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5f326c0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5f326c0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85b89f23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85b89f2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85b89f23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85b89f23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e5f326c02c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e5f326c02c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8aa48f4b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8aa48f4b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85b89f238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85b89f238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85b89f2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85b89f2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6c0b64be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6c0b64be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8aa48f4b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8aa48f4b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85b89f238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85b89f238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85b89f238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85b89f238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3216275"/>
            <a:ext cx="8982600" cy="184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12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oon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10"/>
          <p:cNvSpPr/>
          <p:nvPr/>
        </p:nvSpPr>
        <p:spPr>
          <a:xfrm flipH="1" rot="10800000">
            <a:off x="-1800" y="4901100"/>
            <a:ext cx="9147000" cy="24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480150" y="79352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Bridging the Gap Between Simulations and Survey Data: 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00"/>
              <a:t>Domain Adaptation for Merging Galaxy Classification</a:t>
            </a:r>
            <a:endParaRPr sz="2300"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480150" y="226712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Kathryn Downey</a:t>
            </a:r>
            <a:endParaRPr sz="2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</a:rPr>
              <a:t>A. Ćiprijanović, D. Kafkes, S. Jenkins, G. N. Perdue, S. Madireddy, T. Johnston, G. F. Snyder, and B. Nord</a:t>
            </a:r>
            <a:endParaRPr sz="1600">
              <a:solidFill>
                <a:schemeClr val="accent1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550" y="53725"/>
            <a:ext cx="1819301" cy="3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 - Regression Network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Use a regression network trained on t</a:t>
            </a:r>
            <a:r>
              <a:rPr lang="en" sz="2000">
                <a:solidFill>
                  <a:schemeClr val="dk2"/>
                </a:solidFill>
              </a:rPr>
              <a:t>he s</a:t>
            </a:r>
            <a:r>
              <a:rPr lang="en" sz="2000">
                <a:solidFill>
                  <a:schemeClr val="dk2"/>
                </a:solidFill>
              </a:rPr>
              <a:t>imilar simulated and observed data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P</a:t>
            </a:r>
            <a:r>
              <a:rPr lang="en" sz="2000">
                <a:solidFill>
                  <a:schemeClr val="dk2"/>
                </a:solidFill>
              </a:rPr>
              <a:t>redict characteristics about the galaxies that usually </a:t>
            </a:r>
            <a:r>
              <a:rPr lang="en" sz="2000">
                <a:solidFill>
                  <a:schemeClr val="dk2"/>
                </a:solidFill>
              </a:rPr>
              <a:t>require</a:t>
            </a:r>
            <a:r>
              <a:rPr lang="en" sz="2000">
                <a:solidFill>
                  <a:schemeClr val="dk2"/>
                </a:solidFill>
              </a:rPr>
              <a:t> additional measurements</a:t>
            </a:r>
            <a:endParaRPr sz="20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Star formation rates</a:t>
            </a:r>
            <a:endParaRPr sz="1600">
              <a:solidFill>
                <a:schemeClr val="dk2"/>
              </a:solidFill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en" sz="1600">
                <a:solidFill>
                  <a:schemeClr val="dk2"/>
                </a:solidFill>
              </a:rPr>
              <a:t>Stellar mass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3550" y="710723"/>
            <a:ext cx="4045201" cy="1695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Outline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152475"/>
            <a:ext cx="8520600" cy="36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434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8"/>
              <a:buAutoNum type="arabicPeriod"/>
            </a:pPr>
            <a:r>
              <a:rPr b="1" lang="en" sz="2137">
                <a:solidFill>
                  <a:schemeClr val="dk1"/>
                </a:solidFill>
              </a:rPr>
              <a:t>Galaxy Mergers</a:t>
            </a:r>
            <a:endParaRPr b="1" sz="2137">
              <a:solidFill>
                <a:schemeClr val="dk1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Why are they important?</a:t>
            </a:r>
            <a:endParaRPr sz="1920">
              <a:solidFill>
                <a:schemeClr val="dk2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How do we identify them?</a:t>
            </a:r>
            <a:endParaRPr sz="1920">
              <a:solidFill>
                <a:schemeClr val="dk2"/>
              </a:solidFill>
            </a:endParaRPr>
          </a:p>
          <a:p>
            <a:pPr indent="-36434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8"/>
              <a:buAutoNum type="arabicPeriod"/>
            </a:pPr>
            <a:r>
              <a:rPr b="1" lang="en" sz="2137">
                <a:solidFill>
                  <a:schemeClr val="dk1"/>
                </a:solidFill>
              </a:rPr>
              <a:t>Domain Adaptation Neural Networks</a:t>
            </a:r>
            <a:endParaRPr b="1" sz="2137">
              <a:solidFill>
                <a:schemeClr val="dk1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What are they?</a:t>
            </a:r>
            <a:endParaRPr sz="1920">
              <a:solidFill>
                <a:schemeClr val="dk2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Why are they better than the standard classification methods?</a:t>
            </a:r>
            <a:endParaRPr sz="1920">
              <a:solidFill>
                <a:schemeClr val="dk2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How does it bridge the gap between simulated and real data?</a:t>
            </a:r>
            <a:endParaRPr sz="1920">
              <a:solidFill>
                <a:schemeClr val="dk2"/>
              </a:solidFill>
            </a:endParaRPr>
          </a:p>
          <a:p>
            <a:pPr indent="-365009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8"/>
              <a:buAutoNum type="arabicPeriod"/>
            </a:pPr>
            <a:r>
              <a:rPr b="1" lang="en" sz="2148">
                <a:solidFill>
                  <a:schemeClr val="dk1"/>
                </a:solidFill>
              </a:rPr>
              <a:t>Our Network</a:t>
            </a:r>
            <a:endParaRPr b="1" sz="2148">
              <a:solidFill>
                <a:schemeClr val="dk1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Input datasets</a:t>
            </a:r>
            <a:endParaRPr sz="1920">
              <a:solidFill>
                <a:schemeClr val="dk2"/>
              </a:solidFill>
            </a:endParaRPr>
          </a:p>
          <a:p>
            <a:pPr indent="-350519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20"/>
              <a:buAutoNum type="alphaLcPeriod"/>
            </a:pPr>
            <a:r>
              <a:rPr lang="en" sz="1920">
                <a:solidFill>
                  <a:schemeClr val="dk2"/>
                </a:solidFill>
              </a:rPr>
              <a:t>Performance</a:t>
            </a:r>
            <a:endParaRPr sz="1920">
              <a:solidFill>
                <a:schemeClr val="dk2"/>
              </a:solidFill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-225" y="4951900"/>
            <a:ext cx="9144000" cy="192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Merging Galaxies</a:t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0" y="1420525"/>
            <a:ext cx="3831900" cy="5232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 rot="10800000">
            <a:off x="5240400" y="1420525"/>
            <a:ext cx="3903600" cy="5232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0" y="1420525"/>
            <a:ext cx="3656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Galaxy Evolution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423275" y="1420525"/>
            <a:ext cx="372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Large Scale Structure </a:t>
            </a:r>
            <a:r>
              <a:rPr lang="en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</a:t>
            </a:r>
            <a:endParaRPr sz="2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88" y="4483863"/>
            <a:ext cx="341575" cy="33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940" y="4483863"/>
            <a:ext cx="341575" cy="334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15"/>
          <p:cNvCxnSpPr/>
          <p:nvPr/>
        </p:nvCxnSpPr>
        <p:spPr>
          <a:xfrm flipH="1" rot="10800000">
            <a:off x="782252" y="4079251"/>
            <a:ext cx="222300" cy="357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" name="Google Shape;86;p15"/>
          <p:cNvCxnSpPr/>
          <p:nvPr/>
        </p:nvCxnSpPr>
        <p:spPr>
          <a:xfrm rot="10800000">
            <a:off x="1254036" y="4083386"/>
            <a:ext cx="201300" cy="349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56" y="4483863"/>
            <a:ext cx="341576" cy="33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308" y="4483863"/>
            <a:ext cx="341576" cy="3340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5"/>
          <p:cNvCxnSpPr/>
          <p:nvPr/>
        </p:nvCxnSpPr>
        <p:spPr>
          <a:xfrm flipH="1" rot="10800000">
            <a:off x="1764620" y="4079251"/>
            <a:ext cx="222300" cy="3579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5"/>
          <p:cNvCxnSpPr/>
          <p:nvPr/>
        </p:nvCxnSpPr>
        <p:spPr>
          <a:xfrm rot="10800000">
            <a:off x="2236405" y="4083386"/>
            <a:ext cx="201300" cy="3498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313" y="3607981"/>
            <a:ext cx="534936" cy="523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772" y="3586928"/>
            <a:ext cx="534936" cy="5239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5"/>
          <p:cNvCxnSpPr/>
          <p:nvPr/>
        </p:nvCxnSpPr>
        <p:spPr>
          <a:xfrm flipH="1" rot="10800000">
            <a:off x="1063838" y="2999067"/>
            <a:ext cx="361200" cy="5793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4" name="Google Shape;94;p15"/>
          <p:cNvCxnSpPr/>
          <p:nvPr/>
        </p:nvCxnSpPr>
        <p:spPr>
          <a:xfrm rot="10800000">
            <a:off x="1831017" y="3005547"/>
            <a:ext cx="327000" cy="5664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476" y="2075050"/>
            <a:ext cx="870850" cy="8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2534511" y="2104200"/>
            <a:ext cx="399600" cy="2762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 rot="-5400000">
            <a:off x="2251679" y="3285591"/>
            <a:ext cx="93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Time</a:t>
            </a: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9425" y="2363150"/>
            <a:ext cx="3372450" cy="22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/>
        </p:nvSpPr>
        <p:spPr>
          <a:xfrm>
            <a:off x="5249400" y="4607950"/>
            <a:ext cx="395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Springel &amp; others / Virgo Consortium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4509775" y="368450"/>
            <a:ext cx="4322400" cy="42888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45025"/>
            <a:ext cx="37854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 Classification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152475"/>
            <a:ext cx="38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Require knowledge about the morphology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Prone to human error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Time consuming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13292" t="0"/>
          <a:stretch/>
        </p:blipFill>
        <p:spPr>
          <a:xfrm>
            <a:off x="311700" y="2791025"/>
            <a:ext cx="3282173" cy="17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0" y="445025"/>
            <a:ext cx="42603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Networks</a:t>
            </a:r>
            <a:endParaRPr/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0" y="1152475"/>
            <a:ext cx="38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Fast and Consistent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Need large quantities of training data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Train on simulated data but classify real, survey data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5838" y="3036361"/>
            <a:ext cx="3512625" cy="15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7344775" y="4297250"/>
            <a:ext cx="1487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Ćiprijanović et al. (2020)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Gap Between </a:t>
            </a:r>
            <a:r>
              <a:rPr lang="en"/>
              <a:t>Simulated and Survey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356225"/>
            <a:ext cx="5082300" cy="32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Simulations are lacking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physics missing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computational resources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Mimicking ‘error’ in real images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adding noise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PSF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</a:pPr>
            <a:r>
              <a:rPr lang="en">
                <a:solidFill>
                  <a:schemeClr val="dk2"/>
                </a:solidFill>
              </a:rPr>
              <a:t>Telescope  imperfections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>
                <a:solidFill>
                  <a:schemeClr val="dk2"/>
                </a:solidFill>
              </a:rPr>
              <a:t>Unique characteristics of the telescope</a:t>
            </a:r>
            <a:endParaRPr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Need to find </a:t>
            </a:r>
            <a:r>
              <a:rPr i="1" lang="en">
                <a:solidFill>
                  <a:schemeClr val="dk2"/>
                </a:solidFill>
              </a:rPr>
              <a:t>domain invariant</a:t>
            </a:r>
            <a:r>
              <a:rPr lang="en">
                <a:solidFill>
                  <a:schemeClr val="dk2"/>
                </a:solidFill>
              </a:rPr>
              <a:t> features that can distinguish mergers from non-mergers in both the simulated and real domains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50907" l="4881" r="51218" t="7154"/>
          <a:stretch/>
        </p:blipFill>
        <p:spPr>
          <a:xfrm>
            <a:off x="5583400" y="1301213"/>
            <a:ext cx="1700350" cy="16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50661" t="33181"/>
          <a:stretch/>
        </p:blipFill>
        <p:spPr>
          <a:xfrm>
            <a:off x="7351957" y="2560375"/>
            <a:ext cx="1700343" cy="17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5912763" y="2921763"/>
            <a:ext cx="10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Simulated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7681313" y="4223713"/>
            <a:ext cx="10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Real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4294967295" type="title"/>
          </p:nvPr>
        </p:nvSpPr>
        <p:spPr>
          <a:xfrm>
            <a:off x="251500" y="1501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Standard Training</a:t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72823" l="16721" r="63773" t="2996"/>
          <a:stretch/>
        </p:blipFill>
        <p:spPr>
          <a:xfrm>
            <a:off x="4350413" y="1372752"/>
            <a:ext cx="1192800" cy="1159188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18"/>
          <p:cNvSpPr/>
          <p:nvPr/>
        </p:nvSpPr>
        <p:spPr>
          <a:xfrm rot="-911">
            <a:off x="6010330" y="1766110"/>
            <a:ext cx="11319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</a:rPr>
              <a:t>CLASSIFY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7432725" y="1626579"/>
            <a:ext cx="825600" cy="82564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18"/>
          <p:cNvSpPr txBox="1"/>
          <p:nvPr/>
        </p:nvSpPr>
        <p:spPr>
          <a:xfrm>
            <a:off x="1686200" y="1880100"/>
            <a:ext cx="922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+ </a:t>
            </a: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Labels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7254350" y="3305247"/>
            <a:ext cx="410100" cy="339600"/>
          </a:xfrm>
          <a:prstGeom prst="mathMultiply">
            <a:avLst>
              <a:gd fmla="val 14836" name="adj1"/>
            </a:avLst>
          </a:prstGeom>
          <a:solidFill>
            <a:srgbClr val="FF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 rot="-674">
            <a:off x="2608400" y="1514110"/>
            <a:ext cx="1529100" cy="105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lt1"/>
                </a:solidFill>
              </a:rPr>
              <a:t>Identify Distinguishing Features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5">
            <a:alphaModFix/>
          </a:blip>
          <a:srcRect b="72758" l="17701" r="63313" t="4851"/>
          <a:stretch/>
        </p:blipFill>
        <p:spPr>
          <a:xfrm>
            <a:off x="4527025" y="1532838"/>
            <a:ext cx="1192800" cy="11732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311541" y="1403429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23179" y="1506722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534817" y="1610015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646456" y="1713308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758094" y="1816602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18"/>
          <p:cNvSpPr txBox="1"/>
          <p:nvPr/>
        </p:nvSpPr>
        <p:spPr>
          <a:xfrm>
            <a:off x="338124" y="2745750"/>
            <a:ext cx="1192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Simulated Images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315275" y="2531950"/>
            <a:ext cx="106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Predicted Labels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2938921" y="3650600"/>
            <a:ext cx="1131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TESTING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7381424" y="4326700"/>
            <a:ext cx="9282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Predicted Labels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42647" l="42870" r="51469" t="48493"/>
          <a:stretch/>
        </p:blipFill>
        <p:spPr>
          <a:xfrm>
            <a:off x="7102748" y="3709019"/>
            <a:ext cx="713331" cy="61768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7810683" y="3713200"/>
            <a:ext cx="688275" cy="6093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47613" y="3305250"/>
            <a:ext cx="414420" cy="33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 rot="-911">
            <a:off x="5551067" y="3744560"/>
            <a:ext cx="11319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</a:rPr>
              <a:t>CLASSIFY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147" name="Google Shape;147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049938" y="3395398"/>
            <a:ext cx="781463" cy="69880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161189" y="3478912"/>
            <a:ext cx="781463" cy="69880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9" name="Google Shape;149;p18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4255850" y="3561233"/>
            <a:ext cx="781463" cy="681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4349847" y="3645284"/>
            <a:ext cx="781463" cy="681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1" name="Google Shape;151;p18"/>
          <p:cNvSpPr txBox="1"/>
          <p:nvPr/>
        </p:nvSpPr>
        <p:spPr>
          <a:xfrm>
            <a:off x="3828877" y="4311550"/>
            <a:ext cx="1634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Simulated and Real Images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>
            <p:ph idx="4294967295" type="title"/>
          </p:nvPr>
        </p:nvSpPr>
        <p:spPr>
          <a:xfrm>
            <a:off x="251500" y="1501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Domain Adaptation </a:t>
            </a:r>
            <a:r>
              <a:rPr lang="en"/>
              <a:t>Training</a:t>
            </a:r>
            <a:endParaRPr/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3">
            <a:alphaModFix/>
          </a:blip>
          <a:srcRect b="72823" l="16721" r="63773" t="2996"/>
          <a:stretch/>
        </p:blipFill>
        <p:spPr>
          <a:xfrm>
            <a:off x="5320875" y="1587802"/>
            <a:ext cx="1192800" cy="1159188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19"/>
          <p:cNvSpPr/>
          <p:nvPr/>
        </p:nvSpPr>
        <p:spPr>
          <a:xfrm rot="-911">
            <a:off x="6582717" y="1852935"/>
            <a:ext cx="11319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</a:rPr>
              <a:t>CLASSIFY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7992775" y="1560529"/>
            <a:ext cx="825600" cy="82564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19"/>
          <p:cNvSpPr txBox="1"/>
          <p:nvPr/>
        </p:nvSpPr>
        <p:spPr>
          <a:xfrm>
            <a:off x="1624825" y="1560513"/>
            <a:ext cx="922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+ </a:t>
            </a:r>
            <a:r>
              <a:rPr b="0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Labels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9"/>
          <p:cNvSpPr txBox="1"/>
          <p:nvPr/>
        </p:nvSpPr>
        <p:spPr>
          <a:xfrm>
            <a:off x="2938921" y="3650600"/>
            <a:ext cx="1131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TESTING</a:t>
            </a:r>
            <a:endParaRPr b="1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19"/>
          <p:cNvSpPr txBox="1"/>
          <p:nvPr/>
        </p:nvSpPr>
        <p:spPr>
          <a:xfrm>
            <a:off x="7381424" y="4326700"/>
            <a:ext cx="9282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latin typeface="Lato"/>
                <a:ea typeface="Lato"/>
                <a:cs typeface="Lato"/>
                <a:sym typeface="Lato"/>
              </a:rPr>
              <a:t>Predicted Labels</a:t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b="42647" l="42870" r="51469" t="48493"/>
          <a:stretch/>
        </p:blipFill>
        <p:spPr>
          <a:xfrm>
            <a:off x="7102748" y="3709019"/>
            <a:ext cx="713331" cy="61768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4" name="Google Shape;164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7810683" y="3713200"/>
            <a:ext cx="688275" cy="60931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5" name="Google Shape;16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613" y="3305250"/>
            <a:ext cx="414420" cy="33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9"/>
          <p:cNvPicPr preferRelativeResize="0"/>
          <p:nvPr/>
        </p:nvPicPr>
        <p:blipFill rotWithShape="1">
          <a:blip r:embed="rId6">
            <a:alphaModFix/>
          </a:blip>
          <a:srcRect b="72758" l="17701" r="63313" t="4851"/>
          <a:stretch/>
        </p:blipFill>
        <p:spPr>
          <a:xfrm>
            <a:off x="3969413" y="1580788"/>
            <a:ext cx="1192800" cy="11732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7" name="Google Shape;167;p19"/>
          <p:cNvSpPr/>
          <p:nvPr/>
        </p:nvSpPr>
        <p:spPr>
          <a:xfrm rot="-911">
            <a:off x="5551067" y="3744560"/>
            <a:ext cx="1131900" cy="54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lt1"/>
                </a:solidFill>
              </a:rPr>
              <a:t>CLASSIFY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pic>
        <p:nvPicPr>
          <p:cNvPr id="168" name="Google Shape;168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049938" y="3395398"/>
            <a:ext cx="781463" cy="69880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9" name="Google Shape;169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161189" y="3478912"/>
            <a:ext cx="781463" cy="698804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0" name="Google Shape;170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4255850" y="3561233"/>
            <a:ext cx="781463" cy="681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1" name="Google Shape;171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4349847" y="3645284"/>
            <a:ext cx="781463" cy="68142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19"/>
          <p:cNvSpPr txBox="1"/>
          <p:nvPr/>
        </p:nvSpPr>
        <p:spPr>
          <a:xfrm>
            <a:off x="7875325" y="2465900"/>
            <a:ext cx="106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Predicted Labels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3828877" y="4311550"/>
            <a:ext cx="1634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Real and Simulated Images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277443" y="2214347"/>
            <a:ext cx="928119" cy="8374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188778" y="877254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300417" y="980547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412055" y="1083840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523693" y="1187133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b="21917" l="42838" r="51501" t="69027"/>
          <a:stretch/>
        </p:blipFill>
        <p:spPr>
          <a:xfrm>
            <a:off x="635331" y="1290427"/>
            <a:ext cx="928119" cy="85878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389081" y="2317640"/>
            <a:ext cx="928119" cy="8374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500719" y="2420933"/>
            <a:ext cx="928119" cy="8374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19"/>
          <p:cNvPicPr preferRelativeResize="0"/>
          <p:nvPr/>
        </p:nvPicPr>
        <p:blipFill rotWithShape="1">
          <a:blip r:embed="rId4">
            <a:alphaModFix/>
          </a:blip>
          <a:srcRect b="42646" l="42870" r="51469" t="48522"/>
          <a:stretch/>
        </p:blipFill>
        <p:spPr>
          <a:xfrm>
            <a:off x="612358" y="2524227"/>
            <a:ext cx="928119" cy="83742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19"/>
          <p:cNvSpPr txBox="1"/>
          <p:nvPr/>
        </p:nvSpPr>
        <p:spPr>
          <a:xfrm>
            <a:off x="170702" y="3426800"/>
            <a:ext cx="16341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Simulated and Real Images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1686200" y="2783625"/>
            <a:ext cx="1060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(No labels)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201" y="3305250"/>
            <a:ext cx="414420" cy="339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9"/>
          <p:cNvSpPr/>
          <p:nvPr/>
        </p:nvSpPr>
        <p:spPr>
          <a:xfrm>
            <a:off x="4649350" y="1111338"/>
            <a:ext cx="1131900" cy="3906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 rot="-674">
            <a:off x="2371250" y="1686785"/>
            <a:ext cx="1529100" cy="105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" sz="1000">
                <a:solidFill>
                  <a:schemeClr val="lt1"/>
                </a:solidFill>
              </a:rPr>
              <a:t>Identify Distinguishing Features</a:t>
            </a:r>
            <a:endParaRPr b="1" i="0" sz="1000" u="none" cap="none" strike="noStrike">
              <a:solidFill>
                <a:schemeClr val="lt1"/>
              </a:solidFill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4080550" y="2729475"/>
            <a:ext cx="2269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Identify Domain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Invariant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Features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311700" y="1152475"/>
            <a:ext cx="3232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Simulated Dataset: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Illustris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Nearby (z = 0)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Small dataset (44 mergers)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Real Dataset: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SDSS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Nearby (z &lt; .1)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Small Dataset (310 mergers)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Both datasets transformed to increase the dataset sizes to ~6000 images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4" name="Google Shape;194;p20"/>
          <p:cNvSpPr txBox="1"/>
          <p:nvPr>
            <p:ph type="title"/>
          </p:nvPr>
        </p:nvSpPr>
        <p:spPr>
          <a:xfrm>
            <a:off x="311700" y="396775"/>
            <a:ext cx="28080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6841000" y="1372975"/>
            <a:ext cx="2173200" cy="337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0"/>
          <p:cNvSpPr/>
          <p:nvPr/>
        </p:nvSpPr>
        <p:spPr>
          <a:xfrm>
            <a:off x="3720900" y="1356218"/>
            <a:ext cx="2173200" cy="33708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3603" l="4471" r="52074" t="56620"/>
          <a:stretch/>
        </p:blipFill>
        <p:spPr>
          <a:xfrm>
            <a:off x="7307000" y="1722935"/>
            <a:ext cx="1445331" cy="1373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5976198" y="2726747"/>
            <a:ext cx="782700" cy="426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>
            <a:off x="4052649" y="1152487"/>
            <a:ext cx="1563900" cy="378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Simulated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7220623" y="1177713"/>
            <a:ext cx="1563900" cy="3789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Raleway"/>
                <a:ea typeface="Raleway"/>
                <a:cs typeface="Raleway"/>
                <a:sym typeface="Raleway"/>
              </a:rPr>
              <a:t>Real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p20"/>
          <p:cNvPicPr preferRelativeResize="0"/>
          <p:nvPr/>
        </p:nvPicPr>
        <p:blipFill rotWithShape="1">
          <a:blip r:embed="rId3">
            <a:alphaModFix/>
          </a:blip>
          <a:srcRect b="3738" l="52045" r="3044" t="55403"/>
          <a:stretch/>
        </p:blipFill>
        <p:spPr>
          <a:xfrm>
            <a:off x="7236949" y="3176450"/>
            <a:ext cx="1531295" cy="144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0"/>
          <p:cNvPicPr preferRelativeResize="0"/>
          <p:nvPr/>
        </p:nvPicPr>
        <p:blipFill rotWithShape="1">
          <a:blip r:embed="rId3">
            <a:alphaModFix/>
          </a:blip>
          <a:srcRect b="51082" l="53959" r="2238" t="8308"/>
          <a:stretch/>
        </p:blipFill>
        <p:spPr>
          <a:xfrm>
            <a:off x="4171254" y="3204010"/>
            <a:ext cx="1445309" cy="139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/>
          <p:cNvPicPr preferRelativeResize="0"/>
          <p:nvPr/>
        </p:nvPicPr>
        <p:blipFill rotWithShape="1">
          <a:blip r:embed="rId3">
            <a:alphaModFix/>
          </a:blip>
          <a:srcRect b="50907" l="4881" r="51218" t="7154"/>
          <a:stretch/>
        </p:blipFill>
        <p:spPr>
          <a:xfrm>
            <a:off x="4201472" y="1722861"/>
            <a:ext cx="1384876" cy="137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0"/>
          <p:cNvSpPr txBox="1"/>
          <p:nvPr/>
        </p:nvSpPr>
        <p:spPr>
          <a:xfrm rot="-5400000">
            <a:off x="6372400" y="2030864"/>
            <a:ext cx="13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Mergers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20"/>
          <p:cNvSpPr txBox="1"/>
          <p:nvPr/>
        </p:nvSpPr>
        <p:spPr>
          <a:xfrm rot="-5400000">
            <a:off x="6379900" y="3464525"/>
            <a:ext cx="13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Non Mergers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 rot="-5400000">
            <a:off x="3277375" y="2256514"/>
            <a:ext cx="133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Mergers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 rot="-5400000">
            <a:off x="3284875" y="3690175"/>
            <a:ext cx="132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Non Mergers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2069100" y="4325825"/>
            <a:ext cx="1651800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Vogelsberger et al. (2014)</a:t>
            </a:r>
            <a:endParaRPr b="0" i="0" sz="9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Darg et al. (2010)</a:t>
            </a:r>
            <a:endParaRPr b="0" i="0" sz="9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Lintott et al. (2008)</a:t>
            </a:r>
            <a:endParaRPr b="0" i="0" sz="9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</a:t>
            </a:r>
            <a:endParaRPr/>
          </a:p>
        </p:txBody>
      </p:sp>
      <p:sp>
        <p:nvSpPr>
          <p:cNvPr id="214" name="Google Shape;214;p21"/>
          <p:cNvSpPr txBox="1"/>
          <p:nvPr>
            <p:ph idx="1" type="body"/>
          </p:nvPr>
        </p:nvSpPr>
        <p:spPr>
          <a:xfrm>
            <a:off x="5528550" y="1002175"/>
            <a:ext cx="3309600" cy="36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With </a:t>
            </a:r>
            <a:r>
              <a:rPr lang="en" sz="1600" u="sng">
                <a:solidFill>
                  <a:schemeClr val="dk2"/>
                </a:solidFill>
              </a:rPr>
              <a:t>No</a:t>
            </a:r>
            <a:r>
              <a:rPr lang="en" sz="1600">
                <a:solidFill>
                  <a:schemeClr val="dk2"/>
                </a:solidFill>
              </a:rPr>
              <a:t> Domain adaptation the network had a 50% accuracy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Additional Domain Adaptation Techniques: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Maximum Mean Discrepancy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Fisher Loss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-"/>
            </a:pPr>
            <a:r>
              <a:rPr lang="en" sz="1600">
                <a:solidFill>
                  <a:schemeClr val="dk2"/>
                </a:solidFill>
              </a:rPr>
              <a:t>Entropy Minimization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Improved accuracy to 69%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20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~20% accuracy improvement overall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b="40739" l="66020" r="10917" t="24070"/>
          <a:stretch/>
        </p:blipFill>
        <p:spPr>
          <a:xfrm>
            <a:off x="811449" y="1596275"/>
            <a:ext cx="3117000" cy="29725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1"/>
          <p:cNvSpPr/>
          <p:nvPr/>
        </p:nvSpPr>
        <p:spPr>
          <a:xfrm>
            <a:off x="3383700" y="2241650"/>
            <a:ext cx="847800" cy="209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3213650" y="2021475"/>
            <a:ext cx="1273200" cy="1911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AB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 txBox="1"/>
          <p:nvPr/>
        </p:nvSpPr>
        <p:spPr>
          <a:xfrm>
            <a:off x="4486850" y="1916925"/>
            <a:ext cx="13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ith DA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4155150" y="2146100"/>
            <a:ext cx="13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 DA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800000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800000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