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6" r:id="rId2"/>
    <p:sldId id="446" r:id="rId3"/>
    <p:sldId id="297" r:id="rId4"/>
    <p:sldId id="353" r:id="rId5"/>
    <p:sldId id="358" r:id="rId6"/>
    <p:sldId id="355" r:id="rId7"/>
    <p:sldId id="434" r:id="rId8"/>
    <p:sldId id="306" r:id="rId9"/>
    <p:sldId id="451" r:id="rId10"/>
    <p:sldId id="435" r:id="rId11"/>
    <p:sldId id="261" r:id="rId12"/>
    <p:sldId id="441" r:id="rId13"/>
    <p:sldId id="452" r:id="rId14"/>
    <p:sldId id="444" r:id="rId15"/>
    <p:sldId id="449" r:id="rId16"/>
    <p:sldId id="433" r:id="rId17"/>
    <p:sldId id="45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p:restoredTop sz="78095"/>
  </p:normalViewPr>
  <p:slideViewPr>
    <p:cSldViewPr snapToGrid="0" snapToObjects="1">
      <p:cViewPr>
        <p:scale>
          <a:sx n="123" d="100"/>
          <a:sy n="123" d="100"/>
        </p:scale>
        <p:origin x="360"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07AA1-B27B-0646-AB79-01F939D8CA44}" type="datetimeFigureOut">
              <a:rPr lang="en-US" smtClean="0"/>
              <a:t>8/27/21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C58AA-F15D-A746-8225-F77AFE4558F3}" type="slidenum">
              <a:rPr lang="en-US" smtClean="0"/>
              <a:t>‹#›</a:t>
            </a:fld>
            <a:endParaRPr lang="en-US"/>
          </a:p>
        </p:txBody>
      </p:sp>
    </p:spTree>
    <p:extLst>
      <p:ext uri="{BB962C8B-B14F-4D97-AF65-F5344CB8AC3E}">
        <p14:creationId xmlns:p14="http://schemas.microsoft.com/office/powerpoint/2010/main" val="294360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C58AA-F15D-A746-8225-F77AFE4558F3}" type="slidenum">
              <a:rPr lang="en-US" smtClean="0"/>
              <a:t>1</a:t>
            </a:fld>
            <a:endParaRPr lang="en-US"/>
          </a:p>
        </p:txBody>
      </p:sp>
    </p:spTree>
    <p:extLst>
      <p:ext uri="{BB962C8B-B14F-4D97-AF65-F5344CB8AC3E}">
        <p14:creationId xmlns:p14="http://schemas.microsoft.com/office/powerpoint/2010/main" val="429325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48572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304451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254233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358437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2705428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C58AA-F15D-A746-8225-F77AFE4558F3}" type="slidenum">
              <a:rPr lang="en-US" smtClean="0"/>
              <a:t>11</a:t>
            </a:fld>
            <a:endParaRPr lang="en-US"/>
          </a:p>
        </p:txBody>
      </p:sp>
    </p:spTree>
    <p:extLst>
      <p:ext uri="{BB962C8B-B14F-4D97-AF65-F5344CB8AC3E}">
        <p14:creationId xmlns:p14="http://schemas.microsoft.com/office/powerpoint/2010/main" val="164492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C58AA-F15D-A746-8225-F77AFE4558F3}" type="slidenum">
              <a:rPr lang="en-US" smtClean="0"/>
              <a:t>12</a:t>
            </a:fld>
            <a:endParaRPr lang="en-US"/>
          </a:p>
        </p:txBody>
      </p:sp>
    </p:spTree>
    <p:extLst>
      <p:ext uri="{BB962C8B-B14F-4D97-AF65-F5344CB8AC3E}">
        <p14:creationId xmlns:p14="http://schemas.microsoft.com/office/powerpoint/2010/main" val="399912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16</a:t>
            </a:fld>
            <a:endParaRPr lang="en-US"/>
          </a:p>
        </p:txBody>
      </p:sp>
    </p:spTree>
    <p:extLst>
      <p:ext uri="{BB962C8B-B14F-4D97-AF65-F5344CB8AC3E}">
        <p14:creationId xmlns:p14="http://schemas.microsoft.com/office/powerpoint/2010/main" val="359182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5FC3-3507-2B44-BC73-9C78E003B6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9F71EB-68CB-2F4B-A5C7-4DA135C10C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E978B-E721-7143-895B-7932F9750051}"/>
              </a:ext>
            </a:extLst>
          </p:cNvPr>
          <p:cNvSpPr>
            <a:spLocks noGrp="1"/>
          </p:cNvSpPr>
          <p:nvPr>
            <p:ph type="dt" sz="half" idx="10"/>
          </p:nvPr>
        </p:nvSpPr>
        <p:spPr/>
        <p:txBody>
          <a:bodyPr/>
          <a:lstStyle/>
          <a:p>
            <a:r>
              <a:rPr lang="en-US"/>
              <a:t>8/19/21</a:t>
            </a:r>
          </a:p>
        </p:txBody>
      </p:sp>
      <p:sp>
        <p:nvSpPr>
          <p:cNvPr id="5" name="Footer Placeholder 4">
            <a:extLst>
              <a:ext uri="{FF2B5EF4-FFF2-40B4-BE49-F238E27FC236}">
                <a16:creationId xmlns:a16="http://schemas.microsoft.com/office/drawing/2014/main" id="{E2FADD39-4A73-7C41-B6B2-F2F13535E30A}"/>
              </a:ext>
            </a:extLst>
          </p:cNvPr>
          <p:cNvSpPr>
            <a:spLocks noGrp="1"/>
          </p:cNvSpPr>
          <p:nvPr>
            <p:ph type="ftr" sz="quarter" idx="11"/>
          </p:nvPr>
        </p:nvSpPr>
        <p:spPr/>
        <p:txBody>
          <a:bodyPr/>
          <a:lstStyle/>
          <a:p>
            <a:r>
              <a:rPr lang="en-US"/>
              <a:t>A. Barış Özgüler | aozguler@fnal.gov | QAOA for a Bosonic System</a:t>
            </a:r>
          </a:p>
        </p:txBody>
      </p:sp>
      <p:sp>
        <p:nvSpPr>
          <p:cNvPr id="6" name="Slide Number Placeholder 5">
            <a:extLst>
              <a:ext uri="{FF2B5EF4-FFF2-40B4-BE49-F238E27FC236}">
                <a16:creationId xmlns:a16="http://schemas.microsoft.com/office/drawing/2014/main" id="{0D0CE97E-D933-4849-A096-1BB75EA5F0B0}"/>
              </a:ext>
            </a:extLst>
          </p:cNvPr>
          <p:cNvSpPr>
            <a:spLocks noGrp="1"/>
          </p:cNvSpPr>
          <p:nvPr>
            <p:ph type="sldNum" sz="quarter" idx="12"/>
          </p:nvPr>
        </p:nvSpPr>
        <p:spPr/>
        <p:txBody>
          <a:bodyPr/>
          <a:lstStyle/>
          <a:p>
            <a:fld id="{76D2C2B4-ECB0-044B-9428-0A3951A37907}" type="slidenum">
              <a:rPr lang="en-US" smtClean="0"/>
              <a:t>‹#›</a:t>
            </a:fld>
            <a:endParaRPr lang="en-US"/>
          </a:p>
        </p:txBody>
      </p:sp>
    </p:spTree>
    <p:extLst>
      <p:ext uri="{BB962C8B-B14F-4D97-AF65-F5344CB8AC3E}">
        <p14:creationId xmlns:p14="http://schemas.microsoft.com/office/powerpoint/2010/main" val="194975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1E56-90E3-1840-B34D-E28BB157D4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82CDB9-451D-C046-9713-57CA4CC5F1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3C0C9-844D-AF42-9F2B-EA583CE05D83}"/>
              </a:ext>
            </a:extLst>
          </p:cNvPr>
          <p:cNvSpPr>
            <a:spLocks noGrp="1"/>
          </p:cNvSpPr>
          <p:nvPr>
            <p:ph type="dt" sz="half" idx="10"/>
          </p:nvPr>
        </p:nvSpPr>
        <p:spPr/>
        <p:txBody>
          <a:bodyPr/>
          <a:lstStyle/>
          <a:p>
            <a:r>
              <a:rPr lang="en-US"/>
              <a:t>8/19/21</a:t>
            </a:r>
          </a:p>
        </p:txBody>
      </p:sp>
      <p:sp>
        <p:nvSpPr>
          <p:cNvPr id="5" name="Footer Placeholder 4">
            <a:extLst>
              <a:ext uri="{FF2B5EF4-FFF2-40B4-BE49-F238E27FC236}">
                <a16:creationId xmlns:a16="http://schemas.microsoft.com/office/drawing/2014/main" id="{3BDCF940-E6A0-D14D-B057-190CE38D3BD3}"/>
              </a:ext>
            </a:extLst>
          </p:cNvPr>
          <p:cNvSpPr>
            <a:spLocks noGrp="1"/>
          </p:cNvSpPr>
          <p:nvPr>
            <p:ph type="ftr" sz="quarter" idx="11"/>
          </p:nvPr>
        </p:nvSpPr>
        <p:spPr/>
        <p:txBody>
          <a:bodyPr/>
          <a:lstStyle/>
          <a:p>
            <a:r>
              <a:rPr lang="en-US"/>
              <a:t>A. Barış Özgüler | aozguler@fnal.gov | QAOA for a Bosonic System</a:t>
            </a:r>
          </a:p>
        </p:txBody>
      </p:sp>
      <p:sp>
        <p:nvSpPr>
          <p:cNvPr id="6" name="Slide Number Placeholder 5">
            <a:extLst>
              <a:ext uri="{FF2B5EF4-FFF2-40B4-BE49-F238E27FC236}">
                <a16:creationId xmlns:a16="http://schemas.microsoft.com/office/drawing/2014/main" id="{29CC62CE-D83D-244B-BEC3-D0D1891B31B5}"/>
              </a:ext>
            </a:extLst>
          </p:cNvPr>
          <p:cNvSpPr>
            <a:spLocks noGrp="1"/>
          </p:cNvSpPr>
          <p:nvPr>
            <p:ph type="sldNum" sz="quarter" idx="12"/>
          </p:nvPr>
        </p:nvSpPr>
        <p:spPr/>
        <p:txBody>
          <a:bodyPr/>
          <a:lstStyle/>
          <a:p>
            <a:fld id="{76D2C2B4-ECB0-044B-9428-0A3951A37907}" type="slidenum">
              <a:rPr lang="en-US" smtClean="0"/>
              <a:t>‹#›</a:t>
            </a:fld>
            <a:endParaRPr lang="en-US"/>
          </a:p>
        </p:txBody>
      </p:sp>
    </p:spTree>
    <p:extLst>
      <p:ext uri="{BB962C8B-B14F-4D97-AF65-F5344CB8AC3E}">
        <p14:creationId xmlns:p14="http://schemas.microsoft.com/office/powerpoint/2010/main" val="74629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0F9ADE-2474-1B4B-9CAD-E910E4B856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20D79-7D55-F24D-8824-ADF917EAEF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8F4E2-8AB6-9C4C-8A98-1BE5B3F142DF}"/>
              </a:ext>
            </a:extLst>
          </p:cNvPr>
          <p:cNvSpPr>
            <a:spLocks noGrp="1"/>
          </p:cNvSpPr>
          <p:nvPr>
            <p:ph type="dt" sz="half" idx="10"/>
          </p:nvPr>
        </p:nvSpPr>
        <p:spPr/>
        <p:txBody>
          <a:bodyPr/>
          <a:lstStyle/>
          <a:p>
            <a:r>
              <a:rPr lang="en-US"/>
              <a:t>8/19/21</a:t>
            </a:r>
          </a:p>
        </p:txBody>
      </p:sp>
      <p:sp>
        <p:nvSpPr>
          <p:cNvPr id="5" name="Footer Placeholder 4">
            <a:extLst>
              <a:ext uri="{FF2B5EF4-FFF2-40B4-BE49-F238E27FC236}">
                <a16:creationId xmlns:a16="http://schemas.microsoft.com/office/drawing/2014/main" id="{0C13F886-54D3-4248-A10A-27A3DE63DC12}"/>
              </a:ext>
            </a:extLst>
          </p:cNvPr>
          <p:cNvSpPr>
            <a:spLocks noGrp="1"/>
          </p:cNvSpPr>
          <p:nvPr>
            <p:ph type="ftr" sz="quarter" idx="11"/>
          </p:nvPr>
        </p:nvSpPr>
        <p:spPr/>
        <p:txBody>
          <a:bodyPr/>
          <a:lstStyle/>
          <a:p>
            <a:r>
              <a:rPr lang="en-US"/>
              <a:t>A. Barış Özgüler | aozguler@fnal.gov | QAOA for a Bosonic System</a:t>
            </a:r>
          </a:p>
        </p:txBody>
      </p:sp>
      <p:sp>
        <p:nvSpPr>
          <p:cNvPr id="6" name="Slide Number Placeholder 5">
            <a:extLst>
              <a:ext uri="{FF2B5EF4-FFF2-40B4-BE49-F238E27FC236}">
                <a16:creationId xmlns:a16="http://schemas.microsoft.com/office/drawing/2014/main" id="{C2E30A7F-C204-594A-9B8E-5297B595B2D4}"/>
              </a:ext>
            </a:extLst>
          </p:cNvPr>
          <p:cNvSpPr>
            <a:spLocks noGrp="1"/>
          </p:cNvSpPr>
          <p:nvPr>
            <p:ph type="sldNum" sz="quarter" idx="12"/>
          </p:nvPr>
        </p:nvSpPr>
        <p:spPr/>
        <p:txBody>
          <a:bodyPr/>
          <a:lstStyle/>
          <a:p>
            <a:fld id="{76D2C2B4-ECB0-044B-9428-0A3951A37907}" type="slidenum">
              <a:rPr lang="en-US" smtClean="0"/>
              <a:t>‹#›</a:t>
            </a:fld>
            <a:endParaRPr lang="en-US"/>
          </a:p>
        </p:txBody>
      </p:sp>
    </p:spTree>
    <p:extLst>
      <p:ext uri="{BB962C8B-B14F-4D97-AF65-F5344CB8AC3E}">
        <p14:creationId xmlns:p14="http://schemas.microsoft.com/office/powerpoint/2010/main" val="304341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8/19/21</a:t>
            </a:r>
            <a:endParaRPr lang="en-US" dirty="0"/>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 Barış Özgüler | aozguler@fnal.gov | QAOA for a Bosonic System</a:t>
            </a:r>
            <a:endParaRPr lang="en-US" b="1" dirty="0"/>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55428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A989-F68D-FA42-AADE-0E48C899C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59D099-B5BC-474D-80E4-6BECA562B1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3E0A0-F420-DE40-AD71-E12C14FA1FEA}"/>
              </a:ext>
            </a:extLst>
          </p:cNvPr>
          <p:cNvSpPr>
            <a:spLocks noGrp="1"/>
          </p:cNvSpPr>
          <p:nvPr>
            <p:ph type="dt" sz="half" idx="10"/>
          </p:nvPr>
        </p:nvSpPr>
        <p:spPr/>
        <p:txBody>
          <a:bodyPr/>
          <a:lstStyle/>
          <a:p>
            <a:r>
              <a:rPr lang="en-US"/>
              <a:t>8/19/21</a:t>
            </a:r>
          </a:p>
        </p:txBody>
      </p:sp>
      <p:sp>
        <p:nvSpPr>
          <p:cNvPr id="5" name="Footer Placeholder 4">
            <a:extLst>
              <a:ext uri="{FF2B5EF4-FFF2-40B4-BE49-F238E27FC236}">
                <a16:creationId xmlns:a16="http://schemas.microsoft.com/office/drawing/2014/main" id="{5AF7CB46-17C2-1347-8E0B-80F5F5957B59}"/>
              </a:ext>
            </a:extLst>
          </p:cNvPr>
          <p:cNvSpPr>
            <a:spLocks noGrp="1"/>
          </p:cNvSpPr>
          <p:nvPr>
            <p:ph type="ftr" sz="quarter" idx="11"/>
          </p:nvPr>
        </p:nvSpPr>
        <p:spPr/>
        <p:txBody>
          <a:bodyPr/>
          <a:lstStyle/>
          <a:p>
            <a:r>
              <a:rPr lang="en-US"/>
              <a:t>A. Barış Özgüler | aozguler@fnal.gov | QAOA for a Bosonic System</a:t>
            </a:r>
          </a:p>
        </p:txBody>
      </p:sp>
      <p:sp>
        <p:nvSpPr>
          <p:cNvPr id="6" name="Slide Number Placeholder 5">
            <a:extLst>
              <a:ext uri="{FF2B5EF4-FFF2-40B4-BE49-F238E27FC236}">
                <a16:creationId xmlns:a16="http://schemas.microsoft.com/office/drawing/2014/main" id="{5010C91A-D0B2-E94A-AD83-5DA5A7F660E7}"/>
              </a:ext>
            </a:extLst>
          </p:cNvPr>
          <p:cNvSpPr>
            <a:spLocks noGrp="1"/>
          </p:cNvSpPr>
          <p:nvPr>
            <p:ph type="sldNum" sz="quarter" idx="12"/>
          </p:nvPr>
        </p:nvSpPr>
        <p:spPr/>
        <p:txBody>
          <a:bodyPr/>
          <a:lstStyle/>
          <a:p>
            <a:fld id="{76D2C2B4-ECB0-044B-9428-0A3951A37907}" type="slidenum">
              <a:rPr lang="en-US" smtClean="0"/>
              <a:t>‹#›</a:t>
            </a:fld>
            <a:endParaRPr lang="en-US"/>
          </a:p>
        </p:txBody>
      </p:sp>
    </p:spTree>
    <p:extLst>
      <p:ext uri="{BB962C8B-B14F-4D97-AF65-F5344CB8AC3E}">
        <p14:creationId xmlns:p14="http://schemas.microsoft.com/office/powerpoint/2010/main" val="88546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1C15-B246-DC46-B4E9-95F037F9BC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2BCB46-C157-444C-9F76-ADCA21C24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AB6AA6-A993-6E46-850F-A2EBB6400876}"/>
              </a:ext>
            </a:extLst>
          </p:cNvPr>
          <p:cNvSpPr>
            <a:spLocks noGrp="1"/>
          </p:cNvSpPr>
          <p:nvPr>
            <p:ph type="dt" sz="half" idx="10"/>
          </p:nvPr>
        </p:nvSpPr>
        <p:spPr/>
        <p:txBody>
          <a:bodyPr/>
          <a:lstStyle/>
          <a:p>
            <a:r>
              <a:rPr lang="en-US"/>
              <a:t>8/19/21</a:t>
            </a:r>
          </a:p>
        </p:txBody>
      </p:sp>
      <p:sp>
        <p:nvSpPr>
          <p:cNvPr id="5" name="Footer Placeholder 4">
            <a:extLst>
              <a:ext uri="{FF2B5EF4-FFF2-40B4-BE49-F238E27FC236}">
                <a16:creationId xmlns:a16="http://schemas.microsoft.com/office/drawing/2014/main" id="{C543B098-9107-9643-BFDD-0EF61847CE87}"/>
              </a:ext>
            </a:extLst>
          </p:cNvPr>
          <p:cNvSpPr>
            <a:spLocks noGrp="1"/>
          </p:cNvSpPr>
          <p:nvPr>
            <p:ph type="ftr" sz="quarter" idx="11"/>
          </p:nvPr>
        </p:nvSpPr>
        <p:spPr/>
        <p:txBody>
          <a:bodyPr/>
          <a:lstStyle/>
          <a:p>
            <a:r>
              <a:rPr lang="en-US"/>
              <a:t>A. Barış Özgüler | aozguler@fnal.gov | QAOA for a Bosonic System</a:t>
            </a:r>
          </a:p>
        </p:txBody>
      </p:sp>
      <p:sp>
        <p:nvSpPr>
          <p:cNvPr id="6" name="Slide Number Placeholder 5">
            <a:extLst>
              <a:ext uri="{FF2B5EF4-FFF2-40B4-BE49-F238E27FC236}">
                <a16:creationId xmlns:a16="http://schemas.microsoft.com/office/drawing/2014/main" id="{FC5711C1-73A0-C84D-B3DA-582C3C466C64}"/>
              </a:ext>
            </a:extLst>
          </p:cNvPr>
          <p:cNvSpPr>
            <a:spLocks noGrp="1"/>
          </p:cNvSpPr>
          <p:nvPr>
            <p:ph type="sldNum" sz="quarter" idx="12"/>
          </p:nvPr>
        </p:nvSpPr>
        <p:spPr/>
        <p:txBody>
          <a:bodyPr/>
          <a:lstStyle/>
          <a:p>
            <a:fld id="{76D2C2B4-ECB0-044B-9428-0A3951A37907}" type="slidenum">
              <a:rPr lang="en-US" smtClean="0"/>
              <a:t>‹#›</a:t>
            </a:fld>
            <a:endParaRPr lang="en-US"/>
          </a:p>
        </p:txBody>
      </p:sp>
    </p:spTree>
    <p:extLst>
      <p:ext uri="{BB962C8B-B14F-4D97-AF65-F5344CB8AC3E}">
        <p14:creationId xmlns:p14="http://schemas.microsoft.com/office/powerpoint/2010/main" val="221933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2E84-EA68-DF43-888C-996ED38E1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44881-225C-8446-B4B7-413C37FFB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DD46D4-E604-DB4D-A0A5-3621E34F0F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46BBA3-DD51-7943-B1DF-839A54D2FD9C}"/>
              </a:ext>
            </a:extLst>
          </p:cNvPr>
          <p:cNvSpPr>
            <a:spLocks noGrp="1"/>
          </p:cNvSpPr>
          <p:nvPr>
            <p:ph type="dt" sz="half" idx="10"/>
          </p:nvPr>
        </p:nvSpPr>
        <p:spPr/>
        <p:txBody>
          <a:bodyPr/>
          <a:lstStyle/>
          <a:p>
            <a:r>
              <a:rPr lang="en-US"/>
              <a:t>8/19/21</a:t>
            </a:r>
          </a:p>
        </p:txBody>
      </p:sp>
      <p:sp>
        <p:nvSpPr>
          <p:cNvPr id="6" name="Footer Placeholder 5">
            <a:extLst>
              <a:ext uri="{FF2B5EF4-FFF2-40B4-BE49-F238E27FC236}">
                <a16:creationId xmlns:a16="http://schemas.microsoft.com/office/drawing/2014/main" id="{3F1009F9-23D2-304A-8F63-A7243CF6BA3A}"/>
              </a:ext>
            </a:extLst>
          </p:cNvPr>
          <p:cNvSpPr>
            <a:spLocks noGrp="1"/>
          </p:cNvSpPr>
          <p:nvPr>
            <p:ph type="ftr" sz="quarter" idx="11"/>
          </p:nvPr>
        </p:nvSpPr>
        <p:spPr/>
        <p:txBody>
          <a:bodyPr/>
          <a:lstStyle/>
          <a:p>
            <a:r>
              <a:rPr lang="en-US"/>
              <a:t>A. Barış Özgüler | aozguler@fnal.gov | QAOA for a Bosonic System</a:t>
            </a:r>
          </a:p>
        </p:txBody>
      </p:sp>
      <p:sp>
        <p:nvSpPr>
          <p:cNvPr id="7" name="Slide Number Placeholder 6">
            <a:extLst>
              <a:ext uri="{FF2B5EF4-FFF2-40B4-BE49-F238E27FC236}">
                <a16:creationId xmlns:a16="http://schemas.microsoft.com/office/drawing/2014/main" id="{C3B04834-FFF7-ED49-816F-22B1CBAC5506}"/>
              </a:ext>
            </a:extLst>
          </p:cNvPr>
          <p:cNvSpPr>
            <a:spLocks noGrp="1"/>
          </p:cNvSpPr>
          <p:nvPr>
            <p:ph type="sldNum" sz="quarter" idx="12"/>
          </p:nvPr>
        </p:nvSpPr>
        <p:spPr/>
        <p:txBody>
          <a:bodyPr/>
          <a:lstStyle/>
          <a:p>
            <a:fld id="{76D2C2B4-ECB0-044B-9428-0A3951A37907}" type="slidenum">
              <a:rPr lang="en-US" smtClean="0"/>
              <a:t>‹#›</a:t>
            </a:fld>
            <a:endParaRPr lang="en-US"/>
          </a:p>
        </p:txBody>
      </p:sp>
    </p:spTree>
    <p:extLst>
      <p:ext uri="{BB962C8B-B14F-4D97-AF65-F5344CB8AC3E}">
        <p14:creationId xmlns:p14="http://schemas.microsoft.com/office/powerpoint/2010/main" val="172927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FE83-16EF-1841-B579-F56C22380E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85E778-4BF4-AD46-9E9E-812825A39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2C3F-494F-8F47-8E3D-87A3CBE392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3F4494-7682-8F41-BB35-FF40184F6B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36F005-125F-8A4A-9860-ED0F644442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5A92E6-1D6D-6745-B567-DE74A674EA9C}"/>
              </a:ext>
            </a:extLst>
          </p:cNvPr>
          <p:cNvSpPr>
            <a:spLocks noGrp="1"/>
          </p:cNvSpPr>
          <p:nvPr>
            <p:ph type="dt" sz="half" idx="10"/>
          </p:nvPr>
        </p:nvSpPr>
        <p:spPr/>
        <p:txBody>
          <a:bodyPr/>
          <a:lstStyle/>
          <a:p>
            <a:r>
              <a:rPr lang="en-US"/>
              <a:t>8/19/21</a:t>
            </a:r>
          </a:p>
        </p:txBody>
      </p:sp>
      <p:sp>
        <p:nvSpPr>
          <p:cNvPr id="8" name="Footer Placeholder 7">
            <a:extLst>
              <a:ext uri="{FF2B5EF4-FFF2-40B4-BE49-F238E27FC236}">
                <a16:creationId xmlns:a16="http://schemas.microsoft.com/office/drawing/2014/main" id="{5706EDAB-4545-8242-8AFF-087FAA3F0B31}"/>
              </a:ext>
            </a:extLst>
          </p:cNvPr>
          <p:cNvSpPr>
            <a:spLocks noGrp="1"/>
          </p:cNvSpPr>
          <p:nvPr>
            <p:ph type="ftr" sz="quarter" idx="11"/>
          </p:nvPr>
        </p:nvSpPr>
        <p:spPr/>
        <p:txBody>
          <a:bodyPr/>
          <a:lstStyle/>
          <a:p>
            <a:r>
              <a:rPr lang="en-US"/>
              <a:t>A. Barış Özgüler | aozguler@fnal.gov | QAOA for a Bosonic System</a:t>
            </a:r>
          </a:p>
        </p:txBody>
      </p:sp>
      <p:sp>
        <p:nvSpPr>
          <p:cNvPr id="9" name="Slide Number Placeholder 8">
            <a:extLst>
              <a:ext uri="{FF2B5EF4-FFF2-40B4-BE49-F238E27FC236}">
                <a16:creationId xmlns:a16="http://schemas.microsoft.com/office/drawing/2014/main" id="{540A2365-4A97-9D4D-BF86-6D519202F143}"/>
              </a:ext>
            </a:extLst>
          </p:cNvPr>
          <p:cNvSpPr>
            <a:spLocks noGrp="1"/>
          </p:cNvSpPr>
          <p:nvPr>
            <p:ph type="sldNum" sz="quarter" idx="12"/>
          </p:nvPr>
        </p:nvSpPr>
        <p:spPr/>
        <p:txBody>
          <a:bodyPr/>
          <a:lstStyle/>
          <a:p>
            <a:fld id="{76D2C2B4-ECB0-044B-9428-0A3951A37907}" type="slidenum">
              <a:rPr lang="en-US" smtClean="0"/>
              <a:t>‹#›</a:t>
            </a:fld>
            <a:endParaRPr lang="en-US"/>
          </a:p>
        </p:txBody>
      </p:sp>
    </p:spTree>
    <p:extLst>
      <p:ext uri="{BB962C8B-B14F-4D97-AF65-F5344CB8AC3E}">
        <p14:creationId xmlns:p14="http://schemas.microsoft.com/office/powerpoint/2010/main" val="79477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7947-2BD2-FD42-A652-1715B3CE23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2F4B89-D751-F044-A481-ADF51D1E4FBA}"/>
              </a:ext>
            </a:extLst>
          </p:cNvPr>
          <p:cNvSpPr>
            <a:spLocks noGrp="1"/>
          </p:cNvSpPr>
          <p:nvPr>
            <p:ph type="dt" sz="half" idx="10"/>
          </p:nvPr>
        </p:nvSpPr>
        <p:spPr/>
        <p:txBody>
          <a:bodyPr/>
          <a:lstStyle/>
          <a:p>
            <a:r>
              <a:rPr lang="en-US"/>
              <a:t>8/19/21</a:t>
            </a:r>
          </a:p>
        </p:txBody>
      </p:sp>
      <p:sp>
        <p:nvSpPr>
          <p:cNvPr id="4" name="Footer Placeholder 3">
            <a:extLst>
              <a:ext uri="{FF2B5EF4-FFF2-40B4-BE49-F238E27FC236}">
                <a16:creationId xmlns:a16="http://schemas.microsoft.com/office/drawing/2014/main" id="{C3388FB5-0BBA-F44A-AD1C-DA4D852B5C1D}"/>
              </a:ext>
            </a:extLst>
          </p:cNvPr>
          <p:cNvSpPr>
            <a:spLocks noGrp="1"/>
          </p:cNvSpPr>
          <p:nvPr>
            <p:ph type="ftr" sz="quarter" idx="11"/>
          </p:nvPr>
        </p:nvSpPr>
        <p:spPr/>
        <p:txBody>
          <a:bodyPr/>
          <a:lstStyle/>
          <a:p>
            <a:r>
              <a:rPr lang="en-US"/>
              <a:t>A. Barış Özgüler | aozguler@fnal.gov | QAOA for a Bosonic System</a:t>
            </a:r>
          </a:p>
        </p:txBody>
      </p:sp>
      <p:sp>
        <p:nvSpPr>
          <p:cNvPr id="5" name="Slide Number Placeholder 4">
            <a:extLst>
              <a:ext uri="{FF2B5EF4-FFF2-40B4-BE49-F238E27FC236}">
                <a16:creationId xmlns:a16="http://schemas.microsoft.com/office/drawing/2014/main" id="{62239931-F5FF-3948-B32F-CBA0F8A96B28}"/>
              </a:ext>
            </a:extLst>
          </p:cNvPr>
          <p:cNvSpPr>
            <a:spLocks noGrp="1"/>
          </p:cNvSpPr>
          <p:nvPr>
            <p:ph type="sldNum" sz="quarter" idx="12"/>
          </p:nvPr>
        </p:nvSpPr>
        <p:spPr/>
        <p:txBody>
          <a:bodyPr/>
          <a:lstStyle/>
          <a:p>
            <a:fld id="{76D2C2B4-ECB0-044B-9428-0A3951A37907}" type="slidenum">
              <a:rPr lang="en-US" smtClean="0"/>
              <a:t>‹#›</a:t>
            </a:fld>
            <a:endParaRPr lang="en-US"/>
          </a:p>
        </p:txBody>
      </p:sp>
    </p:spTree>
    <p:extLst>
      <p:ext uri="{BB962C8B-B14F-4D97-AF65-F5344CB8AC3E}">
        <p14:creationId xmlns:p14="http://schemas.microsoft.com/office/powerpoint/2010/main" val="52018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34F9AF-9922-9C48-A115-41803A600674}"/>
              </a:ext>
            </a:extLst>
          </p:cNvPr>
          <p:cNvSpPr>
            <a:spLocks noGrp="1"/>
          </p:cNvSpPr>
          <p:nvPr>
            <p:ph type="dt" sz="half" idx="10"/>
          </p:nvPr>
        </p:nvSpPr>
        <p:spPr/>
        <p:txBody>
          <a:bodyPr/>
          <a:lstStyle/>
          <a:p>
            <a:r>
              <a:rPr lang="en-US"/>
              <a:t>8/19/21</a:t>
            </a:r>
          </a:p>
        </p:txBody>
      </p:sp>
      <p:sp>
        <p:nvSpPr>
          <p:cNvPr id="3" name="Footer Placeholder 2">
            <a:extLst>
              <a:ext uri="{FF2B5EF4-FFF2-40B4-BE49-F238E27FC236}">
                <a16:creationId xmlns:a16="http://schemas.microsoft.com/office/drawing/2014/main" id="{B8DE22A8-3CAD-2943-B4A4-E292B8BB2466}"/>
              </a:ext>
            </a:extLst>
          </p:cNvPr>
          <p:cNvSpPr>
            <a:spLocks noGrp="1"/>
          </p:cNvSpPr>
          <p:nvPr>
            <p:ph type="ftr" sz="quarter" idx="11"/>
          </p:nvPr>
        </p:nvSpPr>
        <p:spPr/>
        <p:txBody>
          <a:bodyPr/>
          <a:lstStyle/>
          <a:p>
            <a:r>
              <a:rPr lang="en-US"/>
              <a:t>A. Barış Özgüler | aozguler@fnal.gov | QAOA for a Bosonic System</a:t>
            </a:r>
          </a:p>
        </p:txBody>
      </p:sp>
      <p:sp>
        <p:nvSpPr>
          <p:cNvPr id="4" name="Slide Number Placeholder 3">
            <a:extLst>
              <a:ext uri="{FF2B5EF4-FFF2-40B4-BE49-F238E27FC236}">
                <a16:creationId xmlns:a16="http://schemas.microsoft.com/office/drawing/2014/main" id="{A256A36F-7586-5D46-A123-255F2E95530C}"/>
              </a:ext>
            </a:extLst>
          </p:cNvPr>
          <p:cNvSpPr>
            <a:spLocks noGrp="1"/>
          </p:cNvSpPr>
          <p:nvPr>
            <p:ph type="sldNum" sz="quarter" idx="12"/>
          </p:nvPr>
        </p:nvSpPr>
        <p:spPr/>
        <p:txBody>
          <a:bodyPr/>
          <a:lstStyle/>
          <a:p>
            <a:fld id="{76D2C2B4-ECB0-044B-9428-0A3951A37907}" type="slidenum">
              <a:rPr lang="en-US" smtClean="0"/>
              <a:t>‹#›</a:t>
            </a:fld>
            <a:endParaRPr lang="en-US"/>
          </a:p>
        </p:txBody>
      </p:sp>
    </p:spTree>
    <p:extLst>
      <p:ext uri="{BB962C8B-B14F-4D97-AF65-F5344CB8AC3E}">
        <p14:creationId xmlns:p14="http://schemas.microsoft.com/office/powerpoint/2010/main" val="357562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1F3B-733B-644E-889E-D98DFFE0E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90243-349B-EF40-83A3-C41444BC77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B1567-3A3F-BC41-B375-3687DC6D9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289D8-EFE5-1C4B-A982-F8ED70D59804}"/>
              </a:ext>
            </a:extLst>
          </p:cNvPr>
          <p:cNvSpPr>
            <a:spLocks noGrp="1"/>
          </p:cNvSpPr>
          <p:nvPr>
            <p:ph type="dt" sz="half" idx="10"/>
          </p:nvPr>
        </p:nvSpPr>
        <p:spPr/>
        <p:txBody>
          <a:bodyPr/>
          <a:lstStyle/>
          <a:p>
            <a:r>
              <a:rPr lang="en-US"/>
              <a:t>8/19/21</a:t>
            </a:r>
          </a:p>
        </p:txBody>
      </p:sp>
      <p:sp>
        <p:nvSpPr>
          <p:cNvPr id="6" name="Footer Placeholder 5">
            <a:extLst>
              <a:ext uri="{FF2B5EF4-FFF2-40B4-BE49-F238E27FC236}">
                <a16:creationId xmlns:a16="http://schemas.microsoft.com/office/drawing/2014/main" id="{CEFD711C-E2DA-EE45-B728-3E4DF89D69D4}"/>
              </a:ext>
            </a:extLst>
          </p:cNvPr>
          <p:cNvSpPr>
            <a:spLocks noGrp="1"/>
          </p:cNvSpPr>
          <p:nvPr>
            <p:ph type="ftr" sz="quarter" idx="11"/>
          </p:nvPr>
        </p:nvSpPr>
        <p:spPr/>
        <p:txBody>
          <a:bodyPr/>
          <a:lstStyle/>
          <a:p>
            <a:r>
              <a:rPr lang="en-US"/>
              <a:t>A. Barış Özgüler | aozguler@fnal.gov | QAOA for a Bosonic System</a:t>
            </a:r>
          </a:p>
        </p:txBody>
      </p:sp>
      <p:sp>
        <p:nvSpPr>
          <p:cNvPr id="7" name="Slide Number Placeholder 6">
            <a:extLst>
              <a:ext uri="{FF2B5EF4-FFF2-40B4-BE49-F238E27FC236}">
                <a16:creationId xmlns:a16="http://schemas.microsoft.com/office/drawing/2014/main" id="{BDAF0EBA-B497-EF4D-9393-C2C2724CA0D7}"/>
              </a:ext>
            </a:extLst>
          </p:cNvPr>
          <p:cNvSpPr>
            <a:spLocks noGrp="1"/>
          </p:cNvSpPr>
          <p:nvPr>
            <p:ph type="sldNum" sz="quarter" idx="12"/>
          </p:nvPr>
        </p:nvSpPr>
        <p:spPr/>
        <p:txBody>
          <a:bodyPr/>
          <a:lstStyle/>
          <a:p>
            <a:fld id="{76D2C2B4-ECB0-044B-9428-0A3951A37907}" type="slidenum">
              <a:rPr lang="en-US" smtClean="0"/>
              <a:t>‹#›</a:t>
            </a:fld>
            <a:endParaRPr lang="en-US"/>
          </a:p>
        </p:txBody>
      </p:sp>
    </p:spTree>
    <p:extLst>
      <p:ext uri="{BB962C8B-B14F-4D97-AF65-F5344CB8AC3E}">
        <p14:creationId xmlns:p14="http://schemas.microsoft.com/office/powerpoint/2010/main" val="35924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69D5-FCE9-B049-8AF7-D64173A12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CCC43-EEE6-2744-957A-9863315854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4E85FB-EE3E-914B-9B15-4B31AC4B7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F5F34-432A-424A-8FBF-423B72F2BE99}"/>
              </a:ext>
            </a:extLst>
          </p:cNvPr>
          <p:cNvSpPr>
            <a:spLocks noGrp="1"/>
          </p:cNvSpPr>
          <p:nvPr>
            <p:ph type="dt" sz="half" idx="10"/>
          </p:nvPr>
        </p:nvSpPr>
        <p:spPr/>
        <p:txBody>
          <a:bodyPr/>
          <a:lstStyle/>
          <a:p>
            <a:r>
              <a:rPr lang="en-US"/>
              <a:t>8/19/21</a:t>
            </a:r>
          </a:p>
        </p:txBody>
      </p:sp>
      <p:sp>
        <p:nvSpPr>
          <p:cNvPr id="6" name="Footer Placeholder 5">
            <a:extLst>
              <a:ext uri="{FF2B5EF4-FFF2-40B4-BE49-F238E27FC236}">
                <a16:creationId xmlns:a16="http://schemas.microsoft.com/office/drawing/2014/main" id="{7F5CE0E9-6751-5043-91E9-315A4B12F9FF}"/>
              </a:ext>
            </a:extLst>
          </p:cNvPr>
          <p:cNvSpPr>
            <a:spLocks noGrp="1"/>
          </p:cNvSpPr>
          <p:nvPr>
            <p:ph type="ftr" sz="quarter" idx="11"/>
          </p:nvPr>
        </p:nvSpPr>
        <p:spPr/>
        <p:txBody>
          <a:bodyPr/>
          <a:lstStyle/>
          <a:p>
            <a:r>
              <a:rPr lang="en-US"/>
              <a:t>A. Barış Özgüler | aozguler@fnal.gov | QAOA for a Bosonic System</a:t>
            </a:r>
          </a:p>
        </p:txBody>
      </p:sp>
      <p:sp>
        <p:nvSpPr>
          <p:cNvPr id="7" name="Slide Number Placeholder 6">
            <a:extLst>
              <a:ext uri="{FF2B5EF4-FFF2-40B4-BE49-F238E27FC236}">
                <a16:creationId xmlns:a16="http://schemas.microsoft.com/office/drawing/2014/main" id="{09A2C223-2113-9245-95BD-D3FE07B83883}"/>
              </a:ext>
            </a:extLst>
          </p:cNvPr>
          <p:cNvSpPr>
            <a:spLocks noGrp="1"/>
          </p:cNvSpPr>
          <p:nvPr>
            <p:ph type="sldNum" sz="quarter" idx="12"/>
          </p:nvPr>
        </p:nvSpPr>
        <p:spPr/>
        <p:txBody>
          <a:bodyPr/>
          <a:lstStyle/>
          <a:p>
            <a:fld id="{76D2C2B4-ECB0-044B-9428-0A3951A37907}" type="slidenum">
              <a:rPr lang="en-US" smtClean="0"/>
              <a:t>‹#›</a:t>
            </a:fld>
            <a:endParaRPr lang="en-US"/>
          </a:p>
        </p:txBody>
      </p:sp>
    </p:spTree>
    <p:extLst>
      <p:ext uri="{BB962C8B-B14F-4D97-AF65-F5344CB8AC3E}">
        <p14:creationId xmlns:p14="http://schemas.microsoft.com/office/powerpoint/2010/main" val="215605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6F972F-E522-4F45-BA6D-5513C5C2E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6C502E-6E50-DA42-8A17-B5E793699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BFB98-95FB-DA44-A7B0-A5C73BD09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8/19/21</a:t>
            </a:r>
          </a:p>
        </p:txBody>
      </p:sp>
      <p:sp>
        <p:nvSpPr>
          <p:cNvPr id="5" name="Footer Placeholder 4">
            <a:extLst>
              <a:ext uri="{FF2B5EF4-FFF2-40B4-BE49-F238E27FC236}">
                <a16:creationId xmlns:a16="http://schemas.microsoft.com/office/drawing/2014/main" id="{B3323BCA-35E0-8D47-B17F-77EA854AF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 Barış Özgüler | aozguler@fnal.gov | QAOA for a Bosonic System</a:t>
            </a:r>
          </a:p>
        </p:txBody>
      </p:sp>
      <p:sp>
        <p:nvSpPr>
          <p:cNvPr id="6" name="Slide Number Placeholder 5">
            <a:extLst>
              <a:ext uri="{FF2B5EF4-FFF2-40B4-BE49-F238E27FC236}">
                <a16:creationId xmlns:a16="http://schemas.microsoft.com/office/drawing/2014/main" id="{EEE53388-E9D8-0B4B-94A8-E4941713A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2C2B4-ECB0-044B-9428-0A3951A37907}" type="slidenum">
              <a:rPr lang="en-US" smtClean="0"/>
              <a:t>‹#›</a:t>
            </a:fld>
            <a:endParaRPr lang="en-US"/>
          </a:p>
        </p:txBody>
      </p:sp>
    </p:spTree>
    <p:extLst>
      <p:ext uri="{BB962C8B-B14F-4D97-AF65-F5344CB8AC3E}">
        <p14:creationId xmlns:p14="http://schemas.microsoft.com/office/powerpoint/2010/main" val="355193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2" Type="http://schemas.openxmlformats.org/officeDocument/2006/relationships/image" Target="../media/image29.png"/><Relationship Id="rId1" Type="http://schemas.openxmlformats.org/officeDocument/2006/relationships/slideLayout" Target="../slideLayouts/slideLayout12.xml"/><Relationship Id="rId11" Type="http://schemas.openxmlformats.org/officeDocument/2006/relationships/image" Target="../media/image31.png"/><Relationship Id="rId10" Type="http://schemas.openxmlformats.org/officeDocument/2006/relationships/image" Target="../media/image3.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5.emf"/><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e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0.emf"/><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5081-8DCD-BC48-9AC6-F96E8A78042C}"/>
              </a:ext>
            </a:extLst>
          </p:cNvPr>
          <p:cNvSpPr>
            <a:spLocks noGrp="1"/>
          </p:cNvSpPr>
          <p:nvPr>
            <p:ph type="ctrTitle"/>
          </p:nvPr>
        </p:nvSpPr>
        <p:spPr/>
        <p:txBody>
          <a:bodyPr>
            <a:normAutofit fontScale="90000"/>
          </a:bodyPr>
          <a:lstStyle/>
          <a:p>
            <a:r>
              <a:rPr lang="en-US" dirty="0">
                <a:solidFill>
                  <a:srgbClr val="FF0000"/>
                </a:solidFill>
              </a:rPr>
              <a:t>Quantum Approximate Optimization Algorithm (QAOA) for a Bosonic System</a:t>
            </a:r>
          </a:p>
        </p:txBody>
      </p:sp>
      <p:sp>
        <p:nvSpPr>
          <p:cNvPr id="3" name="Subtitle 2">
            <a:extLst>
              <a:ext uri="{FF2B5EF4-FFF2-40B4-BE49-F238E27FC236}">
                <a16:creationId xmlns:a16="http://schemas.microsoft.com/office/drawing/2014/main" id="{F0F1BE56-8215-D841-B8E2-6EAB1EF5E38B}"/>
              </a:ext>
            </a:extLst>
          </p:cNvPr>
          <p:cNvSpPr>
            <a:spLocks noGrp="1"/>
          </p:cNvSpPr>
          <p:nvPr>
            <p:ph type="subTitle" idx="1"/>
          </p:nvPr>
        </p:nvSpPr>
        <p:spPr>
          <a:xfrm>
            <a:off x="1524000" y="3812236"/>
            <a:ext cx="9144000" cy="1655762"/>
          </a:xfrm>
        </p:spPr>
        <p:txBody>
          <a:bodyPr>
            <a:normAutofit fontScale="77500" lnSpcReduction="20000"/>
          </a:bodyPr>
          <a:lstStyle/>
          <a:p>
            <a:r>
              <a:rPr lang="en-US" dirty="0"/>
              <a:t>A. </a:t>
            </a:r>
            <a:r>
              <a:rPr lang="en-US" dirty="0" err="1"/>
              <a:t>Barış</a:t>
            </a:r>
            <a:r>
              <a:rPr lang="en-US" dirty="0"/>
              <a:t> </a:t>
            </a:r>
            <a:r>
              <a:rPr lang="en-US" dirty="0" err="1"/>
              <a:t>Özgüler</a:t>
            </a:r>
            <a:endParaRPr lang="en-US" dirty="0"/>
          </a:p>
          <a:p>
            <a:r>
              <a:rPr lang="en-US" dirty="0"/>
              <a:t>FNAL, SQMS</a:t>
            </a:r>
          </a:p>
          <a:p>
            <a:endParaRPr lang="en-US" dirty="0"/>
          </a:p>
          <a:p>
            <a:r>
              <a:rPr lang="en-US" dirty="0"/>
              <a:t>8/19/21</a:t>
            </a:r>
          </a:p>
          <a:p>
            <a:r>
              <a:rPr lang="en-US" dirty="0"/>
              <a:t>New Perspectives 2021</a:t>
            </a:r>
          </a:p>
        </p:txBody>
      </p:sp>
      <p:sp>
        <p:nvSpPr>
          <p:cNvPr id="9" name="Rectangle 8">
            <a:extLst>
              <a:ext uri="{FF2B5EF4-FFF2-40B4-BE49-F238E27FC236}">
                <a16:creationId xmlns:a16="http://schemas.microsoft.com/office/drawing/2014/main" id="{36CAC9A5-138F-F543-A9B6-2F16E0880546}"/>
              </a:ext>
            </a:extLst>
          </p:cNvPr>
          <p:cNvSpPr/>
          <p:nvPr/>
        </p:nvSpPr>
        <p:spPr>
          <a:xfrm>
            <a:off x="8510368" y="110733"/>
            <a:ext cx="3531736" cy="369332"/>
          </a:xfrm>
          <a:prstGeom prst="rect">
            <a:avLst/>
          </a:prstGeom>
        </p:spPr>
        <p:txBody>
          <a:bodyPr wrap="none">
            <a:spAutoFit/>
          </a:bodyPr>
          <a:lstStyle/>
          <a:p>
            <a:r>
              <a:rPr lang="en-US" b="1" dirty="0">
                <a:solidFill>
                  <a:srgbClr val="000000"/>
                </a:solidFill>
                <a:latin typeface="Times" pitchFamily="2" charset="0"/>
              </a:rPr>
              <a:t>FERMILAB-SLIDES-21-097-QIS</a:t>
            </a:r>
            <a:endParaRPr lang="en-US" dirty="0"/>
          </a:p>
        </p:txBody>
      </p:sp>
      <p:sp>
        <p:nvSpPr>
          <p:cNvPr id="10" name="TextBox 9">
            <a:extLst>
              <a:ext uri="{FF2B5EF4-FFF2-40B4-BE49-F238E27FC236}">
                <a16:creationId xmlns:a16="http://schemas.microsoft.com/office/drawing/2014/main" id="{C4204352-09AC-4D47-A114-85212465869B}"/>
              </a:ext>
            </a:extLst>
          </p:cNvPr>
          <p:cNvSpPr txBox="1"/>
          <p:nvPr/>
        </p:nvSpPr>
        <p:spPr>
          <a:xfrm>
            <a:off x="8477987" y="6117723"/>
            <a:ext cx="3564117" cy="369332"/>
          </a:xfrm>
          <a:prstGeom prst="rect">
            <a:avLst/>
          </a:prstGeom>
          <a:noFill/>
        </p:spPr>
        <p:txBody>
          <a:bodyPr wrap="none" rtlCol="0">
            <a:spAutoFit/>
          </a:bodyPr>
          <a:lstStyle/>
          <a:p>
            <a:r>
              <a:rPr lang="en-US" i="1" dirty="0"/>
              <a:t>With:</a:t>
            </a:r>
            <a:r>
              <a:rPr lang="en-US" dirty="0"/>
              <a:t> Davide </a:t>
            </a:r>
            <a:r>
              <a:rPr lang="en-US" dirty="0" err="1"/>
              <a:t>Venturelli</a:t>
            </a:r>
            <a:r>
              <a:rPr lang="en-US" dirty="0"/>
              <a:t>, NASA Ames</a:t>
            </a:r>
          </a:p>
        </p:txBody>
      </p:sp>
      <p:sp>
        <p:nvSpPr>
          <p:cNvPr id="4" name="TextBox 3">
            <a:extLst>
              <a:ext uri="{FF2B5EF4-FFF2-40B4-BE49-F238E27FC236}">
                <a16:creationId xmlns:a16="http://schemas.microsoft.com/office/drawing/2014/main" id="{0DE23795-820B-9A48-B839-F27B25E73C3D}"/>
              </a:ext>
            </a:extLst>
          </p:cNvPr>
          <p:cNvSpPr txBox="1"/>
          <p:nvPr/>
        </p:nvSpPr>
        <p:spPr>
          <a:xfrm>
            <a:off x="99166" y="6010001"/>
            <a:ext cx="7229695" cy="954107"/>
          </a:xfrm>
          <a:prstGeom prst="rect">
            <a:avLst/>
          </a:prstGeom>
          <a:noFill/>
        </p:spPr>
        <p:txBody>
          <a:bodyPr wrap="square" rtlCol="0">
            <a:spAutoFit/>
          </a:bodyPr>
          <a:lstStyle/>
          <a:p>
            <a:r>
              <a:rPr lang="en-US" sz="1400" i="1" dirty="0"/>
              <a:t>This material is based upon work supported by the U.S. Department of Energy, Office of Science, National Quantum Information Science Research Centers, Superconducting Quantum Materials and Systems Center (SQMS) under contract number DE-AC02-07CH11359. </a:t>
            </a:r>
          </a:p>
          <a:p>
            <a:endParaRPr lang="en-US" sz="1400" i="1" dirty="0"/>
          </a:p>
        </p:txBody>
      </p:sp>
    </p:spTree>
    <p:extLst>
      <p:ext uri="{BB962C8B-B14F-4D97-AF65-F5344CB8AC3E}">
        <p14:creationId xmlns:p14="http://schemas.microsoft.com/office/powerpoint/2010/main" val="13129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696C68-AB84-4C4C-AB5F-0BE404B96632}"/>
              </a:ext>
            </a:extLst>
          </p:cNvPr>
          <p:cNvSpPr>
            <a:spLocks noGrp="1"/>
          </p:cNvSpPr>
          <p:nvPr>
            <p:ph type="title"/>
          </p:nvPr>
        </p:nvSpPr>
        <p:spPr/>
        <p:txBody>
          <a:bodyPr/>
          <a:lstStyle/>
          <a:p>
            <a:r>
              <a:rPr lang="en-US" dirty="0"/>
              <a:t>Quantum Optimal Control</a:t>
            </a:r>
          </a:p>
        </p:txBody>
      </p:sp>
      <p:sp>
        <p:nvSpPr>
          <p:cNvPr id="4" name="Date Placeholder 3">
            <a:extLst>
              <a:ext uri="{FF2B5EF4-FFF2-40B4-BE49-F238E27FC236}">
                <a16:creationId xmlns:a16="http://schemas.microsoft.com/office/drawing/2014/main" id="{78BF70C9-C489-AA4E-AB55-54BF76F0D0E2}"/>
              </a:ext>
            </a:extLst>
          </p:cNvPr>
          <p:cNvSpPr>
            <a:spLocks noGrp="1"/>
          </p:cNvSpPr>
          <p:nvPr>
            <p:ph type="dt" sz="half" idx="2"/>
          </p:nvPr>
        </p:nvSpPr>
        <p:spPr/>
        <p:txBody>
          <a:bodyPr/>
          <a:lstStyle/>
          <a:p>
            <a:pPr>
              <a:defRPr/>
            </a:pPr>
            <a:r>
              <a:rPr lang="en-US"/>
              <a:t>8/19/21</a:t>
            </a:r>
            <a:endParaRPr lang="en-US" dirty="0"/>
          </a:p>
        </p:txBody>
      </p:sp>
      <p:sp>
        <p:nvSpPr>
          <p:cNvPr id="5" name="Footer Placeholder 4">
            <a:extLst>
              <a:ext uri="{FF2B5EF4-FFF2-40B4-BE49-F238E27FC236}">
                <a16:creationId xmlns:a16="http://schemas.microsoft.com/office/drawing/2014/main" id="{9AD38DD8-D070-0B4F-B991-17078F74169A}"/>
              </a:ext>
            </a:extLst>
          </p:cNvPr>
          <p:cNvSpPr>
            <a:spLocks noGrp="1"/>
          </p:cNvSpPr>
          <p:nvPr>
            <p:ph type="ftr" sz="quarter" idx="3"/>
          </p:nvPr>
        </p:nvSpPr>
        <p:spPr/>
        <p:txBody>
          <a:bodyPr/>
          <a:lstStyle/>
          <a:p>
            <a:pPr>
              <a:defRPr/>
            </a:pPr>
            <a:r>
              <a:rPr lang="en-US"/>
              <a:t>A. Barış Özgüler | aozguler@fnal.gov | QAOA for a Bosonic System</a:t>
            </a:r>
            <a:endParaRPr lang="en-US" b="1" dirty="0"/>
          </a:p>
        </p:txBody>
      </p:sp>
      <p:pic>
        <p:nvPicPr>
          <p:cNvPr id="13" name="Picture 12">
            <a:extLst>
              <a:ext uri="{FF2B5EF4-FFF2-40B4-BE49-F238E27FC236}">
                <a16:creationId xmlns:a16="http://schemas.microsoft.com/office/drawing/2014/main" id="{D3F245D7-564A-C04D-9C27-B959BE860EDD}"/>
              </a:ext>
            </a:extLst>
          </p:cNvPr>
          <p:cNvPicPr>
            <a:picLocks noChangeAspect="1"/>
          </p:cNvPicPr>
          <p:nvPr/>
        </p:nvPicPr>
        <p:blipFill>
          <a:blip r:embed="rId2"/>
          <a:stretch>
            <a:fillRect/>
          </a:stretch>
        </p:blipFill>
        <p:spPr>
          <a:xfrm>
            <a:off x="588392" y="1046076"/>
            <a:ext cx="8203931" cy="571072"/>
          </a:xfrm>
          <a:prstGeom prst="rect">
            <a:avLst/>
          </a:prstGeom>
        </p:spPr>
      </p:pic>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308FA8B0-21F1-1548-B189-9CDB83390ADF}"/>
                  </a:ext>
                </a:extLst>
              </p:cNvPr>
              <p:cNvSpPr/>
              <p:nvPr/>
            </p:nvSpPr>
            <p:spPr>
              <a:xfrm>
                <a:off x="4972149" y="1993568"/>
                <a:ext cx="7030720" cy="1734064"/>
              </a:xfrm>
              <a:prstGeom prst="rect">
                <a:avLst/>
              </a:prstGeom>
            </p:spPr>
            <p:txBody>
              <a:bodyPr wrap="square">
                <a:spAutoFit/>
              </a:bodyPr>
              <a:lstStyle/>
              <a:p>
                <a:r>
                  <a:rPr lang="en-US" sz="2667" dirty="0"/>
                  <a:t>For a given target gate and the pulse duration, we synthesize gates by generating optimal pulses. We create lookup tables depending on the QAOA parameters </a:t>
                </a:r>
                <a14:m>
                  <m:oMath xmlns:m="http://schemas.openxmlformats.org/officeDocument/2006/math">
                    <m:r>
                      <a:rPr lang="en-US" sz="2667" i="1">
                        <a:latin typeface="Cambria Math" panose="02040503050406030204" pitchFamily="18" charset="0"/>
                      </a:rPr>
                      <m:t>𝛾</m:t>
                    </m:r>
                  </m:oMath>
                </a14:m>
                <a:r>
                  <a:rPr lang="en-US" sz="2667" dirty="0"/>
                  <a:t> and </a:t>
                </a:r>
                <a14:m>
                  <m:oMath xmlns:m="http://schemas.openxmlformats.org/officeDocument/2006/math">
                    <m:r>
                      <a:rPr lang="en-US" sz="2667" i="1">
                        <a:latin typeface="Cambria Math" panose="02040503050406030204" pitchFamily="18" charset="0"/>
                      </a:rPr>
                      <m:t>𝛽</m:t>
                    </m:r>
                    <m:r>
                      <a:rPr lang="en-US" sz="2667" i="1">
                        <a:latin typeface="Cambria Math" panose="02040503050406030204" pitchFamily="18" charset="0"/>
                      </a:rPr>
                      <m:t>.</m:t>
                    </m:r>
                  </m:oMath>
                </a14:m>
                <a:r>
                  <a:rPr lang="en-US" sz="2667" dirty="0"/>
                  <a:t> Gate fidelity is given by:</a:t>
                </a:r>
              </a:p>
            </p:txBody>
          </p:sp>
        </mc:Choice>
        <mc:Fallback xmlns="">
          <p:sp>
            <p:nvSpPr>
              <p:cNvPr id="28" name="Rectangle 27">
                <a:extLst>
                  <a:ext uri="{FF2B5EF4-FFF2-40B4-BE49-F238E27FC236}">
                    <a16:creationId xmlns:a16="http://schemas.microsoft.com/office/drawing/2014/main" id="{308FA8B0-21F1-1548-B189-9CDB83390ADF}"/>
                  </a:ext>
                </a:extLst>
              </p:cNvPr>
              <p:cNvSpPr>
                <a:spLocks noRot="1" noChangeAspect="1" noMove="1" noResize="1" noEditPoints="1" noAdjustHandles="1" noChangeArrowheads="1" noChangeShapeType="1" noTextEdit="1"/>
              </p:cNvSpPr>
              <p:nvPr/>
            </p:nvSpPr>
            <p:spPr>
              <a:xfrm>
                <a:off x="4972149" y="1993568"/>
                <a:ext cx="7030720" cy="1734064"/>
              </a:xfrm>
              <a:prstGeom prst="rect">
                <a:avLst/>
              </a:prstGeom>
              <a:blipFill>
                <a:blip r:embed="rId8"/>
                <a:stretch>
                  <a:fillRect l="-1622" t="-2899" r="-2162" b="-7971"/>
                </a:stretch>
              </a:blipFill>
            </p:spPr>
            <p:txBody>
              <a:bodyPr/>
              <a:lstStyle/>
              <a:p>
                <a:r>
                  <a:rPr lang="en-US">
                    <a:noFill/>
                  </a:rPr>
                  <a:t> </a:t>
                </a:r>
              </a:p>
            </p:txBody>
          </p:sp>
        </mc:Fallback>
      </mc:AlternateContent>
      <p:pic>
        <p:nvPicPr>
          <p:cNvPr id="29" name="Picture 28">
            <a:extLst>
              <a:ext uri="{FF2B5EF4-FFF2-40B4-BE49-F238E27FC236}">
                <a16:creationId xmlns:a16="http://schemas.microsoft.com/office/drawing/2014/main" id="{A18AF119-7CD5-2D49-81D4-75BD11FCAEE5}"/>
              </a:ext>
            </a:extLst>
          </p:cNvPr>
          <p:cNvPicPr>
            <a:picLocks noChangeAspect="1"/>
          </p:cNvPicPr>
          <p:nvPr/>
        </p:nvPicPr>
        <p:blipFill>
          <a:blip r:embed="rId9"/>
          <a:stretch>
            <a:fillRect/>
          </a:stretch>
        </p:blipFill>
        <p:spPr>
          <a:xfrm>
            <a:off x="5479759" y="4545106"/>
            <a:ext cx="5734789" cy="560037"/>
          </a:xfrm>
          <a:prstGeom prst="rect">
            <a:avLst/>
          </a:prstGeom>
        </p:spPr>
      </p:pic>
      <p:grpSp>
        <p:nvGrpSpPr>
          <p:cNvPr id="33" name="Group 32">
            <a:extLst>
              <a:ext uri="{FF2B5EF4-FFF2-40B4-BE49-F238E27FC236}">
                <a16:creationId xmlns:a16="http://schemas.microsoft.com/office/drawing/2014/main" id="{D8179DE3-1B59-5045-B56B-6BBCF6C55E8E}"/>
              </a:ext>
            </a:extLst>
          </p:cNvPr>
          <p:cNvGrpSpPr/>
          <p:nvPr/>
        </p:nvGrpSpPr>
        <p:grpSpPr>
          <a:xfrm>
            <a:off x="588392" y="2203797"/>
            <a:ext cx="3423684" cy="1790798"/>
            <a:chOff x="0" y="973666"/>
            <a:chExt cx="10920152" cy="4910667"/>
          </a:xfrm>
        </p:grpSpPr>
        <p:pic>
          <p:nvPicPr>
            <p:cNvPr id="34" name="Picture 33">
              <a:extLst>
                <a:ext uri="{FF2B5EF4-FFF2-40B4-BE49-F238E27FC236}">
                  <a16:creationId xmlns:a16="http://schemas.microsoft.com/office/drawing/2014/main" id="{12A2FB02-6AEE-1549-8FEB-5102B6F4CF16}"/>
                </a:ext>
              </a:extLst>
            </p:cNvPr>
            <p:cNvPicPr>
              <a:picLocks noChangeAspect="1"/>
            </p:cNvPicPr>
            <p:nvPr/>
          </p:nvPicPr>
          <p:blipFill>
            <a:blip r:embed="rId10"/>
            <a:stretch>
              <a:fillRect/>
            </a:stretch>
          </p:blipFill>
          <p:spPr>
            <a:xfrm>
              <a:off x="1544643" y="973666"/>
              <a:ext cx="8432800" cy="4910667"/>
            </a:xfrm>
            <a:prstGeom prst="rect">
              <a:avLst/>
            </a:prstGeom>
          </p:spPr>
        </p:pic>
        <p:pic>
          <p:nvPicPr>
            <p:cNvPr id="35" name="Picture 34">
              <a:extLst>
                <a:ext uri="{FF2B5EF4-FFF2-40B4-BE49-F238E27FC236}">
                  <a16:creationId xmlns:a16="http://schemas.microsoft.com/office/drawing/2014/main" id="{B5177734-169D-0749-ACEC-7E652D72B753}"/>
                </a:ext>
              </a:extLst>
            </p:cNvPr>
            <p:cNvPicPr>
              <a:picLocks noChangeAspect="1"/>
            </p:cNvPicPr>
            <p:nvPr/>
          </p:nvPicPr>
          <p:blipFill rotWithShape="1">
            <a:blip r:embed="rId2"/>
            <a:srcRect l="20048" t="-21708" r="66986" b="-21473"/>
            <a:stretch/>
          </p:blipFill>
          <p:spPr>
            <a:xfrm>
              <a:off x="9034733" y="2399272"/>
              <a:ext cx="1885419" cy="1449241"/>
            </a:xfrm>
            <a:prstGeom prst="rect">
              <a:avLst/>
            </a:prstGeom>
          </p:spPr>
        </p:pic>
        <p:pic>
          <p:nvPicPr>
            <p:cNvPr id="36" name="Picture 35">
              <a:extLst>
                <a:ext uri="{FF2B5EF4-FFF2-40B4-BE49-F238E27FC236}">
                  <a16:creationId xmlns:a16="http://schemas.microsoft.com/office/drawing/2014/main" id="{20333CC9-2A88-0A4E-A9C5-D648B9E71F1C}"/>
                </a:ext>
              </a:extLst>
            </p:cNvPr>
            <p:cNvPicPr>
              <a:picLocks noChangeAspect="1"/>
            </p:cNvPicPr>
            <p:nvPr/>
          </p:nvPicPr>
          <p:blipFill rotWithShape="1">
            <a:blip r:embed="rId2"/>
            <a:srcRect l="54585" t="3116" r="32465" b="-3116"/>
            <a:stretch/>
          </p:blipFill>
          <p:spPr>
            <a:xfrm>
              <a:off x="0" y="2861767"/>
              <a:ext cx="1986527" cy="1067881"/>
            </a:xfrm>
            <a:prstGeom prst="rect">
              <a:avLst/>
            </a:prstGeom>
          </p:spPr>
        </p:pic>
        <p:pic>
          <p:nvPicPr>
            <p:cNvPr id="37" name="Picture 36">
              <a:extLst>
                <a:ext uri="{FF2B5EF4-FFF2-40B4-BE49-F238E27FC236}">
                  <a16:creationId xmlns:a16="http://schemas.microsoft.com/office/drawing/2014/main" id="{3304A7AA-1EE4-6341-A793-75C9326702E4}"/>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85075" y="4203217"/>
              <a:ext cx="1816379" cy="1074011"/>
            </a:xfrm>
            <a:prstGeom prst="rect">
              <a:avLst/>
            </a:prstGeom>
          </p:spPr>
        </p:pic>
        <p:cxnSp>
          <p:nvCxnSpPr>
            <p:cNvPr id="38" name="Straight Connector 37">
              <a:extLst>
                <a:ext uri="{FF2B5EF4-FFF2-40B4-BE49-F238E27FC236}">
                  <a16:creationId xmlns:a16="http://schemas.microsoft.com/office/drawing/2014/main" id="{9ABF575D-3181-2643-9036-5B07939CA7B2}"/>
                </a:ext>
              </a:extLst>
            </p:cNvPr>
            <p:cNvCxnSpPr>
              <a:cxnSpLocks/>
            </p:cNvCxnSpPr>
            <p:nvPr/>
          </p:nvCxnSpPr>
          <p:spPr>
            <a:xfrm>
              <a:off x="94920" y="4723960"/>
              <a:ext cx="1806303" cy="0"/>
            </a:xfrm>
            <a:prstGeom prst="line">
              <a:avLst/>
            </a:prstGeom>
            <a:ln w="63500">
              <a:solidFill>
                <a:srgbClr val="FF0000"/>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pic>
          <p:nvPicPr>
            <p:cNvPr id="39" name="Picture 38">
              <a:extLst>
                <a:ext uri="{FF2B5EF4-FFF2-40B4-BE49-F238E27FC236}">
                  <a16:creationId xmlns:a16="http://schemas.microsoft.com/office/drawing/2014/main" id="{EAC06848-6113-0444-AE49-F70CB06BBC12}"/>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8876841" y="4045912"/>
              <a:ext cx="1816379" cy="1074011"/>
            </a:xfrm>
            <a:prstGeom prst="rect">
              <a:avLst/>
            </a:prstGeom>
          </p:spPr>
        </p:pic>
        <p:cxnSp>
          <p:nvCxnSpPr>
            <p:cNvPr id="40" name="Straight Connector 39">
              <a:extLst>
                <a:ext uri="{FF2B5EF4-FFF2-40B4-BE49-F238E27FC236}">
                  <a16:creationId xmlns:a16="http://schemas.microsoft.com/office/drawing/2014/main" id="{D9A5D7D4-1D0A-4F42-8F95-5FE2961BD019}"/>
                </a:ext>
              </a:extLst>
            </p:cNvPr>
            <p:cNvCxnSpPr>
              <a:cxnSpLocks/>
              <a:stCxn id="39" idx="3"/>
            </p:cNvCxnSpPr>
            <p:nvPr/>
          </p:nvCxnSpPr>
          <p:spPr>
            <a:xfrm flipH="1" flipV="1">
              <a:off x="8783942" y="4555341"/>
              <a:ext cx="1909277" cy="27576"/>
            </a:xfrm>
            <a:prstGeom prst="line">
              <a:avLst/>
            </a:prstGeom>
            <a:ln w="63500">
              <a:solidFill>
                <a:srgbClr val="0070C0"/>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3142236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F9B9EA6-0950-514F-9637-28DD0EFF9B56}"/>
              </a:ext>
            </a:extLst>
          </p:cNvPr>
          <p:cNvSpPr txBox="1"/>
          <p:nvPr/>
        </p:nvSpPr>
        <p:spPr>
          <a:xfrm>
            <a:off x="4377054" y="327771"/>
            <a:ext cx="7747827" cy="923330"/>
          </a:xfrm>
          <a:prstGeom prst="rect">
            <a:avLst/>
          </a:prstGeom>
          <a:noFill/>
        </p:spPr>
        <p:txBody>
          <a:bodyPr wrap="none" rtlCol="0">
            <a:spAutoFit/>
          </a:bodyPr>
          <a:lstStyle/>
          <a:p>
            <a:r>
              <a:rPr lang="en-US" dirty="0"/>
              <a:t>We study QAOA formulated via </a:t>
            </a:r>
            <a:r>
              <a:rPr lang="en-US" dirty="0" err="1"/>
              <a:t>qudits</a:t>
            </a:r>
            <a:r>
              <a:rPr lang="en-US" dirty="0"/>
              <a:t> (inspired by 3D SQMS device architecture)</a:t>
            </a:r>
            <a:br>
              <a:rPr lang="en-US" dirty="0"/>
            </a:br>
            <a:endParaRPr lang="en-US" dirty="0"/>
          </a:p>
          <a:p>
            <a:r>
              <a:rPr lang="en-US" b="1" dirty="0"/>
              <a:t>Gate synthesis is the bottleneck = </a:t>
            </a:r>
            <a:r>
              <a:rPr lang="en-US" b="1" i="1" dirty="0"/>
              <a:t>Optimal </a:t>
            </a:r>
            <a:r>
              <a:rPr lang="en-US" b="1" i="1" dirty="0" err="1"/>
              <a:t>qudit</a:t>
            </a:r>
            <a:r>
              <a:rPr lang="en-US" b="1" i="1" dirty="0"/>
              <a:t> control</a:t>
            </a:r>
            <a:r>
              <a:rPr lang="en-US" b="1" dirty="0"/>
              <a:t> problem in disguise</a:t>
            </a:r>
          </a:p>
        </p:txBody>
      </p:sp>
      <p:sp>
        <p:nvSpPr>
          <p:cNvPr id="14" name="TextBox 13">
            <a:extLst>
              <a:ext uri="{FF2B5EF4-FFF2-40B4-BE49-F238E27FC236}">
                <a16:creationId xmlns:a16="http://schemas.microsoft.com/office/drawing/2014/main" id="{188F060C-907B-5E46-8EFE-EEE8E2BE63E3}"/>
              </a:ext>
            </a:extLst>
          </p:cNvPr>
          <p:cNvSpPr txBox="1"/>
          <p:nvPr/>
        </p:nvSpPr>
        <p:spPr>
          <a:xfrm>
            <a:off x="212127" y="1189750"/>
            <a:ext cx="4086269" cy="1477328"/>
          </a:xfrm>
          <a:prstGeom prst="rect">
            <a:avLst/>
          </a:prstGeom>
          <a:noFill/>
        </p:spPr>
        <p:txBody>
          <a:bodyPr wrap="square" rtlCol="0">
            <a:spAutoFit/>
          </a:bodyPr>
          <a:lstStyle/>
          <a:p>
            <a:r>
              <a:rPr lang="en-US" dirty="0">
                <a:solidFill>
                  <a:srgbClr val="FF0000"/>
                </a:solidFill>
              </a:rPr>
              <a:t>Advances</a:t>
            </a:r>
            <a:r>
              <a:rPr lang="en-US" dirty="0"/>
              <a:t> in efficient parametrization of the control functions and test and evaluation of recent numerical techniques (GRAPE, GOAT, Discrete Adjoint…) </a:t>
            </a:r>
          </a:p>
        </p:txBody>
      </p:sp>
      <p:sp>
        <p:nvSpPr>
          <p:cNvPr id="15" name="TextBox 14">
            <a:extLst>
              <a:ext uri="{FF2B5EF4-FFF2-40B4-BE49-F238E27FC236}">
                <a16:creationId xmlns:a16="http://schemas.microsoft.com/office/drawing/2014/main" id="{C0601471-FCAF-F543-9418-9075989948C9}"/>
              </a:ext>
            </a:extLst>
          </p:cNvPr>
          <p:cNvSpPr txBox="1"/>
          <p:nvPr/>
        </p:nvSpPr>
        <p:spPr>
          <a:xfrm>
            <a:off x="142054" y="105197"/>
            <a:ext cx="6131745" cy="646331"/>
          </a:xfrm>
          <a:prstGeom prst="rect">
            <a:avLst/>
          </a:prstGeom>
          <a:noFill/>
        </p:spPr>
        <p:txBody>
          <a:bodyPr wrap="square" rtlCol="0">
            <a:spAutoFit/>
          </a:bodyPr>
          <a:lstStyle/>
          <a:p>
            <a:r>
              <a:rPr lang="en-US" sz="3600" dirty="0">
                <a:solidFill>
                  <a:srgbClr val="FF0000"/>
                </a:solidFill>
              </a:rPr>
              <a:t>Numerical Method</a:t>
            </a:r>
          </a:p>
        </p:txBody>
      </p:sp>
      <p:sp>
        <p:nvSpPr>
          <p:cNvPr id="28" name="TextBox 27">
            <a:extLst>
              <a:ext uri="{FF2B5EF4-FFF2-40B4-BE49-F238E27FC236}">
                <a16:creationId xmlns:a16="http://schemas.microsoft.com/office/drawing/2014/main" id="{92C7EC35-6127-DB44-806D-605980020054}"/>
              </a:ext>
            </a:extLst>
          </p:cNvPr>
          <p:cNvSpPr txBox="1"/>
          <p:nvPr/>
        </p:nvSpPr>
        <p:spPr>
          <a:xfrm>
            <a:off x="156594" y="3105300"/>
            <a:ext cx="3746071" cy="2585323"/>
          </a:xfrm>
          <a:prstGeom prst="rect">
            <a:avLst/>
          </a:prstGeom>
          <a:noFill/>
        </p:spPr>
        <p:txBody>
          <a:bodyPr wrap="square" rtlCol="0">
            <a:spAutoFit/>
          </a:bodyPr>
          <a:lstStyle/>
          <a:p>
            <a:r>
              <a:rPr lang="en-US" dirty="0"/>
              <a:t>(i) Numerical analysis for gate synthesis for qubits and qutrits (one and two bosonic modes): Hadamard, Single SU(2) and SO(3) rotations, CPHASE gates.</a:t>
            </a:r>
          </a:p>
          <a:p>
            <a:endParaRPr lang="en-US" dirty="0"/>
          </a:p>
          <a:p>
            <a:r>
              <a:rPr lang="en-US" dirty="0"/>
              <a:t>(ii) Discussion of performance expectations for QAOA-like algorithms based on the numerical performance.</a:t>
            </a:r>
          </a:p>
        </p:txBody>
      </p:sp>
      <p:sp>
        <p:nvSpPr>
          <p:cNvPr id="29" name="Rectangle 28">
            <a:extLst>
              <a:ext uri="{FF2B5EF4-FFF2-40B4-BE49-F238E27FC236}">
                <a16:creationId xmlns:a16="http://schemas.microsoft.com/office/drawing/2014/main" id="{1EDECF4E-2CA8-7F4E-9B68-C686B22D5A99}"/>
              </a:ext>
            </a:extLst>
          </p:cNvPr>
          <p:cNvSpPr/>
          <p:nvPr/>
        </p:nvSpPr>
        <p:spPr>
          <a:xfrm>
            <a:off x="4436352" y="1319991"/>
            <a:ext cx="5899372" cy="369332"/>
          </a:xfrm>
          <a:prstGeom prst="rect">
            <a:avLst/>
          </a:prstGeom>
        </p:spPr>
        <p:txBody>
          <a:bodyPr wrap="none">
            <a:spAutoFit/>
          </a:bodyPr>
          <a:lstStyle/>
          <a:p>
            <a:r>
              <a:rPr lang="en-US" dirty="0">
                <a:solidFill>
                  <a:srgbClr val="FF0000"/>
                </a:solidFill>
              </a:rPr>
              <a:t>How to control (multiple) coupled bosonic modes via pulses?</a:t>
            </a:r>
          </a:p>
        </p:txBody>
      </p:sp>
      <p:grpSp>
        <p:nvGrpSpPr>
          <p:cNvPr id="60" name="Group 59">
            <a:extLst>
              <a:ext uri="{FF2B5EF4-FFF2-40B4-BE49-F238E27FC236}">
                <a16:creationId xmlns:a16="http://schemas.microsoft.com/office/drawing/2014/main" id="{878A272A-53D5-4665-9157-D2CEC57DDB38}"/>
              </a:ext>
            </a:extLst>
          </p:cNvPr>
          <p:cNvGrpSpPr/>
          <p:nvPr/>
        </p:nvGrpSpPr>
        <p:grpSpPr>
          <a:xfrm>
            <a:off x="4298396" y="1721106"/>
            <a:ext cx="7349607" cy="2605777"/>
            <a:chOff x="4074000" y="2851727"/>
            <a:chExt cx="7965171" cy="2824023"/>
          </a:xfrm>
        </p:grpSpPr>
        <p:grpSp>
          <p:nvGrpSpPr>
            <p:cNvPr id="59" name="Group 58">
              <a:extLst>
                <a:ext uri="{FF2B5EF4-FFF2-40B4-BE49-F238E27FC236}">
                  <a16:creationId xmlns:a16="http://schemas.microsoft.com/office/drawing/2014/main" id="{56FF5265-17D1-4264-AEDD-6AA94E12923B}"/>
                </a:ext>
              </a:extLst>
            </p:cNvPr>
            <p:cNvGrpSpPr/>
            <p:nvPr/>
          </p:nvGrpSpPr>
          <p:grpSpPr>
            <a:xfrm>
              <a:off x="4074000" y="2996012"/>
              <a:ext cx="7965171" cy="2679738"/>
              <a:chOff x="4074000" y="2996012"/>
              <a:chExt cx="7965171" cy="2679738"/>
            </a:xfrm>
          </p:grpSpPr>
          <p:pic>
            <p:nvPicPr>
              <p:cNvPr id="5" name="Picture 4" descr="Chart&#10;&#10;Description automatically generated with medium confidence">
                <a:extLst>
                  <a:ext uri="{FF2B5EF4-FFF2-40B4-BE49-F238E27FC236}">
                    <a16:creationId xmlns:a16="http://schemas.microsoft.com/office/drawing/2014/main" id="{C0E06A76-E469-8F4B-805B-59A9531E9754}"/>
                  </a:ext>
                </a:extLst>
              </p:cNvPr>
              <p:cNvPicPr>
                <a:picLocks noChangeAspect="1"/>
              </p:cNvPicPr>
              <p:nvPr/>
            </p:nvPicPr>
            <p:blipFill>
              <a:blip r:embed="rId3"/>
              <a:stretch>
                <a:fillRect/>
              </a:stretch>
            </p:blipFill>
            <p:spPr>
              <a:xfrm>
                <a:off x="4074000" y="2996012"/>
                <a:ext cx="4019608" cy="2679738"/>
              </a:xfrm>
              <a:prstGeom prst="rect">
                <a:avLst/>
              </a:prstGeom>
            </p:spPr>
          </p:pic>
          <p:pic>
            <p:nvPicPr>
              <p:cNvPr id="2" name="Picture 1">
                <a:extLst>
                  <a:ext uri="{FF2B5EF4-FFF2-40B4-BE49-F238E27FC236}">
                    <a16:creationId xmlns:a16="http://schemas.microsoft.com/office/drawing/2014/main" id="{E887D4FD-09B6-45F3-B83F-1C69F4C6C76D}"/>
                  </a:ext>
                </a:extLst>
              </p:cNvPr>
              <p:cNvPicPr>
                <a:picLocks noChangeAspect="1"/>
              </p:cNvPicPr>
              <p:nvPr/>
            </p:nvPicPr>
            <p:blipFill>
              <a:blip r:embed="rId4"/>
              <a:stretch>
                <a:fillRect/>
              </a:stretch>
            </p:blipFill>
            <p:spPr>
              <a:xfrm>
                <a:off x="8174862" y="3030857"/>
                <a:ext cx="3864309" cy="2576206"/>
              </a:xfrm>
              <a:prstGeom prst="rect">
                <a:avLst/>
              </a:prstGeom>
            </p:spPr>
          </p:pic>
        </p:grpSp>
        <p:sp>
          <p:nvSpPr>
            <p:cNvPr id="3" name="TextBox 2">
              <a:extLst>
                <a:ext uri="{FF2B5EF4-FFF2-40B4-BE49-F238E27FC236}">
                  <a16:creationId xmlns:a16="http://schemas.microsoft.com/office/drawing/2014/main" id="{828A1353-3D0B-468D-A38A-7C8CC8B30E8D}"/>
                </a:ext>
              </a:extLst>
            </p:cNvPr>
            <p:cNvSpPr txBox="1"/>
            <p:nvPr/>
          </p:nvSpPr>
          <p:spPr>
            <a:xfrm>
              <a:off x="4305298" y="2851727"/>
              <a:ext cx="3788310" cy="276999"/>
            </a:xfrm>
            <a:prstGeom prst="rect">
              <a:avLst/>
            </a:prstGeom>
            <a:solidFill>
              <a:schemeClr val="bg1"/>
            </a:solidFill>
          </p:spPr>
          <p:txBody>
            <a:bodyPr wrap="square" rtlCol="0">
              <a:spAutoFit/>
            </a:bodyPr>
            <a:lstStyle/>
            <a:p>
              <a:r>
                <a:rPr lang="en-US" sz="1200" dirty="0"/>
                <a:t>Pulse </a:t>
              </a:r>
              <a:r>
                <a:rPr lang="en-US" sz="1200" dirty="0" err="1"/>
                <a:t>quadratures</a:t>
              </a:r>
              <a:r>
                <a:rPr lang="en-US" sz="1200" dirty="0"/>
                <a:t> in rotating frame for bosonic mode 1</a:t>
              </a:r>
            </a:p>
          </p:txBody>
        </p:sp>
        <p:sp>
          <p:nvSpPr>
            <p:cNvPr id="24" name="TextBox 23">
              <a:extLst>
                <a:ext uri="{FF2B5EF4-FFF2-40B4-BE49-F238E27FC236}">
                  <a16:creationId xmlns:a16="http://schemas.microsoft.com/office/drawing/2014/main" id="{0860C40C-B0C7-40DB-9B2E-9822E9F6F496}"/>
                </a:ext>
              </a:extLst>
            </p:cNvPr>
            <p:cNvSpPr txBox="1"/>
            <p:nvPr/>
          </p:nvSpPr>
          <p:spPr>
            <a:xfrm>
              <a:off x="4305298" y="3741975"/>
              <a:ext cx="3788310" cy="276999"/>
            </a:xfrm>
            <a:prstGeom prst="rect">
              <a:avLst/>
            </a:prstGeom>
            <a:solidFill>
              <a:schemeClr val="bg1"/>
            </a:solidFill>
          </p:spPr>
          <p:txBody>
            <a:bodyPr wrap="square" rtlCol="0">
              <a:spAutoFit/>
            </a:bodyPr>
            <a:lstStyle/>
            <a:p>
              <a:r>
                <a:rPr lang="en-US" sz="1200" dirty="0"/>
                <a:t>Pulse </a:t>
              </a:r>
              <a:r>
                <a:rPr lang="en-US" sz="1200" dirty="0" err="1"/>
                <a:t>quadratures</a:t>
              </a:r>
              <a:r>
                <a:rPr lang="en-US" sz="1200" dirty="0"/>
                <a:t> in rotating frame for bosonic mode 2</a:t>
              </a:r>
            </a:p>
          </p:txBody>
        </p:sp>
        <p:sp>
          <p:nvSpPr>
            <p:cNvPr id="25" name="TextBox 24">
              <a:extLst>
                <a:ext uri="{FF2B5EF4-FFF2-40B4-BE49-F238E27FC236}">
                  <a16:creationId xmlns:a16="http://schemas.microsoft.com/office/drawing/2014/main" id="{0EA73697-594C-40E3-B644-CCEA0D7ECAF0}"/>
                </a:ext>
              </a:extLst>
            </p:cNvPr>
            <p:cNvSpPr txBox="1"/>
            <p:nvPr/>
          </p:nvSpPr>
          <p:spPr>
            <a:xfrm>
              <a:off x="4305298" y="4639012"/>
              <a:ext cx="3788310" cy="300199"/>
            </a:xfrm>
            <a:prstGeom prst="rect">
              <a:avLst/>
            </a:prstGeom>
            <a:solidFill>
              <a:schemeClr val="bg1"/>
            </a:solidFill>
          </p:spPr>
          <p:txBody>
            <a:bodyPr wrap="square" rtlCol="0">
              <a:spAutoFit/>
            </a:bodyPr>
            <a:lstStyle/>
            <a:p>
              <a:r>
                <a:rPr lang="en-US" sz="1200" dirty="0"/>
                <a:t>Pulse </a:t>
              </a:r>
              <a:r>
                <a:rPr lang="en-US" sz="1200" dirty="0" err="1"/>
                <a:t>quadratures</a:t>
              </a:r>
              <a:r>
                <a:rPr lang="en-US" sz="1200" dirty="0"/>
                <a:t> in rotating frame for control </a:t>
              </a:r>
              <a:r>
                <a:rPr lang="en-US" sz="1200" dirty="0" err="1"/>
                <a:t>qudit</a:t>
              </a:r>
              <a:endParaRPr lang="en-US" sz="1200" dirty="0"/>
            </a:p>
          </p:txBody>
        </p:sp>
      </p:grpSp>
      <p:sp>
        <p:nvSpPr>
          <p:cNvPr id="6" name="Oval 5">
            <a:extLst>
              <a:ext uri="{FF2B5EF4-FFF2-40B4-BE49-F238E27FC236}">
                <a16:creationId xmlns:a16="http://schemas.microsoft.com/office/drawing/2014/main" id="{ECC61BD6-DBF2-4DE6-BF0F-039A4C6A53CD}"/>
              </a:ext>
            </a:extLst>
          </p:cNvPr>
          <p:cNvSpPr/>
          <p:nvPr/>
        </p:nvSpPr>
        <p:spPr>
          <a:xfrm>
            <a:off x="6499235" y="5651503"/>
            <a:ext cx="838200" cy="838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71D8178-3728-401A-B637-DA3B056AFD57}"/>
              </a:ext>
            </a:extLst>
          </p:cNvPr>
          <p:cNvSpPr/>
          <p:nvPr/>
        </p:nvSpPr>
        <p:spPr>
          <a:xfrm>
            <a:off x="7439034" y="5648091"/>
            <a:ext cx="838200" cy="838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7606218-F81A-4C95-986E-536215F32E87}"/>
              </a:ext>
            </a:extLst>
          </p:cNvPr>
          <p:cNvSpPr/>
          <p:nvPr/>
        </p:nvSpPr>
        <p:spPr>
          <a:xfrm>
            <a:off x="4399995" y="5599019"/>
            <a:ext cx="558802" cy="50597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8EF84EC-4103-4E7E-B9DC-9688DA19CD4B}"/>
              </a:ext>
            </a:extLst>
          </p:cNvPr>
          <p:cNvGrpSpPr/>
          <p:nvPr/>
        </p:nvGrpSpPr>
        <p:grpSpPr>
          <a:xfrm>
            <a:off x="6677035" y="5892706"/>
            <a:ext cx="482600" cy="389374"/>
            <a:chOff x="3022600" y="5939274"/>
            <a:chExt cx="482600" cy="770374"/>
          </a:xfrm>
        </p:grpSpPr>
        <p:cxnSp>
          <p:nvCxnSpPr>
            <p:cNvPr id="9" name="Straight Connector 8">
              <a:extLst>
                <a:ext uri="{FF2B5EF4-FFF2-40B4-BE49-F238E27FC236}">
                  <a16:creationId xmlns:a16="http://schemas.microsoft.com/office/drawing/2014/main" id="{BDB093EE-8766-4903-A5E7-D29BF69B472D}"/>
                </a:ext>
              </a:extLst>
            </p:cNvPr>
            <p:cNvCxnSpPr/>
            <p:nvPr/>
          </p:nvCxnSpPr>
          <p:spPr>
            <a:xfrm>
              <a:off x="3022600" y="5939274"/>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CBF5B-2BB0-454B-ADA0-3D31F5B27089}"/>
                </a:ext>
              </a:extLst>
            </p:cNvPr>
            <p:cNvCxnSpPr/>
            <p:nvPr/>
          </p:nvCxnSpPr>
          <p:spPr>
            <a:xfrm>
              <a:off x="3022600" y="6074648"/>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D2AACC-7B61-4EA5-94B3-B0FD416C07A1}"/>
                </a:ext>
              </a:extLst>
            </p:cNvPr>
            <p:cNvCxnSpPr/>
            <p:nvPr/>
          </p:nvCxnSpPr>
          <p:spPr>
            <a:xfrm>
              <a:off x="3022600" y="6193274"/>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A0902D-6324-478F-81D7-CED546D337E3}"/>
                </a:ext>
              </a:extLst>
            </p:cNvPr>
            <p:cNvCxnSpPr/>
            <p:nvPr/>
          </p:nvCxnSpPr>
          <p:spPr>
            <a:xfrm>
              <a:off x="3022600" y="6328648"/>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C74039C-4C7B-4472-926B-F52DF42756BE}"/>
                </a:ext>
              </a:extLst>
            </p:cNvPr>
            <p:cNvCxnSpPr/>
            <p:nvPr/>
          </p:nvCxnSpPr>
          <p:spPr>
            <a:xfrm>
              <a:off x="3022600" y="6455648"/>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EFDEB8C-039D-4273-8BE0-68F1C40A989F}"/>
                </a:ext>
              </a:extLst>
            </p:cNvPr>
            <p:cNvCxnSpPr/>
            <p:nvPr/>
          </p:nvCxnSpPr>
          <p:spPr>
            <a:xfrm>
              <a:off x="3022600" y="6574274"/>
              <a:ext cx="482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7CC5AB8-CA4C-4DF9-A26E-456689460FB4}"/>
                </a:ext>
              </a:extLst>
            </p:cNvPr>
            <p:cNvCxnSpPr/>
            <p:nvPr/>
          </p:nvCxnSpPr>
          <p:spPr>
            <a:xfrm>
              <a:off x="3022600" y="6709648"/>
              <a:ext cx="4826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4DDF79A-1CBF-428E-8066-9AF805047A10}"/>
              </a:ext>
            </a:extLst>
          </p:cNvPr>
          <p:cNvGrpSpPr/>
          <p:nvPr/>
        </p:nvGrpSpPr>
        <p:grpSpPr>
          <a:xfrm>
            <a:off x="4573858" y="5709277"/>
            <a:ext cx="251032" cy="289198"/>
            <a:chOff x="7711868" y="6055879"/>
            <a:chExt cx="482600" cy="260994"/>
          </a:xfrm>
        </p:grpSpPr>
        <p:cxnSp>
          <p:nvCxnSpPr>
            <p:cNvPr id="45" name="Straight Connector 44">
              <a:extLst>
                <a:ext uri="{FF2B5EF4-FFF2-40B4-BE49-F238E27FC236}">
                  <a16:creationId xmlns:a16="http://schemas.microsoft.com/office/drawing/2014/main" id="{6D8CDC7D-42CA-48F9-AA95-B345EEE0C75E}"/>
                </a:ext>
              </a:extLst>
            </p:cNvPr>
            <p:cNvCxnSpPr/>
            <p:nvPr/>
          </p:nvCxnSpPr>
          <p:spPr>
            <a:xfrm>
              <a:off x="7711868" y="6055879"/>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F224391-43A1-4B7B-9126-A41D88E6C14A}"/>
                </a:ext>
              </a:extLst>
            </p:cNvPr>
            <p:cNvCxnSpPr/>
            <p:nvPr/>
          </p:nvCxnSpPr>
          <p:spPr>
            <a:xfrm>
              <a:off x="7711868" y="6124302"/>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845EE6-8328-4FCA-A9D6-9C55E96342EA}"/>
                </a:ext>
              </a:extLst>
            </p:cNvPr>
            <p:cNvCxnSpPr/>
            <p:nvPr/>
          </p:nvCxnSpPr>
          <p:spPr>
            <a:xfrm>
              <a:off x="7711868" y="6184259"/>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6B86654-95C5-4C8A-9563-6C3C95C2E5AA}"/>
                </a:ext>
              </a:extLst>
            </p:cNvPr>
            <p:cNvCxnSpPr/>
            <p:nvPr/>
          </p:nvCxnSpPr>
          <p:spPr>
            <a:xfrm>
              <a:off x="7711868" y="6252682"/>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918E2A-36AE-40FE-AEAE-10F13CF382F9}"/>
                </a:ext>
              </a:extLst>
            </p:cNvPr>
            <p:cNvCxnSpPr/>
            <p:nvPr/>
          </p:nvCxnSpPr>
          <p:spPr>
            <a:xfrm>
              <a:off x="7711868" y="6316873"/>
              <a:ext cx="482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BA2BCC77-48CA-4A9E-9948-186D6CABB283}"/>
              </a:ext>
            </a:extLst>
          </p:cNvPr>
          <p:cNvSpPr txBox="1"/>
          <p:nvPr/>
        </p:nvSpPr>
        <p:spPr>
          <a:xfrm>
            <a:off x="4298396" y="6110813"/>
            <a:ext cx="1355718" cy="461665"/>
          </a:xfrm>
          <a:prstGeom prst="rect">
            <a:avLst/>
          </a:prstGeom>
          <a:noFill/>
        </p:spPr>
        <p:txBody>
          <a:bodyPr wrap="square" rtlCol="0">
            <a:spAutoFit/>
          </a:bodyPr>
          <a:lstStyle/>
          <a:p>
            <a:r>
              <a:rPr lang="en-US" sz="1200" dirty="0"/>
              <a:t>1= Control </a:t>
            </a:r>
            <a:r>
              <a:rPr lang="en-US" sz="1200" dirty="0" err="1"/>
              <a:t>qudit</a:t>
            </a:r>
            <a:endParaRPr lang="en-US" sz="1200" dirty="0"/>
          </a:p>
          <a:p>
            <a:r>
              <a:rPr lang="en-US" sz="1200" dirty="0"/>
              <a:t>(e.g. transmon)</a:t>
            </a:r>
          </a:p>
        </p:txBody>
      </p:sp>
      <p:sp>
        <p:nvSpPr>
          <p:cNvPr id="53" name="TextBox 52">
            <a:extLst>
              <a:ext uri="{FF2B5EF4-FFF2-40B4-BE49-F238E27FC236}">
                <a16:creationId xmlns:a16="http://schemas.microsoft.com/office/drawing/2014/main" id="{E8EADB53-4B1E-4F3B-A8B4-9CB978C03721}"/>
              </a:ext>
            </a:extLst>
          </p:cNvPr>
          <p:cNvSpPr txBox="1"/>
          <p:nvPr/>
        </p:nvSpPr>
        <p:spPr>
          <a:xfrm>
            <a:off x="5400120" y="5753854"/>
            <a:ext cx="1146453" cy="830997"/>
          </a:xfrm>
          <a:prstGeom prst="rect">
            <a:avLst/>
          </a:prstGeom>
          <a:noFill/>
        </p:spPr>
        <p:txBody>
          <a:bodyPr wrap="square" rtlCol="0">
            <a:spAutoFit/>
          </a:bodyPr>
          <a:lstStyle/>
          <a:p>
            <a:r>
              <a:rPr lang="en-US" sz="1200" dirty="0"/>
              <a:t>2,3 =  Computational </a:t>
            </a:r>
            <a:r>
              <a:rPr lang="en-US" sz="1200" dirty="0" err="1"/>
              <a:t>qudits</a:t>
            </a:r>
            <a:r>
              <a:rPr lang="en-US" sz="1200" dirty="0"/>
              <a:t> (e.g. cavity modes)</a:t>
            </a:r>
          </a:p>
        </p:txBody>
      </p:sp>
      <p:sp>
        <p:nvSpPr>
          <p:cNvPr id="55" name="TextBox 54">
            <a:extLst>
              <a:ext uri="{FF2B5EF4-FFF2-40B4-BE49-F238E27FC236}">
                <a16:creationId xmlns:a16="http://schemas.microsoft.com/office/drawing/2014/main" id="{3D3E2860-DBC1-43B2-BC71-5DE909EC2732}"/>
              </a:ext>
            </a:extLst>
          </p:cNvPr>
          <p:cNvSpPr txBox="1"/>
          <p:nvPr/>
        </p:nvSpPr>
        <p:spPr>
          <a:xfrm>
            <a:off x="4361655" y="4443499"/>
            <a:ext cx="3255180" cy="646331"/>
          </a:xfrm>
          <a:prstGeom prst="rect">
            <a:avLst/>
          </a:prstGeom>
          <a:noFill/>
        </p:spPr>
        <p:txBody>
          <a:bodyPr wrap="square" rtlCol="0">
            <a:spAutoFit/>
          </a:bodyPr>
          <a:lstStyle/>
          <a:p>
            <a:r>
              <a:rPr lang="en-US" sz="1200" i="1" dirty="0">
                <a:solidFill>
                  <a:schemeClr val="accent1">
                    <a:lumMod val="50000"/>
                  </a:schemeClr>
                </a:solidFill>
              </a:rPr>
              <a:t>(illustrated example of synthesis of a two-qubit gate using methods of </a:t>
            </a:r>
            <a:r>
              <a:rPr lang="en-US" sz="1200" i="1" dirty="0" err="1">
                <a:solidFill>
                  <a:schemeClr val="accent1">
                    <a:lumMod val="50000"/>
                  </a:schemeClr>
                </a:solidFill>
                <a:highlight>
                  <a:srgbClr val="FFFF00"/>
                </a:highlight>
              </a:rPr>
              <a:t>Juqbox</a:t>
            </a:r>
            <a:r>
              <a:rPr lang="en-US" sz="1200" i="1" dirty="0">
                <a:solidFill>
                  <a:schemeClr val="accent1">
                    <a:lumMod val="50000"/>
                  </a:schemeClr>
                </a:solidFill>
                <a:highlight>
                  <a:srgbClr val="FFFF00"/>
                </a:highlight>
              </a:rPr>
              <a:t>. See arXiv:2001.01013, 2106.14310</a:t>
            </a:r>
            <a:r>
              <a:rPr lang="en-US" sz="1200" i="1" dirty="0">
                <a:solidFill>
                  <a:schemeClr val="accent1">
                    <a:lumMod val="50000"/>
                  </a:schemeClr>
                </a:solidFill>
              </a:rPr>
              <a:t>)</a:t>
            </a:r>
          </a:p>
        </p:txBody>
      </p:sp>
      <p:sp>
        <p:nvSpPr>
          <p:cNvPr id="56" name="TextBox 55">
            <a:extLst>
              <a:ext uri="{FF2B5EF4-FFF2-40B4-BE49-F238E27FC236}">
                <a16:creationId xmlns:a16="http://schemas.microsoft.com/office/drawing/2014/main" id="{2349C552-6C7A-43AD-A4CD-336B7BA03EA2}"/>
              </a:ext>
            </a:extLst>
          </p:cNvPr>
          <p:cNvSpPr txBox="1"/>
          <p:nvPr/>
        </p:nvSpPr>
        <p:spPr>
          <a:xfrm>
            <a:off x="5088497" y="5021259"/>
            <a:ext cx="2489200" cy="646331"/>
          </a:xfrm>
          <a:prstGeom prst="rect">
            <a:avLst/>
          </a:prstGeom>
          <a:noFill/>
        </p:spPr>
        <p:txBody>
          <a:bodyPr wrap="square" rtlCol="0">
            <a:spAutoFit/>
          </a:bodyPr>
          <a:lstStyle/>
          <a:p>
            <a:r>
              <a:rPr lang="en-US" dirty="0">
                <a:solidFill>
                  <a:schemeClr val="accent1">
                    <a:lumMod val="50000"/>
                  </a:schemeClr>
                </a:solidFill>
                <a:latin typeface="+mj-lt"/>
                <a:cs typeface="Times New Roman" panose="02020603050405020304" pitchFamily="18" charset="0"/>
              </a:rPr>
              <a:t>Target Gate </a:t>
            </a:r>
          </a:p>
          <a:p>
            <a:r>
              <a:rPr lang="en-US" dirty="0">
                <a:solidFill>
                  <a:schemeClr val="accent1">
                    <a:lumMod val="50000"/>
                  </a:schemeClr>
                </a:solidFill>
                <a:latin typeface="Times New Roman" panose="02020603050405020304" pitchFamily="18" charset="0"/>
                <a:cs typeface="Times New Roman" panose="02020603050405020304" pitchFamily="18" charset="0"/>
              </a:rPr>
              <a:t>I(1)</a:t>
            </a:r>
            <a:r>
              <a:rPr lang="en-US" dirty="0">
                <a:solidFill>
                  <a:schemeClr val="accent1">
                    <a:lumMod val="50000"/>
                  </a:schemeClr>
                </a:solidFill>
                <a:latin typeface="Times New Roman" panose="02020603050405020304" pitchFamily="18" charset="0"/>
                <a:cs typeface="Times New Roman" panose="02020603050405020304" pitchFamily="18" charset="0"/>
                <a:sym typeface="Symbol" panose="05050102010706020507" pitchFamily="18" charset="2"/>
              </a:rPr>
              <a:t>  </a:t>
            </a:r>
            <a:r>
              <a:rPr lang="en-US" dirty="0">
                <a:solidFill>
                  <a:schemeClr val="accent1">
                    <a:lumMod val="50000"/>
                  </a:schemeClr>
                </a:solidFill>
                <a:latin typeface="Times New Roman" panose="02020603050405020304" pitchFamily="18" charset="0"/>
                <a:cs typeface="Times New Roman" panose="02020603050405020304" pitchFamily="18" charset="0"/>
              </a:rPr>
              <a:t>CNOT(2,3)</a:t>
            </a:r>
          </a:p>
        </p:txBody>
      </p:sp>
      <p:pic>
        <p:nvPicPr>
          <p:cNvPr id="58" name="Picture 57">
            <a:extLst>
              <a:ext uri="{FF2B5EF4-FFF2-40B4-BE49-F238E27FC236}">
                <a16:creationId xmlns:a16="http://schemas.microsoft.com/office/drawing/2014/main" id="{0270378B-477E-4E05-97C7-7E1356C4B8A2}"/>
              </a:ext>
            </a:extLst>
          </p:cNvPr>
          <p:cNvPicPr>
            <a:picLocks noChangeAspect="1"/>
          </p:cNvPicPr>
          <p:nvPr/>
        </p:nvPicPr>
        <p:blipFill>
          <a:blip r:embed="rId5"/>
          <a:stretch>
            <a:fillRect/>
          </a:stretch>
        </p:blipFill>
        <p:spPr>
          <a:xfrm>
            <a:off x="8555598" y="4417374"/>
            <a:ext cx="3369998" cy="2243668"/>
          </a:xfrm>
          <a:prstGeom prst="rect">
            <a:avLst/>
          </a:prstGeom>
        </p:spPr>
      </p:pic>
      <p:sp>
        <p:nvSpPr>
          <p:cNvPr id="61" name="Freeform: Shape 60">
            <a:extLst>
              <a:ext uri="{FF2B5EF4-FFF2-40B4-BE49-F238E27FC236}">
                <a16:creationId xmlns:a16="http://schemas.microsoft.com/office/drawing/2014/main" id="{7EF24A21-DCFC-4B78-8494-C796C881168C}"/>
              </a:ext>
            </a:extLst>
          </p:cNvPr>
          <p:cNvSpPr/>
          <p:nvPr/>
        </p:nvSpPr>
        <p:spPr>
          <a:xfrm>
            <a:off x="7638794" y="4514742"/>
            <a:ext cx="726304" cy="622300"/>
          </a:xfrm>
          <a:custGeom>
            <a:avLst/>
            <a:gdLst>
              <a:gd name="connsiteX0" fmla="*/ 205604 w 726304"/>
              <a:gd name="connsiteY0" fmla="*/ 0 h 622300"/>
              <a:gd name="connsiteX1" fmla="*/ 27804 w 726304"/>
              <a:gd name="connsiteY1" fmla="*/ 406400 h 622300"/>
              <a:gd name="connsiteX2" fmla="*/ 726304 w 726304"/>
              <a:gd name="connsiteY2" fmla="*/ 622300 h 622300"/>
            </a:gdLst>
            <a:ahLst/>
            <a:cxnLst>
              <a:cxn ang="0">
                <a:pos x="connsiteX0" y="connsiteY0"/>
              </a:cxn>
              <a:cxn ang="0">
                <a:pos x="connsiteX1" y="connsiteY1"/>
              </a:cxn>
              <a:cxn ang="0">
                <a:pos x="connsiteX2" y="connsiteY2"/>
              </a:cxn>
            </a:cxnLst>
            <a:rect l="l" t="t" r="r" b="b"/>
            <a:pathLst>
              <a:path w="726304" h="622300">
                <a:moveTo>
                  <a:pt x="205604" y="0"/>
                </a:moveTo>
                <a:cubicBezTo>
                  <a:pt x="73312" y="151341"/>
                  <a:pt x="-58979" y="302683"/>
                  <a:pt x="27804" y="406400"/>
                </a:cubicBezTo>
                <a:cubicBezTo>
                  <a:pt x="114587" y="510117"/>
                  <a:pt x="420445" y="566208"/>
                  <a:pt x="726304" y="622300"/>
                </a:cubicBezTo>
              </a:path>
            </a:pathLst>
          </a:custGeom>
          <a:noFill/>
          <a:ln w="22225">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C50D39FF-277D-4037-99FA-D650E95CF1B4}"/>
              </a:ext>
            </a:extLst>
          </p:cNvPr>
          <p:cNvGrpSpPr/>
          <p:nvPr/>
        </p:nvGrpSpPr>
        <p:grpSpPr>
          <a:xfrm>
            <a:off x="7615798" y="5874345"/>
            <a:ext cx="482600" cy="389374"/>
            <a:chOff x="3022600" y="5939274"/>
            <a:chExt cx="482600" cy="770374"/>
          </a:xfrm>
        </p:grpSpPr>
        <p:cxnSp>
          <p:nvCxnSpPr>
            <p:cNvPr id="64" name="Straight Connector 63">
              <a:extLst>
                <a:ext uri="{FF2B5EF4-FFF2-40B4-BE49-F238E27FC236}">
                  <a16:creationId xmlns:a16="http://schemas.microsoft.com/office/drawing/2014/main" id="{B88AD7F6-24B5-4C11-AD06-6EAAECD34C76}"/>
                </a:ext>
              </a:extLst>
            </p:cNvPr>
            <p:cNvCxnSpPr/>
            <p:nvPr/>
          </p:nvCxnSpPr>
          <p:spPr>
            <a:xfrm>
              <a:off x="3022600" y="5939274"/>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099F12C-C453-4633-B6CC-344A3F413703}"/>
                </a:ext>
              </a:extLst>
            </p:cNvPr>
            <p:cNvCxnSpPr/>
            <p:nvPr/>
          </p:nvCxnSpPr>
          <p:spPr>
            <a:xfrm>
              <a:off x="3022600" y="6074648"/>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AB32ACC-CBE7-4739-ABC8-A596FA5D955D}"/>
                </a:ext>
              </a:extLst>
            </p:cNvPr>
            <p:cNvCxnSpPr/>
            <p:nvPr/>
          </p:nvCxnSpPr>
          <p:spPr>
            <a:xfrm>
              <a:off x="3022600" y="6193274"/>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4028B02-F982-49B1-A74F-C33F61C5C3CA}"/>
                </a:ext>
              </a:extLst>
            </p:cNvPr>
            <p:cNvCxnSpPr/>
            <p:nvPr/>
          </p:nvCxnSpPr>
          <p:spPr>
            <a:xfrm>
              <a:off x="3022600" y="6328648"/>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110B36F-0599-473E-B402-53D74849EA28}"/>
                </a:ext>
              </a:extLst>
            </p:cNvPr>
            <p:cNvCxnSpPr/>
            <p:nvPr/>
          </p:nvCxnSpPr>
          <p:spPr>
            <a:xfrm>
              <a:off x="3022600" y="6455648"/>
              <a:ext cx="48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5A34962-74B4-460E-9DBF-D326FE846A62}"/>
                </a:ext>
              </a:extLst>
            </p:cNvPr>
            <p:cNvCxnSpPr/>
            <p:nvPr/>
          </p:nvCxnSpPr>
          <p:spPr>
            <a:xfrm>
              <a:off x="3022600" y="6574274"/>
              <a:ext cx="482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30487AB-51A5-4A0F-B41E-0EF763F3DC21}"/>
                </a:ext>
              </a:extLst>
            </p:cNvPr>
            <p:cNvCxnSpPr/>
            <p:nvPr/>
          </p:nvCxnSpPr>
          <p:spPr>
            <a:xfrm>
              <a:off x="3022600" y="6709648"/>
              <a:ext cx="4826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86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C5A6BB-088A-9F44-BE33-85455526F7EE}"/>
              </a:ext>
            </a:extLst>
          </p:cNvPr>
          <p:cNvPicPr>
            <a:picLocks noChangeAspect="1"/>
          </p:cNvPicPr>
          <p:nvPr/>
        </p:nvPicPr>
        <p:blipFill rotWithShape="1">
          <a:blip r:embed="rId3"/>
          <a:srcRect l="29783" b="-6063"/>
          <a:stretch/>
        </p:blipFill>
        <p:spPr>
          <a:xfrm>
            <a:off x="1931103" y="4822360"/>
            <a:ext cx="7861563" cy="578405"/>
          </a:xfrm>
          <a:prstGeom prst="rect">
            <a:avLst/>
          </a:prstGeom>
        </p:spPr>
      </p:pic>
      <p:pic>
        <p:nvPicPr>
          <p:cNvPr id="3" name="Picture 2">
            <a:extLst>
              <a:ext uri="{FF2B5EF4-FFF2-40B4-BE49-F238E27FC236}">
                <a16:creationId xmlns:a16="http://schemas.microsoft.com/office/drawing/2014/main" id="{AD81142D-6BA7-9540-9B3E-A93DC45E6797}"/>
              </a:ext>
            </a:extLst>
          </p:cNvPr>
          <p:cNvPicPr>
            <a:picLocks noChangeAspect="1"/>
          </p:cNvPicPr>
          <p:nvPr/>
        </p:nvPicPr>
        <p:blipFill>
          <a:blip r:embed="rId4"/>
          <a:stretch>
            <a:fillRect/>
          </a:stretch>
        </p:blipFill>
        <p:spPr>
          <a:xfrm>
            <a:off x="4930099" y="1233885"/>
            <a:ext cx="3905833" cy="429768"/>
          </a:xfrm>
          <a:prstGeom prst="rect">
            <a:avLst/>
          </a:prstGeom>
        </p:spPr>
      </p:pic>
      <p:pic>
        <p:nvPicPr>
          <p:cNvPr id="4" name="Picture 3">
            <a:extLst>
              <a:ext uri="{FF2B5EF4-FFF2-40B4-BE49-F238E27FC236}">
                <a16:creationId xmlns:a16="http://schemas.microsoft.com/office/drawing/2014/main" id="{D74E984B-2710-5647-80CB-1986503CDA34}"/>
              </a:ext>
            </a:extLst>
          </p:cNvPr>
          <p:cNvPicPr>
            <a:picLocks noChangeAspect="1"/>
          </p:cNvPicPr>
          <p:nvPr/>
        </p:nvPicPr>
        <p:blipFill>
          <a:blip r:embed="rId5"/>
          <a:stretch>
            <a:fillRect/>
          </a:stretch>
        </p:blipFill>
        <p:spPr>
          <a:xfrm>
            <a:off x="5165632" y="2296726"/>
            <a:ext cx="3670300" cy="431800"/>
          </a:xfrm>
          <a:prstGeom prst="rect">
            <a:avLst/>
          </a:prstGeom>
        </p:spPr>
      </p:pic>
      <p:pic>
        <p:nvPicPr>
          <p:cNvPr id="17" name="Picture 16">
            <a:extLst>
              <a:ext uri="{FF2B5EF4-FFF2-40B4-BE49-F238E27FC236}">
                <a16:creationId xmlns:a16="http://schemas.microsoft.com/office/drawing/2014/main" id="{748A795C-789A-204A-A540-E18F7867C354}"/>
              </a:ext>
            </a:extLst>
          </p:cNvPr>
          <p:cNvPicPr>
            <a:picLocks noChangeAspect="1"/>
          </p:cNvPicPr>
          <p:nvPr/>
        </p:nvPicPr>
        <p:blipFill>
          <a:blip r:embed="rId6"/>
          <a:stretch>
            <a:fillRect/>
          </a:stretch>
        </p:blipFill>
        <p:spPr>
          <a:xfrm>
            <a:off x="4712617" y="3330317"/>
            <a:ext cx="7183577" cy="481439"/>
          </a:xfrm>
          <a:prstGeom prst="rect">
            <a:avLst/>
          </a:prstGeom>
        </p:spPr>
      </p:pic>
      <p:sp>
        <p:nvSpPr>
          <p:cNvPr id="19" name="TextBox 18">
            <a:extLst>
              <a:ext uri="{FF2B5EF4-FFF2-40B4-BE49-F238E27FC236}">
                <a16:creationId xmlns:a16="http://schemas.microsoft.com/office/drawing/2014/main" id="{89F87182-CA14-2E4D-890A-F3E58C228E9E}"/>
              </a:ext>
            </a:extLst>
          </p:cNvPr>
          <p:cNvSpPr txBox="1"/>
          <p:nvPr/>
        </p:nvSpPr>
        <p:spPr>
          <a:xfrm>
            <a:off x="477078" y="139148"/>
            <a:ext cx="5204951" cy="461665"/>
          </a:xfrm>
          <a:prstGeom prst="rect">
            <a:avLst/>
          </a:prstGeom>
          <a:noFill/>
        </p:spPr>
        <p:txBody>
          <a:bodyPr wrap="none" rtlCol="0">
            <a:spAutoFit/>
          </a:bodyPr>
          <a:lstStyle/>
          <a:p>
            <a:r>
              <a:rPr lang="en-US" sz="2400" dirty="0"/>
              <a:t>Single-mode cavity coupled to </a:t>
            </a:r>
            <a:r>
              <a:rPr lang="en-US" sz="2400" dirty="0" err="1"/>
              <a:t>transmon</a:t>
            </a:r>
            <a:endParaRPr lang="en-US" sz="2400" dirty="0"/>
          </a:p>
        </p:txBody>
      </p:sp>
      <p:sp>
        <p:nvSpPr>
          <p:cNvPr id="20" name="TextBox 19">
            <a:extLst>
              <a:ext uri="{FF2B5EF4-FFF2-40B4-BE49-F238E27FC236}">
                <a16:creationId xmlns:a16="http://schemas.microsoft.com/office/drawing/2014/main" id="{B4ED4D56-313B-8A4C-A1E9-2968F9CE5FCB}"/>
              </a:ext>
            </a:extLst>
          </p:cNvPr>
          <p:cNvSpPr txBox="1"/>
          <p:nvPr/>
        </p:nvSpPr>
        <p:spPr>
          <a:xfrm>
            <a:off x="9495692" y="1125603"/>
            <a:ext cx="1087221" cy="646331"/>
          </a:xfrm>
          <a:prstGeom prst="rect">
            <a:avLst/>
          </a:prstGeom>
          <a:noFill/>
        </p:spPr>
        <p:txBody>
          <a:bodyPr wrap="none" rtlCol="0">
            <a:spAutoFit/>
          </a:bodyPr>
          <a:lstStyle/>
          <a:p>
            <a:r>
              <a:rPr lang="en-US" dirty="0" err="1">
                <a:solidFill>
                  <a:srgbClr val="FF0000"/>
                </a:solidFill>
              </a:rPr>
              <a:t>transmon</a:t>
            </a:r>
            <a:endParaRPr lang="en-US" dirty="0">
              <a:solidFill>
                <a:srgbClr val="FF0000"/>
              </a:solidFill>
            </a:endParaRPr>
          </a:p>
          <a:p>
            <a:r>
              <a:rPr lang="en-US" dirty="0">
                <a:solidFill>
                  <a:srgbClr val="FF0000"/>
                </a:solidFill>
              </a:rPr>
              <a:t>self-Kerr</a:t>
            </a:r>
          </a:p>
        </p:txBody>
      </p:sp>
      <p:sp>
        <p:nvSpPr>
          <p:cNvPr id="21" name="TextBox 20">
            <a:extLst>
              <a:ext uri="{FF2B5EF4-FFF2-40B4-BE49-F238E27FC236}">
                <a16:creationId xmlns:a16="http://schemas.microsoft.com/office/drawing/2014/main" id="{B494B31D-0197-804A-903F-6069342762C2}"/>
              </a:ext>
            </a:extLst>
          </p:cNvPr>
          <p:cNvSpPr txBox="1"/>
          <p:nvPr/>
        </p:nvSpPr>
        <p:spPr>
          <a:xfrm>
            <a:off x="9495692" y="2296726"/>
            <a:ext cx="1563120" cy="369332"/>
          </a:xfrm>
          <a:prstGeom prst="rect">
            <a:avLst/>
          </a:prstGeom>
          <a:noFill/>
        </p:spPr>
        <p:txBody>
          <a:bodyPr wrap="none" rtlCol="0">
            <a:spAutoFit/>
          </a:bodyPr>
          <a:lstStyle/>
          <a:p>
            <a:r>
              <a:rPr lang="en-US" dirty="0">
                <a:solidFill>
                  <a:srgbClr val="FF0000"/>
                </a:solidFill>
              </a:rPr>
              <a:t>cavity self-Kerr</a:t>
            </a:r>
          </a:p>
        </p:txBody>
      </p:sp>
      <p:sp>
        <p:nvSpPr>
          <p:cNvPr id="22" name="TextBox 21">
            <a:extLst>
              <a:ext uri="{FF2B5EF4-FFF2-40B4-BE49-F238E27FC236}">
                <a16:creationId xmlns:a16="http://schemas.microsoft.com/office/drawing/2014/main" id="{3A4174ED-7367-7F49-A2AB-FDC1A265DC3D}"/>
              </a:ext>
            </a:extLst>
          </p:cNvPr>
          <p:cNvSpPr txBox="1"/>
          <p:nvPr/>
        </p:nvSpPr>
        <p:spPr>
          <a:xfrm>
            <a:off x="4363088" y="3929135"/>
            <a:ext cx="1122551" cy="369332"/>
          </a:xfrm>
          <a:prstGeom prst="rect">
            <a:avLst/>
          </a:prstGeom>
          <a:noFill/>
        </p:spPr>
        <p:txBody>
          <a:bodyPr wrap="none" rtlCol="0">
            <a:spAutoFit/>
          </a:bodyPr>
          <a:lstStyle/>
          <a:p>
            <a:r>
              <a:rPr lang="en-US" dirty="0">
                <a:solidFill>
                  <a:srgbClr val="FF0000"/>
                </a:solidFill>
              </a:rPr>
              <a:t>cross-Kerr</a:t>
            </a:r>
          </a:p>
        </p:txBody>
      </p:sp>
      <p:sp>
        <p:nvSpPr>
          <p:cNvPr id="23" name="TextBox 22">
            <a:extLst>
              <a:ext uri="{FF2B5EF4-FFF2-40B4-BE49-F238E27FC236}">
                <a16:creationId xmlns:a16="http://schemas.microsoft.com/office/drawing/2014/main" id="{0FAEC95B-9ACA-1D47-B96B-5C19A1299906}"/>
              </a:ext>
            </a:extLst>
          </p:cNvPr>
          <p:cNvSpPr txBox="1"/>
          <p:nvPr/>
        </p:nvSpPr>
        <p:spPr>
          <a:xfrm>
            <a:off x="441826" y="4317375"/>
            <a:ext cx="2052741" cy="369332"/>
          </a:xfrm>
          <a:prstGeom prst="rect">
            <a:avLst/>
          </a:prstGeom>
          <a:noFill/>
        </p:spPr>
        <p:txBody>
          <a:bodyPr wrap="none" rtlCol="0">
            <a:spAutoFit/>
          </a:bodyPr>
          <a:lstStyle/>
          <a:p>
            <a:r>
              <a:rPr lang="en-US" dirty="0">
                <a:solidFill>
                  <a:srgbClr val="FF0000"/>
                </a:solidFill>
              </a:rPr>
              <a:t>System Hamiltonian</a:t>
            </a:r>
          </a:p>
        </p:txBody>
      </p:sp>
      <p:sp>
        <p:nvSpPr>
          <p:cNvPr id="24" name="TextBox 23">
            <a:extLst>
              <a:ext uri="{FF2B5EF4-FFF2-40B4-BE49-F238E27FC236}">
                <a16:creationId xmlns:a16="http://schemas.microsoft.com/office/drawing/2014/main" id="{18C1D4EF-EC8A-6143-A576-CDC19FAFF003}"/>
              </a:ext>
            </a:extLst>
          </p:cNvPr>
          <p:cNvSpPr txBox="1"/>
          <p:nvPr/>
        </p:nvSpPr>
        <p:spPr>
          <a:xfrm>
            <a:off x="1148862" y="5955323"/>
            <a:ext cx="8044510" cy="400110"/>
          </a:xfrm>
          <a:prstGeom prst="rect">
            <a:avLst/>
          </a:prstGeom>
          <a:noFill/>
        </p:spPr>
        <p:txBody>
          <a:bodyPr wrap="none" rtlCol="0">
            <a:spAutoFit/>
          </a:bodyPr>
          <a:lstStyle/>
          <a:p>
            <a:r>
              <a:rPr lang="en-US" sz="2000" dirty="0"/>
              <a:t>Diagonalize to find resonant frequencies for transitions between the states!</a:t>
            </a:r>
          </a:p>
        </p:txBody>
      </p:sp>
      <p:sp>
        <p:nvSpPr>
          <p:cNvPr id="26" name="TextBox 25">
            <a:extLst>
              <a:ext uri="{FF2B5EF4-FFF2-40B4-BE49-F238E27FC236}">
                <a16:creationId xmlns:a16="http://schemas.microsoft.com/office/drawing/2014/main" id="{E8E5C29B-DABA-F54F-8091-98FA4DC6B7CB}"/>
              </a:ext>
            </a:extLst>
          </p:cNvPr>
          <p:cNvSpPr txBox="1"/>
          <p:nvPr/>
        </p:nvSpPr>
        <p:spPr>
          <a:xfrm>
            <a:off x="1316181" y="2950576"/>
            <a:ext cx="720069" cy="369332"/>
          </a:xfrm>
          <a:prstGeom prst="rect">
            <a:avLst/>
          </a:prstGeom>
          <a:noFill/>
        </p:spPr>
        <p:txBody>
          <a:bodyPr wrap="none" rtlCol="0">
            <a:spAutoFit/>
          </a:bodyPr>
          <a:lstStyle/>
          <a:p>
            <a:r>
              <a:rPr lang="en-US" dirty="0" err="1"/>
              <a:t>n</a:t>
            </a:r>
            <a:r>
              <a:rPr lang="en-US" baseline="-25000" dirty="0" err="1"/>
              <a:t>T</a:t>
            </a:r>
            <a:r>
              <a:rPr lang="en-US" dirty="0"/>
              <a:t> = 2</a:t>
            </a:r>
          </a:p>
        </p:txBody>
      </p:sp>
      <p:sp>
        <p:nvSpPr>
          <p:cNvPr id="27" name="TextBox 26">
            <a:extLst>
              <a:ext uri="{FF2B5EF4-FFF2-40B4-BE49-F238E27FC236}">
                <a16:creationId xmlns:a16="http://schemas.microsoft.com/office/drawing/2014/main" id="{A0D67B48-2C5E-F343-A12D-3619DD88E9AE}"/>
              </a:ext>
            </a:extLst>
          </p:cNvPr>
          <p:cNvSpPr txBox="1"/>
          <p:nvPr/>
        </p:nvSpPr>
        <p:spPr>
          <a:xfrm>
            <a:off x="2666351" y="2948828"/>
            <a:ext cx="3097130" cy="369332"/>
          </a:xfrm>
          <a:prstGeom prst="rect">
            <a:avLst/>
          </a:prstGeom>
          <a:noFill/>
        </p:spPr>
        <p:txBody>
          <a:bodyPr wrap="square" rtlCol="0">
            <a:spAutoFit/>
          </a:bodyPr>
          <a:lstStyle/>
          <a:p>
            <a:r>
              <a:rPr lang="en-US" dirty="0" err="1"/>
              <a:t>n</a:t>
            </a:r>
            <a:r>
              <a:rPr lang="en-US" baseline="-25000" dirty="0" err="1"/>
              <a:t>C</a:t>
            </a:r>
            <a:r>
              <a:rPr lang="en-US" dirty="0"/>
              <a:t> = 8 (equivalence of 3 qubits)</a:t>
            </a:r>
          </a:p>
        </p:txBody>
      </p:sp>
      <p:sp>
        <p:nvSpPr>
          <p:cNvPr id="28" name="TextBox 27">
            <a:extLst>
              <a:ext uri="{FF2B5EF4-FFF2-40B4-BE49-F238E27FC236}">
                <a16:creationId xmlns:a16="http://schemas.microsoft.com/office/drawing/2014/main" id="{CD3A9170-186A-AF44-882F-62ECEE31DBC9}"/>
              </a:ext>
            </a:extLst>
          </p:cNvPr>
          <p:cNvSpPr txBox="1"/>
          <p:nvPr/>
        </p:nvSpPr>
        <p:spPr>
          <a:xfrm>
            <a:off x="337645" y="3786829"/>
            <a:ext cx="3773149" cy="369332"/>
          </a:xfrm>
          <a:prstGeom prst="rect">
            <a:avLst/>
          </a:prstGeom>
          <a:noFill/>
        </p:spPr>
        <p:txBody>
          <a:bodyPr wrap="none" rtlCol="0">
            <a:spAutoFit/>
          </a:bodyPr>
          <a:lstStyle/>
          <a:p>
            <a:r>
              <a:rPr lang="en-US" dirty="0" err="1"/>
              <a:t>n</a:t>
            </a:r>
            <a:r>
              <a:rPr lang="en-US" baseline="-25000" dirty="0" err="1"/>
              <a:t>T</a:t>
            </a:r>
            <a:r>
              <a:rPr lang="en-US" dirty="0"/>
              <a:t>, </a:t>
            </a:r>
            <a:r>
              <a:rPr lang="en-US" dirty="0" err="1"/>
              <a:t>n</a:t>
            </a:r>
            <a:r>
              <a:rPr lang="en-US" baseline="-25000" dirty="0" err="1"/>
              <a:t>C</a:t>
            </a:r>
            <a:r>
              <a:rPr lang="en-US" baseline="-25000" dirty="0"/>
              <a:t> </a:t>
            </a:r>
            <a:r>
              <a:rPr lang="en-US" dirty="0"/>
              <a:t> number of computational levels</a:t>
            </a:r>
          </a:p>
        </p:txBody>
      </p:sp>
      <p:grpSp>
        <p:nvGrpSpPr>
          <p:cNvPr id="29" name="Group 28">
            <a:extLst>
              <a:ext uri="{FF2B5EF4-FFF2-40B4-BE49-F238E27FC236}">
                <a16:creationId xmlns:a16="http://schemas.microsoft.com/office/drawing/2014/main" id="{865945DC-56C2-AA45-8337-F2AA7DF753E9}"/>
              </a:ext>
            </a:extLst>
          </p:cNvPr>
          <p:cNvGrpSpPr/>
          <p:nvPr/>
        </p:nvGrpSpPr>
        <p:grpSpPr>
          <a:xfrm>
            <a:off x="606289" y="1000702"/>
            <a:ext cx="3423684" cy="1790798"/>
            <a:chOff x="0" y="973666"/>
            <a:chExt cx="10920152" cy="4910667"/>
          </a:xfrm>
        </p:grpSpPr>
        <p:pic>
          <p:nvPicPr>
            <p:cNvPr id="30" name="Picture 29">
              <a:extLst>
                <a:ext uri="{FF2B5EF4-FFF2-40B4-BE49-F238E27FC236}">
                  <a16:creationId xmlns:a16="http://schemas.microsoft.com/office/drawing/2014/main" id="{E53447FF-673F-CB43-8114-10928194C9CF}"/>
                </a:ext>
              </a:extLst>
            </p:cNvPr>
            <p:cNvPicPr>
              <a:picLocks noChangeAspect="1"/>
            </p:cNvPicPr>
            <p:nvPr/>
          </p:nvPicPr>
          <p:blipFill>
            <a:blip r:embed="rId7"/>
            <a:stretch>
              <a:fillRect/>
            </a:stretch>
          </p:blipFill>
          <p:spPr>
            <a:xfrm>
              <a:off x="1544643" y="973666"/>
              <a:ext cx="8432800" cy="4910667"/>
            </a:xfrm>
            <a:prstGeom prst="rect">
              <a:avLst/>
            </a:prstGeom>
          </p:spPr>
        </p:pic>
        <p:pic>
          <p:nvPicPr>
            <p:cNvPr id="31" name="Picture 30">
              <a:extLst>
                <a:ext uri="{FF2B5EF4-FFF2-40B4-BE49-F238E27FC236}">
                  <a16:creationId xmlns:a16="http://schemas.microsoft.com/office/drawing/2014/main" id="{3CCEA415-CE9D-6C47-9A64-22884D2E09F2}"/>
                </a:ext>
              </a:extLst>
            </p:cNvPr>
            <p:cNvPicPr>
              <a:picLocks noChangeAspect="1"/>
            </p:cNvPicPr>
            <p:nvPr/>
          </p:nvPicPr>
          <p:blipFill rotWithShape="1">
            <a:blip r:embed="rId8"/>
            <a:srcRect l="20048" t="-21708" r="66986" b="-21473"/>
            <a:stretch/>
          </p:blipFill>
          <p:spPr>
            <a:xfrm>
              <a:off x="9034733" y="2399272"/>
              <a:ext cx="1885419" cy="1449241"/>
            </a:xfrm>
            <a:prstGeom prst="rect">
              <a:avLst/>
            </a:prstGeom>
          </p:spPr>
        </p:pic>
        <p:pic>
          <p:nvPicPr>
            <p:cNvPr id="32" name="Picture 31">
              <a:extLst>
                <a:ext uri="{FF2B5EF4-FFF2-40B4-BE49-F238E27FC236}">
                  <a16:creationId xmlns:a16="http://schemas.microsoft.com/office/drawing/2014/main" id="{F1728EE7-897E-D247-BB5B-7E062B30568F}"/>
                </a:ext>
              </a:extLst>
            </p:cNvPr>
            <p:cNvPicPr>
              <a:picLocks noChangeAspect="1"/>
            </p:cNvPicPr>
            <p:nvPr/>
          </p:nvPicPr>
          <p:blipFill rotWithShape="1">
            <a:blip r:embed="rId8"/>
            <a:srcRect l="54585" t="3116" r="32465" b="-3116"/>
            <a:stretch/>
          </p:blipFill>
          <p:spPr>
            <a:xfrm>
              <a:off x="0" y="2861767"/>
              <a:ext cx="1986527" cy="1067881"/>
            </a:xfrm>
            <a:prstGeom prst="rect">
              <a:avLst/>
            </a:prstGeom>
          </p:spPr>
        </p:pic>
        <p:pic>
          <p:nvPicPr>
            <p:cNvPr id="33" name="Picture 32">
              <a:extLst>
                <a:ext uri="{FF2B5EF4-FFF2-40B4-BE49-F238E27FC236}">
                  <a16:creationId xmlns:a16="http://schemas.microsoft.com/office/drawing/2014/main" id="{90089963-AF87-5545-938C-DA8729CF5B5E}"/>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5075" y="4203217"/>
              <a:ext cx="1816379" cy="1074011"/>
            </a:xfrm>
            <a:prstGeom prst="rect">
              <a:avLst/>
            </a:prstGeom>
          </p:spPr>
        </p:pic>
        <p:cxnSp>
          <p:nvCxnSpPr>
            <p:cNvPr id="34" name="Straight Connector 33">
              <a:extLst>
                <a:ext uri="{FF2B5EF4-FFF2-40B4-BE49-F238E27FC236}">
                  <a16:creationId xmlns:a16="http://schemas.microsoft.com/office/drawing/2014/main" id="{164A600B-63E8-DB43-B37C-4526616CEC9F}"/>
                </a:ext>
              </a:extLst>
            </p:cNvPr>
            <p:cNvCxnSpPr>
              <a:cxnSpLocks/>
            </p:cNvCxnSpPr>
            <p:nvPr/>
          </p:nvCxnSpPr>
          <p:spPr>
            <a:xfrm>
              <a:off x="94920" y="4723960"/>
              <a:ext cx="1806303" cy="0"/>
            </a:xfrm>
            <a:prstGeom prst="line">
              <a:avLst/>
            </a:prstGeom>
            <a:ln w="63500">
              <a:solidFill>
                <a:srgbClr val="FF0000"/>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pic>
          <p:nvPicPr>
            <p:cNvPr id="35" name="Picture 34">
              <a:extLst>
                <a:ext uri="{FF2B5EF4-FFF2-40B4-BE49-F238E27FC236}">
                  <a16:creationId xmlns:a16="http://schemas.microsoft.com/office/drawing/2014/main" id="{1E218C50-C451-2E4B-8798-27363688E8E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876841" y="4045912"/>
              <a:ext cx="1816379" cy="1074011"/>
            </a:xfrm>
            <a:prstGeom prst="rect">
              <a:avLst/>
            </a:prstGeom>
          </p:spPr>
        </p:pic>
        <p:cxnSp>
          <p:nvCxnSpPr>
            <p:cNvPr id="36" name="Straight Connector 35">
              <a:extLst>
                <a:ext uri="{FF2B5EF4-FFF2-40B4-BE49-F238E27FC236}">
                  <a16:creationId xmlns:a16="http://schemas.microsoft.com/office/drawing/2014/main" id="{6D65C2BB-1AA6-7D4B-A39D-446CAA60B243}"/>
                </a:ext>
              </a:extLst>
            </p:cNvPr>
            <p:cNvCxnSpPr>
              <a:cxnSpLocks/>
              <a:stCxn id="35" idx="3"/>
            </p:cNvCxnSpPr>
            <p:nvPr/>
          </p:nvCxnSpPr>
          <p:spPr>
            <a:xfrm flipH="1" flipV="1">
              <a:off x="8783942" y="4555341"/>
              <a:ext cx="1909277" cy="27576"/>
            </a:xfrm>
            <a:prstGeom prst="line">
              <a:avLst/>
            </a:prstGeom>
            <a:ln w="63500">
              <a:solidFill>
                <a:srgbClr val="0070C0"/>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grpSp>
      <p:sp>
        <p:nvSpPr>
          <p:cNvPr id="18" name="TextBox 17">
            <a:extLst>
              <a:ext uri="{FF2B5EF4-FFF2-40B4-BE49-F238E27FC236}">
                <a16:creationId xmlns:a16="http://schemas.microsoft.com/office/drawing/2014/main" id="{2977CDF2-FF72-5044-A6BD-7EC6F4112058}"/>
              </a:ext>
            </a:extLst>
          </p:cNvPr>
          <p:cNvSpPr txBox="1"/>
          <p:nvPr/>
        </p:nvSpPr>
        <p:spPr>
          <a:xfrm>
            <a:off x="1229105" y="4795904"/>
            <a:ext cx="909223" cy="646331"/>
          </a:xfrm>
          <a:prstGeom prst="rect">
            <a:avLst/>
          </a:prstGeom>
          <a:noFill/>
        </p:spPr>
        <p:txBody>
          <a:bodyPr wrap="none" rtlCol="0">
            <a:spAutoFit/>
          </a:bodyPr>
          <a:lstStyle/>
          <a:p>
            <a:r>
              <a:rPr lang="en-US" sz="3600" dirty="0"/>
              <a:t>H = </a:t>
            </a:r>
          </a:p>
        </p:txBody>
      </p:sp>
    </p:spTree>
    <p:extLst>
      <p:ext uri="{BB962C8B-B14F-4D97-AF65-F5344CB8AC3E}">
        <p14:creationId xmlns:p14="http://schemas.microsoft.com/office/powerpoint/2010/main" val="129568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D1BD44D-153C-904A-B373-BE2AA22C8776}"/>
              </a:ext>
            </a:extLst>
          </p:cNvPr>
          <p:cNvGrpSpPr/>
          <p:nvPr/>
        </p:nvGrpSpPr>
        <p:grpSpPr>
          <a:xfrm>
            <a:off x="1667995" y="920233"/>
            <a:ext cx="8492247" cy="2301949"/>
            <a:chOff x="1498060" y="1875415"/>
            <a:chExt cx="8492247" cy="2301949"/>
          </a:xfrm>
        </p:grpSpPr>
        <p:pic>
          <p:nvPicPr>
            <p:cNvPr id="21" name="Picture 20" descr="A picture containing background pattern&#10;&#10;Description automatically generated">
              <a:extLst>
                <a:ext uri="{FF2B5EF4-FFF2-40B4-BE49-F238E27FC236}">
                  <a16:creationId xmlns:a16="http://schemas.microsoft.com/office/drawing/2014/main" id="{2021BEAE-926C-0A4D-817E-645F233A5A70}"/>
                </a:ext>
              </a:extLst>
            </p:cNvPr>
            <p:cNvPicPr>
              <a:picLocks noChangeAspect="1"/>
            </p:cNvPicPr>
            <p:nvPr/>
          </p:nvPicPr>
          <p:blipFill>
            <a:blip r:embed="rId2"/>
            <a:stretch>
              <a:fillRect/>
            </a:stretch>
          </p:blipFill>
          <p:spPr>
            <a:xfrm>
              <a:off x="1498060" y="1875415"/>
              <a:ext cx="8492247" cy="1649321"/>
            </a:xfrm>
            <a:prstGeom prst="rect">
              <a:avLst/>
            </a:prstGeom>
          </p:spPr>
        </p:pic>
        <p:sp>
          <p:nvSpPr>
            <p:cNvPr id="22" name="TextBox 21">
              <a:extLst>
                <a:ext uri="{FF2B5EF4-FFF2-40B4-BE49-F238E27FC236}">
                  <a16:creationId xmlns:a16="http://schemas.microsoft.com/office/drawing/2014/main" id="{CF3930AD-CDFF-D04E-9CAF-A6CAAF39D718}"/>
                </a:ext>
              </a:extLst>
            </p:cNvPr>
            <p:cNvSpPr txBox="1"/>
            <p:nvPr/>
          </p:nvSpPr>
          <p:spPr>
            <a:xfrm>
              <a:off x="8247039" y="3461952"/>
              <a:ext cx="1673158" cy="461665"/>
            </a:xfrm>
            <a:prstGeom prst="rect">
              <a:avLst/>
            </a:prstGeom>
            <a:noFill/>
          </p:spPr>
          <p:txBody>
            <a:bodyPr wrap="square" rtlCol="0">
              <a:spAutoFit/>
            </a:bodyPr>
            <a:lstStyle/>
            <a:p>
              <a:r>
                <a:rPr lang="en-US" sz="1200" dirty="0">
                  <a:latin typeface="Symbol" panose="05050102010706020507" pitchFamily="18" charset="2"/>
                </a:rPr>
                <a:t>D</a:t>
              </a:r>
              <a:r>
                <a:rPr lang="en-US" sz="1200" baseline="-25000" dirty="0">
                  <a:latin typeface="Symbol" panose="05050102010706020507" pitchFamily="18" charset="2"/>
                </a:rPr>
                <a:t>1</a:t>
              </a:r>
            </a:p>
            <a:p>
              <a:r>
                <a:rPr lang="en-US" sz="1200" dirty="0">
                  <a:latin typeface="Symbol" panose="05050102010706020507" pitchFamily="18" charset="2"/>
                </a:rPr>
                <a:t>D</a:t>
              </a:r>
              <a:r>
                <a:rPr lang="en-US" sz="1200" baseline="-25000" dirty="0">
                  <a:latin typeface="Symbol" panose="05050102010706020507" pitchFamily="18" charset="2"/>
                </a:rPr>
                <a:t>1</a:t>
              </a:r>
              <a:r>
                <a:rPr lang="en-US" sz="1200" dirty="0">
                  <a:latin typeface="Symbol" panose="05050102010706020507" pitchFamily="18" charset="2"/>
                </a:rPr>
                <a:t>-x</a:t>
              </a:r>
              <a:r>
                <a:rPr lang="en-US" sz="1200" baseline="-25000" dirty="0">
                  <a:latin typeface="Symbol" panose="05050102010706020507" pitchFamily="18" charset="2"/>
                </a:rPr>
                <a:t>1</a:t>
              </a:r>
              <a:endParaRPr lang="en-US" sz="1200" dirty="0">
                <a:latin typeface="Symbol" panose="05050102010706020507" pitchFamily="18" charset="2"/>
              </a:endParaRPr>
            </a:p>
          </p:txBody>
        </p:sp>
        <p:sp>
          <p:nvSpPr>
            <p:cNvPr id="23" name="TextBox 22">
              <a:extLst>
                <a:ext uri="{FF2B5EF4-FFF2-40B4-BE49-F238E27FC236}">
                  <a16:creationId xmlns:a16="http://schemas.microsoft.com/office/drawing/2014/main" id="{B53A7DE3-FA0D-2440-A534-74A1E700D6C1}"/>
                </a:ext>
              </a:extLst>
            </p:cNvPr>
            <p:cNvSpPr txBox="1"/>
            <p:nvPr/>
          </p:nvSpPr>
          <p:spPr>
            <a:xfrm>
              <a:off x="5598572" y="3456112"/>
              <a:ext cx="365622" cy="261610"/>
            </a:xfrm>
            <a:prstGeom prst="rect">
              <a:avLst/>
            </a:prstGeom>
            <a:noFill/>
          </p:spPr>
          <p:txBody>
            <a:bodyPr wrap="square" rtlCol="0">
              <a:spAutoFit/>
            </a:bodyPr>
            <a:lstStyle/>
            <a:p>
              <a:r>
                <a:rPr lang="en-US" sz="1100" dirty="0">
                  <a:latin typeface="Symbol" panose="05050102010706020507" pitchFamily="18" charset="2"/>
                </a:rPr>
                <a:t>D</a:t>
              </a:r>
              <a:r>
                <a:rPr lang="en-US" sz="1100" baseline="-25000" dirty="0">
                  <a:latin typeface="Symbol" panose="05050102010706020507" pitchFamily="18" charset="2"/>
                </a:rPr>
                <a:t>T</a:t>
              </a:r>
            </a:p>
          </p:txBody>
        </p:sp>
        <p:sp>
          <p:nvSpPr>
            <p:cNvPr id="24" name="TextBox 23">
              <a:extLst>
                <a:ext uri="{FF2B5EF4-FFF2-40B4-BE49-F238E27FC236}">
                  <a16:creationId xmlns:a16="http://schemas.microsoft.com/office/drawing/2014/main" id="{3D65090D-0CA2-F245-81BF-DDC0840D3DCF}"/>
                </a:ext>
              </a:extLst>
            </p:cNvPr>
            <p:cNvSpPr txBox="1"/>
            <p:nvPr/>
          </p:nvSpPr>
          <p:spPr>
            <a:xfrm>
              <a:off x="4887666" y="3461952"/>
              <a:ext cx="1673158" cy="261610"/>
            </a:xfrm>
            <a:prstGeom prst="rect">
              <a:avLst/>
            </a:prstGeom>
            <a:noFill/>
          </p:spPr>
          <p:txBody>
            <a:bodyPr wrap="square" rtlCol="0">
              <a:spAutoFit/>
            </a:bodyPr>
            <a:lstStyle/>
            <a:p>
              <a:r>
                <a:rPr lang="en-US" sz="1100" dirty="0">
                  <a:latin typeface="Symbol" panose="05050102010706020507" pitchFamily="18" charset="2"/>
                </a:rPr>
                <a:t>D</a:t>
              </a:r>
              <a:r>
                <a:rPr lang="en-US" sz="1100" baseline="-25000" dirty="0">
                  <a:latin typeface="Symbol" panose="05050102010706020507" pitchFamily="18" charset="2"/>
                </a:rPr>
                <a:t>T</a:t>
              </a:r>
              <a:r>
                <a:rPr lang="en-US" sz="1100" dirty="0">
                  <a:latin typeface="Symbol" panose="05050102010706020507" pitchFamily="18" charset="2"/>
                </a:rPr>
                <a:t>-</a:t>
              </a:r>
              <a:r>
                <a:rPr lang="en-US" sz="1100" dirty="0" err="1">
                  <a:latin typeface="Symbol" panose="05050102010706020507" pitchFamily="18" charset="2"/>
                </a:rPr>
                <a:t>x</a:t>
              </a:r>
              <a:r>
                <a:rPr lang="en-US" sz="1100" baseline="-25000" dirty="0" err="1">
                  <a:latin typeface="Times New Roman" panose="02020603050405020304" pitchFamily="18" charset="0"/>
                  <a:cs typeface="Times New Roman" panose="02020603050405020304" pitchFamily="18" charset="0"/>
                </a:rPr>
                <a:t>X</a:t>
              </a:r>
              <a:endParaRPr lang="en-US" sz="1100" baseline="-250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AF7890C9-B6BC-8F45-B320-724F6CF8ACC7}"/>
                </a:ext>
              </a:extLst>
            </p:cNvPr>
            <p:cNvSpPr txBox="1"/>
            <p:nvPr/>
          </p:nvSpPr>
          <p:spPr>
            <a:xfrm>
              <a:off x="7532101" y="3464350"/>
              <a:ext cx="1673158" cy="600164"/>
            </a:xfrm>
            <a:prstGeom prst="rect">
              <a:avLst/>
            </a:prstGeom>
            <a:noFill/>
          </p:spPr>
          <p:txBody>
            <a:bodyPr wrap="square" rtlCol="0">
              <a:spAutoFit/>
            </a:bodyPr>
            <a:lstStyle/>
            <a:p>
              <a:r>
                <a:rPr lang="en-US" sz="1100" dirty="0">
                  <a:latin typeface="Symbol" panose="05050102010706020507" pitchFamily="18" charset="2"/>
                </a:rPr>
                <a:t>D</a:t>
              </a:r>
              <a:r>
                <a:rPr lang="en-US" sz="1100" baseline="-25000" dirty="0">
                  <a:latin typeface="Symbol" panose="05050102010706020507" pitchFamily="18" charset="2"/>
                </a:rPr>
                <a:t>1</a:t>
              </a:r>
              <a:r>
                <a:rPr lang="en-US" sz="1100" dirty="0">
                  <a:latin typeface="Symbol" panose="05050102010706020507" pitchFamily="18" charset="2"/>
                </a:rPr>
                <a:t>-x</a:t>
              </a:r>
              <a:r>
                <a:rPr lang="en-US" sz="1100" baseline="-25000" dirty="0">
                  <a:latin typeface="Times New Roman" panose="02020603050405020304" pitchFamily="18" charset="0"/>
                  <a:cs typeface="Times New Roman" panose="02020603050405020304" pitchFamily="18" charset="0"/>
                </a:rPr>
                <a:t>X</a:t>
              </a:r>
            </a:p>
            <a:p>
              <a:r>
                <a:rPr lang="en-US" sz="1100" dirty="0">
                  <a:latin typeface="Symbol" panose="05050102010706020507" pitchFamily="18" charset="2"/>
                </a:rPr>
                <a:t>D</a:t>
              </a:r>
              <a:r>
                <a:rPr lang="en-US" sz="1100" baseline="-25000" dirty="0">
                  <a:latin typeface="Symbol" panose="05050102010706020507" pitchFamily="18" charset="2"/>
                </a:rPr>
                <a:t>1</a:t>
              </a:r>
              <a:r>
                <a:rPr lang="en-US" sz="1100" dirty="0">
                  <a:latin typeface="Symbol" panose="05050102010706020507" pitchFamily="18" charset="2"/>
                </a:rPr>
                <a:t>-x</a:t>
              </a:r>
              <a:r>
                <a:rPr lang="en-US" sz="1100" baseline="-25000" dirty="0">
                  <a:latin typeface="Times New Roman" panose="02020603050405020304" pitchFamily="18" charset="0"/>
                  <a:cs typeface="Times New Roman" panose="02020603050405020304" pitchFamily="18" charset="0"/>
                </a:rPr>
                <a:t>1</a:t>
              </a:r>
              <a:r>
                <a:rPr lang="en-US" sz="1100" dirty="0">
                  <a:latin typeface="Symbol" panose="05050102010706020507" pitchFamily="18" charset="2"/>
                </a:rPr>
                <a:t>-x</a:t>
              </a:r>
              <a:r>
                <a:rPr lang="en-US" sz="1100" baseline="-25000" dirty="0">
                  <a:latin typeface="Times New Roman" panose="02020603050405020304" pitchFamily="18" charset="0"/>
                  <a:cs typeface="Times New Roman" panose="02020603050405020304" pitchFamily="18" charset="0"/>
                </a:rPr>
                <a:t>X</a:t>
              </a:r>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9FA333D-E597-5C46-8C99-39EE049BA272}"/>
                </a:ext>
              </a:extLst>
            </p:cNvPr>
            <p:cNvSpPr txBox="1"/>
            <p:nvPr/>
          </p:nvSpPr>
          <p:spPr>
            <a:xfrm>
              <a:off x="4259817" y="3464350"/>
              <a:ext cx="800165" cy="261610"/>
            </a:xfrm>
            <a:prstGeom prst="rect">
              <a:avLst/>
            </a:prstGeom>
            <a:noFill/>
          </p:spPr>
          <p:txBody>
            <a:bodyPr wrap="square" rtlCol="0">
              <a:spAutoFit/>
            </a:bodyPr>
            <a:lstStyle/>
            <a:p>
              <a:r>
                <a:rPr lang="en-US" sz="1100" dirty="0">
                  <a:latin typeface="Symbol" panose="05050102010706020507" pitchFamily="18" charset="2"/>
                </a:rPr>
                <a:t>D</a:t>
              </a:r>
              <a:r>
                <a:rPr lang="en-US" sz="1100" baseline="-25000" dirty="0">
                  <a:latin typeface="Symbol" panose="05050102010706020507" pitchFamily="18" charset="2"/>
                </a:rPr>
                <a:t>T</a:t>
              </a:r>
              <a:r>
                <a:rPr lang="en-US" sz="1100" dirty="0">
                  <a:latin typeface="Symbol" panose="05050102010706020507" pitchFamily="18" charset="2"/>
                </a:rPr>
                <a:t>-2x</a:t>
              </a:r>
              <a:r>
                <a:rPr lang="en-US" sz="1100" baseline="-25000" dirty="0">
                  <a:latin typeface="Times New Roman" panose="02020603050405020304" pitchFamily="18" charset="0"/>
                  <a:cs typeface="Times New Roman" panose="02020603050405020304" pitchFamily="18" charset="0"/>
                </a:rPr>
                <a:t>X</a:t>
              </a:r>
            </a:p>
          </p:txBody>
        </p:sp>
        <p:sp>
          <p:nvSpPr>
            <p:cNvPr id="27" name="TextBox 26">
              <a:extLst>
                <a:ext uri="{FF2B5EF4-FFF2-40B4-BE49-F238E27FC236}">
                  <a16:creationId xmlns:a16="http://schemas.microsoft.com/office/drawing/2014/main" id="{865FB2D1-0F76-0D42-A60A-EE459E13503F}"/>
                </a:ext>
              </a:extLst>
            </p:cNvPr>
            <p:cNvSpPr txBox="1"/>
            <p:nvPr/>
          </p:nvSpPr>
          <p:spPr>
            <a:xfrm>
              <a:off x="3803607" y="3464349"/>
              <a:ext cx="800165" cy="261610"/>
            </a:xfrm>
            <a:prstGeom prst="rect">
              <a:avLst/>
            </a:prstGeom>
            <a:noFill/>
          </p:spPr>
          <p:txBody>
            <a:bodyPr wrap="square" rtlCol="0">
              <a:spAutoFit/>
            </a:bodyPr>
            <a:lstStyle/>
            <a:p>
              <a:r>
                <a:rPr lang="en-US" sz="1100" dirty="0">
                  <a:latin typeface="Symbol" panose="05050102010706020507" pitchFamily="18" charset="2"/>
                </a:rPr>
                <a:t>D</a:t>
              </a:r>
              <a:r>
                <a:rPr lang="en-US" sz="1100" baseline="-25000" dirty="0">
                  <a:latin typeface="Symbol" panose="05050102010706020507" pitchFamily="18" charset="2"/>
                </a:rPr>
                <a:t>T</a:t>
              </a:r>
              <a:r>
                <a:rPr lang="en-US" sz="1100" dirty="0">
                  <a:latin typeface="Symbol" panose="05050102010706020507" pitchFamily="18" charset="2"/>
                </a:rPr>
                <a:t>-</a:t>
              </a:r>
              <a:r>
                <a:rPr lang="en-US" sz="1100" dirty="0" err="1">
                  <a:latin typeface="Symbol" panose="05050102010706020507" pitchFamily="18" charset="2"/>
                </a:rPr>
                <a:t>x</a:t>
              </a:r>
              <a:r>
                <a:rPr lang="en-US" sz="1100" baseline="-25000" dirty="0" err="1">
                  <a:latin typeface="Times New Roman" panose="02020603050405020304" pitchFamily="18" charset="0"/>
                  <a:cs typeface="Times New Roman" panose="02020603050405020304" pitchFamily="18" charset="0"/>
                </a:rPr>
                <a:t>T</a:t>
              </a:r>
              <a:endParaRPr lang="en-US" sz="1100" baseline="-250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8E154ADA-5FF3-7542-8654-64C43AF94F44}"/>
                </a:ext>
              </a:extLst>
            </p:cNvPr>
            <p:cNvSpPr txBox="1"/>
            <p:nvPr/>
          </p:nvSpPr>
          <p:spPr>
            <a:xfrm>
              <a:off x="3088669" y="3465720"/>
              <a:ext cx="800165" cy="261610"/>
            </a:xfrm>
            <a:prstGeom prst="rect">
              <a:avLst/>
            </a:prstGeom>
            <a:noFill/>
          </p:spPr>
          <p:txBody>
            <a:bodyPr wrap="square" rtlCol="0">
              <a:spAutoFit/>
            </a:bodyPr>
            <a:lstStyle/>
            <a:p>
              <a:r>
                <a:rPr lang="en-US" sz="1100" dirty="0">
                  <a:latin typeface="Symbol" panose="05050102010706020507" pitchFamily="18" charset="2"/>
                </a:rPr>
                <a:t>D</a:t>
              </a:r>
              <a:r>
                <a:rPr lang="en-US" sz="1100" baseline="-25000" dirty="0">
                  <a:latin typeface="Symbol" panose="05050102010706020507" pitchFamily="18" charset="2"/>
                </a:rPr>
                <a:t>T</a:t>
              </a:r>
              <a:r>
                <a:rPr lang="en-US" sz="1100" dirty="0">
                  <a:latin typeface="Symbol" panose="05050102010706020507" pitchFamily="18" charset="2"/>
                </a:rPr>
                <a:t>-</a:t>
              </a:r>
              <a:r>
                <a:rPr lang="en-US" sz="1100" dirty="0" err="1">
                  <a:latin typeface="Symbol" panose="05050102010706020507" pitchFamily="18" charset="2"/>
                </a:rPr>
                <a:t>x</a:t>
              </a:r>
              <a:r>
                <a:rPr lang="en-US" sz="1100" baseline="-25000" dirty="0" err="1">
                  <a:latin typeface="Times New Roman" panose="02020603050405020304" pitchFamily="18" charset="0"/>
                  <a:cs typeface="Times New Roman" panose="02020603050405020304" pitchFamily="18" charset="0"/>
                </a:rPr>
                <a:t>T</a:t>
              </a:r>
              <a:r>
                <a:rPr lang="en-US" sz="1100" dirty="0">
                  <a:latin typeface="Symbol" panose="05050102010706020507" pitchFamily="18" charset="2"/>
                </a:rPr>
                <a:t>-</a:t>
              </a:r>
              <a:r>
                <a:rPr lang="en-US" sz="1100" dirty="0" err="1">
                  <a:latin typeface="Symbol" panose="05050102010706020507" pitchFamily="18" charset="2"/>
                </a:rPr>
                <a:t>x</a:t>
              </a:r>
              <a:r>
                <a:rPr lang="en-US" sz="1100" baseline="-25000" dirty="0" err="1">
                  <a:latin typeface="Times New Roman" panose="02020603050405020304" pitchFamily="18" charset="0"/>
                  <a:cs typeface="Times New Roman" panose="02020603050405020304" pitchFamily="18" charset="0"/>
                </a:rPr>
                <a:t>X</a:t>
              </a:r>
              <a:endParaRPr lang="en-US" sz="1100" baseline="-250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502A92AD-C3DF-4444-A941-C979FF68A234}"/>
                </a:ext>
              </a:extLst>
            </p:cNvPr>
            <p:cNvSpPr txBox="1"/>
            <p:nvPr/>
          </p:nvSpPr>
          <p:spPr>
            <a:xfrm>
              <a:off x="2335718" y="3464348"/>
              <a:ext cx="898686" cy="261610"/>
            </a:xfrm>
            <a:prstGeom prst="rect">
              <a:avLst/>
            </a:prstGeom>
            <a:noFill/>
          </p:spPr>
          <p:txBody>
            <a:bodyPr wrap="square" rtlCol="0">
              <a:spAutoFit/>
            </a:bodyPr>
            <a:lstStyle/>
            <a:p>
              <a:r>
                <a:rPr lang="en-US" sz="1100" dirty="0">
                  <a:latin typeface="Symbol" panose="05050102010706020507" pitchFamily="18" charset="2"/>
                </a:rPr>
                <a:t>D</a:t>
              </a:r>
              <a:r>
                <a:rPr lang="en-US" sz="1100" baseline="-25000" dirty="0">
                  <a:latin typeface="Symbol" panose="05050102010706020507" pitchFamily="18" charset="2"/>
                </a:rPr>
                <a:t>T</a:t>
              </a:r>
              <a:r>
                <a:rPr lang="en-US" sz="1100" dirty="0">
                  <a:latin typeface="Symbol" panose="05050102010706020507" pitchFamily="18" charset="2"/>
                </a:rPr>
                <a:t>-x</a:t>
              </a:r>
              <a:r>
                <a:rPr lang="en-US" sz="1100" baseline="-25000" dirty="0">
                  <a:latin typeface="Times New Roman" panose="02020603050405020304" pitchFamily="18" charset="0"/>
                  <a:cs typeface="Times New Roman" panose="02020603050405020304" pitchFamily="18" charset="0"/>
                </a:rPr>
                <a:t>T</a:t>
              </a:r>
              <a:r>
                <a:rPr lang="en-US" sz="1100" dirty="0">
                  <a:latin typeface="Symbol" panose="05050102010706020507" pitchFamily="18" charset="2"/>
                </a:rPr>
                <a:t>-2x</a:t>
              </a:r>
              <a:r>
                <a:rPr lang="en-US" sz="1100" baseline="-25000" dirty="0">
                  <a:latin typeface="Times New Roman" panose="02020603050405020304" pitchFamily="18" charset="0"/>
                  <a:cs typeface="Times New Roman" panose="02020603050405020304" pitchFamily="18" charset="0"/>
                </a:rPr>
                <a:t>X</a:t>
              </a:r>
            </a:p>
          </p:txBody>
        </p:sp>
        <p:sp>
          <p:nvSpPr>
            <p:cNvPr id="30" name="TextBox 29">
              <a:extLst>
                <a:ext uri="{FF2B5EF4-FFF2-40B4-BE49-F238E27FC236}">
                  <a16:creationId xmlns:a16="http://schemas.microsoft.com/office/drawing/2014/main" id="{539BCC55-3434-254C-ADB7-7E75656D2812}"/>
                </a:ext>
              </a:extLst>
            </p:cNvPr>
            <p:cNvSpPr txBox="1"/>
            <p:nvPr/>
          </p:nvSpPr>
          <p:spPr>
            <a:xfrm>
              <a:off x="6829873" y="3464348"/>
              <a:ext cx="793807" cy="713016"/>
            </a:xfrm>
            <a:prstGeom prst="rect">
              <a:avLst/>
            </a:prstGeom>
            <a:noFill/>
          </p:spPr>
          <p:txBody>
            <a:bodyPr wrap="none" rtlCol="0">
              <a:spAutoFit/>
            </a:bodyPr>
            <a:lstStyle/>
            <a:p>
              <a:r>
                <a:rPr lang="en-US" sz="1100" dirty="0">
                  <a:latin typeface="Symbol" panose="05050102010706020507" pitchFamily="18" charset="2"/>
                </a:rPr>
                <a:t>D</a:t>
              </a:r>
              <a:r>
                <a:rPr lang="en-US" sz="1100" baseline="-25000" dirty="0">
                  <a:latin typeface="Symbol" panose="05050102010706020507" pitchFamily="18" charset="2"/>
                </a:rPr>
                <a:t>1</a:t>
              </a:r>
              <a:r>
                <a:rPr lang="en-US" sz="1100" dirty="0">
                  <a:latin typeface="Symbol" panose="05050102010706020507" pitchFamily="18" charset="2"/>
                </a:rPr>
                <a:t>-2x</a:t>
              </a:r>
              <a:r>
                <a:rPr lang="en-US" sz="1100" baseline="-25000" dirty="0">
                  <a:latin typeface="Times New Roman" panose="02020603050405020304" pitchFamily="18" charset="0"/>
                  <a:cs typeface="Times New Roman" panose="02020603050405020304" pitchFamily="18" charset="0"/>
                </a:rPr>
                <a:t>X</a:t>
              </a:r>
            </a:p>
            <a:p>
              <a:r>
                <a:rPr lang="en-US" sz="1100" dirty="0">
                  <a:latin typeface="Symbol" panose="05050102010706020507" pitchFamily="18" charset="2"/>
                </a:rPr>
                <a:t>D</a:t>
              </a:r>
              <a:r>
                <a:rPr lang="en-US" sz="1100" baseline="-25000" dirty="0">
                  <a:latin typeface="Symbol" panose="05050102010706020507" pitchFamily="18" charset="2"/>
                </a:rPr>
                <a:t>1</a:t>
              </a:r>
              <a:r>
                <a:rPr lang="en-US" sz="1100" dirty="0">
                  <a:latin typeface="Symbol" panose="05050102010706020507" pitchFamily="18" charset="2"/>
                </a:rPr>
                <a:t>-x</a:t>
              </a:r>
              <a:r>
                <a:rPr lang="en-US" sz="1100" baseline="-25000" dirty="0">
                  <a:latin typeface="Times New Roman" panose="02020603050405020304" pitchFamily="18" charset="0"/>
                  <a:cs typeface="Times New Roman" panose="02020603050405020304" pitchFamily="18" charset="0"/>
                </a:rPr>
                <a:t>1</a:t>
              </a:r>
              <a:r>
                <a:rPr lang="en-US" sz="1100" dirty="0">
                  <a:latin typeface="Symbol" panose="05050102010706020507" pitchFamily="18" charset="2"/>
                </a:rPr>
                <a:t>-2x</a:t>
              </a:r>
              <a:r>
                <a:rPr lang="en-US" sz="1100" baseline="-25000" dirty="0">
                  <a:latin typeface="Times New Roman" panose="02020603050405020304" pitchFamily="18" charset="0"/>
                  <a:cs typeface="Times New Roman" panose="02020603050405020304" pitchFamily="18" charset="0"/>
                </a:rPr>
                <a:t>X</a:t>
              </a:r>
              <a:endParaRPr lang="en-US" sz="1100" dirty="0">
                <a:latin typeface="Times New Roman" panose="02020603050405020304" pitchFamily="18" charset="0"/>
                <a:cs typeface="Times New Roman" panose="02020603050405020304" pitchFamily="18" charset="0"/>
              </a:endParaRPr>
            </a:p>
            <a:p>
              <a:endParaRPr lang="en-US" sz="1100" baseline="-25000" dirty="0">
                <a:latin typeface="Times New Roman" panose="02020603050405020304" pitchFamily="18" charset="0"/>
                <a:cs typeface="Times New Roman" panose="02020603050405020304" pitchFamily="18" charset="0"/>
              </a:endParaRPr>
            </a:p>
            <a:p>
              <a:endParaRPr lang="en-US" sz="1100" dirty="0"/>
            </a:p>
          </p:txBody>
        </p:sp>
      </p:grpSp>
      <p:sp>
        <p:nvSpPr>
          <p:cNvPr id="31" name="TextBox 30">
            <a:extLst>
              <a:ext uri="{FF2B5EF4-FFF2-40B4-BE49-F238E27FC236}">
                <a16:creationId xmlns:a16="http://schemas.microsoft.com/office/drawing/2014/main" id="{3AFAE482-8D6D-CB47-ABF8-C3DE1DEFD902}"/>
              </a:ext>
            </a:extLst>
          </p:cNvPr>
          <p:cNvSpPr txBox="1"/>
          <p:nvPr/>
        </p:nvSpPr>
        <p:spPr>
          <a:xfrm>
            <a:off x="1895197" y="2909277"/>
            <a:ext cx="3637150" cy="400110"/>
          </a:xfrm>
          <a:prstGeom prst="rect">
            <a:avLst/>
          </a:prstGeom>
          <a:noFill/>
        </p:spPr>
        <p:txBody>
          <a:bodyPr wrap="none" rtlCol="0">
            <a:spAutoFit/>
          </a:bodyPr>
          <a:lstStyle/>
          <a:p>
            <a:r>
              <a:rPr lang="en-US" sz="2000" dirty="0"/>
              <a:t>Example spectrum for </a:t>
            </a:r>
            <a:r>
              <a:rPr lang="en-US" sz="2000" dirty="0" err="1"/>
              <a:t>n</a:t>
            </a:r>
            <a:r>
              <a:rPr lang="en-US" sz="2000" baseline="-25000" dirty="0" err="1"/>
              <a:t>T</a:t>
            </a:r>
            <a:r>
              <a:rPr lang="en-US" sz="2000" baseline="-25000" dirty="0"/>
              <a:t> </a:t>
            </a:r>
            <a:r>
              <a:rPr lang="en-US" sz="2000" dirty="0"/>
              <a:t>= </a:t>
            </a:r>
            <a:r>
              <a:rPr lang="en-US" sz="2000" dirty="0" err="1"/>
              <a:t>n</a:t>
            </a:r>
            <a:r>
              <a:rPr lang="en-US" sz="2000" baseline="-25000" dirty="0" err="1"/>
              <a:t>C</a:t>
            </a:r>
            <a:r>
              <a:rPr lang="en-US" sz="2000" dirty="0"/>
              <a:t> = 3</a:t>
            </a:r>
          </a:p>
        </p:txBody>
      </p:sp>
      <p:sp>
        <p:nvSpPr>
          <p:cNvPr id="32" name="TextBox 31">
            <a:extLst>
              <a:ext uri="{FF2B5EF4-FFF2-40B4-BE49-F238E27FC236}">
                <a16:creationId xmlns:a16="http://schemas.microsoft.com/office/drawing/2014/main" id="{1BF297CF-07B9-8243-980E-13BBF433CF43}"/>
              </a:ext>
            </a:extLst>
          </p:cNvPr>
          <p:cNvSpPr txBox="1"/>
          <p:nvPr/>
        </p:nvSpPr>
        <p:spPr>
          <a:xfrm>
            <a:off x="146426" y="181125"/>
            <a:ext cx="3392339" cy="523220"/>
          </a:xfrm>
          <a:prstGeom prst="rect">
            <a:avLst/>
          </a:prstGeom>
          <a:noFill/>
        </p:spPr>
        <p:txBody>
          <a:bodyPr wrap="none" rtlCol="0">
            <a:spAutoFit/>
          </a:bodyPr>
          <a:lstStyle/>
          <a:p>
            <a:r>
              <a:rPr lang="en-US" sz="2800" dirty="0">
                <a:solidFill>
                  <a:srgbClr val="FF0000"/>
                </a:solidFill>
              </a:rPr>
              <a:t>Resonant Frequencies</a:t>
            </a:r>
          </a:p>
        </p:txBody>
      </p:sp>
      <p:pic>
        <p:nvPicPr>
          <p:cNvPr id="36" name="Picture 35">
            <a:extLst>
              <a:ext uri="{FF2B5EF4-FFF2-40B4-BE49-F238E27FC236}">
                <a16:creationId xmlns:a16="http://schemas.microsoft.com/office/drawing/2014/main" id="{CCD6CDCA-206B-4140-8E9C-25745C9BC573}"/>
              </a:ext>
            </a:extLst>
          </p:cNvPr>
          <p:cNvPicPr>
            <a:picLocks noChangeAspect="1"/>
          </p:cNvPicPr>
          <p:nvPr/>
        </p:nvPicPr>
        <p:blipFill rotWithShape="1">
          <a:blip r:embed="rId3"/>
          <a:srcRect b="48769"/>
          <a:stretch/>
        </p:blipFill>
        <p:spPr>
          <a:xfrm>
            <a:off x="0" y="5166998"/>
            <a:ext cx="7477864" cy="544369"/>
          </a:xfrm>
          <a:prstGeom prst="rect">
            <a:avLst/>
          </a:prstGeom>
        </p:spPr>
      </p:pic>
      <p:pic>
        <p:nvPicPr>
          <p:cNvPr id="38" name="Picture 37">
            <a:extLst>
              <a:ext uri="{FF2B5EF4-FFF2-40B4-BE49-F238E27FC236}">
                <a16:creationId xmlns:a16="http://schemas.microsoft.com/office/drawing/2014/main" id="{5558A1E2-ACAB-9D4F-929C-8515AE39BE4B}"/>
              </a:ext>
            </a:extLst>
          </p:cNvPr>
          <p:cNvPicPr>
            <a:picLocks noChangeAspect="1"/>
          </p:cNvPicPr>
          <p:nvPr/>
        </p:nvPicPr>
        <p:blipFill rotWithShape="1">
          <a:blip r:embed="rId3"/>
          <a:srcRect t="43024"/>
          <a:stretch/>
        </p:blipFill>
        <p:spPr>
          <a:xfrm>
            <a:off x="1368508" y="5785975"/>
            <a:ext cx="7477864" cy="605409"/>
          </a:xfrm>
          <a:prstGeom prst="rect">
            <a:avLst/>
          </a:prstGeom>
        </p:spPr>
      </p:pic>
      <p:pic>
        <p:nvPicPr>
          <p:cNvPr id="40" name="Picture 39">
            <a:extLst>
              <a:ext uri="{FF2B5EF4-FFF2-40B4-BE49-F238E27FC236}">
                <a16:creationId xmlns:a16="http://schemas.microsoft.com/office/drawing/2014/main" id="{263888A3-4345-0546-A5EA-074B97965A46}"/>
              </a:ext>
            </a:extLst>
          </p:cNvPr>
          <p:cNvPicPr>
            <a:picLocks noChangeAspect="1"/>
          </p:cNvPicPr>
          <p:nvPr/>
        </p:nvPicPr>
        <p:blipFill>
          <a:blip r:embed="rId4"/>
          <a:stretch>
            <a:fillRect/>
          </a:stretch>
        </p:blipFill>
        <p:spPr>
          <a:xfrm>
            <a:off x="672672" y="4150251"/>
            <a:ext cx="5778500" cy="469900"/>
          </a:xfrm>
          <a:prstGeom prst="rect">
            <a:avLst/>
          </a:prstGeom>
        </p:spPr>
      </p:pic>
      <p:sp>
        <p:nvSpPr>
          <p:cNvPr id="2" name="TextBox 1">
            <a:extLst>
              <a:ext uri="{FF2B5EF4-FFF2-40B4-BE49-F238E27FC236}">
                <a16:creationId xmlns:a16="http://schemas.microsoft.com/office/drawing/2014/main" id="{980D657F-7BC6-FB43-9460-C4A793F77E21}"/>
              </a:ext>
            </a:extLst>
          </p:cNvPr>
          <p:cNvSpPr txBox="1"/>
          <p:nvPr/>
        </p:nvSpPr>
        <p:spPr>
          <a:xfrm>
            <a:off x="146426" y="3446516"/>
            <a:ext cx="2582310" cy="369332"/>
          </a:xfrm>
          <a:prstGeom prst="rect">
            <a:avLst/>
          </a:prstGeom>
          <a:noFill/>
        </p:spPr>
        <p:txBody>
          <a:bodyPr wrap="none" rtlCol="0">
            <a:spAutoFit/>
          </a:bodyPr>
          <a:lstStyle/>
          <a:p>
            <a:r>
              <a:rPr lang="en-US" dirty="0">
                <a:solidFill>
                  <a:srgbClr val="FF0000"/>
                </a:solidFill>
              </a:rPr>
              <a:t>Carrier wave frequencies:</a:t>
            </a:r>
          </a:p>
        </p:txBody>
      </p:sp>
      <p:sp>
        <p:nvSpPr>
          <p:cNvPr id="3" name="TextBox 2">
            <a:extLst>
              <a:ext uri="{FF2B5EF4-FFF2-40B4-BE49-F238E27FC236}">
                <a16:creationId xmlns:a16="http://schemas.microsoft.com/office/drawing/2014/main" id="{CCABCC8F-E344-EE42-A22C-EACD560D69F8}"/>
              </a:ext>
            </a:extLst>
          </p:cNvPr>
          <p:cNvSpPr txBox="1"/>
          <p:nvPr/>
        </p:nvSpPr>
        <p:spPr>
          <a:xfrm>
            <a:off x="7334835" y="3429000"/>
            <a:ext cx="4585166" cy="369332"/>
          </a:xfrm>
          <a:prstGeom prst="rect">
            <a:avLst/>
          </a:prstGeom>
          <a:noFill/>
        </p:spPr>
        <p:txBody>
          <a:bodyPr wrap="none" rtlCol="0">
            <a:spAutoFit/>
          </a:bodyPr>
          <a:lstStyle/>
          <a:p>
            <a:r>
              <a:rPr lang="en-US" dirty="0">
                <a:solidFill>
                  <a:srgbClr val="FF0000"/>
                </a:solidFill>
              </a:rPr>
              <a:t>Envelope and phase is determined by B-splines</a:t>
            </a:r>
          </a:p>
        </p:txBody>
      </p:sp>
      <p:pic>
        <p:nvPicPr>
          <p:cNvPr id="5" name="Picture 4" descr="Chart, line chart, histogram&#10;&#10;Description automatically generated">
            <a:extLst>
              <a:ext uri="{FF2B5EF4-FFF2-40B4-BE49-F238E27FC236}">
                <a16:creationId xmlns:a16="http://schemas.microsoft.com/office/drawing/2014/main" id="{23F9F252-3211-2F42-A908-8800B5EBB99F}"/>
              </a:ext>
            </a:extLst>
          </p:cNvPr>
          <p:cNvPicPr>
            <a:picLocks noChangeAspect="1"/>
          </p:cNvPicPr>
          <p:nvPr/>
        </p:nvPicPr>
        <p:blipFill>
          <a:blip r:embed="rId5"/>
          <a:stretch>
            <a:fillRect/>
          </a:stretch>
        </p:blipFill>
        <p:spPr>
          <a:xfrm>
            <a:off x="8788006" y="3916348"/>
            <a:ext cx="2285289" cy="1795019"/>
          </a:xfrm>
          <a:prstGeom prst="rect">
            <a:avLst/>
          </a:prstGeom>
        </p:spPr>
      </p:pic>
      <p:sp>
        <p:nvSpPr>
          <p:cNvPr id="6" name="TextBox 5">
            <a:extLst>
              <a:ext uri="{FF2B5EF4-FFF2-40B4-BE49-F238E27FC236}">
                <a16:creationId xmlns:a16="http://schemas.microsoft.com/office/drawing/2014/main" id="{911B62A4-53F8-444E-A12F-1A2D1023DA77}"/>
              </a:ext>
            </a:extLst>
          </p:cNvPr>
          <p:cNvSpPr txBox="1"/>
          <p:nvPr/>
        </p:nvSpPr>
        <p:spPr>
          <a:xfrm>
            <a:off x="9718075" y="5839006"/>
            <a:ext cx="744114" cy="369332"/>
          </a:xfrm>
          <a:prstGeom prst="rect">
            <a:avLst/>
          </a:prstGeom>
          <a:noFill/>
        </p:spPr>
        <p:txBody>
          <a:bodyPr wrap="none" rtlCol="0">
            <a:spAutoFit/>
          </a:bodyPr>
          <a:lstStyle/>
          <a:p>
            <a:r>
              <a:rPr lang="en-US" dirty="0"/>
              <a:t>D</a:t>
            </a:r>
            <a:r>
              <a:rPr lang="en-US" baseline="-25000" dirty="0"/>
              <a:t>1</a:t>
            </a:r>
            <a:r>
              <a:rPr lang="en-US" dirty="0"/>
              <a:t> = 6</a:t>
            </a:r>
          </a:p>
        </p:txBody>
      </p:sp>
      <p:sp>
        <p:nvSpPr>
          <p:cNvPr id="7" name="TextBox 6">
            <a:extLst>
              <a:ext uri="{FF2B5EF4-FFF2-40B4-BE49-F238E27FC236}">
                <a16:creationId xmlns:a16="http://schemas.microsoft.com/office/drawing/2014/main" id="{15CCCFD7-9015-0F45-A1A3-F377308CDC83}"/>
              </a:ext>
            </a:extLst>
          </p:cNvPr>
          <p:cNvSpPr txBox="1"/>
          <p:nvPr/>
        </p:nvSpPr>
        <p:spPr>
          <a:xfrm>
            <a:off x="10090132" y="6208338"/>
            <a:ext cx="1162498" cy="246221"/>
          </a:xfrm>
          <a:prstGeom prst="rect">
            <a:avLst/>
          </a:prstGeom>
          <a:noFill/>
        </p:spPr>
        <p:txBody>
          <a:bodyPr wrap="none" rtlCol="0">
            <a:spAutoFit/>
          </a:bodyPr>
          <a:lstStyle/>
          <a:p>
            <a:r>
              <a:rPr lang="en-US" sz="1000" dirty="0" err="1"/>
              <a:t>arXiv</a:t>
            </a:r>
            <a:r>
              <a:rPr lang="en-US" sz="1000" dirty="0"/>
              <a:t>: 2001.01013</a:t>
            </a:r>
          </a:p>
        </p:txBody>
      </p:sp>
      <p:sp>
        <p:nvSpPr>
          <p:cNvPr id="8" name="Date Placeholder 7">
            <a:extLst>
              <a:ext uri="{FF2B5EF4-FFF2-40B4-BE49-F238E27FC236}">
                <a16:creationId xmlns:a16="http://schemas.microsoft.com/office/drawing/2014/main" id="{2B0C2AD7-C79F-6146-B755-5D2146E54938}"/>
              </a:ext>
            </a:extLst>
          </p:cNvPr>
          <p:cNvSpPr>
            <a:spLocks noGrp="1"/>
          </p:cNvSpPr>
          <p:nvPr>
            <p:ph type="dt" sz="half" idx="10"/>
          </p:nvPr>
        </p:nvSpPr>
        <p:spPr/>
        <p:txBody>
          <a:bodyPr/>
          <a:lstStyle/>
          <a:p>
            <a:r>
              <a:rPr lang="en-US"/>
              <a:t>8/19/21</a:t>
            </a:r>
          </a:p>
        </p:txBody>
      </p:sp>
      <p:sp>
        <p:nvSpPr>
          <p:cNvPr id="9" name="Footer Placeholder 8">
            <a:extLst>
              <a:ext uri="{FF2B5EF4-FFF2-40B4-BE49-F238E27FC236}">
                <a16:creationId xmlns:a16="http://schemas.microsoft.com/office/drawing/2014/main" id="{ECD6664E-05FD-AD45-A351-49D6E55DED21}"/>
              </a:ext>
            </a:extLst>
          </p:cNvPr>
          <p:cNvSpPr>
            <a:spLocks noGrp="1"/>
          </p:cNvSpPr>
          <p:nvPr>
            <p:ph type="ftr" sz="quarter" idx="11"/>
          </p:nvPr>
        </p:nvSpPr>
        <p:spPr>
          <a:xfrm>
            <a:off x="4038600" y="6356350"/>
            <a:ext cx="4572002" cy="365125"/>
          </a:xfrm>
        </p:spPr>
        <p:txBody>
          <a:bodyPr/>
          <a:lstStyle/>
          <a:p>
            <a:r>
              <a:rPr lang="en-US" dirty="0"/>
              <a:t>A. </a:t>
            </a:r>
            <a:r>
              <a:rPr lang="en-US" dirty="0" err="1"/>
              <a:t>Barış</a:t>
            </a:r>
            <a:r>
              <a:rPr lang="en-US" dirty="0"/>
              <a:t> </a:t>
            </a:r>
            <a:r>
              <a:rPr lang="en-US" dirty="0" err="1"/>
              <a:t>Özgüler</a:t>
            </a:r>
            <a:r>
              <a:rPr lang="en-US" dirty="0"/>
              <a:t> | </a:t>
            </a:r>
            <a:r>
              <a:rPr lang="en-US" dirty="0" err="1"/>
              <a:t>aozguler@fnal.gov</a:t>
            </a:r>
            <a:r>
              <a:rPr lang="en-US" dirty="0"/>
              <a:t> | QAOA for a Bosonic System</a:t>
            </a:r>
          </a:p>
        </p:txBody>
      </p:sp>
      <p:sp>
        <p:nvSpPr>
          <p:cNvPr id="4" name="TextBox 3">
            <a:extLst>
              <a:ext uri="{FF2B5EF4-FFF2-40B4-BE49-F238E27FC236}">
                <a16:creationId xmlns:a16="http://schemas.microsoft.com/office/drawing/2014/main" id="{E8F4198E-BF94-C444-AFD1-75019BCF09B2}"/>
              </a:ext>
            </a:extLst>
          </p:cNvPr>
          <p:cNvSpPr txBox="1"/>
          <p:nvPr/>
        </p:nvSpPr>
        <p:spPr>
          <a:xfrm>
            <a:off x="0" y="5526701"/>
            <a:ext cx="1321837" cy="369332"/>
          </a:xfrm>
          <a:prstGeom prst="rect">
            <a:avLst/>
          </a:prstGeom>
          <a:noFill/>
        </p:spPr>
        <p:txBody>
          <a:bodyPr wrap="none" rtlCol="0">
            <a:spAutoFit/>
          </a:bodyPr>
          <a:lstStyle/>
          <a:p>
            <a:r>
              <a:rPr lang="en-US" dirty="0"/>
              <a:t>cavity mode</a:t>
            </a:r>
          </a:p>
        </p:txBody>
      </p:sp>
      <p:sp>
        <p:nvSpPr>
          <p:cNvPr id="10" name="TextBox 9">
            <a:extLst>
              <a:ext uri="{FF2B5EF4-FFF2-40B4-BE49-F238E27FC236}">
                <a16:creationId xmlns:a16="http://schemas.microsoft.com/office/drawing/2014/main" id="{74B8A860-BAD3-BF43-839C-D96D8B3EABCD}"/>
              </a:ext>
            </a:extLst>
          </p:cNvPr>
          <p:cNvSpPr txBox="1"/>
          <p:nvPr/>
        </p:nvSpPr>
        <p:spPr>
          <a:xfrm>
            <a:off x="0" y="4480977"/>
            <a:ext cx="1087221" cy="369332"/>
          </a:xfrm>
          <a:prstGeom prst="rect">
            <a:avLst/>
          </a:prstGeom>
          <a:noFill/>
        </p:spPr>
        <p:txBody>
          <a:bodyPr wrap="none" rtlCol="0">
            <a:spAutoFit/>
          </a:bodyPr>
          <a:lstStyle/>
          <a:p>
            <a:r>
              <a:rPr lang="en-US" dirty="0" err="1"/>
              <a:t>transmon</a:t>
            </a:r>
            <a:endParaRPr lang="en-US" dirty="0"/>
          </a:p>
        </p:txBody>
      </p:sp>
    </p:spTree>
    <p:extLst>
      <p:ext uri="{BB962C8B-B14F-4D97-AF65-F5344CB8AC3E}">
        <p14:creationId xmlns:p14="http://schemas.microsoft.com/office/powerpoint/2010/main" val="187120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A22081E8-BE31-C248-89B6-31E1F2A77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03" y="767655"/>
            <a:ext cx="4240802" cy="28987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BF0742-D3FF-7347-8F4D-D0A3AD6756FB}"/>
              </a:ext>
            </a:extLst>
          </p:cNvPr>
          <p:cNvSpPr txBox="1"/>
          <p:nvPr/>
        </p:nvSpPr>
        <p:spPr>
          <a:xfrm>
            <a:off x="0" y="75863"/>
            <a:ext cx="4441088" cy="584775"/>
          </a:xfrm>
          <a:prstGeom prst="rect">
            <a:avLst/>
          </a:prstGeom>
          <a:noFill/>
        </p:spPr>
        <p:txBody>
          <a:bodyPr wrap="none" rtlCol="0">
            <a:spAutoFit/>
          </a:bodyPr>
          <a:lstStyle/>
          <a:p>
            <a:r>
              <a:rPr lang="en-US" sz="3200" dirty="0">
                <a:solidFill>
                  <a:srgbClr val="FF0000"/>
                </a:solidFill>
              </a:rPr>
              <a:t>Fidelity vs. Pulse duration</a:t>
            </a:r>
          </a:p>
        </p:txBody>
      </p:sp>
      <p:pic>
        <p:nvPicPr>
          <p:cNvPr id="4" name="Picture 3">
            <a:extLst>
              <a:ext uri="{FF2B5EF4-FFF2-40B4-BE49-F238E27FC236}">
                <a16:creationId xmlns:a16="http://schemas.microsoft.com/office/drawing/2014/main" id="{D8D066EC-1400-4A43-8570-7E07E5F6FA75}"/>
              </a:ext>
            </a:extLst>
          </p:cNvPr>
          <p:cNvPicPr>
            <a:picLocks noChangeAspect="1"/>
          </p:cNvPicPr>
          <p:nvPr/>
        </p:nvPicPr>
        <p:blipFill>
          <a:blip r:embed="rId3"/>
          <a:stretch>
            <a:fillRect/>
          </a:stretch>
        </p:blipFill>
        <p:spPr>
          <a:xfrm>
            <a:off x="7290225" y="1540367"/>
            <a:ext cx="2120900" cy="368300"/>
          </a:xfrm>
          <a:prstGeom prst="rect">
            <a:avLst/>
          </a:prstGeom>
        </p:spPr>
      </p:pic>
      <p:sp>
        <p:nvSpPr>
          <p:cNvPr id="5" name="TextBox 4">
            <a:extLst>
              <a:ext uri="{FF2B5EF4-FFF2-40B4-BE49-F238E27FC236}">
                <a16:creationId xmlns:a16="http://schemas.microsoft.com/office/drawing/2014/main" id="{07ADD2A5-24CB-C740-9B5D-553FC117CDB2}"/>
              </a:ext>
            </a:extLst>
          </p:cNvPr>
          <p:cNvSpPr txBox="1"/>
          <p:nvPr/>
        </p:nvSpPr>
        <p:spPr>
          <a:xfrm>
            <a:off x="6096000" y="1539335"/>
            <a:ext cx="782587" cy="369332"/>
          </a:xfrm>
          <a:prstGeom prst="rect">
            <a:avLst/>
          </a:prstGeom>
          <a:noFill/>
        </p:spPr>
        <p:txBody>
          <a:bodyPr wrap="none" rtlCol="0">
            <a:spAutoFit/>
          </a:bodyPr>
          <a:lstStyle/>
          <a:p>
            <a:r>
              <a:rPr lang="en-US" dirty="0"/>
              <a:t>INIT = </a:t>
            </a:r>
          </a:p>
        </p:txBody>
      </p:sp>
      <p:sp>
        <p:nvSpPr>
          <p:cNvPr id="6" name="TextBox 5">
            <a:extLst>
              <a:ext uri="{FF2B5EF4-FFF2-40B4-BE49-F238E27FC236}">
                <a16:creationId xmlns:a16="http://schemas.microsoft.com/office/drawing/2014/main" id="{8E78F8EA-B4EA-B045-BFF2-CBE73A11C03B}"/>
              </a:ext>
            </a:extLst>
          </p:cNvPr>
          <p:cNvSpPr txBox="1"/>
          <p:nvPr/>
        </p:nvSpPr>
        <p:spPr>
          <a:xfrm>
            <a:off x="6099910" y="2504744"/>
            <a:ext cx="630301" cy="369332"/>
          </a:xfrm>
          <a:prstGeom prst="rect">
            <a:avLst/>
          </a:prstGeom>
          <a:noFill/>
        </p:spPr>
        <p:txBody>
          <a:bodyPr wrap="none" rtlCol="0">
            <a:spAutoFit/>
          </a:bodyPr>
          <a:lstStyle/>
          <a:p>
            <a:r>
              <a:rPr lang="en-US" dirty="0"/>
              <a:t>PS = </a:t>
            </a:r>
          </a:p>
        </p:txBody>
      </p:sp>
      <p:pic>
        <p:nvPicPr>
          <p:cNvPr id="7" name="Picture 6">
            <a:extLst>
              <a:ext uri="{FF2B5EF4-FFF2-40B4-BE49-F238E27FC236}">
                <a16:creationId xmlns:a16="http://schemas.microsoft.com/office/drawing/2014/main" id="{7ADEDF07-3102-8545-B47E-F1278F9C4D8A}"/>
              </a:ext>
            </a:extLst>
          </p:cNvPr>
          <p:cNvPicPr>
            <a:picLocks noChangeAspect="1"/>
          </p:cNvPicPr>
          <p:nvPr/>
        </p:nvPicPr>
        <p:blipFill>
          <a:blip r:embed="rId4"/>
          <a:stretch>
            <a:fillRect/>
          </a:stretch>
        </p:blipFill>
        <p:spPr>
          <a:xfrm>
            <a:off x="7582624" y="2422480"/>
            <a:ext cx="1543921" cy="524933"/>
          </a:xfrm>
          <a:prstGeom prst="rect">
            <a:avLst/>
          </a:prstGeom>
        </p:spPr>
      </p:pic>
      <p:sp>
        <p:nvSpPr>
          <p:cNvPr id="8" name="TextBox 7">
            <a:extLst>
              <a:ext uri="{FF2B5EF4-FFF2-40B4-BE49-F238E27FC236}">
                <a16:creationId xmlns:a16="http://schemas.microsoft.com/office/drawing/2014/main" id="{34279D83-C609-8A45-ABA9-FC6AA7C3A1BD}"/>
              </a:ext>
            </a:extLst>
          </p:cNvPr>
          <p:cNvSpPr txBox="1"/>
          <p:nvPr/>
        </p:nvSpPr>
        <p:spPr>
          <a:xfrm>
            <a:off x="6096000" y="3935033"/>
            <a:ext cx="944810" cy="369332"/>
          </a:xfrm>
          <a:prstGeom prst="rect">
            <a:avLst/>
          </a:prstGeom>
          <a:noFill/>
        </p:spPr>
        <p:txBody>
          <a:bodyPr wrap="none" rtlCol="0">
            <a:spAutoFit/>
          </a:bodyPr>
          <a:lstStyle/>
          <a:p>
            <a:r>
              <a:rPr lang="en-US" dirty="0"/>
              <a:t>Mixer = </a:t>
            </a:r>
          </a:p>
        </p:txBody>
      </p:sp>
      <p:pic>
        <p:nvPicPr>
          <p:cNvPr id="9" name="Picture 8">
            <a:extLst>
              <a:ext uri="{FF2B5EF4-FFF2-40B4-BE49-F238E27FC236}">
                <a16:creationId xmlns:a16="http://schemas.microsoft.com/office/drawing/2014/main" id="{4242053A-C261-094F-BBA7-C22FAE5B0EAC}"/>
              </a:ext>
            </a:extLst>
          </p:cNvPr>
          <p:cNvPicPr>
            <a:picLocks noChangeAspect="1"/>
          </p:cNvPicPr>
          <p:nvPr/>
        </p:nvPicPr>
        <p:blipFill>
          <a:blip r:embed="rId5"/>
          <a:stretch>
            <a:fillRect/>
          </a:stretch>
        </p:blipFill>
        <p:spPr>
          <a:xfrm>
            <a:off x="7582624" y="3406234"/>
            <a:ext cx="1684723" cy="830823"/>
          </a:xfrm>
          <a:prstGeom prst="rect">
            <a:avLst/>
          </a:prstGeom>
        </p:spPr>
      </p:pic>
      <p:pic>
        <p:nvPicPr>
          <p:cNvPr id="3" name="Picture 2">
            <a:extLst>
              <a:ext uri="{FF2B5EF4-FFF2-40B4-BE49-F238E27FC236}">
                <a16:creationId xmlns:a16="http://schemas.microsoft.com/office/drawing/2014/main" id="{BBCBA260-6F6D-BD4F-9D9B-BEFE7BE1CF72}"/>
              </a:ext>
            </a:extLst>
          </p:cNvPr>
          <p:cNvPicPr>
            <a:picLocks noChangeAspect="1"/>
          </p:cNvPicPr>
          <p:nvPr/>
        </p:nvPicPr>
        <p:blipFill>
          <a:blip r:embed="rId6"/>
          <a:stretch>
            <a:fillRect/>
          </a:stretch>
        </p:blipFill>
        <p:spPr>
          <a:xfrm>
            <a:off x="6730211" y="4803235"/>
            <a:ext cx="2463800" cy="469900"/>
          </a:xfrm>
          <a:prstGeom prst="rect">
            <a:avLst/>
          </a:prstGeom>
        </p:spPr>
      </p:pic>
      <p:pic>
        <p:nvPicPr>
          <p:cNvPr id="11" name="Picture 4">
            <a:extLst>
              <a:ext uri="{FF2B5EF4-FFF2-40B4-BE49-F238E27FC236}">
                <a16:creationId xmlns:a16="http://schemas.microsoft.com/office/drawing/2014/main" id="{AA99550C-EE69-764E-9D72-A5B533F2D7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203" y="3773448"/>
            <a:ext cx="4240802" cy="28343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354F688-BDB3-D44D-B814-D5EC2EB77EF1}"/>
              </a:ext>
            </a:extLst>
          </p:cNvPr>
          <p:cNvSpPr txBox="1"/>
          <p:nvPr/>
        </p:nvSpPr>
        <p:spPr>
          <a:xfrm>
            <a:off x="4392854" y="3916680"/>
            <a:ext cx="561372" cy="369332"/>
          </a:xfrm>
          <a:prstGeom prst="rect">
            <a:avLst/>
          </a:prstGeom>
          <a:noFill/>
        </p:spPr>
        <p:txBody>
          <a:bodyPr wrap="none" rtlCol="0">
            <a:spAutoFit/>
          </a:bodyPr>
          <a:lstStyle/>
          <a:p>
            <a:r>
              <a:rPr lang="en-US" dirty="0"/>
              <a:t>INIT</a:t>
            </a:r>
          </a:p>
        </p:txBody>
      </p:sp>
      <p:sp>
        <p:nvSpPr>
          <p:cNvPr id="12" name="Date Placeholder 11">
            <a:extLst>
              <a:ext uri="{FF2B5EF4-FFF2-40B4-BE49-F238E27FC236}">
                <a16:creationId xmlns:a16="http://schemas.microsoft.com/office/drawing/2014/main" id="{04DB74B2-F0E7-9347-9C84-5D14134B48A5}"/>
              </a:ext>
            </a:extLst>
          </p:cNvPr>
          <p:cNvSpPr>
            <a:spLocks noGrp="1"/>
          </p:cNvSpPr>
          <p:nvPr>
            <p:ph type="dt" sz="half" idx="10"/>
          </p:nvPr>
        </p:nvSpPr>
        <p:spPr/>
        <p:txBody>
          <a:bodyPr/>
          <a:lstStyle/>
          <a:p>
            <a:r>
              <a:rPr lang="en-US"/>
              <a:t>8/19/21</a:t>
            </a:r>
          </a:p>
        </p:txBody>
      </p:sp>
      <p:sp>
        <p:nvSpPr>
          <p:cNvPr id="13" name="Footer Placeholder 12">
            <a:extLst>
              <a:ext uri="{FF2B5EF4-FFF2-40B4-BE49-F238E27FC236}">
                <a16:creationId xmlns:a16="http://schemas.microsoft.com/office/drawing/2014/main" id="{33A9023E-4019-D047-84E6-D5F892FE472A}"/>
              </a:ext>
            </a:extLst>
          </p:cNvPr>
          <p:cNvSpPr>
            <a:spLocks noGrp="1"/>
          </p:cNvSpPr>
          <p:nvPr>
            <p:ph type="ftr" sz="quarter" idx="11"/>
          </p:nvPr>
        </p:nvSpPr>
        <p:spPr>
          <a:xfrm>
            <a:off x="4038600" y="6356350"/>
            <a:ext cx="4572002" cy="365125"/>
          </a:xfrm>
        </p:spPr>
        <p:txBody>
          <a:bodyPr/>
          <a:lstStyle/>
          <a:p>
            <a:r>
              <a:rPr lang="en-US" dirty="0"/>
              <a:t>A. </a:t>
            </a:r>
            <a:r>
              <a:rPr lang="en-US" dirty="0" err="1"/>
              <a:t>Barış</a:t>
            </a:r>
            <a:r>
              <a:rPr lang="en-US" dirty="0"/>
              <a:t> </a:t>
            </a:r>
            <a:r>
              <a:rPr lang="en-US" dirty="0" err="1"/>
              <a:t>Özgüler</a:t>
            </a:r>
            <a:r>
              <a:rPr lang="en-US" dirty="0"/>
              <a:t> | </a:t>
            </a:r>
            <a:r>
              <a:rPr lang="en-US" dirty="0" err="1"/>
              <a:t>aozguler@fnal.gov</a:t>
            </a:r>
            <a:r>
              <a:rPr lang="en-US" dirty="0"/>
              <a:t> | QAOA for a Bosonic System</a:t>
            </a:r>
          </a:p>
        </p:txBody>
      </p:sp>
    </p:spTree>
    <p:extLst>
      <p:ext uri="{BB962C8B-B14F-4D97-AF65-F5344CB8AC3E}">
        <p14:creationId xmlns:p14="http://schemas.microsoft.com/office/powerpoint/2010/main" val="429021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rt, histogram&#10;&#10;Description automatically generated">
            <a:extLst>
              <a:ext uri="{FF2B5EF4-FFF2-40B4-BE49-F238E27FC236}">
                <a16:creationId xmlns:a16="http://schemas.microsoft.com/office/drawing/2014/main" id="{A11E9469-F6C1-5044-B71B-6290F4107202}"/>
              </a:ext>
            </a:extLst>
          </p:cNvPr>
          <p:cNvPicPr>
            <a:picLocks noChangeAspect="1"/>
          </p:cNvPicPr>
          <p:nvPr/>
        </p:nvPicPr>
        <p:blipFill>
          <a:blip r:embed="rId2"/>
          <a:stretch>
            <a:fillRect/>
          </a:stretch>
        </p:blipFill>
        <p:spPr>
          <a:xfrm>
            <a:off x="1163307" y="3998663"/>
            <a:ext cx="3717471" cy="2478314"/>
          </a:xfrm>
          <a:prstGeom prst="rect">
            <a:avLst/>
          </a:prstGeom>
        </p:spPr>
      </p:pic>
      <p:pic>
        <p:nvPicPr>
          <p:cNvPr id="15" name="Picture 14" descr="Timeline&#10;&#10;Description automatically generated">
            <a:extLst>
              <a:ext uri="{FF2B5EF4-FFF2-40B4-BE49-F238E27FC236}">
                <a16:creationId xmlns:a16="http://schemas.microsoft.com/office/drawing/2014/main" id="{FECE068E-0172-2A42-970D-EC140AD33120}"/>
              </a:ext>
            </a:extLst>
          </p:cNvPr>
          <p:cNvPicPr>
            <a:picLocks noChangeAspect="1"/>
          </p:cNvPicPr>
          <p:nvPr/>
        </p:nvPicPr>
        <p:blipFill>
          <a:blip r:embed="rId3"/>
          <a:stretch>
            <a:fillRect/>
          </a:stretch>
        </p:blipFill>
        <p:spPr>
          <a:xfrm>
            <a:off x="5890896" y="4005750"/>
            <a:ext cx="5943600" cy="2286000"/>
          </a:xfrm>
          <a:prstGeom prst="rect">
            <a:avLst/>
          </a:prstGeom>
        </p:spPr>
      </p:pic>
      <p:pic>
        <p:nvPicPr>
          <p:cNvPr id="17" name="Picture 16" descr="Graphical user interface, application, table, Excel&#10;&#10;Description automatically generated">
            <a:extLst>
              <a:ext uri="{FF2B5EF4-FFF2-40B4-BE49-F238E27FC236}">
                <a16:creationId xmlns:a16="http://schemas.microsoft.com/office/drawing/2014/main" id="{044F5AB0-C642-3D44-A419-0C0B906B6220}"/>
              </a:ext>
            </a:extLst>
          </p:cNvPr>
          <p:cNvPicPr>
            <a:picLocks noChangeAspect="1"/>
          </p:cNvPicPr>
          <p:nvPr/>
        </p:nvPicPr>
        <p:blipFill rotWithShape="1">
          <a:blip r:embed="rId4"/>
          <a:srcRect b="51103"/>
          <a:stretch/>
        </p:blipFill>
        <p:spPr>
          <a:xfrm>
            <a:off x="0" y="1019510"/>
            <a:ext cx="5943600" cy="1564911"/>
          </a:xfrm>
          <a:prstGeom prst="rect">
            <a:avLst/>
          </a:prstGeom>
        </p:spPr>
      </p:pic>
      <p:pic>
        <p:nvPicPr>
          <p:cNvPr id="3" name="Picture 2" descr="Graphical user interface, application, table, Excel&#10;&#10;Description automatically generated">
            <a:extLst>
              <a:ext uri="{FF2B5EF4-FFF2-40B4-BE49-F238E27FC236}">
                <a16:creationId xmlns:a16="http://schemas.microsoft.com/office/drawing/2014/main" id="{E52C10C0-0BC1-9E40-B495-F99A44A68AE9}"/>
              </a:ext>
            </a:extLst>
          </p:cNvPr>
          <p:cNvPicPr>
            <a:picLocks noChangeAspect="1"/>
          </p:cNvPicPr>
          <p:nvPr/>
        </p:nvPicPr>
        <p:blipFill rotWithShape="1">
          <a:blip r:embed="rId5"/>
          <a:srcRect t="51103"/>
          <a:stretch/>
        </p:blipFill>
        <p:spPr>
          <a:xfrm>
            <a:off x="6096000" y="1019509"/>
            <a:ext cx="5943600" cy="1564911"/>
          </a:xfrm>
          <a:prstGeom prst="rect">
            <a:avLst/>
          </a:prstGeom>
        </p:spPr>
      </p:pic>
      <p:pic>
        <p:nvPicPr>
          <p:cNvPr id="11" name="Picture 10">
            <a:extLst>
              <a:ext uri="{FF2B5EF4-FFF2-40B4-BE49-F238E27FC236}">
                <a16:creationId xmlns:a16="http://schemas.microsoft.com/office/drawing/2014/main" id="{990CAC13-39A4-9345-8E79-E9609358E20F}"/>
              </a:ext>
            </a:extLst>
          </p:cNvPr>
          <p:cNvPicPr>
            <a:picLocks noChangeAspect="1"/>
          </p:cNvPicPr>
          <p:nvPr/>
        </p:nvPicPr>
        <p:blipFill>
          <a:blip r:embed="rId6"/>
          <a:stretch>
            <a:fillRect/>
          </a:stretch>
        </p:blipFill>
        <p:spPr>
          <a:xfrm>
            <a:off x="828221" y="2646108"/>
            <a:ext cx="3717471" cy="302300"/>
          </a:xfrm>
          <a:prstGeom prst="rect">
            <a:avLst/>
          </a:prstGeom>
        </p:spPr>
      </p:pic>
      <p:pic>
        <p:nvPicPr>
          <p:cNvPr id="12" name="Picture 11">
            <a:extLst>
              <a:ext uri="{FF2B5EF4-FFF2-40B4-BE49-F238E27FC236}">
                <a16:creationId xmlns:a16="http://schemas.microsoft.com/office/drawing/2014/main" id="{0EC8F95B-EACE-C042-90D1-2FB22A8D457E}"/>
              </a:ext>
            </a:extLst>
          </p:cNvPr>
          <p:cNvPicPr>
            <a:picLocks noChangeAspect="1"/>
          </p:cNvPicPr>
          <p:nvPr/>
        </p:nvPicPr>
        <p:blipFill rotWithShape="1">
          <a:blip r:embed="rId6"/>
          <a:srcRect l="91511" t="-17034"/>
          <a:stretch/>
        </p:blipFill>
        <p:spPr>
          <a:xfrm>
            <a:off x="3042139" y="1484102"/>
            <a:ext cx="181708" cy="203722"/>
          </a:xfrm>
          <a:prstGeom prst="rect">
            <a:avLst/>
          </a:prstGeom>
        </p:spPr>
      </p:pic>
      <p:pic>
        <p:nvPicPr>
          <p:cNvPr id="14" name="Picture 13">
            <a:extLst>
              <a:ext uri="{FF2B5EF4-FFF2-40B4-BE49-F238E27FC236}">
                <a16:creationId xmlns:a16="http://schemas.microsoft.com/office/drawing/2014/main" id="{508D04E5-FFFA-F346-BA05-1AC87B46E1ED}"/>
              </a:ext>
            </a:extLst>
          </p:cNvPr>
          <p:cNvPicPr>
            <a:picLocks noChangeAspect="1"/>
          </p:cNvPicPr>
          <p:nvPr/>
        </p:nvPicPr>
        <p:blipFill rotWithShape="1">
          <a:blip r:embed="rId6"/>
          <a:srcRect l="91511" t="-17034"/>
          <a:stretch/>
        </p:blipFill>
        <p:spPr>
          <a:xfrm>
            <a:off x="2840335" y="1484102"/>
            <a:ext cx="181708" cy="203722"/>
          </a:xfrm>
          <a:prstGeom prst="rect">
            <a:avLst/>
          </a:prstGeom>
        </p:spPr>
      </p:pic>
      <p:sp>
        <p:nvSpPr>
          <p:cNvPr id="4" name="TextBox 3">
            <a:extLst>
              <a:ext uri="{FF2B5EF4-FFF2-40B4-BE49-F238E27FC236}">
                <a16:creationId xmlns:a16="http://schemas.microsoft.com/office/drawing/2014/main" id="{A0FDEED0-8A9A-704F-9834-A40411060B2B}"/>
              </a:ext>
            </a:extLst>
          </p:cNvPr>
          <p:cNvSpPr txBox="1"/>
          <p:nvPr/>
        </p:nvSpPr>
        <p:spPr>
          <a:xfrm>
            <a:off x="2496971" y="1417790"/>
            <a:ext cx="343364" cy="369332"/>
          </a:xfrm>
          <a:prstGeom prst="rect">
            <a:avLst/>
          </a:prstGeom>
          <a:noFill/>
        </p:spPr>
        <p:txBody>
          <a:bodyPr wrap="none" rtlCol="0">
            <a:spAutoFit/>
          </a:bodyPr>
          <a:lstStyle/>
          <a:p>
            <a:r>
              <a:rPr lang="en-US" dirty="0"/>
              <a:t>…</a:t>
            </a:r>
          </a:p>
        </p:txBody>
      </p:sp>
      <p:pic>
        <p:nvPicPr>
          <p:cNvPr id="16" name="Picture 15">
            <a:extLst>
              <a:ext uri="{FF2B5EF4-FFF2-40B4-BE49-F238E27FC236}">
                <a16:creationId xmlns:a16="http://schemas.microsoft.com/office/drawing/2014/main" id="{97CBE51C-03C0-0D42-BB8B-7744DD5E2AA1}"/>
              </a:ext>
            </a:extLst>
          </p:cNvPr>
          <p:cNvPicPr>
            <a:picLocks noChangeAspect="1"/>
          </p:cNvPicPr>
          <p:nvPr/>
        </p:nvPicPr>
        <p:blipFill rotWithShape="1">
          <a:blip r:embed="rId6"/>
          <a:srcRect l="91511" t="-17034"/>
          <a:stretch/>
        </p:blipFill>
        <p:spPr>
          <a:xfrm>
            <a:off x="8396486" y="1351807"/>
            <a:ext cx="248847" cy="278995"/>
          </a:xfrm>
          <a:prstGeom prst="rect">
            <a:avLst/>
          </a:prstGeom>
        </p:spPr>
      </p:pic>
      <p:cxnSp>
        <p:nvCxnSpPr>
          <p:cNvPr id="6" name="Straight Arrow Connector 5">
            <a:extLst>
              <a:ext uri="{FF2B5EF4-FFF2-40B4-BE49-F238E27FC236}">
                <a16:creationId xmlns:a16="http://schemas.microsoft.com/office/drawing/2014/main" id="{E8059BB8-A5C8-F746-9967-B9F24FF07310}"/>
              </a:ext>
            </a:extLst>
          </p:cNvPr>
          <p:cNvCxnSpPr>
            <a:cxnSpLocks/>
          </p:cNvCxnSpPr>
          <p:nvPr/>
        </p:nvCxnSpPr>
        <p:spPr>
          <a:xfrm>
            <a:off x="3022043" y="1772498"/>
            <a:ext cx="201804"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77C7BEC-EF07-1146-ABAF-2A3E97625C5D}"/>
              </a:ext>
            </a:extLst>
          </p:cNvPr>
          <p:cNvCxnSpPr>
            <a:cxnSpLocks/>
          </p:cNvCxnSpPr>
          <p:nvPr/>
        </p:nvCxnSpPr>
        <p:spPr>
          <a:xfrm>
            <a:off x="2805585" y="1787122"/>
            <a:ext cx="201804"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8326BFD-B39C-5844-830F-8AEE857CD445}"/>
              </a:ext>
            </a:extLst>
          </p:cNvPr>
          <p:cNvCxnSpPr>
            <a:cxnSpLocks/>
          </p:cNvCxnSpPr>
          <p:nvPr/>
        </p:nvCxnSpPr>
        <p:spPr>
          <a:xfrm>
            <a:off x="7909961" y="1687824"/>
            <a:ext cx="1470745"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0A89F323-7CF0-024D-9B1F-03CD7607B11E}"/>
              </a:ext>
            </a:extLst>
          </p:cNvPr>
          <p:cNvPicPr>
            <a:picLocks noChangeAspect="1"/>
          </p:cNvPicPr>
          <p:nvPr/>
        </p:nvPicPr>
        <p:blipFill rotWithShape="1">
          <a:blip r:embed="rId7"/>
          <a:srcRect b="48769"/>
          <a:stretch/>
        </p:blipFill>
        <p:spPr>
          <a:xfrm>
            <a:off x="6096000" y="2660789"/>
            <a:ext cx="4643336" cy="338023"/>
          </a:xfrm>
          <a:prstGeom prst="rect">
            <a:avLst/>
          </a:prstGeom>
        </p:spPr>
      </p:pic>
      <p:pic>
        <p:nvPicPr>
          <p:cNvPr id="26" name="Picture 25">
            <a:extLst>
              <a:ext uri="{FF2B5EF4-FFF2-40B4-BE49-F238E27FC236}">
                <a16:creationId xmlns:a16="http://schemas.microsoft.com/office/drawing/2014/main" id="{53F4BAB4-3BE1-0A4B-9E29-C8337FB2BAFD}"/>
              </a:ext>
            </a:extLst>
          </p:cNvPr>
          <p:cNvPicPr>
            <a:picLocks noChangeAspect="1"/>
          </p:cNvPicPr>
          <p:nvPr/>
        </p:nvPicPr>
        <p:blipFill rotWithShape="1">
          <a:blip r:embed="rId7"/>
          <a:srcRect t="43024"/>
          <a:stretch/>
        </p:blipFill>
        <p:spPr>
          <a:xfrm>
            <a:off x="6096000" y="2998812"/>
            <a:ext cx="4092003" cy="331289"/>
          </a:xfrm>
          <a:prstGeom prst="rect">
            <a:avLst/>
          </a:prstGeom>
        </p:spPr>
      </p:pic>
      <p:pic>
        <p:nvPicPr>
          <p:cNvPr id="27" name="Picture 26">
            <a:extLst>
              <a:ext uri="{FF2B5EF4-FFF2-40B4-BE49-F238E27FC236}">
                <a16:creationId xmlns:a16="http://schemas.microsoft.com/office/drawing/2014/main" id="{C5ED3E45-4BB7-5747-8B6F-7C0DC0DFBB90}"/>
              </a:ext>
            </a:extLst>
          </p:cNvPr>
          <p:cNvPicPr>
            <a:picLocks noChangeAspect="1"/>
          </p:cNvPicPr>
          <p:nvPr/>
        </p:nvPicPr>
        <p:blipFill rotWithShape="1">
          <a:blip r:embed="rId7"/>
          <a:srcRect l="33967" t="48768" r="59401" b="1"/>
          <a:stretch/>
        </p:blipFill>
        <p:spPr>
          <a:xfrm>
            <a:off x="7577010" y="1214947"/>
            <a:ext cx="127446" cy="139889"/>
          </a:xfrm>
          <a:prstGeom prst="rect">
            <a:avLst/>
          </a:prstGeom>
        </p:spPr>
      </p:pic>
      <p:pic>
        <p:nvPicPr>
          <p:cNvPr id="33" name="Picture 32">
            <a:extLst>
              <a:ext uri="{FF2B5EF4-FFF2-40B4-BE49-F238E27FC236}">
                <a16:creationId xmlns:a16="http://schemas.microsoft.com/office/drawing/2014/main" id="{1E59C80C-45F0-0345-9845-EF296E556547}"/>
              </a:ext>
            </a:extLst>
          </p:cNvPr>
          <p:cNvPicPr>
            <a:picLocks noChangeAspect="1"/>
          </p:cNvPicPr>
          <p:nvPr/>
        </p:nvPicPr>
        <p:blipFill rotWithShape="1">
          <a:blip r:embed="rId7"/>
          <a:srcRect l="33967" t="48768" r="59401" b="1"/>
          <a:stretch/>
        </p:blipFill>
        <p:spPr>
          <a:xfrm>
            <a:off x="7513287" y="1446074"/>
            <a:ext cx="127446" cy="139889"/>
          </a:xfrm>
          <a:prstGeom prst="rect">
            <a:avLst/>
          </a:prstGeom>
        </p:spPr>
      </p:pic>
      <p:sp>
        <p:nvSpPr>
          <p:cNvPr id="2" name="TextBox 1">
            <a:extLst>
              <a:ext uri="{FF2B5EF4-FFF2-40B4-BE49-F238E27FC236}">
                <a16:creationId xmlns:a16="http://schemas.microsoft.com/office/drawing/2014/main" id="{E840D2A9-7F63-994C-AAC7-33F57AFE61BF}"/>
              </a:ext>
            </a:extLst>
          </p:cNvPr>
          <p:cNvSpPr txBox="1"/>
          <p:nvPr/>
        </p:nvSpPr>
        <p:spPr>
          <a:xfrm>
            <a:off x="289560" y="196357"/>
            <a:ext cx="3649845" cy="369332"/>
          </a:xfrm>
          <a:prstGeom prst="rect">
            <a:avLst/>
          </a:prstGeom>
          <a:noFill/>
        </p:spPr>
        <p:txBody>
          <a:bodyPr wrap="none" rtlCol="0">
            <a:spAutoFit/>
          </a:bodyPr>
          <a:lstStyle/>
          <a:p>
            <a:r>
              <a:rPr lang="en-US" dirty="0">
                <a:solidFill>
                  <a:srgbClr val="FF0000"/>
                </a:solidFill>
              </a:rPr>
              <a:t>Example pulse that gives high fidelity</a:t>
            </a:r>
          </a:p>
        </p:txBody>
      </p:sp>
      <p:sp>
        <p:nvSpPr>
          <p:cNvPr id="5" name="Date Placeholder 4">
            <a:extLst>
              <a:ext uri="{FF2B5EF4-FFF2-40B4-BE49-F238E27FC236}">
                <a16:creationId xmlns:a16="http://schemas.microsoft.com/office/drawing/2014/main" id="{0EFB2E1A-0457-B14F-B9D8-B31D21D55ABA}"/>
              </a:ext>
            </a:extLst>
          </p:cNvPr>
          <p:cNvSpPr>
            <a:spLocks noGrp="1"/>
          </p:cNvSpPr>
          <p:nvPr>
            <p:ph type="dt" sz="half" idx="10"/>
          </p:nvPr>
        </p:nvSpPr>
        <p:spPr/>
        <p:txBody>
          <a:bodyPr/>
          <a:lstStyle/>
          <a:p>
            <a:r>
              <a:rPr lang="en-US"/>
              <a:t>8/19/21</a:t>
            </a:r>
          </a:p>
        </p:txBody>
      </p:sp>
      <p:sp>
        <p:nvSpPr>
          <p:cNvPr id="7" name="Footer Placeholder 6">
            <a:extLst>
              <a:ext uri="{FF2B5EF4-FFF2-40B4-BE49-F238E27FC236}">
                <a16:creationId xmlns:a16="http://schemas.microsoft.com/office/drawing/2014/main" id="{7CA69D14-5820-F14E-B7C7-AB3AB0D40E00}"/>
              </a:ext>
            </a:extLst>
          </p:cNvPr>
          <p:cNvSpPr>
            <a:spLocks noGrp="1"/>
          </p:cNvSpPr>
          <p:nvPr>
            <p:ph type="ftr" sz="quarter" idx="11"/>
          </p:nvPr>
        </p:nvSpPr>
        <p:spPr>
          <a:xfrm>
            <a:off x="4038600" y="6356350"/>
            <a:ext cx="4357886" cy="365125"/>
          </a:xfrm>
        </p:spPr>
        <p:txBody>
          <a:bodyPr/>
          <a:lstStyle/>
          <a:p>
            <a:r>
              <a:rPr lang="en-US" dirty="0"/>
              <a:t>A. </a:t>
            </a:r>
            <a:r>
              <a:rPr lang="en-US" dirty="0" err="1"/>
              <a:t>Barış</a:t>
            </a:r>
            <a:r>
              <a:rPr lang="en-US" dirty="0"/>
              <a:t> </a:t>
            </a:r>
            <a:r>
              <a:rPr lang="en-US" dirty="0" err="1"/>
              <a:t>Özgüler</a:t>
            </a:r>
            <a:r>
              <a:rPr lang="en-US" dirty="0"/>
              <a:t> | </a:t>
            </a:r>
            <a:r>
              <a:rPr lang="en-US" dirty="0" err="1"/>
              <a:t>aozguler@fnal.gov</a:t>
            </a:r>
            <a:r>
              <a:rPr lang="en-US" dirty="0"/>
              <a:t> | QAOA for a Bosonic System</a:t>
            </a:r>
          </a:p>
        </p:txBody>
      </p:sp>
      <p:sp>
        <p:nvSpPr>
          <p:cNvPr id="8" name="TextBox 7">
            <a:extLst>
              <a:ext uri="{FF2B5EF4-FFF2-40B4-BE49-F238E27FC236}">
                <a16:creationId xmlns:a16="http://schemas.microsoft.com/office/drawing/2014/main" id="{705710D2-DB23-084F-91E4-964EE319C47D}"/>
              </a:ext>
            </a:extLst>
          </p:cNvPr>
          <p:cNvSpPr txBox="1"/>
          <p:nvPr/>
        </p:nvSpPr>
        <p:spPr>
          <a:xfrm>
            <a:off x="76086" y="4362650"/>
            <a:ext cx="1087221" cy="369332"/>
          </a:xfrm>
          <a:prstGeom prst="rect">
            <a:avLst/>
          </a:prstGeom>
          <a:noFill/>
        </p:spPr>
        <p:txBody>
          <a:bodyPr wrap="none" rtlCol="0">
            <a:spAutoFit/>
          </a:bodyPr>
          <a:lstStyle/>
          <a:p>
            <a:r>
              <a:rPr lang="en-US" dirty="0" err="1"/>
              <a:t>transmon</a:t>
            </a:r>
            <a:endParaRPr lang="en-US" dirty="0"/>
          </a:p>
        </p:txBody>
      </p:sp>
      <p:sp>
        <p:nvSpPr>
          <p:cNvPr id="9" name="TextBox 8">
            <a:extLst>
              <a:ext uri="{FF2B5EF4-FFF2-40B4-BE49-F238E27FC236}">
                <a16:creationId xmlns:a16="http://schemas.microsoft.com/office/drawing/2014/main" id="{7435BC43-E745-714B-AF7F-8D9D8F9814D7}"/>
              </a:ext>
            </a:extLst>
          </p:cNvPr>
          <p:cNvSpPr txBox="1"/>
          <p:nvPr/>
        </p:nvSpPr>
        <p:spPr>
          <a:xfrm>
            <a:off x="243767" y="5499893"/>
            <a:ext cx="725520" cy="646331"/>
          </a:xfrm>
          <a:prstGeom prst="rect">
            <a:avLst/>
          </a:prstGeom>
          <a:noFill/>
        </p:spPr>
        <p:txBody>
          <a:bodyPr wrap="none" rtlCol="0">
            <a:spAutoFit/>
          </a:bodyPr>
          <a:lstStyle/>
          <a:p>
            <a:r>
              <a:rPr lang="en-US" dirty="0"/>
              <a:t>cavity</a:t>
            </a:r>
          </a:p>
          <a:p>
            <a:r>
              <a:rPr lang="en-US" dirty="0"/>
              <a:t>mode</a:t>
            </a:r>
          </a:p>
        </p:txBody>
      </p:sp>
    </p:spTree>
    <p:extLst>
      <p:ext uri="{BB962C8B-B14F-4D97-AF65-F5344CB8AC3E}">
        <p14:creationId xmlns:p14="http://schemas.microsoft.com/office/powerpoint/2010/main" val="388290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728BA0-807F-7A4D-8391-49608C398508}"/>
              </a:ext>
            </a:extLst>
          </p:cNvPr>
          <p:cNvSpPr>
            <a:spLocks noGrp="1"/>
          </p:cNvSpPr>
          <p:nvPr>
            <p:ph idx="1"/>
          </p:nvPr>
        </p:nvSpPr>
        <p:spPr/>
        <p:txBody>
          <a:bodyPr/>
          <a:lstStyle/>
          <a:p>
            <a:pPr marL="0" indent="0">
              <a:buNone/>
            </a:pPr>
            <a:r>
              <a:rPr lang="en-US" dirty="0">
                <a:solidFill>
                  <a:srgbClr val="1D1C1D"/>
                </a:solidFill>
                <a:latin typeface="Slack-Lato"/>
              </a:rPr>
              <a:t>The goal is to develop a compiler that has access to pre-designed optimized pulses for each parameter of the gates. </a:t>
            </a:r>
          </a:p>
          <a:p>
            <a:pPr marL="0" indent="0">
              <a:buNone/>
            </a:pPr>
            <a:endParaRPr lang="en-US" dirty="0">
              <a:solidFill>
                <a:srgbClr val="1D1C1D"/>
              </a:solidFill>
              <a:latin typeface="Slack-Lato"/>
            </a:endParaRPr>
          </a:p>
          <a:p>
            <a:pPr marL="0" indent="0">
              <a:buNone/>
            </a:pPr>
            <a:r>
              <a:rPr lang="en-US" dirty="0">
                <a:solidFill>
                  <a:srgbClr val="1D1C1D"/>
                </a:solidFill>
                <a:latin typeface="Slack-Lato"/>
              </a:rPr>
              <a:t>We are generalizing the idea to multiple bosonic modes encoding </a:t>
            </a:r>
            <a:r>
              <a:rPr lang="en-US" dirty="0" err="1">
                <a:solidFill>
                  <a:srgbClr val="1D1C1D"/>
                </a:solidFill>
                <a:latin typeface="Slack-Lato"/>
              </a:rPr>
              <a:t>qudits</a:t>
            </a:r>
            <a:r>
              <a:rPr lang="en-US" dirty="0">
                <a:solidFill>
                  <a:srgbClr val="1D1C1D"/>
                </a:solidFill>
                <a:latin typeface="Slack-Lato"/>
              </a:rPr>
              <a:t> controlled by a </a:t>
            </a:r>
            <a:r>
              <a:rPr lang="en-US" dirty="0" err="1">
                <a:solidFill>
                  <a:srgbClr val="1D1C1D"/>
                </a:solidFill>
                <a:latin typeface="Slack-Lato"/>
              </a:rPr>
              <a:t>transmon</a:t>
            </a:r>
            <a:r>
              <a:rPr lang="en-US" dirty="0">
                <a:solidFill>
                  <a:srgbClr val="1D1C1D"/>
                </a:solidFill>
                <a:latin typeface="Slack-Lato"/>
              </a:rPr>
              <a:t>.</a:t>
            </a:r>
            <a:endParaRPr lang="en-US" dirty="0"/>
          </a:p>
          <a:p>
            <a:endParaRPr lang="en-US" dirty="0"/>
          </a:p>
        </p:txBody>
      </p:sp>
      <p:sp>
        <p:nvSpPr>
          <p:cNvPr id="3" name="Title 2">
            <a:extLst>
              <a:ext uri="{FF2B5EF4-FFF2-40B4-BE49-F238E27FC236}">
                <a16:creationId xmlns:a16="http://schemas.microsoft.com/office/drawing/2014/main" id="{26F087DF-9D8E-7E46-8ECF-84D8361A3E69}"/>
              </a:ext>
            </a:extLst>
          </p:cNvPr>
          <p:cNvSpPr>
            <a:spLocks noGrp="1"/>
          </p:cNvSpPr>
          <p:nvPr>
            <p:ph type="title"/>
          </p:nvPr>
        </p:nvSpPr>
        <p:spPr/>
        <p:txBody>
          <a:bodyPr/>
          <a:lstStyle/>
          <a:p>
            <a:r>
              <a:rPr lang="en-US" dirty="0"/>
              <a:t>Towards a 3D Compiler</a:t>
            </a:r>
          </a:p>
        </p:txBody>
      </p:sp>
      <p:sp>
        <p:nvSpPr>
          <p:cNvPr id="4" name="Date Placeholder 3">
            <a:extLst>
              <a:ext uri="{FF2B5EF4-FFF2-40B4-BE49-F238E27FC236}">
                <a16:creationId xmlns:a16="http://schemas.microsoft.com/office/drawing/2014/main" id="{1FB8C1C7-1504-F746-998C-B318A7AE5D3E}"/>
              </a:ext>
            </a:extLst>
          </p:cNvPr>
          <p:cNvSpPr>
            <a:spLocks noGrp="1"/>
          </p:cNvSpPr>
          <p:nvPr>
            <p:ph type="dt" sz="half" idx="2"/>
          </p:nvPr>
        </p:nvSpPr>
        <p:spPr/>
        <p:txBody>
          <a:bodyPr/>
          <a:lstStyle/>
          <a:p>
            <a:pPr>
              <a:defRPr/>
            </a:pPr>
            <a:r>
              <a:rPr lang="en-US"/>
              <a:t>8/19/21</a:t>
            </a:r>
            <a:endParaRPr lang="en-US" dirty="0"/>
          </a:p>
        </p:txBody>
      </p:sp>
      <p:sp>
        <p:nvSpPr>
          <p:cNvPr id="5" name="Footer Placeholder 4">
            <a:extLst>
              <a:ext uri="{FF2B5EF4-FFF2-40B4-BE49-F238E27FC236}">
                <a16:creationId xmlns:a16="http://schemas.microsoft.com/office/drawing/2014/main" id="{1105551F-B701-4647-BD5B-1480446344F7}"/>
              </a:ext>
            </a:extLst>
          </p:cNvPr>
          <p:cNvSpPr>
            <a:spLocks noGrp="1"/>
          </p:cNvSpPr>
          <p:nvPr>
            <p:ph type="ftr" sz="quarter" idx="3"/>
          </p:nvPr>
        </p:nvSpPr>
        <p:spPr/>
        <p:txBody>
          <a:bodyPr/>
          <a:lstStyle/>
          <a:p>
            <a:pPr>
              <a:defRPr/>
            </a:pPr>
            <a:r>
              <a:rPr lang="en-US"/>
              <a:t>A. Barış Özgüler | aozguler@fnal.gov | QAOA for a Bosonic System</a:t>
            </a:r>
            <a:endParaRPr lang="en-US" b="1" dirty="0"/>
          </a:p>
        </p:txBody>
      </p:sp>
      <p:grpSp>
        <p:nvGrpSpPr>
          <p:cNvPr id="14" name="Group 13">
            <a:extLst>
              <a:ext uri="{FF2B5EF4-FFF2-40B4-BE49-F238E27FC236}">
                <a16:creationId xmlns:a16="http://schemas.microsoft.com/office/drawing/2014/main" id="{DD437EE8-CB32-E449-B1AA-BE580097113E}"/>
              </a:ext>
            </a:extLst>
          </p:cNvPr>
          <p:cNvGrpSpPr/>
          <p:nvPr/>
        </p:nvGrpSpPr>
        <p:grpSpPr>
          <a:xfrm>
            <a:off x="2682881" y="3267498"/>
            <a:ext cx="6390631" cy="1660803"/>
            <a:chOff x="440852" y="3169234"/>
            <a:chExt cx="4792973" cy="1245602"/>
          </a:xfrm>
        </p:grpSpPr>
        <p:pic>
          <p:nvPicPr>
            <p:cNvPr id="8" name="Picture 7">
              <a:extLst>
                <a:ext uri="{FF2B5EF4-FFF2-40B4-BE49-F238E27FC236}">
                  <a16:creationId xmlns:a16="http://schemas.microsoft.com/office/drawing/2014/main" id="{11F644F3-2891-CF41-8AF9-56B21EE5D6F6}"/>
                </a:ext>
              </a:extLst>
            </p:cNvPr>
            <p:cNvPicPr>
              <a:picLocks noChangeAspect="1"/>
            </p:cNvPicPr>
            <p:nvPr/>
          </p:nvPicPr>
          <p:blipFill rotWithShape="1">
            <a:blip r:embed="rId3"/>
            <a:srcRect l="53919"/>
            <a:stretch/>
          </p:blipFill>
          <p:spPr>
            <a:xfrm>
              <a:off x="3090874" y="3169234"/>
              <a:ext cx="985669" cy="1245602"/>
            </a:xfrm>
            <a:prstGeom prst="rect">
              <a:avLst/>
            </a:prstGeom>
          </p:spPr>
        </p:pic>
        <p:pic>
          <p:nvPicPr>
            <p:cNvPr id="11" name="Picture 10">
              <a:extLst>
                <a:ext uri="{FF2B5EF4-FFF2-40B4-BE49-F238E27FC236}">
                  <a16:creationId xmlns:a16="http://schemas.microsoft.com/office/drawing/2014/main" id="{1138E993-6EBC-B842-97F1-4FE18D9AF5CF}"/>
                </a:ext>
              </a:extLst>
            </p:cNvPr>
            <p:cNvPicPr>
              <a:picLocks noChangeAspect="1"/>
            </p:cNvPicPr>
            <p:nvPr/>
          </p:nvPicPr>
          <p:blipFill rotWithShape="1">
            <a:blip r:embed="rId3"/>
            <a:srcRect l="-3106" r="-1"/>
            <a:stretch/>
          </p:blipFill>
          <p:spPr>
            <a:xfrm>
              <a:off x="440852" y="3169234"/>
              <a:ext cx="2205430" cy="1245602"/>
            </a:xfrm>
            <a:prstGeom prst="rect">
              <a:avLst/>
            </a:prstGeom>
          </p:spPr>
        </p:pic>
        <p:sp>
          <p:nvSpPr>
            <p:cNvPr id="12" name="TextBox 11">
              <a:extLst>
                <a:ext uri="{FF2B5EF4-FFF2-40B4-BE49-F238E27FC236}">
                  <a16:creationId xmlns:a16="http://schemas.microsoft.com/office/drawing/2014/main" id="{3319C326-463C-0846-BC4B-7CEE7D58FBDD}"/>
                </a:ext>
              </a:extLst>
            </p:cNvPr>
            <p:cNvSpPr txBox="1"/>
            <p:nvPr/>
          </p:nvSpPr>
          <p:spPr>
            <a:xfrm>
              <a:off x="4470474" y="3361599"/>
              <a:ext cx="763351" cy="623248"/>
            </a:xfrm>
            <a:prstGeom prst="rect">
              <a:avLst/>
            </a:prstGeom>
            <a:noFill/>
          </p:spPr>
          <p:txBody>
            <a:bodyPr wrap="square" rtlCol="0">
              <a:spAutoFit/>
            </a:bodyPr>
            <a:lstStyle/>
            <a:p>
              <a:r>
                <a:rPr lang="en-US" sz="4800" b="1" dirty="0"/>
                <a:t>. . .</a:t>
              </a:r>
            </a:p>
          </p:txBody>
        </p:sp>
        <p:pic>
          <p:nvPicPr>
            <p:cNvPr id="13" name="Picture 12">
              <a:extLst>
                <a:ext uri="{FF2B5EF4-FFF2-40B4-BE49-F238E27FC236}">
                  <a16:creationId xmlns:a16="http://schemas.microsoft.com/office/drawing/2014/main" id="{2691E84E-2DEC-7743-A09D-CC9632C9D18C}"/>
                </a:ext>
              </a:extLst>
            </p:cNvPr>
            <p:cNvPicPr>
              <a:picLocks noChangeAspect="1"/>
            </p:cNvPicPr>
            <p:nvPr/>
          </p:nvPicPr>
          <p:blipFill>
            <a:blip r:embed="rId4"/>
            <a:stretch>
              <a:fillRect/>
            </a:stretch>
          </p:blipFill>
          <p:spPr>
            <a:xfrm>
              <a:off x="2696943" y="3910264"/>
              <a:ext cx="177602" cy="185002"/>
            </a:xfrm>
            <a:prstGeom prst="rect">
              <a:avLst/>
            </a:prstGeom>
          </p:spPr>
        </p:pic>
      </p:grpSp>
      <p:sp>
        <p:nvSpPr>
          <p:cNvPr id="16" name="TextBox 15">
            <a:extLst>
              <a:ext uri="{FF2B5EF4-FFF2-40B4-BE49-F238E27FC236}">
                <a16:creationId xmlns:a16="http://schemas.microsoft.com/office/drawing/2014/main" id="{AA6CB2C2-DBE8-5643-9F4B-015949564C01}"/>
              </a:ext>
            </a:extLst>
          </p:cNvPr>
          <p:cNvSpPr txBox="1"/>
          <p:nvPr/>
        </p:nvSpPr>
        <p:spPr>
          <a:xfrm>
            <a:off x="4153167" y="4928301"/>
            <a:ext cx="990977" cy="461665"/>
          </a:xfrm>
          <a:prstGeom prst="rect">
            <a:avLst/>
          </a:prstGeom>
          <a:noFill/>
        </p:spPr>
        <p:txBody>
          <a:bodyPr wrap="none" rtlCol="0">
            <a:spAutoFit/>
          </a:bodyPr>
          <a:lstStyle/>
          <a:p>
            <a:r>
              <a:rPr lang="en-US" sz="2400" dirty="0"/>
              <a:t>k-level</a:t>
            </a:r>
          </a:p>
        </p:txBody>
      </p:sp>
      <p:sp>
        <p:nvSpPr>
          <p:cNvPr id="17" name="TextBox 16">
            <a:extLst>
              <a:ext uri="{FF2B5EF4-FFF2-40B4-BE49-F238E27FC236}">
                <a16:creationId xmlns:a16="http://schemas.microsoft.com/office/drawing/2014/main" id="{2FB68DC1-A1BF-0D46-8BB7-5629A3482382}"/>
              </a:ext>
            </a:extLst>
          </p:cNvPr>
          <p:cNvSpPr txBox="1"/>
          <p:nvPr/>
        </p:nvSpPr>
        <p:spPr>
          <a:xfrm>
            <a:off x="6068637" y="4928300"/>
            <a:ext cx="990977" cy="461665"/>
          </a:xfrm>
          <a:prstGeom prst="rect">
            <a:avLst/>
          </a:prstGeom>
          <a:noFill/>
        </p:spPr>
        <p:txBody>
          <a:bodyPr wrap="none" rtlCol="0">
            <a:spAutoFit/>
          </a:bodyPr>
          <a:lstStyle/>
          <a:p>
            <a:r>
              <a:rPr lang="en-US" sz="2400" dirty="0"/>
              <a:t>k-level</a:t>
            </a:r>
          </a:p>
        </p:txBody>
      </p:sp>
      <p:sp>
        <p:nvSpPr>
          <p:cNvPr id="18" name="TextBox 17">
            <a:extLst>
              <a:ext uri="{FF2B5EF4-FFF2-40B4-BE49-F238E27FC236}">
                <a16:creationId xmlns:a16="http://schemas.microsoft.com/office/drawing/2014/main" id="{A6AA89BE-D54C-4D42-B84D-E978A33BE51F}"/>
              </a:ext>
            </a:extLst>
          </p:cNvPr>
          <p:cNvSpPr txBox="1"/>
          <p:nvPr/>
        </p:nvSpPr>
        <p:spPr>
          <a:xfrm>
            <a:off x="317308" y="4153394"/>
            <a:ext cx="2332883" cy="666977"/>
          </a:xfrm>
          <a:prstGeom prst="rect">
            <a:avLst/>
          </a:prstGeom>
          <a:noFill/>
        </p:spPr>
        <p:txBody>
          <a:bodyPr wrap="none" rtlCol="0">
            <a:spAutoFit/>
          </a:bodyPr>
          <a:lstStyle/>
          <a:p>
            <a:pPr algn="ctr"/>
            <a:r>
              <a:rPr lang="en-US" sz="1867" dirty="0"/>
              <a:t>Natural mapping from</a:t>
            </a:r>
          </a:p>
          <a:p>
            <a:pPr algn="ctr"/>
            <a:r>
              <a:rPr lang="en-US" sz="1867" dirty="0"/>
              <a:t>MAX-k-CUT to</a:t>
            </a:r>
          </a:p>
        </p:txBody>
      </p:sp>
    </p:spTree>
    <p:extLst>
      <p:ext uri="{BB962C8B-B14F-4D97-AF65-F5344CB8AC3E}">
        <p14:creationId xmlns:p14="http://schemas.microsoft.com/office/powerpoint/2010/main" val="112914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58B381-E782-B24E-A18C-EA6E190D121F}"/>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24B27A6C-D1B7-D944-9BE0-29F64E8D42D7}"/>
              </a:ext>
            </a:extLst>
          </p:cNvPr>
          <p:cNvSpPr>
            <a:spLocks noGrp="1"/>
          </p:cNvSpPr>
          <p:nvPr>
            <p:ph type="title"/>
          </p:nvPr>
        </p:nvSpPr>
        <p:spPr/>
        <p:txBody>
          <a:bodyPr/>
          <a:lstStyle/>
          <a:p>
            <a:r>
              <a:rPr lang="en-US" dirty="0">
                <a:solidFill>
                  <a:srgbClr val="FF0000"/>
                </a:solidFill>
              </a:rPr>
              <a:t>Thanks for listening!</a:t>
            </a:r>
          </a:p>
        </p:txBody>
      </p:sp>
      <p:sp>
        <p:nvSpPr>
          <p:cNvPr id="4" name="Date Placeholder 3">
            <a:extLst>
              <a:ext uri="{FF2B5EF4-FFF2-40B4-BE49-F238E27FC236}">
                <a16:creationId xmlns:a16="http://schemas.microsoft.com/office/drawing/2014/main" id="{29BFFE09-4D54-3A4F-A585-FAC73ED9D62C}"/>
              </a:ext>
            </a:extLst>
          </p:cNvPr>
          <p:cNvSpPr>
            <a:spLocks noGrp="1"/>
          </p:cNvSpPr>
          <p:nvPr>
            <p:ph type="dt" sz="half" idx="2"/>
          </p:nvPr>
        </p:nvSpPr>
        <p:spPr/>
        <p:txBody>
          <a:bodyPr/>
          <a:lstStyle/>
          <a:p>
            <a:pPr>
              <a:defRPr/>
            </a:pPr>
            <a:r>
              <a:rPr lang="en-US"/>
              <a:t>8/19/21</a:t>
            </a:r>
            <a:endParaRPr lang="en-US" dirty="0"/>
          </a:p>
        </p:txBody>
      </p:sp>
      <p:sp>
        <p:nvSpPr>
          <p:cNvPr id="5" name="Footer Placeholder 4">
            <a:extLst>
              <a:ext uri="{FF2B5EF4-FFF2-40B4-BE49-F238E27FC236}">
                <a16:creationId xmlns:a16="http://schemas.microsoft.com/office/drawing/2014/main" id="{628FFC06-2A2C-EF44-8391-008B0319523F}"/>
              </a:ext>
            </a:extLst>
          </p:cNvPr>
          <p:cNvSpPr>
            <a:spLocks noGrp="1"/>
          </p:cNvSpPr>
          <p:nvPr>
            <p:ph type="ftr" sz="quarter" idx="3"/>
          </p:nvPr>
        </p:nvSpPr>
        <p:spPr/>
        <p:txBody>
          <a:bodyPr/>
          <a:lstStyle/>
          <a:p>
            <a:pPr>
              <a:defRPr/>
            </a:pPr>
            <a:r>
              <a:rPr lang="en-US"/>
              <a:t>A. Barış Özgüler | aozguler@fnal.gov | QAOA for a Bosonic System</a:t>
            </a:r>
            <a:endParaRPr lang="en-US" b="1" dirty="0"/>
          </a:p>
        </p:txBody>
      </p:sp>
    </p:spTree>
    <p:extLst>
      <p:ext uri="{BB962C8B-B14F-4D97-AF65-F5344CB8AC3E}">
        <p14:creationId xmlns:p14="http://schemas.microsoft.com/office/powerpoint/2010/main" val="186264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068-DEFE-7947-BBDF-FE0B78F3A7D9}"/>
              </a:ext>
            </a:extLst>
          </p:cNvPr>
          <p:cNvSpPr>
            <a:spLocks noGrp="1"/>
          </p:cNvSpPr>
          <p:nvPr>
            <p:ph type="title"/>
          </p:nvPr>
        </p:nvSpPr>
        <p:spPr>
          <a:xfrm>
            <a:off x="365760" y="365125"/>
            <a:ext cx="10515600" cy="1325563"/>
          </a:xfrm>
        </p:spPr>
        <p:txBody>
          <a:bodyPr/>
          <a:lstStyle/>
          <a:p>
            <a:r>
              <a:rPr lang="en-US" dirty="0"/>
              <a:t>Outline</a:t>
            </a:r>
          </a:p>
        </p:txBody>
      </p:sp>
      <p:sp>
        <p:nvSpPr>
          <p:cNvPr id="3" name="Content Placeholder 2">
            <a:extLst>
              <a:ext uri="{FF2B5EF4-FFF2-40B4-BE49-F238E27FC236}">
                <a16:creationId xmlns:a16="http://schemas.microsoft.com/office/drawing/2014/main" id="{409BFA6D-61CE-FB4A-A05E-9CA4ABE71F0A}"/>
              </a:ext>
            </a:extLst>
          </p:cNvPr>
          <p:cNvSpPr>
            <a:spLocks noGrp="1"/>
          </p:cNvSpPr>
          <p:nvPr>
            <p:ph idx="1"/>
          </p:nvPr>
        </p:nvSpPr>
        <p:spPr/>
        <p:txBody>
          <a:bodyPr/>
          <a:lstStyle/>
          <a:p>
            <a:r>
              <a:rPr lang="en-US" dirty="0"/>
              <a:t>Qubit vs </a:t>
            </a:r>
            <a:r>
              <a:rPr lang="en-US" dirty="0" err="1"/>
              <a:t>qudits</a:t>
            </a:r>
            <a:endParaRPr lang="en-US" dirty="0"/>
          </a:p>
          <a:p>
            <a:endParaRPr lang="en-US" dirty="0"/>
          </a:p>
          <a:p>
            <a:r>
              <a:rPr lang="en-US" dirty="0"/>
              <a:t>QAOA for a bosonic system</a:t>
            </a:r>
          </a:p>
          <a:p>
            <a:endParaRPr lang="en-US" dirty="0"/>
          </a:p>
          <a:p>
            <a:r>
              <a:rPr lang="en-US" dirty="0"/>
              <a:t>Method: Quantum optimal control</a:t>
            </a:r>
          </a:p>
        </p:txBody>
      </p:sp>
      <p:sp>
        <p:nvSpPr>
          <p:cNvPr id="4" name="Date Placeholder 3">
            <a:extLst>
              <a:ext uri="{FF2B5EF4-FFF2-40B4-BE49-F238E27FC236}">
                <a16:creationId xmlns:a16="http://schemas.microsoft.com/office/drawing/2014/main" id="{F6ADE6F0-C2B8-AD42-8EB6-928FAC53EA70}"/>
              </a:ext>
            </a:extLst>
          </p:cNvPr>
          <p:cNvSpPr>
            <a:spLocks noGrp="1"/>
          </p:cNvSpPr>
          <p:nvPr>
            <p:ph type="dt" sz="half" idx="10"/>
          </p:nvPr>
        </p:nvSpPr>
        <p:spPr/>
        <p:txBody>
          <a:bodyPr/>
          <a:lstStyle/>
          <a:p>
            <a:r>
              <a:rPr lang="en-US"/>
              <a:t>8/19/21</a:t>
            </a:r>
          </a:p>
        </p:txBody>
      </p:sp>
      <p:sp>
        <p:nvSpPr>
          <p:cNvPr id="5" name="Footer Placeholder 4">
            <a:extLst>
              <a:ext uri="{FF2B5EF4-FFF2-40B4-BE49-F238E27FC236}">
                <a16:creationId xmlns:a16="http://schemas.microsoft.com/office/drawing/2014/main" id="{9DC96941-B94B-544E-AFDE-6ACDAA15B1B6}"/>
              </a:ext>
            </a:extLst>
          </p:cNvPr>
          <p:cNvSpPr>
            <a:spLocks noGrp="1"/>
          </p:cNvSpPr>
          <p:nvPr>
            <p:ph type="ftr" sz="quarter" idx="11"/>
          </p:nvPr>
        </p:nvSpPr>
        <p:spPr>
          <a:xfrm>
            <a:off x="4038600" y="6311900"/>
            <a:ext cx="4922520" cy="409575"/>
          </a:xfrm>
        </p:spPr>
        <p:txBody>
          <a:bodyPr/>
          <a:lstStyle/>
          <a:p>
            <a:r>
              <a:rPr lang="en-US"/>
              <a:t>A. Barış Özgüler | aozguler@fnal.gov | QAOA for a Bosonic System</a:t>
            </a:r>
          </a:p>
        </p:txBody>
      </p:sp>
    </p:spTree>
    <p:extLst>
      <p:ext uri="{BB962C8B-B14F-4D97-AF65-F5344CB8AC3E}">
        <p14:creationId xmlns:p14="http://schemas.microsoft.com/office/powerpoint/2010/main" val="266263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5D61B-EDB5-A345-8D7E-B6B581BDD79C}"/>
              </a:ext>
            </a:extLst>
          </p:cNvPr>
          <p:cNvSpPr>
            <a:spLocks noGrp="1"/>
          </p:cNvSpPr>
          <p:nvPr>
            <p:ph type="title"/>
          </p:nvPr>
        </p:nvSpPr>
        <p:spPr/>
        <p:txBody>
          <a:bodyPr/>
          <a:lstStyle/>
          <a:p>
            <a:r>
              <a:rPr lang="en-US" dirty="0"/>
              <a:t>Multiqubit Systems vs. </a:t>
            </a:r>
            <a:r>
              <a:rPr lang="en-US" dirty="0" err="1"/>
              <a:t>Qudits</a:t>
            </a:r>
            <a:endParaRPr lang="en-US" dirty="0"/>
          </a:p>
        </p:txBody>
      </p:sp>
      <p:sp>
        <p:nvSpPr>
          <p:cNvPr id="4" name="Date Placeholder 3">
            <a:extLst>
              <a:ext uri="{FF2B5EF4-FFF2-40B4-BE49-F238E27FC236}">
                <a16:creationId xmlns:a16="http://schemas.microsoft.com/office/drawing/2014/main" id="{A65619C7-B4B2-C546-AC6A-3C80A42256B8}"/>
              </a:ext>
            </a:extLst>
          </p:cNvPr>
          <p:cNvSpPr>
            <a:spLocks noGrp="1"/>
          </p:cNvSpPr>
          <p:nvPr>
            <p:ph type="dt" sz="half" idx="2"/>
          </p:nvPr>
        </p:nvSpPr>
        <p:spPr/>
        <p:txBody>
          <a:bodyPr/>
          <a:lstStyle/>
          <a:p>
            <a:pPr>
              <a:defRPr/>
            </a:pPr>
            <a:r>
              <a:rPr lang="en-US"/>
              <a:t>8/19/21</a:t>
            </a:r>
            <a:endParaRPr lang="en-US" dirty="0"/>
          </a:p>
        </p:txBody>
      </p:sp>
      <p:sp>
        <p:nvSpPr>
          <p:cNvPr id="5" name="Footer Placeholder 4">
            <a:extLst>
              <a:ext uri="{FF2B5EF4-FFF2-40B4-BE49-F238E27FC236}">
                <a16:creationId xmlns:a16="http://schemas.microsoft.com/office/drawing/2014/main" id="{AA674D72-AE3F-324A-BD5F-0AC509A4E869}"/>
              </a:ext>
            </a:extLst>
          </p:cNvPr>
          <p:cNvSpPr>
            <a:spLocks noGrp="1"/>
          </p:cNvSpPr>
          <p:nvPr>
            <p:ph type="ftr" sz="quarter" idx="3"/>
          </p:nvPr>
        </p:nvSpPr>
        <p:spPr/>
        <p:txBody>
          <a:bodyPr/>
          <a:lstStyle/>
          <a:p>
            <a:pPr>
              <a:defRPr/>
            </a:pPr>
            <a:r>
              <a:rPr lang="en-US"/>
              <a:t>A. Barış Özgüler | aozguler@fnal.gov | QAOA for a Bosonic System</a:t>
            </a:r>
            <a:endParaRPr lang="en-US" b="1" dirty="0"/>
          </a:p>
        </p:txBody>
      </p:sp>
      <p:sp>
        <p:nvSpPr>
          <p:cNvPr id="11" name="TextBox 10">
            <a:extLst>
              <a:ext uri="{FF2B5EF4-FFF2-40B4-BE49-F238E27FC236}">
                <a16:creationId xmlns:a16="http://schemas.microsoft.com/office/drawing/2014/main" id="{25A35487-5875-7D48-ABF7-850A360B7DF2}"/>
              </a:ext>
            </a:extLst>
          </p:cNvPr>
          <p:cNvSpPr txBox="1"/>
          <p:nvPr/>
        </p:nvSpPr>
        <p:spPr>
          <a:xfrm>
            <a:off x="1136146" y="5442460"/>
            <a:ext cx="2735557" cy="461665"/>
          </a:xfrm>
          <a:prstGeom prst="rect">
            <a:avLst/>
          </a:prstGeom>
          <a:noFill/>
        </p:spPr>
        <p:txBody>
          <a:bodyPr wrap="none" rtlCol="0">
            <a:spAutoFit/>
          </a:bodyPr>
          <a:lstStyle/>
          <a:p>
            <a:r>
              <a:rPr lang="en-US" sz="2400" dirty="0"/>
              <a:t>Hardware inefficient</a:t>
            </a:r>
          </a:p>
        </p:txBody>
      </p:sp>
      <p:sp>
        <p:nvSpPr>
          <p:cNvPr id="12" name="TextBox 11">
            <a:extLst>
              <a:ext uri="{FF2B5EF4-FFF2-40B4-BE49-F238E27FC236}">
                <a16:creationId xmlns:a16="http://schemas.microsoft.com/office/drawing/2014/main" id="{34B0BF58-BA3B-8B44-B7C6-DC7551989066}"/>
              </a:ext>
            </a:extLst>
          </p:cNvPr>
          <p:cNvSpPr txBox="1"/>
          <p:nvPr/>
        </p:nvSpPr>
        <p:spPr>
          <a:xfrm>
            <a:off x="7534893" y="5484680"/>
            <a:ext cx="2503121" cy="461665"/>
          </a:xfrm>
          <a:prstGeom prst="rect">
            <a:avLst/>
          </a:prstGeom>
          <a:noFill/>
        </p:spPr>
        <p:txBody>
          <a:bodyPr wrap="none" rtlCol="0">
            <a:spAutoFit/>
          </a:bodyPr>
          <a:lstStyle/>
          <a:p>
            <a:r>
              <a:rPr lang="en-US" sz="2400" dirty="0"/>
              <a:t>Hardware efficient</a:t>
            </a:r>
          </a:p>
        </p:txBody>
      </p:sp>
      <p:pic>
        <p:nvPicPr>
          <p:cNvPr id="9" name="Picture 8">
            <a:extLst>
              <a:ext uri="{FF2B5EF4-FFF2-40B4-BE49-F238E27FC236}">
                <a16:creationId xmlns:a16="http://schemas.microsoft.com/office/drawing/2014/main" id="{59B8B3A6-9674-794E-ACDD-9B113B8E3673}"/>
              </a:ext>
            </a:extLst>
          </p:cNvPr>
          <p:cNvPicPr>
            <a:picLocks noChangeAspect="1"/>
          </p:cNvPicPr>
          <p:nvPr/>
        </p:nvPicPr>
        <p:blipFill rotWithShape="1">
          <a:blip r:embed="rId3"/>
          <a:srcRect t="85539" r="48878"/>
          <a:stretch/>
        </p:blipFill>
        <p:spPr>
          <a:xfrm>
            <a:off x="885401" y="4299619"/>
            <a:ext cx="4169372" cy="646101"/>
          </a:xfrm>
          <a:prstGeom prst="rect">
            <a:avLst/>
          </a:prstGeom>
        </p:spPr>
      </p:pic>
      <p:pic>
        <p:nvPicPr>
          <p:cNvPr id="13" name="Picture 12">
            <a:extLst>
              <a:ext uri="{FF2B5EF4-FFF2-40B4-BE49-F238E27FC236}">
                <a16:creationId xmlns:a16="http://schemas.microsoft.com/office/drawing/2014/main" id="{96A848CC-DD46-214F-94D3-6C71DFAED5D6}"/>
              </a:ext>
            </a:extLst>
          </p:cNvPr>
          <p:cNvPicPr>
            <a:picLocks noChangeAspect="1"/>
          </p:cNvPicPr>
          <p:nvPr/>
        </p:nvPicPr>
        <p:blipFill rotWithShape="1">
          <a:blip r:embed="rId3"/>
          <a:srcRect l="56141" t="82001"/>
          <a:stretch/>
        </p:blipFill>
        <p:spPr>
          <a:xfrm>
            <a:off x="7649711" y="4176409"/>
            <a:ext cx="3583603" cy="805647"/>
          </a:xfrm>
          <a:prstGeom prst="rect">
            <a:avLst/>
          </a:prstGeom>
        </p:spPr>
      </p:pic>
      <p:sp>
        <p:nvSpPr>
          <p:cNvPr id="2" name="TextBox 1">
            <a:extLst>
              <a:ext uri="{FF2B5EF4-FFF2-40B4-BE49-F238E27FC236}">
                <a16:creationId xmlns:a16="http://schemas.microsoft.com/office/drawing/2014/main" id="{A2EE2858-8E21-704E-A2B2-8FD294F04324}"/>
              </a:ext>
            </a:extLst>
          </p:cNvPr>
          <p:cNvSpPr txBox="1"/>
          <p:nvPr/>
        </p:nvSpPr>
        <p:spPr>
          <a:xfrm>
            <a:off x="1856546" y="4973913"/>
            <a:ext cx="2310693" cy="338554"/>
          </a:xfrm>
          <a:prstGeom prst="rect">
            <a:avLst/>
          </a:prstGeom>
          <a:noFill/>
        </p:spPr>
        <p:txBody>
          <a:bodyPr wrap="square" rtlCol="0">
            <a:spAutoFit/>
          </a:bodyPr>
          <a:lstStyle/>
          <a:p>
            <a:pPr algn="ctr"/>
            <a:r>
              <a:rPr lang="en-US" sz="1600" dirty="0"/>
              <a:t>binary representation</a:t>
            </a:r>
          </a:p>
        </p:txBody>
      </p:sp>
      <p:sp>
        <p:nvSpPr>
          <p:cNvPr id="7" name="Rectangle 6">
            <a:extLst>
              <a:ext uri="{FF2B5EF4-FFF2-40B4-BE49-F238E27FC236}">
                <a16:creationId xmlns:a16="http://schemas.microsoft.com/office/drawing/2014/main" id="{CCC0B60E-5091-9F4C-9085-91A6D3D6FE93}"/>
              </a:ext>
            </a:extLst>
          </p:cNvPr>
          <p:cNvSpPr/>
          <p:nvPr/>
        </p:nvSpPr>
        <p:spPr>
          <a:xfrm>
            <a:off x="8382723" y="4973912"/>
            <a:ext cx="6803851" cy="338554"/>
          </a:xfrm>
          <a:prstGeom prst="rect">
            <a:avLst/>
          </a:prstGeom>
        </p:spPr>
        <p:txBody>
          <a:bodyPr wrap="square">
            <a:spAutoFit/>
          </a:bodyPr>
          <a:lstStyle/>
          <a:p>
            <a:r>
              <a:rPr lang="en-US" sz="1600" dirty="0"/>
              <a:t>Boson </a:t>
            </a:r>
            <a:r>
              <a:rPr lang="en-US" sz="1600" dirty="0" err="1"/>
              <a:t>Fock</a:t>
            </a:r>
            <a:r>
              <a:rPr lang="en-US" sz="1600" dirty="0"/>
              <a:t> states</a:t>
            </a:r>
          </a:p>
        </p:txBody>
      </p:sp>
      <p:sp>
        <p:nvSpPr>
          <p:cNvPr id="15" name="TextBox 14">
            <a:extLst>
              <a:ext uri="{FF2B5EF4-FFF2-40B4-BE49-F238E27FC236}">
                <a16:creationId xmlns:a16="http://schemas.microsoft.com/office/drawing/2014/main" id="{3EF42474-796B-2343-AC3C-15CC2D71CFB8}"/>
              </a:ext>
            </a:extLst>
          </p:cNvPr>
          <p:cNvSpPr txBox="1"/>
          <p:nvPr/>
        </p:nvSpPr>
        <p:spPr>
          <a:xfrm>
            <a:off x="1205418" y="1503717"/>
            <a:ext cx="4150567" cy="830997"/>
          </a:xfrm>
          <a:prstGeom prst="rect">
            <a:avLst/>
          </a:prstGeom>
          <a:noFill/>
        </p:spPr>
        <p:txBody>
          <a:bodyPr wrap="square" rtlCol="0">
            <a:spAutoFit/>
          </a:bodyPr>
          <a:lstStyle/>
          <a:p>
            <a:r>
              <a:rPr lang="en-US" sz="2400" dirty="0"/>
              <a:t>Hilbert space: tensor products of two-level systems</a:t>
            </a:r>
          </a:p>
        </p:txBody>
      </p:sp>
      <p:sp>
        <p:nvSpPr>
          <p:cNvPr id="19" name="TextBox 18">
            <a:extLst>
              <a:ext uri="{FF2B5EF4-FFF2-40B4-BE49-F238E27FC236}">
                <a16:creationId xmlns:a16="http://schemas.microsoft.com/office/drawing/2014/main" id="{5D29213C-CED6-2446-B2E4-4EBDB6CAE51E}"/>
              </a:ext>
            </a:extLst>
          </p:cNvPr>
          <p:cNvSpPr txBox="1"/>
          <p:nvPr/>
        </p:nvSpPr>
        <p:spPr>
          <a:xfrm>
            <a:off x="6785202" y="1570042"/>
            <a:ext cx="4373253" cy="830997"/>
          </a:xfrm>
          <a:prstGeom prst="rect">
            <a:avLst/>
          </a:prstGeom>
          <a:noFill/>
        </p:spPr>
        <p:txBody>
          <a:bodyPr wrap="square" rtlCol="0">
            <a:spAutoFit/>
          </a:bodyPr>
          <a:lstStyle/>
          <a:p>
            <a:r>
              <a:rPr lang="en-US" sz="2400" dirty="0"/>
              <a:t>Hilbert space: ladder of </a:t>
            </a:r>
            <a:r>
              <a:rPr lang="en-US" sz="2400" dirty="0" err="1"/>
              <a:t>Fock</a:t>
            </a:r>
            <a:r>
              <a:rPr lang="en-US" sz="2400" dirty="0"/>
              <a:t> (photon number) states</a:t>
            </a:r>
          </a:p>
        </p:txBody>
      </p:sp>
      <p:pic>
        <p:nvPicPr>
          <p:cNvPr id="25" name="Picture 24">
            <a:extLst>
              <a:ext uri="{FF2B5EF4-FFF2-40B4-BE49-F238E27FC236}">
                <a16:creationId xmlns:a16="http://schemas.microsoft.com/office/drawing/2014/main" id="{7D282BC2-3755-A041-B064-6DE4380A1A85}"/>
              </a:ext>
            </a:extLst>
          </p:cNvPr>
          <p:cNvPicPr>
            <a:picLocks noChangeAspect="1"/>
          </p:cNvPicPr>
          <p:nvPr/>
        </p:nvPicPr>
        <p:blipFill rotWithShape="1">
          <a:blip r:embed="rId4"/>
          <a:srcRect l="53919" t="29944"/>
          <a:stretch/>
        </p:blipFill>
        <p:spPr>
          <a:xfrm>
            <a:off x="8075379" y="2287066"/>
            <a:ext cx="2256523" cy="1997729"/>
          </a:xfrm>
          <a:prstGeom prst="rect">
            <a:avLst/>
          </a:prstGeom>
        </p:spPr>
      </p:pic>
      <p:sp>
        <p:nvSpPr>
          <p:cNvPr id="30" name="TextBox 29">
            <a:extLst>
              <a:ext uri="{FF2B5EF4-FFF2-40B4-BE49-F238E27FC236}">
                <a16:creationId xmlns:a16="http://schemas.microsoft.com/office/drawing/2014/main" id="{6B2F9854-F733-CA41-8515-11267928D633}"/>
              </a:ext>
            </a:extLst>
          </p:cNvPr>
          <p:cNvSpPr txBox="1"/>
          <p:nvPr/>
        </p:nvSpPr>
        <p:spPr>
          <a:xfrm>
            <a:off x="2608294" y="795697"/>
            <a:ext cx="1008609" cy="461665"/>
          </a:xfrm>
          <a:prstGeom prst="rect">
            <a:avLst/>
          </a:prstGeom>
          <a:noFill/>
        </p:spPr>
        <p:txBody>
          <a:bodyPr wrap="none" rtlCol="0">
            <a:spAutoFit/>
          </a:bodyPr>
          <a:lstStyle/>
          <a:p>
            <a:r>
              <a:rPr lang="en-US" sz="2400" dirty="0">
                <a:solidFill>
                  <a:srgbClr val="FF0000"/>
                </a:solidFill>
              </a:rPr>
              <a:t>Qubits</a:t>
            </a:r>
          </a:p>
        </p:txBody>
      </p:sp>
      <p:sp>
        <p:nvSpPr>
          <p:cNvPr id="31" name="TextBox 30">
            <a:extLst>
              <a:ext uri="{FF2B5EF4-FFF2-40B4-BE49-F238E27FC236}">
                <a16:creationId xmlns:a16="http://schemas.microsoft.com/office/drawing/2014/main" id="{3B53AEC4-B27E-4045-9E24-E75C8A02002F}"/>
              </a:ext>
            </a:extLst>
          </p:cNvPr>
          <p:cNvSpPr txBox="1"/>
          <p:nvPr/>
        </p:nvSpPr>
        <p:spPr>
          <a:xfrm>
            <a:off x="8257000" y="793856"/>
            <a:ext cx="1184513" cy="461665"/>
          </a:xfrm>
          <a:prstGeom prst="rect">
            <a:avLst/>
          </a:prstGeom>
          <a:noFill/>
        </p:spPr>
        <p:txBody>
          <a:bodyPr wrap="square" rtlCol="0">
            <a:spAutoFit/>
          </a:bodyPr>
          <a:lstStyle/>
          <a:p>
            <a:r>
              <a:rPr lang="en-US" sz="2400" dirty="0" err="1">
                <a:solidFill>
                  <a:srgbClr val="FF0000"/>
                </a:solidFill>
              </a:rPr>
              <a:t>Qudit</a:t>
            </a:r>
            <a:endParaRPr lang="en-US" sz="2400" dirty="0">
              <a:solidFill>
                <a:srgbClr val="FF0000"/>
              </a:solidFill>
            </a:endParaRPr>
          </a:p>
        </p:txBody>
      </p:sp>
      <p:pic>
        <p:nvPicPr>
          <p:cNvPr id="32" name="Picture 31">
            <a:extLst>
              <a:ext uri="{FF2B5EF4-FFF2-40B4-BE49-F238E27FC236}">
                <a16:creationId xmlns:a16="http://schemas.microsoft.com/office/drawing/2014/main" id="{AE0A6AF1-25D2-4D4E-A32B-63D243AB533D}"/>
              </a:ext>
            </a:extLst>
          </p:cNvPr>
          <p:cNvPicPr>
            <a:picLocks noChangeAspect="1"/>
          </p:cNvPicPr>
          <p:nvPr/>
        </p:nvPicPr>
        <p:blipFill rotWithShape="1">
          <a:blip r:embed="rId5"/>
          <a:srcRect t="1" r="84387" b="8447"/>
          <a:stretch/>
        </p:blipFill>
        <p:spPr>
          <a:xfrm>
            <a:off x="8642546" y="3727858"/>
            <a:ext cx="159535" cy="141857"/>
          </a:xfrm>
          <a:prstGeom prst="rect">
            <a:avLst/>
          </a:prstGeom>
        </p:spPr>
      </p:pic>
      <p:pic>
        <p:nvPicPr>
          <p:cNvPr id="38" name="Picture 37">
            <a:extLst>
              <a:ext uri="{FF2B5EF4-FFF2-40B4-BE49-F238E27FC236}">
                <a16:creationId xmlns:a16="http://schemas.microsoft.com/office/drawing/2014/main" id="{AF700691-A6B0-3C4E-A611-59BCE74DFEAF}"/>
              </a:ext>
            </a:extLst>
          </p:cNvPr>
          <p:cNvPicPr>
            <a:picLocks noChangeAspect="1"/>
          </p:cNvPicPr>
          <p:nvPr/>
        </p:nvPicPr>
        <p:blipFill>
          <a:blip r:embed="rId6"/>
          <a:stretch>
            <a:fillRect/>
          </a:stretch>
        </p:blipFill>
        <p:spPr>
          <a:xfrm>
            <a:off x="8575453" y="3571495"/>
            <a:ext cx="134188" cy="141856"/>
          </a:xfrm>
          <a:prstGeom prst="rect">
            <a:avLst/>
          </a:prstGeom>
        </p:spPr>
      </p:pic>
      <p:pic>
        <p:nvPicPr>
          <p:cNvPr id="39" name="Picture 38">
            <a:extLst>
              <a:ext uri="{FF2B5EF4-FFF2-40B4-BE49-F238E27FC236}">
                <a16:creationId xmlns:a16="http://schemas.microsoft.com/office/drawing/2014/main" id="{799CA935-9F4B-794C-BB01-63FBB8D71943}"/>
              </a:ext>
            </a:extLst>
          </p:cNvPr>
          <p:cNvPicPr>
            <a:picLocks noChangeAspect="1"/>
          </p:cNvPicPr>
          <p:nvPr/>
        </p:nvPicPr>
        <p:blipFill>
          <a:blip r:embed="rId7"/>
          <a:stretch>
            <a:fillRect/>
          </a:stretch>
        </p:blipFill>
        <p:spPr>
          <a:xfrm>
            <a:off x="8529632" y="3413621"/>
            <a:ext cx="137400" cy="145252"/>
          </a:xfrm>
          <a:prstGeom prst="rect">
            <a:avLst/>
          </a:prstGeom>
        </p:spPr>
      </p:pic>
      <p:pic>
        <p:nvPicPr>
          <p:cNvPr id="40" name="Picture 39">
            <a:extLst>
              <a:ext uri="{FF2B5EF4-FFF2-40B4-BE49-F238E27FC236}">
                <a16:creationId xmlns:a16="http://schemas.microsoft.com/office/drawing/2014/main" id="{2DBE5B33-4FB7-724C-A114-C43EE28AF8E6}"/>
              </a:ext>
            </a:extLst>
          </p:cNvPr>
          <p:cNvPicPr>
            <a:picLocks noChangeAspect="1"/>
          </p:cNvPicPr>
          <p:nvPr/>
        </p:nvPicPr>
        <p:blipFill>
          <a:blip r:embed="rId8"/>
          <a:stretch>
            <a:fillRect/>
          </a:stretch>
        </p:blipFill>
        <p:spPr>
          <a:xfrm>
            <a:off x="8493805" y="3230056"/>
            <a:ext cx="136979" cy="144805"/>
          </a:xfrm>
          <a:prstGeom prst="rect">
            <a:avLst/>
          </a:prstGeom>
        </p:spPr>
      </p:pic>
      <p:pic>
        <p:nvPicPr>
          <p:cNvPr id="41" name="Picture 40">
            <a:extLst>
              <a:ext uri="{FF2B5EF4-FFF2-40B4-BE49-F238E27FC236}">
                <a16:creationId xmlns:a16="http://schemas.microsoft.com/office/drawing/2014/main" id="{85F1B293-F5F7-1042-9A5B-D21A6F83AE9A}"/>
              </a:ext>
            </a:extLst>
          </p:cNvPr>
          <p:cNvPicPr>
            <a:picLocks noChangeAspect="1"/>
          </p:cNvPicPr>
          <p:nvPr/>
        </p:nvPicPr>
        <p:blipFill>
          <a:blip r:embed="rId9"/>
          <a:stretch>
            <a:fillRect/>
          </a:stretch>
        </p:blipFill>
        <p:spPr>
          <a:xfrm>
            <a:off x="8434623" y="3061428"/>
            <a:ext cx="140829" cy="148877"/>
          </a:xfrm>
          <a:prstGeom prst="rect">
            <a:avLst/>
          </a:prstGeom>
        </p:spPr>
      </p:pic>
      <p:pic>
        <p:nvPicPr>
          <p:cNvPr id="42" name="Picture 41">
            <a:extLst>
              <a:ext uri="{FF2B5EF4-FFF2-40B4-BE49-F238E27FC236}">
                <a16:creationId xmlns:a16="http://schemas.microsoft.com/office/drawing/2014/main" id="{97651D0C-A8FC-054E-806C-E2D75A8C7731}"/>
              </a:ext>
            </a:extLst>
          </p:cNvPr>
          <p:cNvPicPr>
            <a:picLocks noChangeAspect="1"/>
          </p:cNvPicPr>
          <p:nvPr/>
        </p:nvPicPr>
        <p:blipFill>
          <a:blip r:embed="rId10"/>
          <a:stretch>
            <a:fillRect/>
          </a:stretch>
        </p:blipFill>
        <p:spPr>
          <a:xfrm>
            <a:off x="8411258" y="2892802"/>
            <a:ext cx="140829" cy="148876"/>
          </a:xfrm>
          <a:prstGeom prst="rect">
            <a:avLst/>
          </a:prstGeom>
        </p:spPr>
      </p:pic>
      <p:cxnSp>
        <p:nvCxnSpPr>
          <p:cNvPr id="44" name="Straight Connector 43">
            <a:extLst>
              <a:ext uri="{FF2B5EF4-FFF2-40B4-BE49-F238E27FC236}">
                <a16:creationId xmlns:a16="http://schemas.microsoft.com/office/drawing/2014/main" id="{8CFCC702-E6C4-0540-8C87-AA74DCE2C21A}"/>
              </a:ext>
            </a:extLst>
          </p:cNvPr>
          <p:cNvCxnSpPr>
            <a:cxnSpLocks/>
          </p:cNvCxnSpPr>
          <p:nvPr/>
        </p:nvCxnSpPr>
        <p:spPr>
          <a:xfrm>
            <a:off x="848785" y="3041677"/>
            <a:ext cx="865164"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EB57835-1A6E-C14E-A6A5-388B98D5EC1E}"/>
              </a:ext>
            </a:extLst>
          </p:cNvPr>
          <p:cNvCxnSpPr>
            <a:cxnSpLocks/>
          </p:cNvCxnSpPr>
          <p:nvPr/>
        </p:nvCxnSpPr>
        <p:spPr>
          <a:xfrm>
            <a:off x="848783" y="3558616"/>
            <a:ext cx="865165"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DDA27FFE-91D2-3D48-85D7-0BF42EACBB4A}"/>
              </a:ext>
            </a:extLst>
          </p:cNvPr>
          <p:cNvCxnSpPr>
            <a:cxnSpLocks/>
          </p:cNvCxnSpPr>
          <p:nvPr/>
        </p:nvCxnSpPr>
        <p:spPr>
          <a:xfrm>
            <a:off x="2175713" y="3041677"/>
            <a:ext cx="865164"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3FA446B-CB7C-B94C-AF00-A2F8E83EEAC6}"/>
              </a:ext>
            </a:extLst>
          </p:cNvPr>
          <p:cNvCxnSpPr>
            <a:cxnSpLocks/>
          </p:cNvCxnSpPr>
          <p:nvPr/>
        </p:nvCxnSpPr>
        <p:spPr>
          <a:xfrm>
            <a:off x="2175711" y="3558616"/>
            <a:ext cx="865165"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8A318CAB-D2AB-6D44-AB58-B8BBC63CCFDC}"/>
              </a:ext>
            </a:extLst>
          </p:cNvPr>
          <p:cNvCxnSpPr>
            <a:cxnSpLocks/>
          </p:cNvCxnSpPr>
          <p:nvPr/>
        </p:nvCxnSpPr>
        <p:spPr>
          <a:xfrm>
            <a:off x="4783557" y="3018428"/>
            <a:ext cx="865164"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7706B65-F805-3F42-93F8-C0B7DFD3D14D}"/>
              </a:ext>
            </a:extLst>
          </p:cNvPr>
          <p:cNvCxnSpPr>
            <a:cxnSpLocks/>
          </p:cNvCxnSpPr>
          <p:nvPr/>
        </p:nvCxnSpPr>
        <p:spPr>
          <a:xfrm>
            <a:off x="4783555" y="3535367"/>
            <a:ext cx="865165"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pic>
        <p:nvPicPr>
          <p:cNvPr id="56" name="Picture 55">
            <a:extLst>
              <a:ext uri="{FF2B5EF4-FFF2-40B4-BE49-F238E27FC236}">
                <a16:creationId xmlns:a16="http://schemas.microsoft.com/office/drawing/2014/main" id="{A70A2853-5BEA-D74F-B2FD-7DA5D6241490}"/>
              </a:ext>
            </a:extLst>
          </p:cNvPr>
          <p:cNvPicPr>
            <a:picLocks noChangeAspect="1"/>
          </p:cNvPicPr>
          <p:nvPr/>
        </p:nvPicPr>
        <p:blipFill>
          <a:blip r:embed="rId11"/>
          <a:stretch>
            <a:fillRect/>
          </a:stretch>
        </p:blipFill>
        <p:spPr>
          <a:xfrm>
            <a:off x="1786451" y="3175671"/>
            <a:ext cx="287376" cy="299349"/>
          </a:xfrm>
          <a:prstGeom prst="rect">
            <a:avLst/>
          </a:prstGeom>
        </p:spPr>
      </p:pic>
      <p:pic>
        <p:nvPicPr>
          <p:cNvPr id="57" name="Picture 56">
            <a:extLst>
              <a:ext uri="{FF2B5EF4-FFF2-40B4-BE49-F238E27FC236}">
                <a16:creationId xmlns:a16="http://schemas.microsoft.com/office/drawing/2014/main" id="{6AC94610-9FF9-4A4A-97BD-CBD45E2A5B16}"/>
              </a:ext>
            </a:extLst>
          </p:cNvPr>
          <p:cNvPicPr>
            <a:picLocks noChangeAspect="1"/>
          </p:cNvPicPr>
          <p:nvPr/>
        </p:nvPicPr>
        <p:blipFill>
          <a:blip r:embed="rId11"/>
          <a:stretch>
            <a:fillRect/>
          </a:stretch>
        </p:blipFill>
        <p:spPr>
          <a:xfrm>
            <a:off x="3137011" y="3175671"/>
            <a:ext cx="287376" cy="299349"/>
          </a:xfrm>
          <a:prstGeom prst="rect">
            <a:avLst/>
          </a:prstGeom>
        </p:spPr>
      </p:pic>
      <p:pic>
        <p:nvPicPr>
          <p:cNvPr id="58" name="Picture 57">
            <a:extLst>
              <a:ext uri="{FF2B5EF4-FFF2-40B4-BE49-F238E27FC236}">
                <a16:creationId xmlns:a16="http://schemas.microsoft.com/office/drawing/2014/main" id="{6425615C-61A3-A64C-8E88-FACB37AF6342}"/>
              </a:ext>
            </a:extLst>
          </p:cNvPr>
          <p:cNvPicPr>
            <a:picLocks noChangeAspect="1"/>
          </p:cNvPicPr>
          <p:nvPr/>
        </p:nvPicPr>
        <p:blipFill>
          <a:blip r:embed="rId11"/>
          <a:stretch>
            <a:fillRect/>
          </a:stretch>
        </p:blipFill>
        <p:spPr>
          <a:xfrm>
            <a:off x="4446296" y="3175004"/>
            <a:ext cx="287376" cy="299349"/>
          </a:xfrm>
          <a:prstGeom prst="rect">
            <a:avLst/>
          </a:prstGeom>
        </p:spPr>
      </p:pic>
      <p:sp>
        <p:nvSpPr>
          <p:cNvPr id="59" name="TextBox 58">
            <a:extLst>
              <a:ext uri="{FF2B5EF4-FFF2-40B4-BE49-F238E27FC236}">
                <a16:creationId xmlns:a16="http://schemas.microsoft.com/office/drawing/2014/main" id="{9307C07C-91A6-2F40-B9DA-DB124D587B7F}"/>
              </a:ext>
            </a:extLst>
          </p:cNvPr>
          <p:cNvSpPr txBox="1"/>
          <p:nvPr/>
        </p:nvSpPr>
        <p:spPr>
          <a:xfrm>
            <a:off x="3619743" y="2923244"/>
            <a:ext cx="567784" cy="461665"/>
          </a:xfrm>
          <a:prstGeom prst="rect">
            <a:avLst/>
          </a:prstGeom>
          <a:noFill/>
        </p:spPr>
        <p:txBody>
          <a:bodyPr wrap="none" rtlCol="0">
            <a:spAutoFit/>
          </a:bodyPr>
          <a:lstStyle/>
          <a:p>
            <a:r>
              <a:rPr lang="en-US" sz="2400" b="1" dirty="0"/>
              <a:t>. . .</a:t>
            </a:r>
          </a:p>
        </p:txBody>
      </p:sp>
    </p:spTree>
    <p:extLst>
      <p:ext uri="{BB962C8B-B14F-4D97-AF65-F5344CB8AC3E}">
        <p14:creationId xmlns:p14="http://schemas.microsoft.com/office/powerpoint/2010/main" val="198065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8FFCD1-E182-2240-8885-211971230B25}"/>
              </a:ext>
            </a:extLst>
          </p:cNvPr>
          <p:cNvSpPr>
            <a:spLocks noGrp="1"/>
          </p:cNvSpPr>
          <p:nvPr>
            <p:ph type="title"/>
          </p:nvPr>
        </p:nvSpPr>
        <p:spPr/>
        <p:txBody>
          <a:bodyPr/>
          <a:lstStyle/>
          <a:p>
            <a:r>
              <a:rPr lang="en-US" dirty="0"/>
              <a:t>Qubit</a:t>
            </a:r>
          </a:p>
        </p:txBody>
      </p:sp>
      <p:sp>
        <p:nvSpPr>
          <p:cNvPr id="4" name="Date Placeholder 3">
            <a:extLst>
              <a:ext uri="{FF2B5EF4-FFF2-40B4-BE49-F238E27FC236}">
                <a16:creationId xmlns:a16="http://schemas.microsoft.com/office/drawing/2014/main" id="{9986F423-39B9-9242-8AD6-67619FB2F8F7}"/>
              </a:ext>
            </a:extLst>
          </p:cNvPr>
          <p:cNvSpPr>
            <a:spLocks noGrp="1"/>
          </p:cNvSpPr>
          <p:nvPr>
            <p:ph type="dt" sz="half" idx="2"/>
          </p:nvPr>
        </p:nvSpPr>
        <p:spPr/>
        <p:txBody>
          <a:bodyPr/>
          <a:lstStyle/>
          <a:p>
            <a:pPr>
              <a:defRPr/>
            </a:pPr>
            <a:r>
              <a:rPr lang="en-US"/>
              <a:t>8/19/21</a:t>
            </a:r>
            <a:endParaRPr lang="en-US" dirty="0"/>
          </a:p>
        </p:txBody>
      </p:sp>
      <p:sp>
        <p:nvSpPr>
          <p:cNvPr id="5" name="Footer Placeholder 4">
            <a:extLst>
              <a:ext uri="{FF2B5EF4-FFF2-40B4-BE49-F238E27FC236}">
                <a16:creationId xmlns:a16="http://schemas.microsoft.com/office/drawing/2014/main" id="{28C7B689-2FE4-3C4A-AF72-E589853E157C}"/>
              </a:ext>
            </a:extLst>
          </p:cNvPr>
          <p:cNvSpPr>
            <a:spLocks noGrp="1"/>
          </p:cNvSpPr>
          <p:nvPr>
            <p:ph type="ftr" sz="quarter" idx="3"/>
          </p:nvPr>
        </p:nvSpPr>
        <p:spPr/>
        <p:txBody>
          <a:bodyPr/>
          <a:lstStyle/>
          <a:p>
            <a:pPr>
              <a:defRPr/>
            </a:pPr>
            <a:r>
              <a:rPr lang="en-US"/>
              <a:t>A. Barış Özgüler | aozguler@fnal.gov | QAOA for a Bosonic System</a:t>
            </a:r>
            <a:endParaRPr lang="en-US" b="1" dirty="0"/>
          </a:p>
        </p:txBody>
      </p:sp>
      <p:pic>
        <p:nvPicPr>
          <p:cNvPr id="40" name="Picture 39" descr="Diagram&#10;&#10;Description automatically generated">
            <a:extLst>
              <a:ext uri="{FF2B5EF4-FFF2-40B4-BE49-F238E27FC236}">
                <a16:creationId xmlns:a16="http://schemas.microsoft.com/office/drawing/2014/main" id="{A8A72DF2-23DE-AB47-9B1D-BCA20FE48C2F}"/>
              </a:ext>
            </a:extLst>
          </p:cNvPr>
          <p:cNvPicPr>
            <a:picLocks noChangeAspect="1"/>
          </p:cNvPicPr>
          <p:nvPr/>
        </p:nvPicPr>
        <p:blipFill>
          <a:blip r:embed="rId3"/>
          <a:stretch>
            <a:fillRect/>
          </a:stretch>
        </p:blipFill>
        <p:spPr>
          <a:xfrm>
            <a:off x="2430367" y="385425"/>
            <a:ext cx="6814991" cy="5150500"/>
          </a:xfrm>
          <a:prstGeom prst="rect">
            <a:avLst/>
          </a:prstGeom>
        </p:spPr>
      </p:pic>
      <p:sp>
        <p:nvSpPr>
          <p:cNvPr id="44" name="TextBox 43">
            <a:extLst>
              <a:ext uri="{FF2B5EF4-FFF2-40B4-BE49-F238E27FC236}">
                <a16:creationId xmlns:a16="http://schemas.microsoft.com/office/drawing/2014/main" id="{546838C0-17BB-8349-9A89-8E3DD3D41E3A}"/>
              </a:ext>
            </a:extLst>
          </p:cNvPr>
          <p:cNvSpPr txBox="1"/>
          <p:nvPr/>
        </p:nvSpPr>
        <p:spPr>
          <a:xfrm>
            <a:off x="9644872" y="3582057"/>
            <a:ext cx="1382110" cy="461665"/>
          </a:xfrm>
          <a:prstGeom prst="rect">
            <a:avLst/>
          </a:prstGeom>
          <a:noFill/>
        </p:spPr>
        <p:txBody>
          <a:bodyPr wrap="none" rtlCol="0">
            <a:spAutoFit/>
          </a:bodyPr>
          <a:lstStyle/>
          <a:p>
            <a:r>
              <a:rPr lang="en-US" sz="2400" dirty="0"/>
              <a:t>nonlinear</a:t>
            </a:r>
          </a:p>
        </p:txBody>
      </p:sp>
      <p:sp>
        <p:nvSpPr>
          <p:cNvPr id="45" name="TextBox 44">
            <a:extLst>
              <a:ext uri="{FF2B5EF4-FFF2-40B4-BE49-F238E27FC236}">
                <a16:creationId xmlns:a16="http://schemas.microsoft.com/office/drawing/2014/main" id="{57596FAA-FFF2-624D-92E9-4B4AC65663F2}"/>
              </a:ext>
            </a:extLst>
          </p:cNvPr>
          <p:cNvSpPr txBox="1"/>
          <p:nvPr/>
        </p:nvSpPr>
        <p:spPr>
          <a:xfrm>
            <a:off x="920283" y="3582057"/>
            <a:ext cx="896399" cy="461665"/>
          </a:xfrm>
          <a:prstGeom prst="rect">
            <a:avLst/>
          </a:prstGeom>
          <a:noFill/>
        </p:spPr>
        <p:txBody>
          <a:bodyPr wrap="none" rtlCol="0">
            <a:spAutoFit/>
          </a:bodyPr>
          <a:lstStyle/>
          <a:p>
            <a:r>
              <a:rPr lang="en-US" sz="2400" dirty="0"/>
              <a:t>linear</a:t>
            </a:r>
          </a:p>
        </p:txBody>
      </p:sp>
      <p:sp>
        <p:nvSpPr>
          <p:cNvPr id="2" name="TextBox 1">
            <a:extLst>
              <a:ext uri="{FF2B5EF4-FFF2-40B4-BE49-F238E27FC236}">
                <a16:creationId xmlns:a16="http://schemas.microsoft.com/office/drawing/2014/main" id="{BEE7FF65-B9A2-AF46-9E3C-5EC32022C88E}"/>
              </a:ext>
            </a:extLst>
          </p:cNvPr>
          <p:cNvSpPr txBox="1"/>
          <p:nvPr/>
        </p:nvSpPr>
        <p:spPr>
          <a:xfrm>
            <a:off x="-23274" y="5890235"/>
            <a:ext cx="3624518" cy="584775"/>
          </a:xfrm>
          <a:prstGeom prst="rect">
            <a:avLst/>
          </a:prstGeom>
          <a:noFill/>
        </p:spPr>
        <p:txBody>
          <a:bodyPr wrap="none" rtlCol="0">
            <a:spAutoFit/>
          </a:bodyPr>
          <a:lstStyle/>
          <a:p>
            <a:r>
              <a:rPr lang="en-US" sz="1600" i="1" dirty="0"/>
              <a:t>Applied Physics Reviews 6, 021318 (2019)</a:t>
            </a:r>
            <a:br>
              <a:rPr lang="en-US" sz="1600" i="1" dirty="0"/>
            </a:br>
            <a:r>
              <a:rPr lang="en-US" sz="1600" i="1" dirty="0"/>
              <a:t>   </a:t>
            </a:r>
          </a:p>
        </p:txBody>
      </p:sp>
      <p:sp>
        <p:nvSpPr>
          <p:cNvPr id="12" name="Rectangle 3">
            <a:extLst>
              <a:ext uri="{FF2B5EF4-FFF2-40B4-BE49-F238E27FC236}">
                <a16:creationId xmlns:a16="http://schemas.microsoft.com/office/drawing/2014/main" id="{C3EE93B7-66C1-D443-8CD6-7E280BBC1753}"/>
              </a:ext>
            </a:extLst>
          </p:cNvPr>
          <p:cNvSpPr>
            <a:spLocks noChangeArrowheads="1"/>
          </p:cNvSpPr>
          <p:nvPr/>
        </p:nvSpPr>
        <p:spPr bwMode="auto">
          <a:xfrm>
            <a:off x="-1398377" y="7284492"/>
            <a:ext cx="2462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2400">
                <a:latin typeface="Arial" panose="020B0604020202020204" pitchFamily="34" charset="0"/>
              </a:rPr>
            </a:br>
            <a:endParaRPr lang="en-US" altLang="en-US" sz="2400">
              <a:latin typeface="Arial" panose="020B0604020202020204" pitchFamily="34" charset="0"/>
            </a:endParaRPr>
          </a:p>
        </p:txBody>
      </p:sp>
    </p:spTree>
    <p:extLst>
      <p:ext uri="{BB962C8B-B14F-4D97-AF65-F5344CB8AC3E}">
        <p14:creationId xmlns:p14="http://schemas.microsoft.com/office/powerpoint/2010/main" val="166326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FCA530-1C0E-F041-8A09-069BC9C19C59}"/>
              </a:ext>
            </a:extLst>
          </p:cNvPr>
          <p:cNvSpPr>
            <a:spLocks noGrp="1"/>
          </p:cNvSpPr>
          <p:nvPr>
            <p:ph type="title"/>
          </p:nvPr>
        </p:nvSpPr>
        <p:spPr/>
        <p:txBody>
          <a:bodyPr/>
          <a:lstStyle/>
          <a:p>
            <a:r>
              <a:rPr lang="en-US" dirty="0"/>
              <a:t>Cavity-Qubit Systems: Different Schemes</a:t>
            </a:r>
          </a:p>
        </p:txBody>
      </p:sp>
      <p:sp>
        <p:nvSpPr>
          <p:cNvPr id="4" name="Date Placeholder 3">
            <a:extLst>
              <a:ext uri="{FF2B5EF4-FFF2-40B4-BE49-F238E27FC236}">
                <a16:creationId xmlns:a16="http://schemas.microsoft.com/office/drawing/2014/main" id="{C9FDA5A4-E575-BA43-889C-06D6FE8FD7C6}"/>
              </a:ext>
            </a:extLst>
          </p:cNvPr>
          <p:cNvSpPr>
            <a:spLocks noGrp="1"/>
          </p:cNvSpPr>
          <p:nvPr>
            <p:ph type="dt" sz="half" idx="2"/>
          </p:nvPr>
        </p:nvSpPr>
        <p:spPr/>
        <p:txBody>
          <a:bodyPr/>
          <a:lstStyle/>
          <a:p>
            <a:pPr>
              <a:defRPr/>
            </a:pPr>
            <a:r>
              <a:rPr lang="en-US"/>
              <a:t>8/19/21</a:t>
            </a:r>
            <a:endParaRPr lang="en-US" dirty="0"/>
          </a:p>
        </p:txBody>
      </p:sp>
      <p:sp>
        <p:nvSpPr>
          <p:cNvPr id="5" name="Footer Placeholder 4">
            <a:extLst>
              <a:ext uri="{FF2B5EF4-FFF2-40B4-BE49-F238E27FC236}">
                <a16:creationId xmlns:a16="http://schemas.microsoft.com/office/drawing/2014/main" id="{55786F15-75FD-3E40-9D2E-1140ABBAFE43}"/>
              </a:ext>
            </a:extLst>
          </p:cNvPr>
          <p:cNvSpPr>
            <a:spLocks noGrp="1"/>
          </p:cNvSpPr>
          <p:nvPr>
            <p:ph type="ftr" sz="quarter" idx="3"/>
          </p:nvPr>
        </p:nvSpPr>
        <p:spPr/>
        <p:txBody>
          <a:bodyPr/>
          <a:lstStyle/>
          <a:p>
            <a:pPr>
              <a:defRPr/>
            </a:pPr>
            <a:r>
              <a:rPr lang="en-US"/>
              <a:t>A. Barış Özgüler | aozguler@fnal.gov | QAOA for a Bosonic System</a:t>
            </a:r>
            <a:endParaRPr lang="en-US" b="1" dirty="0"/>
          </a:p>
        </p:txBody>
      </p:sp>
      <p:sp>
        <p:nvSpPr>
          <p:cNvPr id="20" name="TextBox 19">
            <a:extLst>
              <a:ext uri="{FF2B5EF4-FFF2-40B4-BE49-F238E27FC236}">
                <a16:creationId xmlns:a16="http://schemas.microsoft.com/office/drawing/2014/main" id="{B8D26935-36BC-9541-8ECD-83F2AB435449}"/>
              </a:ext>
            </a:extLst>
          </p:cNvPr>
          <p:cNvSpPr txBox="1"/>
          <p:nvPr/>
        </p:nvSpPr>
        <p:spPr>
          <a:xfrm>
            <a:off x="997465" y="1350870"/>
            <a:ext cx="3705545" cy="1938992"/>
          </a:xfrm>
          <a:prstGeom prst="rect">
            <a:avLst/>
          </a:prstGeom>
          <a:noFill/>
        </p:spPr>
        <p:txBody>
          <a:bodyPr wrap="square" rtlCol="0">
            <a:spAutoFit/>
          </a:bodyPr>
          <a:lstStyle/>
          <a:p>
            <a:r>
              <a:rPr lang="en-US" sz="2400" b="1" dirty="0">
                <a:solidFill>
                  <a:schemeClr val="bg1">
                    <a:lumMod val="50000"/>
                  </a:schemeClr>
                </a:solidFill>
                <a:latin typeface="+mj-lt"/>
              </a:rPr>
              <a:t>Scheme 1:</a:t>
            </a:r>
            <a:br>
              <a:rPr lang="en-US" sz="2400" dirty="0">
                <a:solidFill>
                  <a:schemeClr val="bg1">
                    <a:lumMod val="50000"/>
                  </a:schemeClr>
                </a:solidFill>
                <a:latin typeface="+mj-lt"/>
              </a:rPr>
            </a:br>
            <a:br>
              <a:rPr lang="en-US" sz="2400" dirty="0">
                <a:solidFill>
                  <a:schemeClr val="bg1">
                    <a:lumMod val="50000"/>
                  </a:schemeClr>
                </a:solidFill>
                <a:latin typeface="+mj-lt"/>
              </a:rPr>
            </a:br>
            <a:r>
              <a:rPr lang="en-US" sz="2400" dirty="0" err="1">
                <a:solidFill>
                  <a:schemeClr val="bg1">
                    <a:lumMod val="50000"/>
                  </a:schemeClr>
                </a:solidFill>
                <a:latin typeface="+mj-lt"/>
              </a:rPr>
              <a:t>transmon</a:t>
            </a:r>
            <a:r>
              <a:rPr lang="en-US" sz="2400" dirty="0">
                <a:solidFill>
                  <a:schemeClr val="bg1">
                    <a:lumMod val="50000"/>
                  </a:schemeClr>
                </a:solidFill>
                <a:latin typeface="+mj-lt"/>
              </a:rPr>
              <a:t>: qubit</a:t>
            </a:r>
          </a:p>
          <a:p>
            <a:endParaRPr lang="en-US" sz="2400" dirty="0">
              <a:solidFill>
                <a:schemeClr val="bg1">
                  <a:lumMod val="50000"/>
                </a:schemeClr>
              </a:solidFill>
              <a:latin typeface="+mj-lt"/>
            </a:endParaRPr>
          </a:p>
          <a:p>
            <a:r>
              <a:rPr lang="en-US" sz="2400" dirty="0">
                <a:solidFill>
                  <a:schemeClr val="bg1">
                    <a:lumMod val="50000"/>
                  </a:schemeClr>
                </a:solidFill>
                <a:latin typeface="+mj-lt"/>
              </a:rPr>
              <a:t>cavity: auxiliary system</a:t>
            </a:r>
          </a:p>
        </p:txBody>
      </p:sp>
      <p:sp>
        <p:nvSpPr>
          <p:cNvPr id="21" name="TextBox 20">
            <a:extLst>
              <a:ext uri="{FF2B5EF4-FFF2-40B4-BE49-F238E27FC236}">
                <a16:creationId xmlns:a16="http://schemas.microsoft.com/office/drawing/2014/main" id="{5D2AAB21-2014-E64F-980F-7F1FB1391B02}"/>
              </a:ext>
            </a:extLst>
          </p:cNvPr>
          <p:cNvSpPr txBox="1"/>
          <p:nvPr/>
        </p:nvSpPr>
        <p:spPr>
          <a:xfrm>
            <a:off x="6653654" y="1273604"/>
            <a:ext cx="6054412" cy="2308324"/>
          </a:xfrm>
          <a:prstGeom prst="rect">
            <a:avLst/>
          </a:prstGeom>
          <a:noFill/>
        </p:spPr>
        <p:txBody>
          <a:bodyPr wrap="square" rtlCol="0">
            <a:spAutoFit/>
          </a:bodyPr>
          <a:lstStyle/>
          <a:p>
            <a:r>
              <a:rPr lang="en-US" sz="2400" b="1" dirty="0">
                <a:solidFill>
                  <a:srgbClr val="FF0000"/>
                </a:solidFill>
                <a:latin typeface="+mj-lt"/>
              </a:rPr>
              <a:t>Scheme 2:</a:t>
            </a:r>
            <a:br>
              <a:rPr lang="en-US" sz="2400" dirty="0">
                <a:latin typeface="+mj-lt"/>
              </a:rPr>
            </a:br>
            <a:br>
              <a:rPr lang="en-US" sz="2400" dirty="0">
                <a:latin typeface="+mj-lt"/>
              </a:rPr>
            </a:br>
            <a:r>
              <a:rPr lang="en-US" sz="2400" dirty="0">
                <a:latin typeface="+mj-lt"/>
              </a:rPr>
              <a:t>cavity: </a:t>
            </a:r>
            <a:r>
              <a:rPr lang="en-US" sz="2400" b="1" dirty="0" err="1">
                <a:latin typeface="+mj-lt"/>
              </a:rPr>
              <a:t>qu</a:t>
            </a:r>
            <a:r>
              <a:rPr lang="en-US" sz="2400" b="1" u="sng" dirty="0" err="1">
                <a:latin typeface="+mj-lt"/>
              </a:rPr>
              <a:t>d</a:t>
            </a:r>
            <a:r>
              <a:rPr lang="en-US" sz="2400" b="1" dirty="0" err="1">
                <a:latin typeface="+mj-lt"/>
              </a:rPr>
              <a:t>it</a:t>
            </a:r>
            <a:br>
              <a:rPr lang="en-US" sz="2400" b="1" dirty="0">
                <a:latin typeface="+mj-lt"/>
              </a:rPr>
            </a:br>
            <a:endParaRPr lang="en-US" sz="2400" b="1" dirty="0">
              <a:latin typeface="+mj-lt"/>
            </a:endParaRPr>
          </a:p>
          <a:p>
            <a:r>
              <a:rPr lang="en-US" sz="2400" dirty="0">
                <a:latin typeface="+mj-lt"/>
              </a:rPr>
              <a:t>transmon: auxiliary system</a:t>
            </a:r>
            <a:br>
              <a:rPr lang="en-US" sz="2400" dirty="0">
                <a:latin typeface="+mj-lt"/>
              </a:rPr>
            </a:br>
            <a:r>
              <a:rPr lang="en-US" sz="2400" dirty="0">
                <a:latin typeface="+mj-lt"/>
              </a:rPr>
              <a:t>providing nonlinearity</a:t>
            </a:r>
          </a:p>
        </p:txBody>
      </p:sp>
      <p:pic>
        <p:nvPicPr>
          <p:cNvPr id="22" name="Picture 21">
            <a:extLst>
              <a:ext uri="{FF2B5EF4-FFF2-40B4-BE49-F238E27FC236}">
                <a16:creationId xmlns:a16="http://schemas.microsoft.com/office/drawing/2014/main" id="{6ED15864-6B10-7343-B37B-36017773B6D3}"/>
              </a:ext>
            </a:extLst>
          </p:cNvPr>
          <p:cNvPicPr>
            <a:picLocks noChangeAspect="1"/>
          </p:cNvPicPr>
          <p:nvPr/>
        </p:nvPicPr>
        <p:blipFill rotWithShape="1">
          <a:blip r:embed="rId3"/>
          <a:srcRect b="52457"/>
          <a:stretch/>
        </p:blipFill>
        <p:spPr>
          <a:xfrm>
            <a:off x="735129" y="4227840"/>
            <a:ext cx="3676328" cy="861181"/>
          </a:xfrm>
          <a:prstGeom prst="rect">
            <a:avLst/>
          </a:prstGeom>
        </p:spPr>
      </p:pic>
      <p:sp>
        <p:nvSpPr>
          <p:cNvPr id="2" name="Rectangle 1">
            <a:extLst>
              <a:ext uri="{FF2B5EF4-FFF2-40B4-BE49-F238E27FC236}">
                <a16:creationId xmlns:a16="http://schemas.microsoft.com/office/drawing/2014/main" id="{AA5161A1-C6DB-9B4E-8940-1EE77671A55F}"/>
              </a:ext>
            </a:extLst>
          </p:cNvPr>
          <p:cNvSpPr/>
          <p:nvPr/>
        </p:nvSpPr>
        <p:spPr>
          <a:xfrm>
            <a:off x="526968" y="5409420"/>
            <a:ext cx="2870809" cy="276999"/>
          </a:xfrm>
          <a:prstGeom prst="rect">
            <a:avLst/>
          </a:prstGeom>
        </p:spPr>
        <p:txBody>
          <a:bodyPr wrap="square">
            <a:spAutoFit/>
          </a:bodyPr>
          <a:lstStyle/>
          <a:p>
            <a:r>
              <a:rPr lang="en-US" sz="1200" dirty="0"/>
              <a:t>J. </a:t>
            </a:r>
            <a:r>
              <a:rPr lang="en-US" sz="1200" dirty="0" err="1"/>
              <a:t>Majer</a:t>
            </a:r>
            <a:r>
              <a:rPr lang="en-US" sz="1200" dirty="0"/>
              <a:t> et al., </a:t>
            </a:r>
            <a:r>
              <a:rPr lang="en-US" sz="1200" i="1" dirty="0"/>
              <a:t>Nature</a:t>
            </a:r>
            <a:r>
              <a:rPr lang="en-US" sz="1200" dirty="0"/>
              <a:t> </a:t>
            </a:r>
            <a:r>
              <a:rPr lang="en-US" sz="1200" b="1" dirty="0"/>
              <a:t>449</a:t>
            </a:r>
            <a:r>
              <a:rPr lang="en-US" sz="1200" dirty="0"/>
              <a:t>, 443 (2007) </a:t>
            </a:r>
          </a:p>
        </p:txBody>
      </p:sp>
      <p:pic>
        <p:nvPicPr>
          <p:cNvPr id="27" name="Picture 26">
            <a:extLst>
              <a:ext uri="{FF2B5EF4-FFF2-40B4-BE49-F238E27FC236}">
                <a16:creationId xmlns:a16="http://schemas.microsoft.com/office/drawing/2014/main" id="{B1A2E66A-CD1C-2644-969E-0B45AD90F91A}"/>
              </a:ext>
            </a:extLst>
          </p:cNvPr>
          <p:cNvPicPr>
            <a:picLocks noChangeAspect="1"/>
          </p:cNvPicPr>
          <p:nvPr/>
        </p:nvPicPr>
        <p:blipFill>
          <a:blip r:embed="rId4"/>
          <a:stretch>
            <a:fillRect/>
          </a:stretch>
        </p:blipFill>
        <p:spPr>
          <a:xfrm>
            <a:off x="6653653" y="4331915"/>
            <a:ext cx="5148536" cy="1138619"/>
          </a:xfrm>
          <a:prstGeom prst="rect">
            <a:avLst/>
          </a:prstGeom>
        </p:spPr>
      </p:pic>
      <p:sp>
        <p:nvSpPr>
          <p:cNvPr id="29" name="TextBox 28">
            <a:extLst>
              <a:ext uri="{FF2B5EF4-FFF2-40B4-BE49-F238E27FC236}">
                <a16:creationId xmlns:a16="http://schemas.microsoft.com/office/drawing/2014/main" id="{0ACEEB95-FECD-C247-A50E-5E78E48A26BC}"/>
              </a:ext>
            </a:extLst>
          </p:cNvPr>
          <p:cNvSpPr txBox="1"/>
          <p:nvPr/>
        </p:nvSpPr>
        <p:spPr>
          <a:xfrm>
            <a:off x="1180401" y="5011396"/>
            <a:ext cx="891270" cy="297454"/>
          </a:xfrm>
          <a:prstGeom prst="rect">
            <a:avLst/>
          </a:prstGeom>
          <a:noFill/>
        </p:spPr>
        <p:txBody>
          <a:bodyPr wrap="none" rtlCol="0">
            <a:spAutoFit/>
          </a:bodyPr>
          <a:lstStyle/>
          <a:p>
            <a:r>
              <a:rPr lang="en-US" sz="1333" dirty="0" err="1"/>
              <a:t>transmon</a:t>
            </a:r>
            <a:r>
              <a:rPr lang="en-US" sz="1333" dirty="0"/>
              <a:t> </a:t>
            </a:r>
          </a:p>
        </p:txBody>
      </p:sp>
      <p:sp>
        <p:nvSpPr>
          <p:cNvPr id="30" name="TextBox 29">
            <a:extLst>
              <a:ext uri="{FF2B5EF4-FFF2-40B4-BE49-F238E27FC236}">
                <a16:creationId xmlns:a16="http://schemas.microsoft.com/office/drawing/2014/main" id="{32A2B88D-A282-5B4F-8FB6-D2104C9ABB72}"/>
              </a:ext>
            </a:extLst>
          </p:cNvPr>
          <p:cNvSpPr txBox="1"/>
          <p:nvPr/>
        </p:nvSpPr>
        <p:spPr>
          <a:xfrm>
            <a:off x="3029627" y="5010795"/>
            <a:ext cx="891270" cy="297454"/>
          </a:xfrm>
          <a:prstGeom prst="rect">
            <a:avLst/>
          </a:prstGeom>
          <a:noFill/>
        </p:spPr>
        <p:txBody>
          <a:bodyPr wrap="none" rtlCol="0">
            <a:spAutoFit/>
          </a:bodyPr>
          <a:lstStyle/>
          <a:p>
            <a:r>
              <a:rPr lang="en-US" sz="1333" dirty="0" err="1"/>
              <a:t>transmon</a:t>
            </a:r>
            <a:r>
              <a:rPr lang="en-US" sz="1333" dirty="0"/>
              <a:t> </a:t>
            </a:r>
          </a:p>
        </p:txBody>
      </p:sp>
      <p:sp>
        <p:nvSpPr>
          <p:cNvPr id="31" name="TextBox 30">
            <a:extLst>
              <a:ext uri="{FF2B5EF4-FFF2-40B4-BE49-F238E27FC236}">
                <a16:creationId xmlns:a16="http://schemas.microsoft.com/office/drawing/2014/main" id="{55071129-8E5F-794E-AC67-1EAB12C64B1D}"/>
              </a:ext>
            </a:extLst>
          </p:cNvPr>
          <p:cNvSpPr txBox="1"/>
          <p:nvPr/>
        </p:nvSpPr>
        <p:spPr>
          <a:xfrm>
            <a:off x="2218636" y="4164743"/>
            <a:ext cx="746166" cy="379656"/>
          </a:xfrm>
          <a:prstGeom prst="rect">
            <a:avLst/>
          </a:prstGeom>
          <a:noFill/>
        </p:spPr>
        <p:txBody>
          <a:bodyPr wrap="none" rtlCol="0">
            <a:spAutoFit/>
          </a:bodyPr>
          <a:lstStyle/>
          <a:p>
            <a:r>
              <a:rPr lang="en-US" sz="1867" dirty="0"/>
              <a:t>cavity</a:t>
            </a:r>
          </a:p>
        </p:txBody>
      </p:sp>
    </p:spTree>
    <p:extLst>
      <p:ext uri="{BB962C8B-B14F-4D97-AF65-F5344CB8AC3E}">
        <p14:creationId xmlns:p14="http://schemas.microsoft.com/office/powerpoint/2010/main" val="12239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A624ED-2CDC-444C-A95A-B52DF6C584A5}"/>
              </a:ext>
            </a:extLst>
          </p:cNvPr>
          <p:cNvSpPr>
            <a:spLocks noGrp="1"/>
          </p:cNvSpPr>
          <p:nvPr>
            <p:ph type="title"/>
          </p:nvPr>
        </p:nvSpPr>
        <p:spPr/>
        <p:txBody>
          <a:bodyPr/>
          <a:lstStyle/>
          <a:p>
            <a:r>
              <a:rPr lang="en-US" dirty="0"/>
              <a:t>SRF Cavity</a:t>
            </a:r>
          </a:p>
        </p:txBody>
      </p:sp>
      <p:sp>
        <p:nvSpPr>
          <p:cNvPr id="4" name="Date Placeholder 3">
            <a:extLst>
              <a:ext uri="{FF2B5EF4-FFF2-40B4-BE49-F238E27FC236}">
                <a16:creationId xmlns:a16="http://schemas.microsoft.com/office/drawing/2014/main" id="{8D61E391-BDA9-1C49-8C36-10E24A6285E5}"/>
              </a:ext>
            </a:extLst>
          </p:cNvPr>
          <p:cNvSpPr>
            <a:spLocks noGrp="1"/>
          </p:cNvSpPr>
          <p:nvPr>
            <p:ph type="dt" sz="half" idx="2"/>
          </p:nvPr>
        </p:nvSpPr>
        <p:spPr/>
        <p:txBody>
          <a:bodyPr/>
          <a:lstStyle/>
          <a:p>
            <a:pPr>
              <a:defRPr/>
            </a:pPr>
            <a:r>
              <a:rPr lang="en-US"/>
              <a:t>8/19/21</a:t>
            </a:r>
            <a:endParaRPr lang="en-US" dirty="0"/>
          </a:p>
        </p:txBody>
      </p:sp>
      <p:sp>
        <p:nvSpPr>
          <p:cNvPr id="5" name="Footer Placeholder 4">
            <a:extLst>
              <a:ext uri="{FF2B5EF4-FFF2-40B4-BE49-F238E27FC236}">
                <a16:creationId xmlns:a16="http://schemas.microsoft.com/office/drawing/2014/main" id="{99CC8B85-AADC-E444-BB82-3D8A906DFE55}"/>
              </a:ext>
            </a:extLst>
          </p:cNvPr>
          <p:cNvSpPr>
            <a:spLocks noGrp="1"/>
          </p:cNvSpPr>
          <p:nvPr>
            <p:ph type="ftr" sz="quarter" idx="3"/>
          </p:nvPr>
        </p:nvSpPr>
        <p:spPr/>
        <p:txBody>
          <a:bodyPr/>
          <a:lstStyle/>
          <a:p>
            <a:pPr>
              <a:defRPr/>
            </a:pPr>
            <a:r>
              <a:rPr lang="en-US"/>
              <a:t>A. Barış Özgüler | aozguler@fnal.gov | QAOA for a Bosonic System</a:t>
            </a:r>
            <a:endParaRPr lang="en-US" b="1" dirty="0"/>
          </a:p>
        </p:txBody>
      </p:sp>
      <p:graphicFrame>
        <p:nvGraphicFramePr>
          <p:cNvPr id="34" name="Object 33">
            <a:extLst>
              <a:ext uri="{FF2B5EF4-FFF2-40B4-BE49-F238E27FC236}">
                <a16:creationId xmlns:a16="http://schemas.microsoft.com/office/drawing/2014/main" id="{B3ED400F-FB56-6B47-B5CC-DB0DA8CB5BEE}"/>
              </a:ext>
            </a:extLst>
          </p:cNvPr>
          <p:cNvGraphicFramePr>
            <a:graphicFrameLocks noChangeAspect="1"/>
          </p:cNvGraphicFramePr>
          <p:nvPr/>
        </p:nvGraphicFramePr>
        <p:xfrm>
          <a:off x="1530647" y="3119229"/>
          <a:ext cx="2819853" cy="539972"/>
        </p:xfrm>
        <a:graphic>
          <a:graphicData uri="http://schemas.openxmlformats.org/presentationml/2006/ole">
            <mc:AlternateContent xmlns:mc="http://schemas.openxmlformats.org/markup-compatibility/2006">
              <mc:Choice xmlns:v="urn:schemas-microsoft-com:vml" Requires="v">
                <p:oleObj spid="_x0000_s5184" name="Equation" r:id="rId4" imgW="1193760" imgH="228600" progId="Equation.DSMT4">
                  <p:embed/>
                </p:oleObj>
              </mc:Choice>
              <mc:Fallback>
                <p:oleObj name="Equation" r:id="rId4" imgW="1193760" imgH="228600" progId="Equation.DSMT4">
                  <p:embed/>
                  <p:pic>
                    <p:nvPicPr>
                      <p:cNvPr id="34" name="Object 33">
                        <a:extLst>
                          <a:ext uri="{FF2B5EF4-FFF2-40B4-BE49-F238E27FC236}">
                            <a16:creationId xmlns:a16="http://schemas.microsoft.com/office/drawing/2014/main" id="{B3ED400F-FB56-6B47-B5CC-DB0DA8CB5BEE}"/>
                          </a:ext>
                        </a:extLst>
                      </p:cNvPr>
                      <p:cNvPicPr/>
                      <p:nvPr/>
                    </p:nvPicPr>
                    <p:blipFill>
                      <a:blip r:embed="rId5"/>
                      <a:stretch>
                        <a:fillRect/>
                      </a:stretch>
                    </p:blipFill>
                    <p:spPr>
                      <a:xfrm>
                        <a:off x="1530647" y="3119229"/>
                        <a:ext cx="2819853" cy="539972"/>
                      </a:xfrm>
                      <a:prstGeom prst="rect">
                        <a:avLst/>
                      </a:prstGeom>
                      <a:ln w="28575">
                        <a:solidFill>
                          <a:srgbClr val="FF0000"/>
                        </a:solidFill>
                      </a:ln>
                    </p:spPr>
                  </p:pic>
                </p:oleObj>
              </mc:Fallback>
            </mc:AlternateContent>
          </a:graphicData>
        </a:graphic>
      </p:graphicFrame>
      <p:pic>
        <p:nvPicPr>
          <p:cNvPr id="42" name="Picture 41">
            <a:extLst>
              <a:ext uri="{FF2B5EF4-FFF2-40B4-BE49-F238E27FC236}">
                <a16:creationId xmlns:a16="http://schemas.microsoft.com/office/drawing/2014/main" id="{02257F3D-A159-814F-9A81-BAA2CD33132C}"/>
              </a:ext>
            </a:extLst>
          </p:cNvPr>
          <p:cNvPicPr>
            <a:picLocks noChangeAspect="1"/>
          </p:cNvPicPr>
          <p:nvPr/>
        </p:nvPicPr>
        <p:blipFill>
          <a:blip r:embed="rId6"/>
          <a:stretch>
            <a:fillRect/>
          </a:stretch>
        </p:blipFill>
        <p:spPr>
          <a:xfrm>
            <a:off x="1163950" y="3819985"/>
            <a:ext cx="3191463" cy="424115"/>
          </a:xfrm>
          <a:prstGeom prst="rect">
            <a:avLst/>
          </a:prstGeom>
        </p:spPr>
      </p:pic>
      <p:pic>
        <p:nvPicPr>
          <p:cNvPr id="21" name="Picture 20" descr="A picture containing green, indoor, toilet, tiled&#10;&#10;Description automatically generated">
            <a:extLst>
              <a:ext uri="{FF2B5EF4-FFF2-40B4-BE49-F238E27FC236}">
                <a16:creationId xmlns:a16="http://schemas.microsoft.com/office/drawing/2014/main" id="{25718732-CC31-2548-8325-E992759F7F65}"/>
              </a:ext>
            </a:extLst>
          </p:cNvPr>
          <p:cNvPicPr>
            <a:picLocks noChangeAspect="1"/>
          </p:cNvPicPr>
          <p:nvPr/>
        </p:nvPicPr>
        <p:blipFill>
          <a:blip r:embed="rId7"/>
          <a:stretch>
            <a:fillRect/>
          </a:stretch>
        </p:blipFill>
        <p:spPr>
          <a:xfrm>
            <a:off x="588921" y="900979"/>
            <a:ext cx="5118897" cy="1907571"/>
          </a:xfrm>
          <a:prstGeom prst="rect">
            <a:avLst/>
          </a:prstGeom>
        </p:spPr>
      </p:pic>
      <p:sp>
        <p:nvSpPr>
          <p:cNvPr id="15" name="TextBox 14">
            <a:extLst>
              <a:ext uri="{FF2B5EF4-FFF2-40B4-BE49-F238E27FC236}">
                <a16:creationId xmlns:a16="http://schemas.microsoft.com/office/drawing/2014/main" id="{C0EFADD9-4559-F945-8544-15A24B145844}"/>
              </a:ext>
            </a:extLst>
          </p:cNvPr>
          <p:cNvSpPr txBox="1"/>
          <p:nvPr/>
        </p:nvSpPr>
        <p:spPr>
          <a:xfrm>
            <a:off x="334783" y="4391624"/>
            <a:ext cx="5800178" cy="1697068"/>
          </a:xfrm>
          <a:prstGeom prst="rect">
            <a:avLst/>
          </a:prstGeom>
          <a:noFill/>
        </p:spPr>
        <p:txBody>
          <a:bodyPr wrap="none" rtlCol="0">
            <a:spAutoFit/>
          </a:bodyPr>
          <a:lstStyle/>
          <a:p>
            <a:pPr marL="457189" indent="-457189">
              <a:lnSpc>
                <a:spcPct val="150000"/>
              </a:lnSpc>
              <a:buFont typeface="Wingdings" pitchFamily="2" charset="2"/>
              <a:buChar char="§"/>
            </a:pPr>
            <a:r>
              <a:rPr lang="en-US" sz="2400" dirty="0"/>
              <a:t>cavity = resonator = harmonic oscillator</a:t>
            </a:r>
          </a:p>
          <a:p>
            <a:pPr>
              <a:lnSpc>
                <a:spcPct val="150000"/>
              </a:lnSpc>
            </a:pPr>
            <a:r>
              <a:rPr lang="en-US" sz="2400" dirty="0"/>
              <a:t>surrounded by superconducting walls</a:t>
            </a:r>
          </a:p>
          <a:p>
            <a:pPr marL="457189" indent="-457189">
              <a:lnSpc>
                <a:spcPct val="150000"/>
              </a:lnSpc>
              <a:buFont typeface="Wingdings" pitchFamily="2" charset="2"/>
              <a:buChar char="§"/>
            </a:pPr>
            <a:r>
              <a:rPr lang="en-US" sz="2400" dirty="0">
                <a:solidFill>
                  <a:srgbClr val="FF0000"/>
                </a:solidFill>
              </a:rPr>
              <a:t>Modes:</a:t>
            </a:r>
            <a:r>
              <a:rPr lang="en-US" sz="2400" dirty="0"/>
              <a:t> EM field with a certain frequency</a:t>
            </a:r>
          </a:p>
        </p:txBody>
      </p:sp>
      <p:pic>
        <p:nvPicPr>
          <p:cNvPr id="27" name="Picture 26">
            <a:extLst>
              <a:ext uri="{FF2B5EF4-FFF2-40B4-BE49-F238E27FC236}">
                <a16:creationId xmlns:a16="http://schemas.microsoft.com/office/drawing/2014/main" id="{83D2E806-CF45-1547-AA96-3169894607D3}"/>
              </a:ext>
            </a:extLst>
          </p:cNvPr>
          <p:cNvPicPr>
            <a:picLocks noChangeAspect="1"/>
          </p:cNvPicPr>
          <p:nvPr/>
        </p:nvPicPr>
        <p:blipFill rotWithShape="1">
          <a:blip r:embed="rId8"/>
          <a:srcRect l="53919"/>
          <a:stretch/>
        </p:blipFill>
        <p:spPr>
          <a:xfrm>
            <a:off x="4617081" y="2970012"/>
            <a:ext cx="1090736" cy="1378376"/>
          </a:xfrm>
          <a:prstGeom prst="rect">
            <a:avLst/>
          </a:prstGeom>
        </p:spPr>
      </p:pic>
      <p:pic>
        <p:nvPicPr>
          <p:cNvPr id="28" name="Picture 27" descr="A picture containing graphical user interface&#10;&#10;Description automatically generated">
            <a:extLst>
              <a:ext uri="{FF2B5EF4-FFF2-40B4-BE49-F238E27FC236}">
                <a16:creationId xmlns:a16="http://schemas.microsoft.com/office/drawing/2014/main" id="{3939F9DD-A87B-1147-84CD-0703348FF9D5}"/>
              </a:ext>
            </a:extLst>
          </p:cNvPr>
          <p:cNvPicPr>
            <a:picLocks noChangeAspect="1"/>
          </p:cNvPicPr>
          <p:nvPr/>
        </p:nvPicPr>
        <p:blipFill rotWithShape="1">
          <a:blip r:embed="rId9"/>
          <a:srcRect b="32810"/>
          <a:stretch/>
        </p:blipFill>
        <p:spPr>
          <a:xfrm>
            <a:off x="8572215" y="2437255"/>
            <a:ext cx="3636159" cy="2810392"/>
          </a:xfrm>
          <a:prstGeom prst="rect">
            <a:avLst/>
          </a:prstGeom>
        </p:spPr>
      </p:pic>
      <p:sp>
        <p:nvSpPr>
          <p:cNvPr id="29" name="Rectangle 28">
            <a:extLst>
              <a:ext uri="{FF2B5EF4-FFF2-40B4-BE49-F238E27FC236}">
                <a16:creationId xmlns:a16="http://schemas.microsoft.com/office/drawing/2014/main" id="{A3368C2E-90ED-4F46-9883-1DF8DC500FBA}"/>
              </a:ext>
            </a:extLst>
          </p:cNvPr>
          <p:cNvSpPr/>
          <p:nvPr/>
        </p:nvSpPr>
        <p:spPr>
          <a:xfrm>
            <a:off x="7076809" y="5138101"/>
            <a:ext cx="2816737" cy="584775"/>
          </a:xfrm>
          <a:prstGeom prst="rect">
            <a:avLst/>
          </a:prstGeom>
        </p:spPr>
        <p:txBody>
          <a:bodyPr wrap="square">
            <a:spAutoFit/>
          </a:bodyPr>
          <a:lstStyle/>
          <a:p>
            <a:pPr lvl="0"/>
            <a:r>
              <a:rPr lang="en-US" sz="1600" dirty="0" err="1">
                <a:solidFill>
                  <a:prstClr val="black"/>
                </a:solidFill>
              </a:rPr>
              <a:t>Romanenko</a:t>
            </a:r>
            <a:r>
              <a:rPr lang="en-US" sz="1600" dirty="0">
                <a:solidFill>
                  <a:prstClr val="black"/>
                </a:solidFill>
              </a:rPr>
              <a:t> et al., Phys. Rev. Applied </a:t>
            </a:r>
            <a:r>
              <a:rPr lang="en-US" sz="1600" b="1" dirty="0">
                <a:solidFill>
                  <a:prstClr val="black"/>
                </a:solidFill>
              </a:rPr>
              <a:t>13</a:t>
            </a:r>
            <a:r>
              <a:rPr lang="en-US" sz="1600" dirty="0">
                <a:solidFill>
                  <a:prstClr val="black"/>
                </a:solidFill>
              </a:rPr>
              <a:t>, 034032 (2020)</a:t>
            </a:r>
          </a:p>
        </p:txBody>
      </p:sp>
      <p:sp>
        <p:nvSpPr>
          <p:cNvPr id="9" name="TextBox 8">
            <a:extLst>
              <a:ext uri="{FF2B5EF4-FFF2-40B4-BE49-F238E27FC236}">
                <a16:creationId xmlns:a16="http://schemas.microsoft.com/office/drawing/2014/main" id="{B74C5953-E67C-644A-837B-36B689EE044B}"/>
              </a:ext>
            </a:extLst>
          </p:cNvPr>
          <p:cNvSpPr txBox="1"/>
          <p:nvPr/>
        </p:nvSpPr>
        <p:spPr>
          <a:xfrm>
            <a:off x="6097927" y="280725"/>
            <a:ext cx="4321783" cy="3046988"/>
          </a:xfrm>
          <a:prstGeom prst="rect">
            <a:avLst/>
          </a:prstGeom>
          <a:noFill/>
        </p:spPr>
        <p:txBody>
          <a:bodyPr wrap="square" rtlCol="0">
            <a:spAutoFit/>
          </a:bodyPr>
          <a:lstStyle/>
          <a:p>
            <a:pPr marL="380990" indent="-380990">
              <a:buFont typeface="Wingdings" pitchFamily="2" charset="2"/>
              <a:buChar char="§"/>
            </a:pPr>
            <a:r>
              <a:rPr lang="en-US" sz="2400" dirty="0"/>
              <a:t>high quality factor</a:t>
            </a:r>
          </a:p>
          <a:p>
            <a:pPr marL="380990" indent="-380990">
              <a:buFont typeface="Wingdings" pitchFamily="2" charset="2"/>
              <a:buChar char="§"/>
            </a:pPr>
            <a:endParaRPr lang="en-US" sz="2400" dirty="0"/>
          </a:p>
          <a:p>
            <a:pPr marL="380990" indent="-380990">
              <a:buFont typeface="Wingdings" pitchFamily="2" charset="2"/>
              <a:buChar char="§"/>
            </a:pPr>
            <a:r>
              <a:rPr lang="en-US" sz="2400" dirty="0"/>
              <a:t>long photon lifetime</a:t>
            </a:r>
          </a:p>
          <a:p>
            <a:pPr marL="380990" indent="-380990">
              <a:buFont typeface="Wingdings" pitchFamily="2" charset="2"/>
              <a:buChar char="§"/>
            </a:pPr>
            <a:endParaRPr lang="en-US" sz="2400" dirty="0"/>
          </a:p>
          <a:p>
            <a:pPr marL="380990" indent="-380990">
              <a:buFont typeface="Wingdings" pitchFamily="2" charset="2"/>
              <a:buChar char="§"/>
            </a:pPr>
            <a:r>
              <a:rPr lang="en-US" sz="2400" dirty="0"/>
              <a:t>thousands of energy levels can be stored in each cavity mode</a:t>
            </a:r>
          </a:p>
          <a:p>
            <a:pPr marL="380990" indent="-380990">
              <a:buFont typeface="Wingdings" pitchFamily="2" charset="2"/>
              <a:buChar char="§"/>
            </a:pPr>
            <a:endParaRPr lang="en-US" sz="2400" dirty="0"/>
          </a:p>
        </p:txBody>
      </p:sp>
      <p:sp>
        <p:nvSpPr>
          <p:cNvPr id="11" name="TextBox 10">
            <a:extLst>
              <a:ext uri="{FF2B5EF4-FFF2-40B4-BE49-F238E27FC236}">
                <a16:creationId xmlns:a16="http://schemas.microsoft.com/office/drawing/2014/main" id="{90CE8F3E-A28F-FF4D-B2B1-40AEE31EA4AA}"/>
              </a:ext>
            </a:extLst>
          </p:cNvPr>
          <p:cNvSpPr txBox="1"/>
          <p:nvPr/>
        </p:nvSpPr>
        <p:spPr>
          <a:xfrm>
            <a:off x="6693993" y="4777799"/>
            <a:ext cx="1763881" cy="379656"/>
          </a:xfrm>
          <a:prstGeom prst="rect">
            <a:avLst/>
          </a:prstGeom>
          <a:noFill/>
        </p:spPr>
        <p:txBody>
          <a:bodyPr wrap="none" rtlCol="0">
            <a:spAutoFit/>
          </a:bodyPr>
          <a:lstStyle/>
          <a:p>
            <a:r>
              <a:rPr lang="en-US" sz="1867" dirty="0"/>
              <a:t>State-of-the-art:</a:t>
            </a:r>
          </a:p>
        </p:txBody>
      </p:sp>
      <p:sp>
        <p:nvSpPr>
          <p:cNvPr id="12" name="TextBox 11">
            <a:extLst>
              <a:ext uri="{FF2B5EF4-FFF2-40B4-BE49-F238E27FC236}">
                <a16:creationId xmlns:a16="http://schemas.microsoft.com/office/drawing/2014/main" id="{42583DFD-AECD-974A-B741-1108D87D6EAB}"/>
              </a:ext>
            </a:extLst>
          </p:cNvPr>
          <p:cNvSpPr txBox="1"/>
          <p:nvPr/>
        </p:nvSpPr>
        <p:spPr>
          <a:xfrm>
            <a:off x="6693992" y="5700385"/>
            <a:ext cx="1615122" cy="379656"/>
          </a:xfrm>
          <a:prstGeom prst="rect">
            <a:avLst/>
          </a:prstGeom>
          <a:noFill/>
        </p:spPr>
        <p:txBody>
          <a:bodyPr wrap="none" rtlCol="0">
            <a:spAutoFit/>
          </a:bodyPr>
          <a:lstStyle/>
          <a:p>
            <a:r>
              <a:rPr lang="en-US" sz="1867" dirty="0"/>
              <a:t>and counting…</a:t>
            </a:r>
          </a:p>
        </p:txBody>
      </p:sp>
    </p:spTree>
    <p:extLst>
      <p:ext uri="{BB962C8B-B14F-4D97-AF65-F5344CB8AC3E}">
        <p14:creationId xmlns:p14="http://schemas.microsoft.com/office/powerpoint/2010/main" val="304914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iagram&#10;&#10;Description automatically generated with low confidence">
            <a:extLst>
              <a:ext uri="{FF2B5EF4-FFF2-40B4-BE49-F238E27FC236}">
                <a16:creationId xmlns:a16="http://schemas.microsoft.com/office/drawing/2014/main" id="{5FE006FB-33B6-F445-9359-B4AAD46CD0EA}"/>
              </a:ext>
            </a:extLst>
          </p:cNvPr>
          <p:cNvPicPr>
            <a:picLocks noChangeAspect="1"/>
          </p:cNvPicPr>
          <p:nvPr/>
        </p:nvPicPr>
        <p:blipFill>
          <a:blip r:embed="rId3"/>
          <a:stretch>
            <a:fillRect/>
          </a:stretch>
        </p:blipFill>
        <p:spPr>
          <a:xfrm>
            <a:off x="982437" y="1041531"/>
            <a:ext cx="6851639" cy="3374445"/>
          </a:xfrm>
          <a:prstGeom prst="rect">
            <a:avLst/>
          </a:prstGeom>
        </p:spPr>
      </p:pic>
      <p:sp>
        <p:nvSpPr>
          <p:cNvPr id="3" name="Title 2">
            <a:extLst>
              <a:ext uri="{FF2B5EF4-FFF2-40B4-BE49-F238E27FC236}">
                <a16:creationId xmlns:a16="http://schemas.microsoft.com/office/drawing/2014/main" id="{1F939FD4-8D11-4344-BEDE-378CF31E5B85}"/>
              </a:ext>
            </a:extLst>
          </p:cNvPr>
          <p:cNvSpPr>
            <a:spLocks noGrp="1"/>
          </p:cNvSpPr>
          <p:nvPr>
            <p:ph type="title"/>
          </p:nvPr>
        </p:nvSpPr>
        <p:spPr/>
        <p:txBody>
          <a:bodyPr/>
          <a:lstStyle/>
          <a:p>
            <a:r>
              <a:rPr lang="en-US" dirty="0"/>
              <a:t>Qubit vs. </a:t>
            </a:r>
            <a:r>
              <a:rPr lang="en-US" dirty="0" err="1"/>
              <a:t>Qudit</a:t>
            </a:r>
            <a:r>
              <a:rPr lang="en-US" dirty="0"/>
              <a:t> Lifetime</a:t>
            </a:r>
          </a:p>
        </p:txBody>
      </p:sp>
      <p:sp>
        <p:nvSpPr>
          <p:cNvPr id="4" name="Date Placeholder 3">
            <a:extLst>
              <a:ext uri="{FF2B5EF4-FFF2-40B4-BE49-F238E27FC236}">
                <a16:creationId xmlns:a16="http://schemas.microsoft.com/office/drawing/2014/main" id="{09590168-1082-9144-A1E3-449639B1B417}"/>
              </a:ext>
            </a:extLst>
          </p:cNvPr>
          <p:cNvSpPr>
            <a:spLocks noGrp="1"/>
          </p:cNvSpPr>
          <p:nvPr>
            <p:ph type="dt" sz="half" idx="2"/>
          </p:nvPr>
        </p:nvSpPr>
        <p:spPr/>
        <p:txBody>
          <a:bodyPr/>
          <a:lstStyle/>
          <a:p>
            <a:pPr>
              <a:defRPr/>
            </a:pPr>
            <a:r>
              <a:rPr lang="en-US"/>
              <a:t>8/19/21</a:t>
            </a:r>
            <a:endParaRPr lang="en-US" dirty="0"/>
          </a:p>
        </p:txBody>
      </p:sp>
      <p:sp>
        <p:nvSpPr>
          <p:cNvPr id="5" name="Footer Placeholder 4">
            <a:extLst>
              <a:ext uri="{FF2B5EF4-FFF2-40B4-BE49-F238E27FC236}">
                <a16:creationId xmlns:a16="http://schemas.microsoft.com/office/drawing/2014/main" id="{54FE0FFE-3AD1-0C48-A160-C7DBDB886B60}"/>
              </a:ext>
            </a:extLst>
          </p:cNvPr>
          <p:cNvSpPr>
            <a:spLocks noGrp="1"/>
          </p:cNvSpPr>
          <p:nvPr>
            <p:ph type="ftr" sz="quarter" idx="3"/>
          </p:nvPr>
        </p:nvSpPr>
        <p:spPr/>
        <p:txBody>
          <a:bodyPr/>
          <a:lstStyle/>
          <a:p>
            <a:pPr>
              <a:defRPr/>
            </a:pPr>
            <a:r>
              <a:rPr lang="en-US"/>
              <a:t>A. Barış Özgüler | aozguler@fnal.gov | QAOA for a Bosonic System</a:t>
            </a:r>
            <a:endParaRPr lang="en-US" b="1" dirty="0"/>
          </a:p>
        </p:txBody>
      </p:sp>
      <p:pic>
        <p:nvPicPr>
          <p:cNvPr id="10" name="Picture 9">
            <a:extLst>
              <a:ext uri="{FF2B5EF4-FFF2-40B4-BE49-F238E27FC236}">
                <a16:creationId xmlns:a16="http://schemas.microsoft.com/office/drawing/2014/main" id="{72A19B1D-2F44-324A-AE0E-7244DFAD749E}"/>
              </a:ext>
            </a:extLst>
          </p:cNvPr>
          <p:cNvPicPr>
            <a:picLocks noChangeAspect="1"/>
          </p:cNvPicPr>
          <p:nvPr/>
        </p:nvPicPr>
        <p:blipFill>
          <a:blip r:embed="rId4"/>
          <a:stretch>
            <a:fillRect/>
          </a:stretch>
        </p:blipFill>
        <p:spPr>
          <a:xfrm>
            <a:off x="1644152" y="4733230"/>
            <a:ext cx="6185209" cy="1446015"/>
          </a:xfrm>
          <a:prstGeom prst="rect">
            <a:avLst/>
          </a:prstGeom>
        </p:spPr>
      </p:pic>
      <p:sp>
        <p:nvSpPr>
          <p:cNvPr id="9" name="TextBox 8">
            <a:extLst>
              <a:ext uri="{FF2B5EF4-FFF2-40B4-BE49-F238E27FC236}">
                <a16:creationId xmlns:a16="http://schemas.microsoft.com/office/drawing/2014/main" id="{958D09B7-F196-384F-AF0E-B2EDAAFDC90C}"/>
              </a:ext>
            </a:extLst>
          </p:cNvPr>
          <p:cNvSpPr txBox="1"/>
          <p:nvPr/>
        </p:nvSpPr>
        <p:spPr>
          <a:xfrm>
            <a:off x="5347648" y="4040088"/>
            <a:ext cx="2204261" cy="420756"/>
          </a:xfrm>
          <a:prstGeom prst="rect">
            <a:avLst/>
          </a:prstGeom>
          <a:noFill/>
        </p:spPr>
        <p:txBody>
          <a:bodyPr wrap="square" rtlCol="0">
            <a:spAutoFit/>
          </a:bodyPr>
          <a:lstStyle/>
          <a:p>
            <a:r>
              <a:rPr lang="en-US" sz="1067" i="1" dirty="0"/>
              <a:t>From: </a:t>
            </a:r>
            <a:r>
              <a:rPr lang="en-US" sz="1067" i="1" dirty="0" err="1"/>
              <a:t>Srivatsan</a:t>
            </a:r>
            <a:r>
              <a:rPr lang="en-US" sz="1067" i="1" dirty="0"/>
              <a:t> Chakram’s Talk at SQMS, Fermilab (2/18/21)</a:t>
            </a:r>
          </a:p>
        </p:txBody>
      </p:sp>
      <p:sp>
        <p:nvSpPr>
          <p:cNvPr id="23" name="TextBox 22">
            <a:extLst>
              <a:ext uri="{FF2B5EF4-FFF2-40B4-BE49-F238E27FC236}">
                <a16:creationId xmlns:a16="http://schemas.microsoft.com/office/drawing/2014/main" id="{0B3C95AA-5A5D-8742-8B75-911C24474BC8}"/>
              </a:ext>
            </a:extLst>
          </p:cNvPr>
          <p:cNvSpPr txBox="1"/>
          <p:nvPr/>
        </p:nvSpPr>
        <p:spPr>
          <a:xfrm>
            <a:off x="8067476" y="5071248"/>
            <a:ext cx="3940045" cy="1077026"/>
          </a:xfrm>
          <a:prstGeom prst="rect">
            <a:avLst/>
          </a:prstGeom>
          <a:noFill/>
        </p:spPr>
        <p:txBody>
          <a:bodyPr wrap="square" rtlCol="0">
            <a:spAutoFit/>
          </a:bodyPr>
          <a:lstStyle/>
          <a:p>
            <a:r>
              <a:rPr lang="en-US" sz="2133" dirty="0"/>
              <a:t>What is the achievable number of effective qubits in </a:t>
            </a:r>
            <a:r>
              <a:rPr lang="en-US" sz="2133" dirty="0" err="1"/>
              <a:t>qudits</a:t>
            </a:r>
            <a:r>
              <a:rPr lang="en-US" sz="2133" dirty="0"/>
              <a:t>?</a:t>
            </a:r>
          </a:p>
          <a:p>
            <a:endParaRPr lang="en-US" sz="2133" dirty="0"/>
          </a:p>
        </p:txBody>
      </p:sp>
      <p:sp>
        <p:nvSpPr>
          <p:cNvPr id="16" name="TextBox 15">
            <a:extLst>
              <a:ext uri="{FF2B5EF4-FFF2-40B4-BE49-F238E27FC236}">
                <a16:creationId xmlns:a16="http://schemas.microsoft.com/office/drawing/2014/main" id="{CFD57980-C83C-754D-A40A-4912AE814A33}"/>
              </a:ext>
            </a:extLst>
          </p:cNvPr>
          <p:cNvSpPr txBox="1"/>
          <p:nvPr/>
        </p:nvSpPr>
        <p:spPr>
          <a:xfrm>
            <a:off x="8446053" y="2134965"/>
            <a:ext cx="3441148" cy="830997"/>
          </a:xfrm>
          <a:prstGeom prst="rect">
            <a:avLst/>
          </a:prstGeom>
          <a:noFill/>
        </p:spPr>
        <p:txBody>
          <a:bodyPr wrap="square" rtlCol="0">
            <a:spAutoFit/>
          </a:bodyPr>
          <a:lstStyle/>
          <a:p>
            <a:r>
              <a:rPr lang="en-US" sz="2400" dirty="0">
                <a:solidFill>
                  <a:srgbClr val="FF0000"/>
                </a:solidFill>
              </a:rPr>
              <a:t>Moore’s law for superconducting qubits</a:t>
            </a:r>
          </a:p>
        </p:txBody>
      </p:sp>
    </p:spTree>
    <p:extLst>
      <p:ext uri="{BB962C8B-B14F-4D97-AF65-F5344CB8AC3E}">
        <p14:creationId xmlns:p14="http://schemas.microsoft.com/office/powerpoint/2010/main" val="122320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50EBB5-EA46-9940-B0C0-B97AB3A1CD80}"/>
              </a:ext>
            </a:extLst>
          </p:cNvPr>
          <p:cNvSpPr>
            <a:spLocks noGrp="1"/>
          </p:cNvSpPr>
          <p:nvPr>
            <p:ph type="title"/>
          </p:nvPr>
        </p:nvSpPr>
        <p:spPr/>
        <p:txBody>
          <a:bodyPr/>
          <a:lstStyle/>
          <a:p>
            <a:r>
              <a:rPr lang="en-US" dirty="0"/>
              <a:t>Cavity-qubit system (3D System)</a:t>
            </a:r>
          </a:p>
        </p:txBody>
      </p:sp>
      <p:sp>
        <p:nvSpPr>
          <p:cNvPr id="4" name="Date Placeholder 3">
            <a:extLst>
              <a:ext uri="{FF2B5EF4-FFF2-40B4-BE49-F238E27FC236}">
                <a16:creationId xmlns:a16="http://schemas.microsoft.com/office/drawing/2014/main" id="{6060309E-D3FF-6E4E-95C3-A22E1BC2EE0D}"/>
              </a:ext>
            </a:extLst>
          </p:cNvPr>
          <p:cNvSpPr>
            <a:spLocks noGrp="1"/>
          </p:cNvSpPr>
          <p:nvPr>
            <p:ph type="dt" sz="half" idx="2"/>
          </p:nvPr>
        </p:nvSpPr>
        <p:spPr/>
        <p:txBody>
          <a:bodyPr/>
          <a:lstStyle/>
          <a:p>
            <a:pPr>
              <a:defRPr/>
            </a:pPr>
            <a:r>
              <a:rPr lang="en-US"/>
              <a:t>8/19/21</a:t>
            </a:r>
            <a:endParaRPr lang="en-US" dirty="0"/>
          </a:p>
        </p:txBody>
      </p:sp>
      <p:sp>
        <p:nvSpPr>
          <p:cNvPr id="5" name="Footer Placeholder 4">
            <a:extLst>
              <a:ext uri="{FF2B5EF4-FFF2-40B4-BE49-F238E27FC236}">
                <a16:creationId xmlns:a16="http://schemas.microsoft.com/office/drawing/2014/main" id="{863F7735-228E-8B47-B752-FF97AC77B9A2}"/>
              </a:ext>
            </a:extLst>
          </p:cNvPr>
          <p:cNvSpPr>
            <a:spLocks noGrp="1"/>
          </p:cNvSpPr>
          <p:nvPr>
            <p:ph type="ftr" sz="quarter" idx="3"/>
          </p:nvPr>
        </p:nvSpPr>
        <p:spPr/>
        <p:txBody>
          <a:bodyPr/>
          <a:lstStyle/>
          <a:p>
            <a:pPr>
              <a:defRPr/>
            </a:pPr>
            <a:r>
              <a:rPr lang="en-US"/>
              <a:t>A. Barış Özgüler | aozguler@fnal.gov | QAOA for a Bosonic System</a:t>
            </a:r>
            <a:endParaRPr lang="en-US" b="1" dirty="0"/>
          </a:p>
        </p:txBody>
      </p:sp>
      <p:sp>
        <p:nvSpPr>
          <p:cNvPr id="11" name="TextBox 10">
            <a:extLst>
              <a:ext uri="{FF2B5EF4-FFF2-40B4-BE49-F238E27FC236}">
                <a16:creationId xmlns:a16="http://schemas.microsoft.com/office/drawing/2014/main" id="{4AB17085-3853-A24E-9788-D2C4EB68149E}"/>
              </a:ext>
            </a:extLst>
          </p:cNvPr>
          <p:cNvSpPr txBox="1"/>
          <p:nvPr/>
        </p:nvSpPr>
        <p:spPr>
          <a:xfrm>
            <a:off x="4706212" y="4347956"/>
            <a:ext cx="2822681" cy="666977"/>
          </a:xfrm>
          <a:prstGeom prst="rect">
            <a:avLst/>
          </a:prstGeom>
          <a:noFill/>
        </p:spPr>
        <p:txBody>
          <a:bodyPr wrap="square" rtlCol="0">
            <a:spAutoFit/>
          </a:bodyPr>
          <a:lstStyle/>
          <a:p>
            <a:pPr algn="ctr"/>
            <a:r>
              <a:rPr lang="en-US" sz="1867" dirty="0"/>
              <a:t>Cavity &amp; qubit states can be resolved</a:t>
            </a:r>
          </a:p>
        </p:txBody>
      </p:sp>
      <p:sp>
        <p:nvSpPr>
          <p:cNvPr id="2" name="TextBox 1">
            <a:extLst>
              <a:ext uri="{FF2B5EF4-FFF2-40B4-BE49-F238E27FC236}">
                <a16:creationId xmlns:a16="http://schemas.microsoft.com/office/drawing/2014/main" id="{824DCD93-4549-394B-B264-9DBC6E4F3FBC}"/>
              </a:ext>
            </a:extLst>
          </p:cNvPr>
          <p:cNvSpPr txBox="1"/>
          <p:nvPr/>
        </p:nvSpPr>
        <p:spPr>
          <a:xfrm>
            <a:off x="7162580" y="861541"/>
            <a:ext cx="4884993" cy="2308324"/>
          </a:xfrm>
          <a:prstGeom prst="rect">
            <a:avLst/>
          </a:prstGeom>
          <a:noFill/>
        </p:spPr>
        <p:txBody>
          <a:bodyPr wrap="square" rtlCol="0">
            <a:spAutoFit/>
          </a:bodyPr>
          <a:lstStyle/>
          <a:p>
            <a:pPr algn="l"/>
            <a:r>
              <a:rPr lang="en-US" sz="2400" dirty="0"/>
              <a:t>Cavity modes are used as </a:t>
            </a:r>
            <a:r>
              <a:rPr lang="en-US" sz="2400" dirty="0" err="1">
                <a:solidFill>
                  <a:srgbClr val="FF0000"/>
                </a:solidFill>
              </a:rPr>
              <a:t>qudits</a:t>
            </a:r>
            <a:r>
              <a:rPr lang="en-US" sz="2400" dirty="0">
                <a:solidFill>
                  <a:srgbClr val="FF0000"/>
                </a:solidFill>
              </a:rPr>
              <a:t>.</a:t>
            </a:r>
          </a:p>
          <a:p>
            <a:pPr algn="l"/>
            <a:endParaRPr lang="en-US" sz="2400" dirty="0">
              <a:solidFill>
                <a:srgbClr val="FF0000"/>
              </a:solidFill>
            </a:endParaRPr>
          </a:p>
          <a:p>
            <a:r>
              <a:rPr lang="en-US" sz="2400" dirty="0"/>
              <a:t>A </a:t>
            </a:r>
            <a:r>
              <a:rPr lang="en-US" sz="2400" dirty="0" err="1"/>
              <a:t>transmon</a:t>
            </a:r>
            <a:r>
              <a:rPr lang="en-US" sz="2400" dirty="0"/>
              <a:t> (nonlinear system) is used to control and manipulate the cavity states.</a:t>
            </a:r>
          </a:p>
          <a:p>
            <a:pPr algn="l"/>
            <a:endParaRPr lang="en-US" sz="2400" dirty="0">
              <a:solidFill>
                <a:srgbClr val="FF0000"/>
              </a:solidFill>
            </a:endParaRPr>
          </a:p>
        </p:txBody>
      </p:sp>
      <p:pic>
        <p:nvPicPr>
          <p:cNvPr id="14" name="Picture 13">
            <a:extLst>
              <a:ext uri="{FF2B5EF4-FFF2-40B4-BE49-F238E27FC236}">
                <a16:creationId xmlns:a16="http://schemas.microsoft.com/office/drawing/2014/main" id="{CA81BC79-49E7-9A4B-B7AF-F9B1327AA58E}"/>
              </a:ext>
            </a:extLst>
          </p:cNvPr>
          <p:cNvPicPr>
            <a:picLocks noChangeAspect="1"/>
          </p:cNvPicPr>
          <p:nvPr/>
        </p:nvPicPr>
        <p:blipFill>
          <a:blip r:embed="rId2"/>
          <a:stretch>
            <a:fillRect/>
          </a:stretch>
        </p:blipFill>
        <p:spPr>
          <a:xfrm>
            <a:off x="1253492" y="933891"/>
            <a:ext cx="2237851" cy="3631743"/>
          </a:xfrm>
          <a:prstGeom prst="rect">
            <a:avLst/>
          </a:prstGeom>
        </p:spPr>
      </p:pic>
      <p:pic>
        <p:nvPicPr>
          <p:cNvPr id="15" name="Picture 14">
            <a:extLst>
              <a:ext uri="{FF2B5EF4-FFF2-40B4-BE49-F238E27FC236}">
                <a16:creationId xmlns:a16="http://schemas.microsoft.com/office/drawing/2014/main" id="{63407599-66F7-5D4F-8C00-BDD29CF56805}"/>
              </a:ext>
            </a:extLst>
          </p:cNvPr>
          <p:cNvPicPr>
            <a:picLocks noChangeAspect="1"/>
          </p:cNvPicPr>
          <p:nvPr/>
        </p:nvPicPr>
        <p:blipFill>
          <a:blip r:embed="rId3"/>
          <a:stretch>
            <a:fillRect/>
          </a:stretch>
        </p:blipFill>
        <p:spPr>
          <a:xfrm>
            <a:off x="558025" y="5124145"/>
            <a:ext cx="4323272" cy="956108"/>
          </a:xfrm>
          <a:prstGeom prst="rect">
            <a:avLst/>
          </a:prstGeom>
        </p:spPr>
      </p:pic>
      <p:pic>
        <p:nvPicPr>
          <p:cNvPr id="31" name="Picture 30">
            <a:extLst>
              <a:ext uri="{FF2B5EF4-FFF2-40B4-BE49-F238E27FC236}">
                <a16:creationId xmlns:a16="http://schemas.microsoft.com/office/drawing/2014/main" id="{71BC5258-C7FC-554F-8048-10E7123DC282}"/>
              </a:ext>
            </a:extLst>
          </p:cNvPr>
          <p:cNvPicPr>
            <a:picLocks noChangeAspect="1"/>
          </p:cNvPicPr>
          <p:nvPr/>
        </p:nvPicPr>
        <p:blipFill>
          <a:blip r:embed="rId4"/>
          <a:stretch>
            <a:fillRect/>
          </a:stretch>
        </p:blipFill>
        <p:spPr>
          <a:xfrm>
            <a:off x="4601577" y="3301151"/>
            <a:ext cx="6635601" cy="1746504"/>
          </a:xfrm>
          <a:prstGeom prst="rect">
            <a:avLst/>
          </a:prstGeom>
        </p:spPr>
      </p:pic>
      <p:pic>
        <p:nvPicPr>
          <p:cNvPr id="32" name="Picture 31">
            <a:extLst>
              <a:ext uri="{FF2B5EF4-FFF2-40B4-BE49-F238E27FC236}">
                <a16:creationId xmlns:a16="http://schemas.microsoft.com/office/drawing/2014/main" id="{A48BD581-A94A-0F41-8FC1-E6FA5213F2CE}"/>
              </a:ext>
            </a:extLst>
          </p:cNvPr>
          <p:cNvPicPr>
            <a:picLocks noChangeAspect="1"/>
          </p:cNvPicPr>
          <p:nvPr/>
        </p:nvPicPr>
        <p:blipFill rotWithShape="1">
          <a:blip r:embed="rId5"/>
          <a:srcRect l="-3106" r="-1"/>
          <a:stretch/>
        </p:blipFill>
        <p:spPr>
          <a:xfrm>
            <a:off x="3922751" y="1216385"/>
            <a:ext cx="2940573" cy="1660803"/>
          </a:xfrm>
          <a:prstGeom prst="rect">
            <a:avLst/>
          </a:prstGeom>
        </p:spPr>
      </p:pic>
      <p:sp>
        <p:nvSpPr>
          <p:cNvPr id="33" name="TextBox 32">
            <a:extLst>
              <a:ext uri="{FF2B5EF4-FFF2-40B4-BE49-F238E27FC236}">
                <a16:creationId xmlns:a16="http://schemas.microsoft.com/office/drawing/2014/main" id="{B0EDD7B1-68AA-ED44-8BE3-2BE25D24EF30}"/>
              </a:ext>
            </a:extLst>
          </p:cNvPr>
          <p:cNvSpPr txBox="1"/>
          <p:nvPr/>
        </p:nvSpPr>
        <p:spPr>
          <a:xfrm>
            <a:off x="4419204" y="2798392"/>
            <a:ext cx="343364" cy="461665"/>
          </a:xfrm>
          <a:prstGeom prst="rect">
            <a:avLst/>
          </a:prstGeom>
          <a:noFill/>
        </p:spPr>
        <p:txBody>
          <a:bodyPr wrap="none" rtlCol="0">
            <a:spAutoFit/>
          </a:bodyPr>
          <a:lstStyle/>
          <a:p>
            <a:r>
              <a:rPr lang="en-US" sz="2400" i="1" dirty="0">
                <a:solidFill>
                  <a:srgbClr val="FF0000"/>
                </a:solidFill>
              </a:rPr>
              <a:t>b</a:t>
            </a:r>
          </a:p>
        </p:txBody>
      </p:sp>
      <p:sp>
        <p:nvSpPr>
          <p:cNvPr id="34" name="TextBox 33">
            <a:extLst>
              <a:ext uri="{FF2B5EF4-FFF2-40B4-BE49-F238E27FC236}">
                <a16:creationId xmlns:a16="http://schemas.microsoft.com/office/drawing/2014/main" id="{B3AE6C6C-4236-1146-AD8C-3574E149DA97}"/>
              </a:ext>
            </a:extLst>
          </p:cNvPr>
          <p:cNvSpPr txBox="1"/>
          <p:nvPr/>
        </p:nvSpPr>
        <p:spPr>
          <a:xfrm>
            <a:off x="5841068" y="2635344"/>
            <a:ext cx="343364" cy="461665"/>
          </a:xfrm>
          <a:prstGeom prst="rect">
            <a:avLst/>
          </a:prstGeom>
          <a:noFill/>
        </p:spPr>
        <p:txBody>
          <a:bodyPr wrap="none" rtlCol="0">
            <a:spAutoFit/>
          </a:bodyPr>
          <a:lstStyle/>
          <a:p>
            <a:r>
              <a:rPr lang="en-US" sz="2400" i="1" dirty="0">
                <a:solidFill>
                  <a:srgbClr val="FF0000"/>
                </a:solidFill>
              </a:rPr>
              <a:t>a</a:t>
            </a:r>
          </a:p>
        </p:txBody>
      </p:sp>
      <p:sp>
        <p:nvSpPr>
          <p:cNvPr id="10" name="TextBox 9">
            <a:extLst>
              <a:ext uri="{FF2B5EF4-FFF2-40B4-BE49-F238E27FC236}">
                <a16:creationId xmlns:a16="http://schemas.microsoft.com/office/drawing/2014/main" id="{24E60565-55F0-C141-B4E0-5D97C20A0AB4}"/>
              </a:ext>
            </a:extLst>
          </p:cNvPr>
          <p:cNvSpPr txBox="1"/>
          <p:nvPr/>
        </p:nvSpPr>
        <p:spPr>
          <a:xfrm>
            <a:off x="3511817" y="4025497"/>
            <a:ext cx="1892249" cy="369332"/>
          </a:xfrm>
          <a:prstGeom prst="rect">
            <a:avLst/>
          </a:prstGeom>
          <a:noFill/>
        </p:spPr>
        <p:txBody>
          <a:bodyPr wrap="none" rtlCol="0">
            <a:spAutoFit/>
          </a:bodyPr>
          <a:lstStyle/>
          <a:p>
            <a:r>
              <a:rPr lang="en-US" dirty="0">
                <a:solidFill>
                  <a:srgbClr val="FF0000"/>
                </a:solidFill>
              </a:rPr>
              <a:t>dispersive regime:</a:t>
            </a:r>
          </a:p>
        </p:txBody>
      </p:sp>
    </p:spTree>
    <p:extLst>
      <p:ext uri="{BB962C8B-B14F-4D97-AF65-F5344CB8AC3E}">
        <p14:creationId xmlns:p14="http://schemas.microsoft.com/office/powerpoint/2010/main" val="418387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0166DB-13A2-FE48-AD6A-BB55C2CE4F00}"/>
              </a:ext>
            </a:extLst>
          </p:cNvPr>
          <p:cNvSpPr>
            <a:spLocks noGrp="1"/>
          </p:cNvSpPr>
          <p:nvPr>
            <p:ph type="title"/>
          </p:nvPr>
        </p:nvSpPr>
        <p:spPr/>
        <p:txBody>
          <a:bodyPr/>
          <a:lstStyle/>
          <a:p>
            <a:r>
              <a:rPr lang="en-US" dirty="0"/>
              <a:t>3D QAOA Circuit</a:t>
            </a:r>
          </a:p>
        </p:txBody>
      </p:sp>
      <p:sp>
        <p:nvSpPr>
          <p:cNvPr id="4" name="Date Placeholder 3">
            <a:extLst>
              <a:ext uri="{FF2B5EF4-FFF2-40B4-BE49-F238E27FC236}">
                <a16:creationId xmlns:a16="http://schemas.microsoft.com/office/drawing/2014/main" id="{6F0B2DCE-20DE-8243-9B54-E150B74BFC04}"/>
              </a:ext>
            </a:extLst>
          </p:cNvPr>
          <p:cNvSpPr>
            <a:spLocks noGrp="1"/>
          </p:cNvSpPr>
          <p:nvPr>
            <p:ph type="dt" sz="half" idx="2"/>
          </p:nvPr>
        </p:nvSpPr>
        <p:spPr/>
        <p:txBody>
          <a:bodyPr/>
          <a:lstStyle/>
          <a:p>
            <a:pPr>
              <a:defRPr/>
            </a:pPr>
            <a:r>
              <a:rPr lang="en-US"/>
              <a:t>8/19/21</a:t>
            </a:r>
            <a:endParaRPr lang="en-US" dirty="0"/>
          </a:p>
        </p:txBody>
      </p:sp>
      <p:sp>
        <p:nvSpPr>
          <p:cNvPr id="5" name="Footer Placeholder 4">
            <a:extLst>
              <a:ext uri="{FF2B5EF4-FFF2-40B4-BE49-F238E27FC236}">
                <a16:creationId xmlns:a16="http://schemas.microsoft.com/office/drawing/2014/main" id="{20E6F505-D3D6-2F41-8621-4D1C6D3AD565}"/>
              </a:ext>
            </a:extLst>
          </p:cNvPr>
          <p:cNvSpPr>
            <a:spLocks noGrp="1"/>
          </p:cNvSpPr>
          <p:nvPr>
            <p:ph type="ftr" sz="quarter" idx="3"/>
          </p:nvPr>
        </p:nvSpPr>
        <p:spPr/>
        <p:txBody>
          <a:bodyPr/>
          <a:lstStyle/>
          <a:p>
            <a:pPr>
              <a:defRPr/>
            </a:pPr>
            <a:r>
              <a:rPr lang="en-US"/>
              <a:t>A. Barış Özgüler | aozguler@fnal.gov | QAOA for a Bosonic System</a:t>
            </a:r>
            <a:endParaRPr lang="en-US" b="1" dirty="0"/>
          </a:p>
        </p:txBody>
      </p:sp>
      <p:pic>
        <p:nvPicPr>
          <p:cNvPr id="26" name="Picture 25" descr="Text&#10;&#10;Description automatically generated with medium confidence">
            <a:extLst>
              <a:ext uri="{FF2B5EF4-FFF2-40B4-BE49-F238E27FC236}">
                <a16:creationId xmlns:a16="http://schemas.microsoft.com/office/drawing/2014/main" id="{7D998206-A32C-E541-A7ED-4C9328706DE2}"/>
              </a:ext>
            </a:extLst>
          </p:cNvPr>
          <p:cNvPicPr>
            <a:picLocks noChangeAspect="1"/>
          </p:cNvPicPr>
          <p:nvPr/>
        </p:nvPicPr>
        <p:blipFill>
          <a:blip r:embed="rId2"/>
          <a:stretch>
            <a:fillRect/>
          </a:stretch>
        </p:blipFill>
        <p:spPr>
          <a:xfrm>
            <a:off x="572559" y="856281"/>
            <a:ext cx="5300133" cy="2133600"/>
          </a:xfrm>
          <a:prstGeom prst="rect">
            <a:avLst/>
          </a:prstGeom>
        </p:spPr>
      </p:pic>
      <p:pic>
        <p:nvPicPr>
          <p:cNvPr id="28" name="Picture 27" descr="Diagram&#10;&#10;Description automatically generated">
            <a:extLst>
              <a:ext uri="{FF2B5EF4-FFF2-40B4-BE49-F238E27FC236}">
                <a16:creationId xmlns:a16="http://schemas.microsoft.com/office/drawing/2014/main" id="{A70BCFF6-CDA7-9048-B895-FC4040F3957C}"/>
              </a:ext>
            </a:extLst>
          </p:cNvPr>
          <p:cNvPicPr>
            <a:picLocks noChangeAspect="1"/>
          </p:cNvPicPr>
          <p:nvPr/>
        </p:nvPicPr>
        <p:blipFill>
          <a:blip r:embed="rId3"/>
          <a:stretch>
            <a:fillRect/>
          </a:stretch>
        </p:blipFill>
        <p:spPr>
          <a:xfrm>
            <a:off x="572559" y="3223683"/>
            <a:ext cx="4841819" cy="2450432"/>
          </a:xfrm>
          <a:prstGeom prst="rect">
            <a:avLst/>
          </a:prstGeom>
        </p:spPr>
      </p:pic>
      <p:pic>
        <p:nvPicPr>
          <p:cNvPr id="31" name="Picture 30" descr="Background pattern&#10;&#10;Description automatically generated with low confidence">
            <a:extLst>
              <a:ext uri="{FF2B5EF4-FFF2-40B4-BE49-F238E27FC236}">
                <a16:creationId xmlns:a16="http://schemas.microsoft.com/office/drawing/2014/main" id="{DD97DE4D-0B06-6C45-A112-A0B35350AE9B}"/>
              </a:ext>
            </a:extLst>
          </p:cNvPr>
          <p:cNvPicPr>
            <a:picLocks noChangeAspect="1"/>
          </p:cNvPicPr>
          <p:nvPr/>
        </p:nvPicPr>
        <p:blipFill>
          <a:blip r:embed="rId4"/>
          <a:stretch>
            <a:fillRect/>
          </a:stretch>
        </p:blipFill>
        <p:spPr>
          <a:xfrm>
            <a:off x="6448482" y="3166534"/>
            <a:ext cx="1540933" cy="524933"/>
          </a:xfrm>
          <a:prstGeom prst="rect">
            <a:avLst/>
          </a:prstGeom>
        </p:spPr>
      </p:pic>
      <p:pic>
        <p:nvPicPr>
          <p:cNvPr id="7" name="Picture 6">
            <a:extLst>
              <a:ext uri="{FF2B5EF4-FFF2-40B4-BE49-F238E27FC236}">
                <a16:creationId xmlns:a16="http://schemas.microsoft.com/office/drawing/2014/main" id="{B309AAB1-E9D4-4C46-B511-88C775F6EAFA}"/>
              </a:ext>
            </a:extLst>
          </p:cNvPr>
          <p:cNvPicPr>
            <a:picLocks noChangeAspect="1"/>
          </p:cNvPicPr>
          <p:nvPr/>
        </p:nvPicPr>
        <p:blipFill>
          <a:blip r:embed="rId5"/>
          <a:stretch>
            <a:fillRect/>
          </a:stretch>
        </p:blipFill>
        <p:spPr>
          <a:xfrm>
            <a:off x="572559" y="5264449"/>
            <a:ext cx="1896533" cy="643467"/>
          </a:xfrm>
          <a:prstGeom prst="rect">
            <a:avLst/>
          </a:prstGeom>
        </p:spPr>
      </p:pic>
      <p:sp>
        <p:nvSpPr>
          <p:cNvPr id="8" name="Rectangle 7">
            <a:extLst>
              <a:ext uri="{FF2B5EF4-FFF2-40B4-BE49-F238E27FC236}">
                <a16:creationId xmlns:a16="http://schemas.microsoft.com/office/drawing/2014/main" id="{695C936C-42B5-944D-B3D7-111B48B6DFA3}"/>
              </a:ext>
            </a:extLst>
          </p:cNvPr>
          <p:cNvSpPr/>
          <p:nvPr/>
        </p:nvSpPr>
        <p:spPr>
          <a:xfrm>
            <a:off x="174625" y="5641191"/>
            <a:ext cx="6096000" cy="584775"/>
          </a:xfrm>
          <a:prstGeom prst="rect">
            <a:avLst/>
          </a:prstGeom>
        </p:spPr>
        <p:txBody>
          <a:bodyPr>
            <a:spAutoFit/>
          </a:bodyPr>
          <a:lstStyle/>
          <a:p>
            <a:r>
              <a:rPr lang="en-US" sz="1600" dirty="0"/>
              <a:t>Phase separator is divided into </a:t>
            </a:r>
            <a:r>
              <a:rPr lang="en-US" sz="1600" dirty="0" err="1"/>
              <a:t>U</a:t>
            </a:r>
            <a:r>
              <a:rPr lang="en-US" sz="1600" baseline="-25000" dirty="0" err="1"/>
              <a:t>ij</a:t>
            </a:r>
            <a:r>
              <a:rPr lang="en-US" sz="1600" dirty="0"/>
              <a:t>, where </a:t>
            </a:r>
            <a:r>
              <a:rPr lang="en-US" sz="1600" i="1" dirty="0" err="1"/>
              <a:t>i</a:t>
            </a:r>
            <a:r>
              <a:rPr lang="en-US" sz="1600" dirty="0"/>
              <a:t> and </a:t>
            </a:r>
            <a:r>
              <a:rPr lang="en-US" sz="1600" i="1" dirty="0"/>
              <a:t>j </a:t>
            </a:r>
            <a:r>
              <a:rPr lang="en-US" sz="1600" dirty="0"/>
              <a:t>represent qubits (nodes) in the graph.</a:t>
            </a:r>
          </a:p>
        </p:txBody>
      </p:sp>
      <p:pic>
        <p:nvPicPr>
          <p:cNvPr id="10" name="Picture 9">
            <a:extLst>
              <a:ext uri="{FF2B5EF4-FFF2-40B4-BE49-F238E27FC236}">
                <a16:creationId xmlns:a16="http://schemas.microsoft.com/office/drawing/2014/main" id="{61E70A25-9611-CF44-88BC-06760366E696}"/>
              </a:ext>
            </a:extLst>
          </p:cNvPr>
          <p:cNvPicPr>
            <a:picLocks noChangeAspect="1"/>
          </p:cNvPicPr>
          <p:nvPr/>
        </p:nvPicPr>
        <p:blipFill>
          <a:blip r:embed="rId6"/>
          <a:stretch>
            <a:fillRect/>
          </a:stretch>
        </p:blipFill>
        <p:spPr>
          <a:xfrm>
            <a:off x="8587334" y="2314988"/>
            <a:ext cx="2120900" cy="368300"/>
          </a:xfrm>
          <a:prstGeom prst="rect">
            <a:avLst/>
          </a:prstGeom>
        </p:spPr>
      </p:pic>
      <p:sp>
        <p:nvSpPr>
          <p:cNvPr id="12" name="TextBox 11">
            <a:extLst>
              <a:ext uri="{FF2B5EF4-FFF2-40B4-BE49-F238E27FC236}">
                <a16:creationId xmlns:a16="http://schemas.microsoft.com/office/drawing/2014/main" id="{7FA45BD4-A2D5-334B-A2E3-264D1A8E83E5}"/>
              </a:ext>
            </a:extLst>
          </p:cNvPr>
          <p:cNvSpPr txBox="1"/>
          <p:nvPr/>
        </p:nvSpPr>
        <p:spPr>
          <a:xfrm>
            <a:off x="7218948" y="2360025"/>
            <a:ext cx="782587" cy="369332"/>
          </a:xfrm>
          <a:prstGeom prst="rect">
            <a:avLst/>
          </a:prstGeom>
          <a:noFill/>
        </p:spPr>
        <p:txBody>
          <a:bodyPr wrap="none" rtlCol="0">
            <a:spAutoFit/>
          </a:bodyPr>
          <a:lstStyle/>
          <a:p>
            <a:r>
              <a:rPr lang="en-US" dirty="0"/>
              <a:t>INIT = </a:t>
            </a:r>
          </a:p>
        </p:txBody>
      </p:sp>
      <p:sp>
        <p:nvSpPr>
          <p:cNvPr id="13" name="TextBox 12">
            <a:extLst>
              <a:ext uri="{FF2B5EF4-FFF2-40B4-BE49-F238E27FC236}">
                <a16:creationId xmlns:a16="http://schemas.microsoft.com/office/drawing/2014/main" id="{4F96AABC-DDCC-E54C-B02F-D2C5E9F3D0FD}"/>
              </a:ext>
            </a:extLst>
          </p:cNvPr>
          <p:cNvSpPr txBox="1"/>
          <p:nvPr/>
        </p:nvSpPr>
        <p:spPr>
          <a:xfrm>
            <a:off x="7222858" y="3716976"/>
            <a:ext cx="630301" cy="369332"/>
          </a:xfrm>
          <a:prstGeom prst="rect">
            <a:avLst/>
          </a:prstGeom>
          <a:noFill/>
        </p:spPr>
        <p:txBody>
          <a:bodyPr wrap="none" rtlCol="0">
            <a:spAutoFit/>
          </a:bodyPr>
          <a:lstStyle/>
          <a:p>
            <a:r>
              <a:rPr lang="en-US" dirty="0"/>
              <a:t>PS = </a:t>
            </a:r>
          </a:p>
        </p:txBody>
      </p:sp>
      <p:pic>
        <p:nvPicPr>
          <p:cNvPr id="18" name="Picture 17">
            <a:extLst>
              <a:ext uri="{FF2B5EF4-FFF2-40B4-BE49-F238E27FC236}">
                <a16:creationId xmlns:a16="http://schemas.microsoft.com/office/drawing/2014/main" id="{1F10D6BE-B23A-DC4D-AFCA-681F2DA5B2C0}"/>
              </a:ext>
            </a:extLst>
          </p:cNvPr>
          <p:cNvPicPr>
            <a:picLocks noChangeAspect="1"/>
          </p:cNvPicPr>
          <p:nvPr/>
        </p:nvPicPr>
        <p:blipFill>
          <a:blip r:embed="rId7"/>
          <a:stretch>
            <a:fillRect/>
          </a:stretch>
        </p:blipFill>
        <p:spPr>
          <a:xfrm>
            <a:off x="8705572" y="3634712"/>
            <a:ext cx="1543921" cy="524933"/>
          </a:xfrm>
          <a:prstGeom prst="rect">
            <a:avLst/>
          </a:prstGeom>
        </p:spPr>
      </p:pic>
      <p:sp>
        <p:nvSpPr>
          <p:cNvPr id="14" name="TextBox 13">
            <a:extLst>
              <a:ext uri="{FF2B5EF4-FFF2-40B4-BE49-F238E27FC236}">
                <a16:creationId xmlns:a16="http://schemas.microsoft.com/office/drawing/2014/main" id="{BE28EE45-808C-8647-955D-64AFD88432D7}"/>
              </a:ext>
            </a:extLst>
          </p:cNvPr>
          <p:cNvSpPr txBox="1"/>
          <p:nvPr/>
        </p:nvSpPr>
        <p:spPr>
          <a:xfrm>
            <a:off x="7218948" y="5147265"/>
            <a:ext cx="944810" cy="369332"/>
          </a:xfrm>
          <a:prstGeom prst="rect">
            <a:avLst/>
          </a:prstGeom>
          <a:noFill/>
        </p:spPr>
        <p:txBody>
          <a:bodyPr wrap="none" rtlCol="0">
            <a:spAutoFit/>
          </a:bodyPr>
          <a:lstStyle/>
          <a:p>
            <a:r>
              <a:rPr lang="en-US" dirty="0"/>
              <a:t>Mixer = </a:t>
            </a:r>
          </a:p>
        </p:txBody>
      </p:sp>
      <p:pic>
        <p:nvPicPr>
          <p:cNvPr id="20" name="Picture 19">
            <a:extLst>
              <a:ext uri="{FF2B5EF4-FFF2-40B4-BE49-F238E27FC236}">
                <a16:creationId xmlns:a16="http://schemas.microsoft.com/office/drawing/2014/main" id="{E5A94D04-8412-8C43-85DC-501BB2E13954}"/>
              </a:ext>
            </a:extLst>
          </p:cNvPr>
          <p:cNvPicPr>
            <a:picLocks noChangeAspect="1"/>
          </p:cNvPicPr>
          <p:nvPr/>
        </p:nvPicPr>
        <p:blipFill>
          <a:blip r:embed="rId8"/>
          <a:stretch>
            <a:fillRect/>
          </a:stretch>
        </p:blipFill>
        <p:spPr>
          <a:xfrm>
            <a:off x="8705572" y="4618466"/>
            <a:ext cx="1684723" cy="830823"/>
          </a:xfrm>
          <a:prstGeom prst="rect">
            <a:avLst/>
          </a:prstGeom>
        </p:spPr>
      </p:pic>
      <p:sp>
        <p:nvSpPr>
          <p:cNvPr id="2" name="TextBox 1">
            <a:extLst>
              <a:ext uri="{FF2B5EF4-FFF2-40B4-BE49-F238E27FC236}">
                <a16:creationId xmlns:a16="http://schemas.microsoft.com/office/drawing/2014/main" id="{DA4BE129-A09A-D24C-9DB1-C66424A8DAED}"/>
              </a:ext>
            </a:extLst>
          </p:cNvPr>
          <p:cNvSpPr txBox="1"/>
          <p:nvPr/>
        </p:nvSpPr>
        <p:spPr>
          <a:xfrm>
            <a:off x="2978228" y="3265380"/>
            <a:ext cx="561372" cy="369332"/>
          </a:xfrm>
          <a:prstGeom prst="rect">
            <a:avLst/>
          </a:prstGeom>
          <a:noFill/>
        </p:spPr>
        <p:txBody>
          <a:bodyPr wrap="none" rtlCol="0">
            <a:spAutoFit/>
          </a:bodyPr>
          <a:lstStyle/>
          <a:p>
            <a:r>
              <a:rPr lang="en-US" dirty="0"/>
              <a:t>INIT</a:t>
            </a:r>
          </a:p>
        </p:txBody>
      </p:sp>
    </p:spTree>
    <p:extLst>
      <p:ext uri="{BB962C8B-B14F-4D97-AF65-F5344CB8AC3E}">
        <p14:creationId xmlns:p14="http://schemas.microsoft.com/office/powerpoint/2010/main" val="2568266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TotalTime>
  <Words>997</Words>
  <Application>Microsoft Macintosh PowerPoint</Application>
  <PresentationFormat>Widescreen</PresentationFormat>
  <Paragraphs>177</Paragraphs>
  <Slides>17</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9" baseType="lpstr">
      <vt:lpstr>Arial</vt:lpstr>
      <vt:lpstr>Calibri</vt:lpstr>
      <vt:lpstr>Calibri Light</vt:lpstr>
      <vt:lpstr>Cambria Math</vt:lpstr>
      <vt:lpstr>Helvetica</vt:lpstr>
      <vt:lpstr>Slack-Lato</vt:lpstr>
      <vt:lpstr>Symbol</vt:lpstr>
      <vt:lpstr>Times</vt:lpstr>
      <vt:lpstr>Times New Roman</vt:lpstr>
      <vt:lpstr>Wingdings</vt:lpstr>
      <vt:lpstr>Office Theme</vt:lpstr>
      <vt:lpstr>Equation</vt:lpstr>
      <vt:lpstr>Quantum Approximate Optimization Algorithm (QAOA) for a Bosonic System</vt:lpstr>
      <vt:lpstr>Outline</vt:lpstr>
      <vt:lpstr>Multiqubit Systems vs. Qudits</vt:lpstr>
      <vt:lpstr>Qubit</vt:lpstr>
      <vt:lpstr>Cavity-Qubit Systems: Different Schemes</vt:lpstr>
      <vt:lpstr>SRF Cavity</vt:lpstr>
      <vt:lpstr>Qubit vs. Qudit Lifetime</vt:lpstr>
      <vt:lpstr>Cavity-qubit system (3D System)</vt:lpstr>
      <vt:lpstr>3D QAOA Circuit</vt:lpstr>
      <vt:lpstr>Quantum Optimal Control</vt:lpstr>
      <vt:lpstr>PowerPoint Presentation</vt:lpstr>
      <vt:lpstr>PowerPoint Presentation</vt:lpstr>
      <vt:lpstr>PowerPoint Presentation</vt:lpstr>
      <vt:lpstr>PowerPoint Presentation</vt:lpstr>
      <vt:lpstr>PowerPoint Presentation</vt:lpstr>
      <vt:lpstr>Towards a 3D Compiler</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Baris Ozguler</dc:creator>
  <cp:lastModifiedBy>A. Baris Ozguler</cp:lastModifiedBy>
  <cp:revision>58</cp:revision>
  <dcterms:created xsi:type="dcterms:W3CDTF">2021-08-16T09:40:24Z</dcterms:created>
  <dcterms:modified xsi:type="dcterms:W3CDTF">2021-08-27T21:14:43Z</dcterms:modified>
</cp:coreProperties>
</file>