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s://monitoring.edi.scotgrid.ac.uk/" TargetMode="External"/><Relationship Id="rId1" Type="http://schemas.openxmlformats.org/officeDocument/2006/relationships/hyperlink" Target="https://indico.cern.ch/event/948465/contributions/4324009/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s://monitoring.edi.scotgrid.ac.uk/" TargetMode="External"/><Relationship Id="rId1" Type="http://schemas.openxmlformats.org/officeDocument/2006/relationships/hyperlink" Target="https://indico.cern.ch/event/948465/contributions/4324009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813D52-31D8-4980-877C-42ABE0DB10E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BB024EE-2ACF-4273-9087-9588A878DBC3}">
      <dgm:prSet/>
      <dgm:spPr/>
      <dgm:t>
        <a:bodyPr/>
        <a:lstStyle/>
        <a:p>
          <a:r>
            <a:rPr lang="en-GB" dirty="0"/>
            <a:t>Have helped improved SE efficiency in Edinburgh</a:t>
          </a:r>
          <a:endParaRPr lang="en-US" dirty="0"/>
        </a:p>
      </dgm:t>
    </dgm:pt>
    <dgm:pt modelId="{3614F349-3F41-410C-A39B-29DF80D45975}" type="parTrans" cxnId="{3580E45E-0B74-42AE-991B-210BBA7082FB}">
      <dgm:prSet/>
      <dgm:spPr/>
      <dgm:t>
        <a:bodyPr/>
        <a:lstStyle/>
        <a:p>
          <a:endParaRPr lang="en-US"/>
        </a:p>
      </dgm:t>
    </dgm:pt>
    <dgm:pt modelId="{1D3B6B17-2F0B-4C56-98B8-EA56DDD9FFAE}" type="sibTrans" cxnId="{3580E45E-0B74-42AE-991B-210BBA7082FB}">
      <dgm:prSet/>
      <dgm:spPr/>
      <dgm:t>
        <a:bodyPr/>
        <a:lstStyle/>
        <a:p>
          <a:endParaRPr lang="en-US"/>
        </a:p>
      </dgm:t>
    </dgm:pt>
    <dgm:pt modelId="{C27CD7E9-6307-44F6-B18C-C9D524FEB1DF}">
      <dgm:prSet/>
      <dgm:spPr/>
      <dgm:t>
        <a:bodyPr/>
        <a:lstStyle/>
        <a:p>
          <a:r>
            <a:rPr lang="en-GB"/>
            <a:t>Have identified problems with Oxford cache remotely before they became apparent in other monitoring solutions</a:t>
          </a:r>
          <a:endParaRPr lang="en-US"/>
        </a:p>
      </dgm:t>
    </dgm:pt>
    <dgm:pt modelId="{E5439CD2-8EDF-4DC1-B2D1-12E561355F80}" type="parTrans" cxnId="{CF9F7EB6-EA51-452B-818D-056AF8AF4FFE}">
      <dgm:prSet/>
      <dgm:spPr/>
      <dgm:t>
        <a:bodyPr/>
        <a:lstStyle/>
        <a:p>
          <a:endParaRPr lang="en-US"/>
        </a:p>
      </dgm:t>
    </dgm:pt>
    <dgm:pt modelId="{389130F9-4592-4548-9B31-5CA6DEDE5669}" type="sibTrans" cxnId="{CF9F7EB6-EA51-452B-818D-056AF8AF4FFE}">
      <dgm:prSet/>
      <dgm:spPr/>
      <dgm:t>
        <a:bodyPr/>
        <a:lstStyle/>
        <a:p>
          <a:endParaRPr lang="en-US"/>
        </a:p>
      </dgm:t>
    </dgm:pt>
    <dgm:pt modelId="{8CFF3155-EC51-4A13-A8E0-A1CB32038224}">
      <dgm:prSet/>
      <dgm:spPr/>
      <dgm:t>
        <a:bodyPr/>
        <a:lstStyle/>
        <a:p>
          <a:r>
            <a:rPr lang="en-GB"/>
            <a:t>Been able to use monitoring to support optimizing cache performance</a:t>
          </a:r>
          <a:endParaRPr lang="en-US"/>
        </a:p>
      </dgm:t>
    </dgm:pt>
    <dgm:pt modelId="{201ABD3D-219A-4DC8-A1C1-D93979520D38}" type="parTrans" cxnId="{71E2CA66-DA1C-4D93-B69E-FF8118706A78}">
      <dgm:prSet/>
      <dgm:spPr/>
      <dgm:t>
        <a:bodyPr/>
        <a:lstStyle/>
        <a:p>
          <a:endParaRPr lang="en-US"/>
        </a:p>
      </dgm:t>
    </dgm:pt>
    <dgm:pt modelId="{134526CA-5B5E-4FFA-9141-172433449051}" type="sibTrans" cxnId="{71E2CA66-DA1C-4D93-B69E-FF8118706A78}">
      <dgm:prSet/>
      <dgm:spPr/>
      <dgm:t>
        <a:bodyPr/>
        <a:lstStyle/>
        <a:p>
          <a:endParaRPr lang="en-US"/>
        </a:p>
      </dgm:t>
    </dgm:pt>
    <dgm:pt modelId="{0E8ABBF9-A1C4-1540-A476-E19DD268D3F3}" type="pres">
      <dgm:prSet presAssocID="{A6813D52-31D8-4980-877C-42ABE0DB10ED}" presName="linear" presStyleCnt="0">
        <dgm:presLayoutVars>
          <dgm:animLvl val="lvl"/>
          <dgm:resizeHandles val="exact"/>
        </dgm:presLayoutVars>
      </dgm:prSet>
      <dgm:spPr/>
    </dgm:pt>
    <dgm:pt modelId="{4A5D335C-F598-8D42-88CF-DB7F09BD1B85}" type="pres">
      <dgm:prSet presAssocID="{2BB024EE-2ACF-4273-9087-9588A878DBC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A489A83-2D7F-494A-8F56-2DE63A6DE181}" type="pres">
      <dgm:prSet presAssocID="{1D3B6B17-2F0B-4C56-98B8-EA56DDD9FFAE}" presName="spacer" presStyleCnt="0"/>
      <dgm:spPr/>
    </dgm:pt>
    <dgm:pt modelId="{786F76EC-9F11-E249-9560-514A9BA4E7D5}" type="pres">
      <dgm:prSet presAssocID="{C27CD7E9-6307-44F6-B18C-C9D524FEB1D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A9A98F4-C8EB-E744-8A5A-08295BDFE4F3}" type="pres">
      <dgm:prSet presAssocID="{389130F9-4592-4548-9B31-5CA6DEDE5669}" presName="spacer" presStyleCnt="0"/>
      <dgm:spPr/>
    </dgm:pt>
    <dgm:pt modelId="{3189DC4C-BBDF-C04F-A8A5-09AB9A34029A}" type="pres">
      <dgm:prSet presAssocID="{8CFF3155-EC51-4A13-A8E0-A1CB3203822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3682D32-1EB4-F447-9D9C-26F4151122C5}" type="presOf" srcId="{8CFF3155-EC51-4A13-A8E0-A1CB32038224}" destId="{3189DC4C-BBDF-C04F-A8A5-09AB9A34029A}" srcOrd="0" destOrd="0" presId="urn:microsoft.com/office/officeart/2005/8/layout/vList2"/>
    <dgm:cxn modelId="{3580E45E-0B74-42AE-991B-210BBA7082FB}" srcId="{A6813D52-31D8-4980-877C-42ABE0DB10ED}" destId="{2BB024EE-2ACF-4273-9087-9588A878DBC3}" srcOrd="0" destOrd="0" parTransId="{3614F349-3F41-410C-A39B-29DF80D45975}" sibTransId="{1D3B6B17-2F0B-4C56-98B8-EA56DDD9FFAE}"/>
    <dgm:cxn modelId="{71E2CA66-DA1C-4D93-B69E-FF8118706A78}" srcId="{A6813D52-31D8-4980-877C-42ABE0DB10ED}" destId="{8CFF3155-EC51-4A13-A8E0-A1CB32038224}" srcOrd="2" destOrd="0" parTransId="{201ABD3D-219A-4DC8-A1C1-D93979520D38}" sibTransId="{134526CA-5B5E-4FFA-9141-172433449051}"/>
    <dgm:cxn modelId="{CF9F7EB6-EA51-452B-818D-056AF8AF4FFE}" srcId="{A6813D52-31D8-4980-877C-42ABE0DB10ED}" destId="{C27CD7E9-6307-44F6-B18C-C9D524FEB1DF}" srcOrd="1" destOrd="0" parTransId="{E5439CD2-8EDF-4DC1-B2D1-12E561355F80}" sibTransId="{389130F9-4592-4548-9B31-5CA6DEDE5669}"/>
    <dgm:cxn modelId="{2AD8FDD1-7A24-014D-A19F-16ACEB5550C2}" type="presOf" srcId="{A6813D52-31D8-4980-877C-42ABE0DB10ED}" destId="{0E8ABBF9-A1C4-1540-A476-E19DD268D3F3}" srcOrd="0" destOrd="0" presId="urn:microsoft.com/office/officeart/2005/8/layout/vList2"/>
    <dgm:cxn modelId="{973856F2-957C-9C41-BB07-B24257ED8267}" type="presOf" srcId="{C27CD7E9-6307-44F6-B18C-C9D524FEB1DF}" destId="{786F76EC-9F11-E249-9560-514A9BA4E7D5}" srcOrd="0" destOrd="0" presId="urn:microsoft.com/office/officeart/2005/8/layout/vList2"/>
    <dgm:cxn modelId="{3E8C1FF9-86B8-F24F-9329-0848770FCD85}" type="presOf" srcId="{2BB024EE-2ACF-4273-9087-9588A878DBC3}" destId="{4A5D335C-F598-8D42-88CF-DB7F09BD1B85}" srcOrd="0" destOrd="0" presId="urn:microsoft.com/office/officeart/2005/8/layout/vList2"/>
    <dgm:cxn modelId="{7D426002-6E85-8344-81C9-AA23139FFD00}" type="presParOf" srcId="{0E8ABBF9-A1C4-1540-A476-E19DD268D3F3}" destId="{4A5D335C-F598-8D42-88CF-DB7F09BD1B85}" srcOrd="0" destOrd="0" presId="urn:microsoft.com/office/officeart/2005/8/layout/vList2"/>
    <dgm:cxn modelId="{B32D66CA-DA5B-1240-AFE8-3BA8A23C42F1}" type="presParOf" srcId="{0E8ABBF9-A1C4-1540-A476-E19DD268D3F3}" destId="{1A489A83-2D7F-494A-8F56-2DE63A6DE181}" srcOrd="1" destOrd="0" presId="urn:microsoft.com/office/officeart/2005/8/layout/vList2"/>
    <dgm:cxn modelId="{0E8E3601-369D-2647-88D5-D80F2ED658B9}" type="presParOf" srcId="{0E8ABBF9-A1C4-1540-A476-E19DD268D3F3}" destId="{786F76EC-9F11-E249-9560-514A9BA4E7D5}" srcOrd="2" destOrd="0" presId="urn:microsoft.com/office/officeart/2005/8/layout/vList2"/>
    <dgm:cxn modelId="{4479C8AA-ED5C-5246-90C6-A616403C2708}" type="presParOf" srcId="{0E8ABBF9-A1C4-1540-A476-E19DD268D3F3}" destId="{9A9A98F4-C8EB-E744-8A5A-08295BDFE4F3}" srcOrd="3" destOrd="0" presId="urn:microsoft.com/office/officeart/2005/8/layout/vList2"/>
    <dgm:cxn modelId="{7D170ED5-9CB7-C342-A06A-6310A09F8767}" type="presParOf" srcId="{0E8ABBF9-A1C4-1540-A476-E19DD268D3F3}" destId="{3189DC4C-BBDF-C04F-A8A5-09AB9A34029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005A06-068B-4D91-882F-588CAE75A33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179FA86-7409-44B0-8D6F-F9EAE8EE4A2A}">
      <dgm:prSet/>
      <dgm:spPr/>
      <dgm:t>
        <a:bodyPr/>
        <a:lstStyle/>
        <a:p>
          <a:r>
            <a:rPr lang="en-GB" dirty="0"/>
            <a:t>Site storage only really used by ATLAS.</a:t>
          </a:r>
          <a:br>
            <a:rPr lang="en-GB" dirty="0"/>
          </a:br>
          <a:r>
            <a:rPr lang="en-GB" dirty="0"/>
            <a:t>Running combined analysis/MC ATLAS job queue at site in direct storage mode.</a:t>
          </a:r>
          <a:br>
            <a:rPr lang="en-GB" dirty="0"/>
          </a:br>
          <a:endParaRPr lang="en-US" dirty="0"/>
        </a:p>
      </dgm:t>
    </dgm:pt>
    <dgm:pt modelId="{7DF5FB59-EA76-4DB0-A336-6A20E7454513}" type="parTrans" cxnId="{ADB73F96-7109-45D8-B5F8-3A74C74BC227}">
      <dgm:prSet/>
      <dgm:spPr/>
      <dgm:t>
        <a:bodyPr/>
        <a:lstStyle/>
        <a:p>
          <a:endParaRPr lang="en-US"/>
        </a:p>
      </dgm:t>
    </dgm:pt>
    <dgm:pt modelId="{9FC51052-B6ED-401D-9CE2-1FAD0D390E09}" type="sibTrans" cxnId="{ADB73F96-7109-45D8-B5F8-3A74C74BC227}">
      <dgm:prSet/>
      <dgm:spPr/>
      <dgm:t>
        <a:bodyPr/>
        <a:lstStyle/>
        <a:p>
          <a:endParaRPr lang="en-US"/>
        </a:p>
      </dgm:t>
    </dgm:pt>
    <dgm:pt modelId="{A67A9045-B919-43A8-A125-7138A06A3006}">
      <dgm:prSet/>
      <dgm:spPr/>
      <dgm:t>
        <a:bodyPr/>
        <a:lstStyle/>
        <a:p>
          <a:r>
            <a:rPr lang="en-GB"/>
            <a:t>Our cache has reduced total number of queries against our backend storage. This has helped the backing storage become more efficient.</a:t>
          </a:r>
          <a:br>
            <a:rPr lang="en-GB"/>
          </a:br>
          <a:endParaRPr lang="en-US"/>
        </a:p>
      </dgm:t>
    </dgm:pt>
    <dgm:pt modelId="{E9F71C8E-59C7-45F5-BA9A-72BD92EA893B}" type="parTrans" cxnId="{B570482E-1B9D-4074-B5D4-13154860C9B1}">
      <dgm:prSet/>
      <dgm:spPr/>
      <dgm:t>
        <a:bodyPr/>
        <a:lstStyle/>
        <a:p>
          <a:endParaRPr lang="en-US"/>
        </a:p>
      </dgm:t>
    </dgm:pt>
    <dgm:pt modelId="{97878D04-3898-4888-9B0D-3B6D1E9836FD}" type="sibTrans" cxnId="{B570482E-1B9D-4074-B5D4-13154860C9B1}">
      <dgm:prSet/>
      <dgm:spPr/>
      <dgm:t>
        <a:bodyPr/>
        <a:lstStyle/>
        <a:p>
          <a:endParaRPr lang="en-US"/>
        </a:p>
      </dgm:t>
    </dgm:pt>
    <dgm:pt modelId="{AF87F6F2-125F-4196-999B-2FAE018BA84A}">
      <dgm:prSet/>
      <dgm:spPr/>
      <dgm:t>
        <a:bodyPr/>
        <a:lstStyle/>
        <a:p>
          <a:r>
            <a:rPr lang="en-GB" dirty="0"/>
            <a:t>We have also reduced the amount of traffic flowing between site storage and WN. This reduction is so-far only nominal, and we expect we can improve on it.</a:t>
          </a:r>
          <a:endParaRPr lang="en-US" dirty="0"/>
        </a:p>
      </dgm:t>
    </dgm:pt>
    <dgm:pt modelId="{5392CA68-8EDD-46AE-AF47-5983BEEF0BD0}" type="parTrans" cxnId="{9A8DCFEA-35CB-4A3A-9EAD-9287253FA085}">
      <dgm:prSet/>
      <dgm:spPr/>
      <dgm:t>
        <a:bodyPr/>
        <a:lstStyle/>
        <a:p>
          <a:endParaRPr lang="en-US"/>
        </a:p>
      </dgm:t>
    </dgm:pt>
    <dgm:pt modelId="{9933DA71-D016-4FDC-841F-BDF1A5D99977}" type="sibTrans" cxnId="{9A8DCFEA-35CB-4A3A-9EAD-9287253FA085}">
      <dgm:prSet/>
      <dgm:spPr/>
      <dgm:t>
        <a:bodyPr/>
        <a:lstStyle/>
        <a:p>
          <a:endParaRPr lang="en-US"/>
        </a:p>
      </dgm:t>
    </dgm:pt>
    <dgm:pt modelId="{FA300D16-E716-5548-B6B5-B0053B990037}" type="pres">
      <dgm:prSet presAssocID="{33005A06-068B-4D91-882F-588CAE75A333}" presName="linear" presStyleCnt="0">
        <dgm:presLayoutVars>
          <dgm:animLvl val="lvl"/>
          <dgm:resizeHandles val="exact"/>
        </dgm:presLayoutVars>
      </dgm:prSet>
      <dgm:spPr/>
    </dgm:pt>
    <dgm:pt modelId="{139ECAB2-0DE6-5545-A340-F756930704EC}" type="pres">
      <dgm:prSet presAssocID="{F179FA86-7409-44B0-8D6F-F9EAE8EE4A2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304F561-2ED7-5749-BD08-CD26949F4A58}" type="pres">
      <dgm:prSet presAssocID="{9FC51052-B6ED-401D-9CE2-1FAD0D390E09}" presName="spacer" presStyleCnt="0"/>
      <dgm:spPr/>
    </dgm:pt>
    <dgm:pt modelId="{DB1D0453-BB7B-BB4E-B636-ADD42FB8C5F3}" type="pres">
      <dgm:prSet presAssocID="{A67A9045-B919-43A8-A125-7138A06A300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F013348-B122-5447-96C2-552589FA3AA7}" type="pres">
      <dgm:prSet presAssocID="{97878D04-3898-4888-9B0D-3B6D1E9836FD}" presName="spacer" presStyleCnt="0"/>
      <dgm:spPr/>
    </dgm:pt>
    <dgm:pt modelId="{F5474B30-8D17-7D49-8916-E5A3CE0BCB02}" type="pres">
      <dgm:prSet presAssocID="{AF87F6F2-125F-4196-999B-2FAE018BA84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570482E-1B9D-4074-B5D4-13154860C9B1}" srcId="{33005A06-068B-4D91-882F-588CAE75A333}" destId="{A67A9045-B919-43A8-A125-7138A06A3006}" srcOrd="1" destOrd="0" parTransId="{E9F71C8E-59C7-45F5-BA9A-72BD92EA893B}" sibTransId="{97878D04-3898-4888-9B0D-3B6D1E9836FD}"/>
    <dgm:cxn modelId="{E8A88339-2EFF-0648-ABD2-88B66F40EBD6}" type="presOf" srcId="{A67A9045-B919-43A8-A125-7138A06A3006}" destId="{DB1D0453-BB7B-BB4E-B636-ADD42FB8C5F3}" srcOrd="0" destOrd="0" presId="urn:microsoft.com/office/officeart/2005/8/layout/vList2"/>
    <dgm:cxn modelId="{67CA9C65-7D2E-A443-A49B-0E256C4E901D}" type="presOf" srcId="{F179FA86-7409-44B0-8D6F-F9EAE8EE4A2A}" destId="{139ECAB2-0DE6-5545-A340-F756930704EC}" srcOrd="0" destOrd="0" presId="urn:microsoft.com/office/officeart/2005/8/layout/vList2"/>
    <dgm:cxn modelId="{ADB73F96-7109-45D8-B5F8-3A74C74BC227}" srcId="{33005A06-068B-4D91-882F-588CAE75A333}" destId="{F179FA86-7409-44B0-8D6F-F9EAE8EE4A2A}" srcOrd="0" destOrd="0" parTransId="{7DF5FB59-EA76-4DB0-A336-6A20E7454513}" sibTransId="{9FC51052-B6ED-401D-9CE2-1FAD0D390E09}"/>
    <dgm:cxn modelId="{F54C55A2-69D8-5444-BA64-EF655338BFB7}" type="presOf" srcId="{33005A06-068B-4D91-882F-588CAE75A333}" destId="{FA300D16-E716-5548-B6B5-B0053B990037}" srcOrd="0" destOrd="0" presId="urn:microsoft.com/office/officeart/2005/8/layout/vList2"/>
    <dgm:cxn modelId="{DDE626E0-5868-4146-B015-3ECBD3EEACB1}" type="presOf" srcId="{AF87F6F2-125F-4196-999B-2FAE018BA84A}" destId="{F5474B30-8D17-7D49-8916-E5A3CE0BCB02}" srcOrd="0" destOrd="0" presId="urn:microsoft.com/office/officeart/2005/8/layout/vList2"/>
    <dgm:cxn modelId="{9A8DCFEA-35CB-4A3A-9EAD-9287253FA085}" srcId="{33005A06-068B-4D91-882F-588CAE75A333}" destId="{AF87F6F2-125F-4196-999B-2FAE018BA84A}" srcOrd="2" destOrd="0" parTransId="{5392CA68-8EDD-46AE-AF47-5983BEEF0BD0}" sibTransId="{9933DA71-D016-4FDC-841F-BDF1A5D99977}"/>
    <dgm:cxn modelId="{C634CAEB-F8E1-EA44-9FDF-67DF5191BC55}" type="presParOf" srcId="{FA300D16-E716-5548-B6B5-B0053B990037}" destId="{139ECAB2-0DE6-5545-A340-F756930704EC}" srcOrd="0" destOrd="0" presId="urn:microsoft.com/office/officeart/2005/8/layout/vList2"/>
    <dgm:cxn modelId="{413EB514-F5E7-A44D-86E5-B0834E3D87D7}" type="presParOf" srcId="{FA300D16-E716-5548-B6B5-B0053B990037}" destId="{4304F561-2ED7-5749-BD08-CD26949F4A58}" srcOrd="1" destOrd="0" presId="urn:microsoft.com/office/officeart/2005/8/layout/vList2"/>
    <dgm:cxn modelId="{0E97EBED-BBF1-FC41-8137-3FF1A26EA4CA}" type="presParOf" srcId="{FA300D16-E716-5548-B6B5-B0053B990037}" destId="{DB1D0453-BB7B-BB4E-B636-ADD42FB8C5F3}" srcOrd="2" destOrd="0" presId="urn:microsoft.com/office/officeart/2005/8/layout/vList2"/>
    <dgm:cxn modelId="{63D79628-B9C0-F847-B6C7-B1D051EFAD43}" type="presParOf" srcId="{FA300D16-E716-5548-B6B5-B0053B990037}" destId="{6F013348-B122-5447-96C2-552589FA3AA7}" srcOrd="3" destOrd="0" presId="urn:microsoft.com/office/officeart/2005/8/layout/vList2"/>
    <dgm:cxn modelId="{E9438D2E-BD4F-8545-B88E-55A29C869164}" type="presParOf" srcId="{FA300D16-E716-5548-B6B5-B0053B990037}" destId="{F5474B30-8D17-7D49-8916-E5A3CE0BCB0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F2A9B4-F7C9-4571-AF31-9436A610EB5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E0BF74B-ECB8-4F81-995C-B04C0B341D9C}">
      <dgm:prSet/>
      <dgm:spPr/>
      <dgm:t>
        <a:bodyPr/>
        <a:lstStyle/>
        <a:p>
          <a:r>
            <a:rPr lang="en-GB" dirty="0"/>
            <a:t>Work mostly based on OSG collector. We have added additional summary parsing, particularly interested in the g-stream data relating to cache performance from recent </a:t>
          </a:r>
          <a:r>
            <a:rPr lang="en-GB" dirty="0" err="1"/>
            <a:t>XRootD</a:t>
          </a:r>
          <a:r>
            <a:rPr lang="en-GB" dirty="0"/>
            <a:t> releases.</a:t>
          </a:r>
          <a:endParaRPr lang="en-US" dirty="0"/>
        </a:p>
      </dgm:t>
    </dgm:pt>
    <dgm:pt modelId="{865B5592-9BF5-425D-B2B2-6910CDDF5028}" type="parTrans" cxnId="{449BB2BE-9ADB-4D87-9B84-F048C6DEC946}">
      <dgm:prSet/>
      <dgm:spPr/>
      <dgm:t>
        <a:bodyPr/>
        <a:lstStyle/>
        <a:p>
          <a:endParaRPr lang="en-US"/>
        </a:p>
      </dgm:t>
    </dgm:pt>
    <dgm:pt modelId="{FAB18037-8D35-45EB-B3A4-5FECA6B6CBFB}" type="sibTrans" cxnId="{449BB2BE-9ADB-4D87-9B84-F048C6DEC946}">
      <dgm:prSet/>
      <dgm:spPr/>
      <dgm:t>
        <a:bodyPr/>
        <a:lstStyle/>
        <a:p>
          <a:endParaRPr lang="en-US"/>
        </a:p>
      </dgm:t>
    </dgm:pt>
    <dgm:pt modelId="{48A0C709-1A86-4AD8-8CA7-82646FBFBE11}">
      <dgm:prSet/>
      <dgm:spPr/>
      <dgm:t>
        <a:bodyPr/>
        <a:lstStyle/>
        <a:p>
          <a:r>
            <a:rPr lang="en-GB" dirty="0"/>
            <a:t>We have started collecting metrics and making plots.</a:t>
          </a:r>
          <a:br>
            <a:rPr lang="en-GB" dirty="0"/>
          </a:br>
          <a:r>
            <a:rPr lang="en-GB" dirty="0"/>
            <a:t>Hard part is yet to come which is making sense of the data and doings something useful with it.</a:t>
          </a:r>
          <a:endParaRPr lang="en-US" dirty="0"/>
        </a:p>
      </dgm:t>
    </dgm:pt>
    <dgm:pt modelId="{22EA0D35-9433-4ED4-865D-5C6A5196BCBA}" type="parTrans" cxnId="{3E04CA11-E707-4AB1-9E43-32D387A390D7}">
      <dgm:prSet/>
      <dgm:spPr/>
      <dgm:t>
        <a:bodyPr/>
        <a:lstStyle/>
        <a:p>
          <a:endParaRPr lang="en-US"/>
        </a:p>
      </dgm:t>
    </dgm:pt>
    <dgm:pt modelId="{EE0C5B17-58F5-4AFE-800C-581473E9EC11}" type="sibTrans" cxnId="{3E04CA11-E707-4AB1-9E43-32D387A390D7}">
      <dgm:prSet/>
      <dgm:spPr/>
      <dgm:t>
        <a:bodyPr/>
        <a:lstStyle/>
        <a:p>
          <a:endParaRPr lang="en-US"/>
        </a:p>
      </dgm:t>
    </dgm:pt>
    <dgm:pt modelId="{5DFFDF9D-1041-4532-8646-DC3343AC6DC1}">
      <dgm:prSet/>
      <dgm:spPr/>
      <dgm:t>
        <a:bodyPr/>
        <a:lstStyle/>
        <a:p>
          <a:r>
            <a:rPr lang="en-GB" dirty="0"/>
            <a:t>Have deployed ELK+ stack at Edinburgh which is already in use for monitoring purposes by other communities.</a:t>
          </a:r>
          <a:endParaRPr lang="en-US" dirty="0"/>
        </a:p>
      </dgm:t>
    </dgm:pt>
    <dgm:pt modelId="{D6E5CAD2-6534-43DC-B460-D560722C56E9}" type="parTrans" cxnId="{D6B8860D-F3CA-40C6-9D04-115707AB76E2}">
      <dgm:prSet/>
      <dgm:spPr/>
      <dgm:t>
        <a:bodyPr/>
        <a:lstStyle/>
        <a:p>
          <a:endParaRPr lang="en-US"/>
        </a:p>
      </dgm:t>
    </dgm:pt>
    <dgm:pt modelId="{3E375B24-8EA6-4998-888C-3A8A5F73ADFB}" type="sibTrans" cxnId="{D6B8860D-F3CA-40C6-9D04-115707AB76E2}">
      <dgm:prSet/>
      <dgm:spPr/>
      <dgm:t>
        <a:bodyPr/>
        <a:lstStyle/>
        <a:p>
          <a:endParaRPr lang="en-US"/>
        </a:p>
      </dgm:t>
    </dgm:pt>
    <dgm:pt modelId="{B46CFD7B-A31D-4C64-8618-A31B9D32178C}">
      <dgm:prSet/>
      <dgm:spPr/>
      <dgm:t>
        <a:bodyPr/>
        <a:lstStyle/>
        <a:p>
          <a:r>
            <a:rPr lang="en-GB" dirty="0"/>
            <a:t>For an overview:  </a:t>
          </a:r>
          <a:r>
            <a:rPr lang="en-GB" dirty="0" err="1"/>
            <a:t>vCHEP</a:t>
          </a:r>
          <a:r>
            <a:rPr lang="en-GB" dirty="0"/>
            <a:t>.               </a:t>
          </a:r>
          <a:r>
            <a:rPr lang="en-GB" dirty="0">
              <a:hlinkClick xmlns:r="http://schemas.openxmlformats.org/officeDocument/2006/relationships" r:id="rId1"/>
            </a:rPr>
            <a:t>https://indico.cern.ch/event/948465/contributions/4324009/</a:t>
          </a:r>
          <a:br>
            <a:rPr lang="en-GB" dirty="0"/>
          </a:br>
          <a:br>
            <a:rPr lang="en-GB" dirty="0"/>
          </a:br>
          <a:r>
            <a:rPr lang="en-GB" dirty="0"/>
            <a:t>To explore what we have so far:  </a:t>
          </a:r>
          <a:r>
            <a:rPr lang="en-GB" dirty="0">
              <a:hlinkClick xmlns:r="http://schemas.openxmlformats.org/officeDocument/2006/relationships" r:id="rId2"/>
            </a:rPr>
            <a:t>https://monitoring.edi.scotgrid.ac.uk</a:t>
          </a:r>
          <a:endParaRPr lang="en-US" dirty="0"/>
        </a:p>
      </dgm:t>
    </dgm:pt>
    <dgm:pt modelId="{4168E79F-0759-4AD1-B4C7-51D758A9E24E}" type="parTrans" cxnId="{B3FA24BB-F72F-4E7D-9F9D-1113B8870295}">
      <dgm:prSet/>
      <dgm:spPr/>
      <dgm:t>
        <a:bodyPr/>
        <a:lstStyle/>
        <a:p>
          <a:endParaRPr lang="en-US"/>
        </a:p>
      </dgm:t>
    </dgm:pt>
    <dgm:pt modelId="{11A2A0E3-362A-41E0-AFA0-EC60DBF9E0FC}" type="sibTrans" cxnId="{B3FA24BB-F72F-4E7D-9F9D-1113B8870295}">
      <dgm:prSet/>
      <dgm:spPr/>
      <dgm:t>
        <a:bodyPr/>
        <a:lstStyle/>
        <a:p>
          <a:endParaRPr lang="en-US"/>
        </a:p>
      </dgm:t>
    </dgm:pt>
    <dgm:pt modelId="{4C909884-A869-5F4E-A2BC-0B2BE7F6432F}" type="pres">
      <dgm:prSet presAssocID="{BDF2A9B4-F7C9-4571-AF31-9436A610EB5D}" presName="linear" presStyleCnt="0">
        <dgm:presLayoutVars>
          <dgm:animLvl val="lvl"/>
          <dgm:resizeHandles val="exact"/>
        </dgm:presLayoutVars>
      </dgm:prSet>
      <dgm:spPr/>
    </dgm:pt>
    <dgm:pt modelId="{19468494-5263-1A48-86D0-E2CE1A49C043}" type="pres">
      <dgm:prSet presAssocID="{DE0BF74B-ECB8-4F81-995C-B04C0B341D9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4356E73-76A4-2B4E-B30F-78E50BDF7944}" type="pres">
      <dgm:prSet presAssocID="{FAB18037-8D35-45EB-B3A4-5FECA6B6CBFB}" presName="spacer" presStyleCnt="0"/>
      <dgm:spPr/>
    </dgm:pt>
    <dgm:pt modelId="{BD8C8E6A-18E3-C748-B931-13378FB00FD9}" type="pres">
      <dgm:prSet presAssocID="{48A0C709-1A86-4AD8-8CA7-82646FBFBE1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C20F5DE-76C2-2D48-82F0-4AA3A51D5DFC}" type="pres">
      <dgm:prSet presAssocID="{EE0C5B17-58F5-4AFE-800C-581473E9EC11}" presName="spacer" presStyleCnt="0"/>
      <dgm:spPr/>
    </dgm:pt>
    <dgm:pt modelId="{E3EB0A6C-8616-8549-967B-F183CD73D1F7}" type="pres">
      <dgm:prSet presAssocID="{5DFFDF9D-1041-4532-8646-DC3343AC6DC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391F9B4-8304-7F43-9919-8A2CE3F8199F}" type="pres">
      <dgm:prSet presAssocID="{3E375B24-8EA6-4998-888C-3A8A5F73ADFB}" presName="spacer" presStyleCnt="0"/>
      <dgm:spPr/>
    </dgm:pt>
    <dgm:pt modelId="{4AA66403-5A3D-3B46-842A-7060345D0551}" type="pres">
      <dgm:prSet presAssocID="{B46CFD7B-A31D-4C64-8618-A31B9D32178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43DC204-6839-6345-A4E7-C23FF5A84669}" type="presOf" srcId="{DE0BF74B-ECB8-4F81-995C-B04C0B341D9C}" destId="{19468494-5263-1A48-86D0-E2CE1A49C043}" srcOrd="0" destOrd="0" presId="urn:microsoft.com/office/officeart/2005/8/layout/vList2"/>
    <dgm:cxn modelId="{D6B8860D-F3CA-40C6-9D04-115707AB76E2}" srcId="{BDF2A9B4-F7C9-4571-AF31-9436A610EB5D}" destId="{5DFFDF9D-1041-4532-8646-DC3343AC6DC1}" srcOrd="2" destOrd="0" parTransId="{D6E5CAD2-6534-43DC-B460-D560722C56E9}" sibTransId="{3E375B24-8EA6-4998-888C-3A8A5F73ADFB}"/>
    <dgm:cxn modelId="{3E04CA11-E707-4AB1-9E43-32D387A390D7}" srcId="{BDF2A9B4-F7C9-4571-AF31-9436A610EB5D}" destId="{48A0C709-1A86-4AD8-8CA7-82646FBFBE11}" srcOrd="1" destOrd="0" parTransId="{22EA0D35-9433-4ED4-865D-5C6A5196BCBA}" sibTransId="{EE0C5B17-58F5-4AFE-800C-581473E9EC11}"/>
    <dgm:cxn modelId="{C04BFB1D-4971-3B4F-9EAA-4BC5EDC9487B}" type="presOf" srcId="{B46CFD7B-A31D-4C64-8618-A31B9D32178C}" destId="{4AA66403-5A3D-3B46-842A-7060345D0551}" srcOrd="0" destOrd="0" presId="urn:microsoft.com/office/officeart/2005/8/layout/vList2"/>
    <dgm:cxn modelId="{0B10B55D-4736-C34B-904A-E6871C4122B2}" type="presOf" srcId="{48A0C709-1A86-4AD8-8CA7-82646FBFBE11}" destId="{BD8C8E6A-18E3-C748-B931-13378FB00FD9}" srcOrd="0" destOrd="0" presId="urn:microsoft.com/office/officeart/2005/8/layout/vList2"/>
    <dgm:cxn modelId="{333D0A90-23B3-144E-85A7-C431A3F080FE}" type="presOf" srcId="{5DFFDF9D-1041-4532-8646-DC3343AC6DC1}" destId="{E3EB0A6C-8616-8549-967B-F183CD73D1F7}" srcOrd="0" destOrd="0" presId="urn:microsoft.com/office/officeart/2005/8/layout/vList2"/>
    <dgm:cxn modelId="{4143FA9E-C42B-B741-A138-A8A072F44BB7}" type="presOf" srcId="{BDF2A9B4-F7C9-4571-AF31-9436A610EB5D}" destId="{4C909884-A869-5F4E-A2BC-0B2BE7F6432F}" srcOrd="0" destOrd="0" presId="urn:microsoft.com/office/officeart/2005/8/layout/vList2"/>
    <dgm:cxn modelId="{B3FA24BB-F72F-4E7D-9F9D-1113B8870295}" srcId="{BDF2A9B4-F7C9-4571-AF31-9436A610EB5D}" destId="{B46CFD7B-A31D-4C64-8618-A31B9D32178C}" srcOrd="3" destOrd="0" parTransId="{4168E79F-0759-4AD1-B4C7-51D758A9E24E}" sibTransId="{11A2A0E3-362A-41E0-AFA0-EC60DBF9E0FC}"/>
    <dgm:cxn modelId="{449BB2BE-9ADB-4D87-9B84-F048C6DEC946}" srcId="{BDF2A9B4-F7C9-4571-AF31-9436A610EB5D}" destId="{DE0BF74B-ECB8-4F81-995C-B04C0B341D9C}" srcOrd="0" destOrd="0" parTransId="{865B5592-9BF5-425D-B2B2-6910CDDF5028}" sibTransId="{FAB18037-8D35-45EB-B3A4-5FECA6B6CBFB}"/>
    <dgm:cxn modelId="{FD420758-8BE9-274F-A060-1A0832A8A140}" type="presParOf" srcId="{4C909884-A869-5F4E-A2BC-0B2BE7F6432F}" destId="{19468494-5263-1A48-86D0-E2CE1A49C043}" srcOrd="0" destOrd="0" presId="urn:microsoft.com/office/officeart/2005/8/layout/vList2"/>
    <dgm:cxn modelId="{ABA32071-5495-A643-B489-3815564CB7B3}" type="presParOf" srcId="{4C909884-A869-5F4E-A2BC-0B2BE7F6432F}" destId="{84356E73-76A4-2B4E-B30F-78E50BDF7944}" srcOrd="1" destOrd="0" presId="urn:microsoft.com/office/officeart/2005/8/layout/vList2"/>
    <dgm:cxn modelId="{D8FD76C2-BB18-2542-BC85-C55C9E2D12BD}" type="presParOf" srcId="{4C909884-A869-5F4E-A2BC-0B2BE7F6432F}" destId="{BD8C8E6A-18E3-C748-B931-13378FB00FD9}" srcOrd="2" destOrd="0" presId="urn:microsoft.com/office/officeart/2005/8/layout/vList2"/>
    <dgm:cxn modelId="{88154B61-8CE9-7D4A-8551-92AE5F358083}" type="presParOf" srcId="{4C909884-A869-5F4E-A2BC-0B2BE7F6432F}" destId="{AC20F5DE-76C2-2D48-82F0-4AA3A51D5DFC}" srcOrd="3" destOrd="0" presId="urn:microsoft.com/office/officeart/2005/8/layout/vList2"/>
    <dgm:cxn modelId="{C8D836AF-1760-BE41-B326-D62D60F1FECB}" type="presParOf" srcId="{4C909884-A869-5F4E-A2BC-0B2BE7F6432F}" destId="{E3EB0A6C-8616-8549-967B-F183CD73D1F7}" srcOrd="4" destOrd="0" presId="urn:microsoft.com/office/officeart/2005/8/layout/vList2"/>
    <dgm:cxn modelId="{9997B91B-7BE4-AB4A-A5B2-3F58399EB3EC}" type="presParOf" srcId="{4C909884-A869-5F4E-A2BC-0B2BE7F6432F}" destId="{5391F9B4-8304-7F43-9919-8A2CE3F8199F}" srcOrd="5" destOrd="0" presId="urn:microsoft.com/office/officeart/2005/8/layout/vList2"/>
    <dgm:cxn modelId="{42C7798B-11DC-0E47-8609-9489783AD146}" type="presParOf" srcId="{4C909884-A869-5F4E-A2BC-0B2BE7F6432F}" destId="{4AA66403-5A3D-3B46-842A-7060345D055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D335C-F598-8D42-88CF-DB7F09BD1B85}">
      <dsp:nvSpPr>
        <dsp:cNvPr id="0" name=""/>
        <dsp:cNvSpPr/>
      </dsp:nvSpPr>
      <dsp:spPr>
        <a:xfrm>
          <a:off x="0" y="45783"/>
          <a:ext cx="9507778" cy="11520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Have helped improved SE efficiency in Edinburgh</a:t>
          </a:r>
          <a:endParaRPr lang="en-US" sz="2900" kern="1200" dirty="0"/>
        </a:p>
      </dsp:txBody>
      <dsp:txXfrm>
        <a:off x="56237" y="102020"/>
        <a:ext cx="9395304" cy="1039555"/>
      </dsp:txXfrm>
    </dsp:sp>
    <dsp:sp modelId="{786F76EC-9F11-E249-9560-514A9BA4E7D5}">
      <dsp:nvSpPr>
        <dsp:cNvPr id="0" name=""/>
        <dsp:cNvSpPr/>
      </dsp:nvSpPr>
      <dsp:spPr>
        <a:xfrm>
          <a:off x="0" y="1281333"/>
          <a:ext cx="9507778" cy="115202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Have identified problems with Oxford cache remotely before they became apparent in other monitoring solutions</a:t>
          </a:r>
          <a:endParaRPr lang="en-US" sz="2900" kern="1200"/>
        </a:p>
      </dsp:txBody>
      <dsp:txXfrm>
        <a:off x="56237" y="1337570"/>
        <a:ext cx="9395304" cy="1039555"/>
      </dsp:txXfrm>
    </dsp:sp>
    <dsp:sp modelId="{3189DC4C-BBDF-C04F-A8A5-09AB9A34029A}">
      <dsp:nvSpPr>
        <dsp:cNvPr id="0" name=""/>
        <dsp:cNvSpPr/>
      </dsp:nvSpPr>
      <dsp:spPr>
        <a:xfrm>
          <a:off x="0" y="2516882"/>
          <a:ext cx="9507778" cy="115202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Been able to use monitoring to support optimizing cache performance</a:t>
          </a:r>
          <a:endParaRPr lang="en-US" sz="2900" kern="1200"/>
        </a:p>
      </dsp:txBody>
      <dsp:txXfrm>
        <a:off x="56237" y="2573119"/>
        <a:ext cx="9395304" cy="1039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ECAB2-0DE6-5545-A340-F756930704EC}">
      <dsp:nvSpPr>
        <dsp:cNvPr id="0" name=""/>
        <dsp:cNvSpPr/>
      </dsp:nvSpPr>
      <dsp:spPr>
        <a:xfrm>
          <a:off x="0" y="64683"/>
          <a:ext cx="9507778" cy="11547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Site storage only really used by ATLAS.</a:t>
          </a:r>
          <a:br>
            <a:rPr lang="en-GB" sz="2100" kern="1200" dirty="0"/>
          </a:br>
          <a:r>
            <a:rPr lang="en-GB" sz="2100" kern="1200" dirty="0"/>
            <a:t>Running combined analysis/MC ATLAS job queue at site in direct storage mode.</a:t>
          </a:r>
          <a:br>
            <a:rPr lang="en-GB" sz="2100" kern="1200" dirty="0"/>
          </a:br>
          <a:endParaRPr lang="en-US" sz="2100" kern="1200" dirty="0"/>
        </a:p>
      </dsp:txBody>
      <dsp:txXfrm>
        <a:off x="56372" y="121055"/>
        <a:ext cx="9395034" cy="1042045"/>
      </dsp:txXfrm>
    </dsp:sp>
    <dsp:sp modelId="{DB1D0453-BB7B-BB4E-B636-ADD42FB8C5F3}">
      <dsp:nvSpPr>
        <dsp:cNvPr id="0" name=""/>
        <dsp:cNvSpPr/>
      </dsp:nvSpPr>
      <dsp:spPr>
        <a:xfrm>
          <a:off x="0" y="1279953"/>
          <a:ext cx="9507778" cy="1154789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Our cache has reduced total number of queries against our backend storage. This has helped the backing storage become more efficient.</a:t>
          </a:r>
          <a:br>
            <a:rPr lang="en-GB" sz="2100" kern="1200"/>
          </a:br>
          <a:endParaRPr lang="en-US" sz="2100" kern="1200"/>
        </a:p>
      </dsp:txBody>
      <dsp:txXfrm>
        <a:off x="56372" y="1336325"/>
        <a:ext cx="9395034" cy="1042045"/>
      </dsp:txXfrm>
    </dsp:sp>
    <dsp:sp modelId="{F5474B30-8D17-7D49-8916-E5A3CE0BCB02}">
      <dsp:nvSpPr>
        <dsp:cNvPr id="0" name=""/>
        <dsp:cNvSpPr/>
      </dsp:nvSpPr>
      <dsp:spPr>
        <a:xfrm>
          <a:off x="0" y="2495223"/>
          <a:ext cx="9507778" cy="115478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We have also reduced the amount of traffic flowing between site storage and WN. This reduction is so-far only nominal, and we expect we can improve on it.</a:t>
          </a:r>
          <a:endParaRPr lang="en-US" sz="2100" kern="1200" dirty="0"/>
        </a:p>
      </dsp:txBody>
      <dsp:txXfrm>
        <a:off x="56372" y="2551595"/>
        <a:ext cx="9395034" cy="10420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68494-5263-1A48-86D0-E2CE1A49C043}">
      <dsp:nvSpPr>
        <dsp:cNvPr id="0" name=""/>
        <dsp:cNvSpPr/>
      </dsp:nvSpPr>
      <dsp:spPr>
        <a:xfrm>
          <a:off x="0" y="114329"/>
          <a:ext cx="9507778" cy="8391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Work mostly based on OSG collector. We have added additional summary parsing, particularly interested in the g-stream data relating to cache performance from recent </a:t>
          </a:r>
          <a:r>
            <a:rPr lang="en-GB" sz="1500" kern="1200" dirty="0" err="1"/>
            <a:t>XRootD</a:t>
          </a:r>
          <a:r>
            <a:rPr lang="en-GB" sz="1500" kern="1200" dirty="0"/>
            <a:t> releases.</a:t>
          </a:r>
          <a:endParaRPr lang="en-US" sz="1500" kern="1200" dirty="0"/>
        </a:p>
      </dsp:txBody>
      <dsp:txXfrm>
        <a:off x="40962" y="155291"/>
        <a:ext cx="9425854" cy="757185"/>
      </dsp:txXfrm>
    </dsp:sp>
    <dsp:sp modelId="{BD8C8E6A-18E3-C748-B931-13378FB00FD9}">
      <dsp:nvSpPr>
        <dsp:cNvPr id="0" name=""/>
        <dsp:cNvSpPr/>
      </dsp:nvSpPr>
      <dsp:spPr>
        <a:xfrm>
          <a:off x="0" y="996638"/>
          <a:ext cx="9507778" cy="839109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We have started collecting metrics and making plots.</a:t>
          </a:r>
          <a:br>
            <a:rPr lang="en-GB" sz="1500" kern="1200" dirty="0"/>
          </a:br>
          <a:r>
            <a:rPr lang="en-GB" sz="1500" kern="1200" dirty="0"/>
            <a:t>Hard part is yet to come which is making sense of the data and doings something useful with it.</a:t>
          </a:r>
          <a:endParaRPr lang="en-US" sz="1500" kern="1200" dirty="0"/>
        </a:p>
      </dsp:txBody>
      <dsp:txXfrm>
        <a:off x="40962" y="1037600"/>
        <a:ext cx="9425854" cy="757185"/>
      </dsp:txXfrm>
    </dsp:sp>
    <dsp:sp modelId="{E3EB0A6C-8616-8549-967B-F183CD73D1F7}">
      <dsp:nvSpPr>
        <dsp:cNvPr id="0" name=""/>
        <dsp:cNvSpPr/>
      </dsp:nvSpPr>
      <dsp:spPr>
        <a:xfrm>
          <a:off x="0" y="1878948"/>
          <a:ext cx="9507778" cy="839109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Have deployed ELK+ stack at Edinburgh which is already in use for monitoring purposes by other communities.</a:t>
          </a:r>
          <a:endParaRPr lang="en-US" sz="1500" kern="1200" dirty="0"/>
        </a:p>
      </dsp:txBody>
      <dsp:txXfrm>
        <a:off x="40962" y="1919910"/>
        <a:ext cx="9425854" cy="757185"/>
      </dsp:txXfrm>
    </dsp:sp>
    <dsp:sp modelId="{4AA66403-5A3D-3B46-842A-7060345D0551}">
      <dsp:nvSpPr>
        <dsp:cNvPr id="0" name=""/>
        <dsp:cNvSpPr/>
      </dsp:nvSpPr>
      <dsp:spPr>
        <a:xfrm>
          <a:off x="0" y="2761257"/>
          <a:ext cx="9507778" cy="83910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For an overview:  </a:t>
          </a:r>
          <a:r>
            <a:rPr lang="en-GB" sz="1500" kern="1200" dirty="0" err="1"/>
            <a:t>vCHEP</a:t>
          </a:r>
          <a:r>
            <a:rPr lang="en-GB" sz="1500" kern="1200" dirty="0"/>
            <a:t>.               </a:t>
          </a:r>
          <a:r>
            <a:rPr lang="en-GB" sz="1500" kern="1200" dirty="0">
              <a:hlinkClick xmlns:r="http://schemas.openxmlformats.org/officeDocument/2006/relationships" r:id="rId1"/>
            </a:rPr>
            <a:t>https://indico.cern.ch/event/948465/contributions/4324009/</a:t>
          </a:r>
          <a:br>
            <a:rPr lang="en-GB" sz="1500" kern="1200" dirty="0"/>
          </a:br>
          <a:br>
            <a:rPr lang="en-GB" sz="1500" kern="1200" dirty="0"/>
          </a:br>
          <a:r>
            <a:rPr lang="en-GB" sz="1500" kern="1200" dirty="0"/>
            <a:t>To explore what we have so far:  </a:t>
          </a:r>
          <a:r>
            <a:rPr lang="en-GB" sz="1500" kern="1200" dirty="0">
              <a:hlinkClick xmlns:r="http://schemas.openxmlformats.org/officeDocument/2006/relationships" r:id="rId2"/>
            </a:rPr>
            <a:t>https://monitoring.edi.scotgrid.ac.uk</a:t>
          </a:r>
          <a:endParaRPr lang="en-US" sz="1500" kern="1200" dirty="0"/>
        </a:p>
      </dsp:txBody>
      <dsp:txXfrm>
        <a:off x="40962" y="2802219"/>
        <a:ext cx="9425854" cy="757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FF90D-0303-AC42-91CF-49172BB9F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5CE73C-3D24-0440-BE5B-9F3F9D280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768F5-9F32-EE4A-9278-FDFFA474E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6610-AFC7-6449-A3EE-83FCA5A67C33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B1D6B-9B4D-5145-8229-2840596BC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C7871-4B4B-FE4A-868D-1157F0C41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C0E1-9F43-D449-89C3-BCD55582A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68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9ECC7-C020-2842-9E4D-B22916810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D12C36-1D1B-B148-B29E-FEB8A8B6E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1C911-8264-DE4D-A00B-F49EDCFC4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6610-AFC7-6449-A3EE-83FCA5A67C33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2CD0F-2EB6-3544-89E8-8EE763F8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A8E97-B47B-ED49-9308-944136950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C0E1-9F43-D449-89C3-BCD55582A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713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721BAC-3FE2-2345-B30C-B3BCF0BCAF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FECF7-FA7E-484F-B783-713807567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52AA3-4733-894E-A608-D1864F4B2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6610-AFC7-6449-A3EE-83FCA5A67C33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07093-17C0-754F-BDEC-7FF20CF8B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DC6E8-5C32-4C4A-8D25-A7CC8FB42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C0E1-9F43-D449-89C3-BCD55582A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83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8A06D-47DF-7343-8E33-413111DB9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E7DF5-76BF-704D-B4AE-E93B56F20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23BC3-AC60-CB46-B7A4-FA6C438F9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6610-AFC7-6449-A3EE-83FCA5A67C33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52376-CA26-7644-8E15-707EAA9C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06EF7-3041-6940-9B00-42981707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C0E1-9F43-D449-89C3-BCD55582A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53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6199-77D9-0D4B-9ECE-0C34CF122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C19DA-FA4C-E44F-A720-9D8F03FE6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80DC5-8BE1-7D40-B8CD-C6A93F385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6610-AFC7-6449-A3EE-83FCA5A67C33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46323-528F-5B4A-A8FE-D16746C09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2A389-9144-AD47-A0C9-610A7188B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C0E1-9F43-D449-89C3-BCD55582A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85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BE46E-242D-FA41-90EA-D1516EFB3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35EEC-53BE-2540-8AE2-F3EBDB7EF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DF469-9914-1945-8707-584AE4821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43F28-A7F6-DA4F-89EB-60D0D9E03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6610-AFC7-6449-A3EE-83FCA5A67C33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F3E5C-81B4-5045-A7DE-8A597957E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FC646-BE67-0540-A535-40DF8E0C4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C0E1-9F43-D449-89C3-BCD55582A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73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71E5C-E069-ED45-A9C3-BA29C0F78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82CE6-134B-EB43-A390-684B72B2A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4206F-7551-FE45-A738-A38129665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2CA80-2B4E-6746-9F76-B451BD0D37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A680CE-AECF-E44E-BD8E-C1937338E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BB0337-60C6-9442-B274-053CDC884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6610-AFC7-6449-A3EE-83FCA5A67C33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6FA9CA-B3B7-8344-A8D4-7A0417B9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EC38BD-0AD6-8345-B3B1-B0B49F1E6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C0E1-9F43-D449-89C3-BCD55582A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46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0A07-70F7-734D-A232-0119935F9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962B67-39AE-144A-A992-6D24BED84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6610-AFC7-6449-A3EE-83FCA5A67C33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6B774-4217-9D40-8B6E-0639BDB68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729AE-24BC-1446-9F6F-2E492FA56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C0E1-9F43-D449-89C3-BCD55582A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3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84558C-5680-064B-BFC7-13F5DCE17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6610-AFC7-6449-A3EE-83FCA5A67C33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BC63E5-CB52-FD47-8666-D2396C5C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C463C-D3B4-DE4C-8061-0E144A66B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C0E1-9F43-D449-89C3-BCD55582A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35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51728-04DF-EA49-8F65-715DB396C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D7146-82E5-E24C-8062-43EEA7184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3D5DB7-481B-144E-BEB0-5454FAC6A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95994-291E-9C40-90D4-C60F56D63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6610-AFC7-6449-A3EE-83FCA5A67C33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EA0C1-787A-7240-8A0D-3CB3AAD3D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C74FB-69EF-DB44-AC8F-3386F2C0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C0E1-9F43-D449-89C3-BCD55582A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35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9BC26-82A7-DD49-A8B2-5B31A7250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1D4596-E699-6B41-85AC-200872B97C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BB8DEF-67E8-1C4D-B746-0C1F9D2FD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16425-60C8-F74D-B470-598B083B8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6610-AFC7-6449-A3EE-83FCA5A67C33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57B43C-F75F-A84C-9F9D-8A305A831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3249D-764F-0240-8C69-1B1816DBD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C0E1-9F43-D449-89C3-BCD55582A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2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CE52C9-D119-A64A-AFB1-E2E6D707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9E0AA-2A66-FB4C-94CD-2496B3751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83640-2204-C545-940A-97BEF62C4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46610-AFC7-6449-A3EE-83FCA5A67C33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D5E76-9848-7F40-865D-403372163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96A22-377A-FC46-9ED0-531CE5050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9C0E1-9F43-D449-89C3-BCD55582A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61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E57C9-0E48-594A-882F-FF8CACB2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GB" sz="4800" dirty="0" err="1">
                <a:solidFill>
                  <a:srgbClr val="FFFFFF"/>
                </a:solidFill>
              </a:rPr>
              <a:t>XRootD</a:t>
            </a:r>
            <a:r>
              <a:rPr lang="en-GB" sz="4800" dirty="0">
                <a:solidFill>
                  <a:srgbClr val="FFFFFF"/>
                </a:solidFill>
              </a:rPr>
              <a:t> caching within </a:t>
            </a:r>
            <a:r>
              <a:rPr lang="en-GB" sz="4800" dirty="0" err="1">
                <a:solidFill>
                  <a:srgbClr val="FFFFFF"/>
                </a:solidFill>
              </a:rPr>
              <a:t>GridPP</a:t>
            </a:r>
            <a:r>
              <a:rPr lang="en-GB" sz="4800" dirty="0">
                <a:solidFill>
                  <a:srgbClr val="FFFFFF"/>
                </a:solidFill>
              </a:rPr>
              <a:t>-UK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86BB4-3C3C-C444-BDB1-7B3243F5A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GB" dirty="0"/>
              <a:t>Robert Currie, Edinburgh, </a:t>
            </a:r>
            <a:r>
              <a:rPr lang="en-GB" dirty="0" err="1"/>
              <a:t>GridPP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08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0CCB-E1CB-3947-927D-69D94686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UK GridPP Tier2 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3899A-9FC8-AA46-BCC9-2F76E34CA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GB" sz="2000" dirty="0"/>
              <a:t>UK sites often support multiple activities</a:t>
            </a:r>
            <a:br>
              <a:rPr lang="en-GB" sz="2000" dirty="0"/>
            </a:br>
            <a:r>
              <a:rPr lang="en-GB" sz="2000" dirty="0"/>
              <a:t>(multi-VO, Tier3 analysis, some non-HEP workflows)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Cache monitoring meets multiple objectives</a:t>
            </a:r>
            <a:br>
              <a:rPr lang="en-GB" sz="2000" dirty="0"/>
            </a:br>
            <a:r>
              <a:rPr lang="en-GB" sz="2000" dirty="0"/>
              <a:t>  - Reduce effort required for site admins</a:t>
            </a:r>
            <a:br>
              <a:rPr lang="en-GB" sz="2000" dirty="0"/>
            </a:br>
            <a:r>
              <a:rPr lang="en-GB" sz="2000" dirty="0"/>
              <a:t>  - Improve A/R of caches at sites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Mid-term aim for Edinburgh is  to explore if we can use intelligent caching/purging decisions to improve cache performance or reduce cache requirements</a:t>
            </a:r>
          </a:p>
        </p:txBody>
      </p:sp>
    </p:spTree>
    <p:extLst>
      <p:ext uri="{BB962C8B-B14F-4D97-AF65-F5344CB8AC3E}">
        <p14:creationId xmlns:p14="http://schemas.microsoft.com/office/powerpoint/2010/main" val="78460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6443B-34D8-D14F-BB9E-A9E62FDC8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FFFF"/>
                </a:solidFill>
              </a:rPr>
              <a:t>XRootD</a:t>
            </a:r>
            <a:r>
              <a:rPr lang="en-GB" sz="4000" dirty="0">
                <a:solidFill>
                  <a:srgbClr val="FFFFFF"/>
                </a:solidFill>
              </a:rPr>
              <a:t> caching at UK 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256A1-4DE0-1F4E-8843-2C6315310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GB" sz="1700" dirty="0"/>
              <a:t>Longer term plan is for smaller UK sites (few-</a:t>
            </a:r>
            <a:r>
              <a:rPr lang="en-GB" sz="1700" dirty="0" err="1"/>
              <a:t>kCPU</a:t>
            </a:r>
            <a:r>
              <a:rPr lang="en-GB" sz="1700" dirty="0"/>
              <a:t>, &lt;1Pb storage) to reduce/remove requirement of hosting complex storage systems at many different sites.</a:t>
            </a:r>
            <a:br>
              <a:rPr lang="en-GB" sz="1700" dirty="0"/>
            </a:br>
            <a:endParaRPr lang="en-GB" sz="1700" dirty="0"/>
          </a:p>
          <a:p>
            <a:r>
              <a:rPr lang="en-GB" sz="1700" dirty="0"/>
              <a:t>3 UK sites so far have trailed </a:t>
            </a:r>
            <a:r>
              <a:rPr lang="en-GB" sz="1700" dirty="0" err="1"/>
              <a:t>XRootD</a:t>
            </a:r>
            <a:r>
              <a:rPr lang="en-GB" sz="1700" dirty="0"/>
              <a:t> caching:</a:t>
            </a:r>
            <a:br>
              <a:rPr lang="en-GB" sz="1700" dirty="0"/>
            </a:br>
            <a:br>
              <a:rPr lang="en-GB" sz="1700" dirty="0"/>
            </a:br>
            <a:r>
              <a:rPr lang="en-GB" sz="1700" dirty="0"/>
              <a:t>  - Birmingham     -&gt;     Manchester Storage</a:t>
            </a:r>
            <a:br>
              <a:rPr lang="en-GB" sz="1700" dirty="0"/>
            </a:br>
            <a:r>
              <a:rPr lang="en-GB" sz="1700" dirty="0"/>
              <a:t>    (Without a cache Birmingham overwhelmed the Manchester SE network link)</a:t>
            </a:r>
            <a:br>
              <a:rPr lang="en-GB" sz="1700" dirty="0"/>
            </a:br>
            <a:br>
              <a:rPr lang="en-GB" sz="1700" dirty="0"/>
            </a:br>
            <a:r>
              <a:rPr lang="en-GB" sz="1700" dirty="0"/>
              <a:t>  - Oxford               -&gt;     RAL Storage</a:t>
            </a:r>
            <a:br>
              <a:rPr lang="en-GB" sz="1700" dirty="0"/>
            </a:br>
            <a:r>
              <a:rPr lang="en-GB" sz="1700" dirty="0"/>
              <a:t>    (Currently investigating optimal configuration for remote storage access for Oxford compute)</a:t>
            </a:r>
            <a:br>
              <a:rPr lang="en-GB" sz="1700" dirty="0"/>
            </a:br>
            <a:br>
              <a:rPr lang="en-GB" sz="1700" dirty="0"/>
            </a:br>
            <a:r>
              <a:rPr lang="en-GB" sz="1700" dirty="0"/>
              <a:t>  - Edinburgh         -&gt;     Edinburgh Storage</a:t>
            </a:r>
            <a:br>
              <a:rPr lang="en-GB" sz="1700" dirty="0"/>
            </a:br>
            <a:r>
              <a:rPr lang="en-GB" sz="1700" dirty="0"/>
              <a:t>    (Being used as a test-bed for monitoring tools)</a:t>
            </a:r>
          </a:p>
        </p:txBody>
      </p:sp>
    </p:spTree>
    <p:extLst>
      <p:ext uri="{BB962C8B-B14F-4D97-AF65-F5344CB8AC3E}">
        <p14:creationId xmlns:p14="http://schemas.microsoft.com/office/powerpoint/2010/main" val="398115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DB25F8-BBD8-6842-BE81-BD78C3A5D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Successes so far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F2A2FEC-F930-4F51-AFEA-359270221F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181919"/>
              </p:ext>
            </p:extLst>
          </p:nvPr>
        </p:nvGraphicFramePr>
        <p:xfrm>
          <a:off x="1422492" y="2499837"/>
          <a:ext cx="9507778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8104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215C91C-AEE2-BB4D-A935-CF2FF1331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Edinburgh </a:t>
            </a:r>
            <a:r>
              <a:rPr lang="en-GB" sz="4000" dirty="0" err="1">
                <a:solidFill>
                  <a:srgbClr val="FFFFFF"/>
                </a:solidFill>
              </a:rPr>
              <a:t>XRootD</a:t>
            </a:r>
            <a:r>
              <a:rPr lang="en-GB" sz="4000" dirty="0">
                <a:solidFill>
                  <a:srgbClr val="FFFFFF"/>
                </a:solidFill>
              </a:rPr>
              <a:t> cache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1B4CA14-46B0-440A-87A9-462931B092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712468"/>
              </p:ext>
            </p:extLst>
          </p:nvPr>
        </p:nvGraphicFramePr>
        <p:xfrm>
          <a:off x="1422492" y="2499837"/>
          <a:ext cx="9507778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97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E26A6B-5073-1544-BC2C-1D47D1AC0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Monitoring at Edinburgh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08F091B-A3CA-4B70-BE76-33C90B27ED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58325"/>
              </p:ext>
            </p:extLst>
          </p:nvPr>
        </p:nvGraphicFramePr>
        <p:xfrm>
          <a:off x="1422492" y="2499837"/>
          <a:ext cx="9507778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516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433</Words>
  <Application>Microsoft Macintosh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XRootD caching within GridPP-UK</vt:lpstr>
      <vt:lpstr>UK GridPP Tier2 sites</vt:lpstr>
      <vt:lpstr>XRootD caching at UK sites</vt:lpstr>
      <vt:lpstr>Successes so far</vt:lpstr>
      <vt:lpstr>Edinburgh XRootD cache</vt:lpstr>
      <vt:lpstr>Monitoring at Edinburgh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XRootD caching within GridPP-UK</dc:title>
  <dc:creator>CURRIE Robert</dc:creator>
  <cp:lastModifiedBy>CURRIE Robert</cp:lastModifiedBy>
  <cp:revision>2</cp:revision>
  <dcterms:created xsi:type="dcterms:W3CDTF">2021-06-10T00:09:44Z</dcterms:created>
  <dcterms:modified xsi:type="dcterms:W3CDTF">2021-06-10T17:51:37Z</dcterms:modified>
</cp:coreProperties>
</file>