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648" r:id="rId1"/>
  </p:sldMasterIdLst>
  <p:notesMasterIdLst>
    <p:notesMasterId r:id="rId15"/>
  </p:notesMasterIdLst>
  <p:handoutMasterIdLst>
    <p:handoutMasterId r:id="rId16"/>
  </p:handoutMasterIdLst>
  <p:sldIdLst>
    <p:sldId id="281" r:id="rId2"/>
    <p:sldId id="260" r:id="rId3"/>
    <p:sldId id="311" r:id="rId4"/>
    <p:sldId id="312" r:id="rId5"/>
    <p:sldId id="316" r:id="rId6"/>
    <p:sldId id="317" r:id="rId7"/>
    <p:sldId id="315" r:id="rId8"/>
    <p:sldId id="299" r:id="rId9"/>
    <p:sldId id="313" r:id="rId10"/>
    <p:sldId id="318" r:id="rId11"/>
    <p:sldId id="314" r:id="rId12"/>
    <p:sldId id="310" r:id="rId13"/>
    <p:sldId id="319" r:id="rId14"/>
  </p:sldIdLst>
  <p:sldSz cx="9144000" cy="6858000" type="screen4x3"/>
  <p:notesSz cx="6858000" cy="9144000"/>
  <p:embeddedFontLst>
    <p:embeddedFont>
      <p:font typeface="Calibri" pitchFamily="34" charset="0"/>
      <p:regular r:id="rId17"/>
      <p:bold r:id="rId18"/>
      <p:italic r:id="rId19"/>
      <p:boldItalic r:id="rId20"/>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 Zisman"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2F2F2"/>
    <a:srgbClr val="4F81BD"/>
    <a:srgbClr val="EEECE1"/>
    <a:srgbClr val="663300"/>
    <a:srgbClr val="009999"/>
    <a:srgbClr val="00CC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004" autoAdjust="0"/>
    <p:restoredTop sz="86420" autoAdjust="0"/>
  </p:normalViewPr>
  <p:slideViewPr>
    <p:cSldViewPr snapToGrid="0">
      <p:cViewPr varScale="1">
        <p:scale>
          <a:sx n="70" d="100"/>
          <a:sy n="70" d="100"/>
        </p:scale>
        <p:origin x="-774" y="-108"/>
      </p:cViewPr>
      <p:guideLst>
        <p:guide orient="horz" pos="2160"/>
        <p:guide pos="2880"/>
      </p:guideLst>
    </p:cSldViewPr>
  </p:slideViewPr>
  <p:outlineViewPr>
    <p:cViewPr>
      <p:scale>
        <a:sx n="33" d="100"/>
        <a:sy n="33" d="100"/>
      </p:scale>
      <p:origin x="0" y="1716"/>
    </p:cViewPr>
  </p:outlineViewPr>
  <p:notesTextViewPr>
    <p:cViewPr>
      <p:scale>
        <a:sx n="100" d="100"/>
        <a:sy n="100" d="100"/>
      </p:scale>
      <p:origin x="0" y="0"/>
    </p:cViewPr>
  </p:notesTextViewPr>
  <p:sorterViewPr>
    <p:cViewPr>
      <p:scale>
        <a:sx n="66" d="100"/>
        <a:sy n="66" d="100"/>
      </p:scale>
      <p:origin x="0" y="0"/>
    </p:cViewPr>
  </p:sorterViewPr>
  <p:gridSpacing cx="77716063" cy="777160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37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4DA3A806-4E31-45CC-8A2B-B5E1B76254D4}" type="datetimeFigureOut">
              <a:rPr lang="en-US"/>
              <a:pPr>
                <a:defRPr/>
              </a:pPr>
              <a:t>10/18/2011</a:t>
            </a:fld>
            <a:endParaRPr lang="en-US"/>
          </a:p>
        </p:txBody>
      </p:sp>
      <p:sp>
        <p:nvSpPr>
          <p:cNvPr id="337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37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06518F7-A059-46D7-ABD7-E8E8289952E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767126B-C817-4C86-8C52-94CCAC0A170E}" type="datetimeFigureOut">
              <a:rPr lang="en-US"/>
              <a:pPr>
                <a:defRPr/>
              </a:pPr>
              <a:t>10/18/2011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5CCD57D-B659-492A-9A9A-D6DC2F6B064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userDrawn="1"/>
        </p:nvSpPr>
        <p:spPr>
          <a:xfrm>
            <a:off x="0" y="6400799"/>
            <a:ext cx="9144000" cy="457201"/>
          </a:xfrm>
          <a:prstGeom prst="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8"/>
          <p:cNvSpPr/>
          <p:nvPr userDrawn="1"/>
        </p:nvSpPr>
        <p:spPr>
          <a:xfrm>
            <a:off x="0" y="0"/>
            <a:ext cx="9144000" cy="1143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2" descr="C:\Documents and Settings\sgeer\My Documents\MAP\MAP-LOGO.png"/>
          <p:cNvPicPr>
            <a:picLocks noChangeAspect="1" noChangeArrowheads="1"/>
          </p:cNvPicPr>
          <p:nvPr userDrawn="1"/>
        </p:nvPicPr>
        <p:blipFill>
          <a:blip r:embed="rId2"/>
          <a:srcRect/>
          <a:stretch>
            <a:fillRect/>
          </a:stretch>
        </p:blipFill>
        <p:spPr bwMode="auto">
          <a:xfrm>
            <a:off x="7848600" y="76200"/>
            <a:ext cx="857250" cy="974725"/>
          </a:xfrm>
          <a:prstGeom prst="rect">
            <a:avLst/>
          </a:prstGeom>
          <a:noFill/>
          <a:ln w="38100">
            <a:solidFill>
              <a:schemeClr val="bg1">
                <a:lumMod val="85000"/>
              </a:schemeClr>
            </a:solidFill>
          </a:ln>
        </p:spPr>
      </p:pic>
      <p:pic>
        <p:nvPicPr>
          <p:cNvPr id="7" name="Picture 12"/>
          <p:cNvPicPr>
            <a:picLocks noChangeAspect="1" noChangeArrowheads="1"/>
          </p:cNvPicPr>
          <p:nvPr userDrawn="1"/>
        </p:nvPicPr>
        <p:blipFill>
          <a:blip r:embed="rId3"/>
          <a:srcRect/>
          <a:stretch>
            <a:fillRect/>
          </a:stretch>
        </p:blipFill>
        <p:spPr bwMode="auto">
          <a:xfrm>
            <a:off x="647700" y="152400"/>
            <a:ext cx="876300" cy="850900"/>
          </a:xfrm>
          <a:prstGeom prst="rect">
            <a:avLst/>
          </a:prstGeom>
          <a:solidFill>
            <a:schemeClr val="bg1"/>
          </a:solidFill>
          <a:ln w="9525">
            <a:noFill/>
            <a:miter lim="800000"/>
            <a:headEnd/>
            <a:tailEnd/>
          </a:ln>
        </p:spPr>
      </p:pic>
      <p:sp>
        <p:nvSpPr>
          <p:cNvPr id="2" name="Title 1"/>
          <p:cNvSpPr>
            <a:spLocks noGrp="1"/>
          </p:cNvSpPr>
          <p:nvPr>
            <p:ph type="ctrTitle"/>
          </p:nvPr>
        </p:nvSpPr>
        <p:spPr>
          <a:xfrm>
            <a:off x="1524000" y="1"/>
            <a:ext cx="6324600" cy="1143000"/>
          </a:xfrm>
        </p:spPr>
        <p:txBody>
          <a:bodyPr/>
          <a:lstStyle>
            <a:lvl1pPr>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209800"/>
            <a:ext cx="6400800" cy="2286000"/>
          </a:xfrm>
        </p:spPr>
        <p:txBody>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Char char="•"/>
              <a:tabLst/>
              <a:defRPr sz="2400" baseline="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8" name="Date Placeholder 3"/>
          <p:cNvSpPr>
            <a:spLocks noGrp="1"/>
          </p:cNvSpPr>
          <p:nvPr>
            <p:ph type="dt" sz="half" idx="10"/>
          </p:nvPr>
        </p:nvSpPr>
        <p:spPr>
          <a:xfrm>
            <a:off x="457200" y="6416675"/>
            <a:ext cx="1506071" cy="365125"/>
          </a:xfrm>
        </p:spPr>
        <p:txBody>
          <a:bodyPr/>
          <a:lstStyle>
            <a:lvl1pPr>
              <a:defRPr>
                <a:solidFill>
                  <a:schemeClr val="tx1"/>
                </a:solidFill>
              </a:defRPr>
            </a:lvl1pPr>
          </a:lstStyle>
          <a:p>
            <a:pPr>
              <a:defRPr/>
            </a:pPr>
            <a:endParaRPr lang="en-US"/>
          </a:p>
        </p:txBody>
      </p:sp>
      <p:sp>
        <p:nvSpPr>
          <p:cNvPr id="9" name="Footer Placeholder 4"/>
          <p:cNvSpPr>
            <a:spLocks noGrp="1"/>
          </p:cNvSpPr>
          <p:nvPr>
            <p:ph type="ftr" sz="quarter" idx="11"/>
          </p:nvPr>
        </p:nvSpPr>
        <p:spPr>
          <a:xfrm>
            <a:off x="2030506" y="6416675"/>
            <a:ext cx="5567081" cy="365125"/>
          </a:xfrm>
        </p:spPr>
        <p:txBody>
          <a:bodyPr/>
          <a:lstStyle>
            <a:lvl1pPr>
              <a:defRPr/>
            </a:lvl1pPr>
          </a:lstStyle>
          <a:p>
            <a:pPr>
              <a:defRPr/>
            </a:pPr>
            <a:r>
              <a:rPr lang="nl-NL" smtClean="0"/>
              <a:t>STEVE GEER                                           LCWS11      Granada, Spain                         26-30 September, 2011</a:t>
            </a:r>
            <a:endParaRPr lang="en-US" dirty="0"/>
          </a:p>
        </p:txBody>
      </p:sp>
      <p:sp>
        <p:nvSpPr>
          <p:cNvPr id="10" name="Slide Number Placeholder 5"/>
          <p:cNvSpPr>
            <a:spLocks noGrp="1"/>
          </p:cNvSpPr>
          <p:nvPr>
            <p:ph type="sldNum" sz="quarter" idx="12"/>
          </p:nvPr>
        </p:nvSpPr>
        <p:spPr>
          <a:xfrm>
            <a:off x="7799294" y="6416675"/>
            <a:ext cx="887506" cy="365125"/>
          </a:xfrm>
        </p:spPr>
        <p:txBody>
          <a:bodyPr/>
          <a:lstStyle>
            <a:lvl1pPr>
              <a:defRPr>
                <a:solidFill>
                  <a:schemeClr val="tx1"/>
                </a:solidFill>
              </a:defRPr>
            </a:lvl1pPr>
          </a:lstStyle>
          <a:p>
            <a:pPr>
              <a:defRPr/>
            </a:pPr>
            <a:fld id="{F13DFC28-8DA6-4A52-A867-A36D86CD9F1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Rectangle 10"/>
          <p:cNvSpPr/>
          <p:nvPr userDrawn="1"/>
        </p:nvSpPr>
        <p:spPr>
          <a:xfrm>
            <a:off x="0" y="6400799"/>
            <a:ext cx="9144000" cy="457201"/>
          </a:xfrm>
          <a:prstGeom prst="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9"/>
          <p:cNvSpPr/>
          <p:nvPr userDrawn="1"/>
        </p:nvSpPr>
        <p:spPr>
          <a:xfrm>
            <a:off x="0" y="0"/>
            <a:ext cx="9144000" cy="1143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2" descr="C:\Documents and Settings\sgeer\My Documents\MAP\MAP-LOGO.png"/>
          <p:cNvPicPr>
            <a:picLocks noChangeAspect="1" noChangeArrowheads="1"/>
          </p:cNvPicPr>
          <p:nvPr userDrawn="1"/>
        </p:nvPicPr>
        <p:blipFill>
          <a:blip r:embed="rId2"/>
          <a:srcRect/>
          <a:stretch>
            <a:fillRect/>
          </a:stretch>
        </p:blipFill>
        <p:spPr bwMode="auto">
          <a:xfrm>
            <a:off x="7848600" y="76200"/>
            <a:ext cx="857250" cy="974725"/>
          </a:xfrm>
          <a:prstGeom prst="rect">
            <a:avLst/>
          </a:prstGeom>
          <a:noFill/>
          <a:ln w="38100">
            <a:solidFill>
              <a:schemeClr val="bg1">
                <a:lumMod val="85000"/>
              </a:schemeClr>
            </a:solidFill>
          </a:ln>
        </p:spPr>
      </p:pic>
      <p:pic>
        <p:nvPicPr>
          <p:cNvPr id="7" name="Picture 12"/>
          <p:cNvPicPr>
            <a:picLocks noChangeAspect="1" noChangeArrowheads="1"/>
          </p:cNvPicPr>
          <p:nvPr userDrawn="1"/>
        </p:nvPicPr>
        <p:blipFill>
          <a:blip r:embed="rId3"/>
          <a:srcRect/>
          <a:stretch>
            <a:fillRect/>
          </a:stretch>
        </p:blipFill>
        <p:spPr bwMode="auto">
          <a:xfrm>
            <a:off x="647700" y="152400"/>
            <a:ext cx="876300" cy="850900"/>
          </a:xfrm>
          <a:prstGeom prst="rect">
            <a:avLst/>
          </a:prstGeom>
          <a:solidFill>
            <a:schemeClr val="bg1"/>
          </a:solidFill>
          <a:ln w="9525">
            <a:noFill/>
            <a:miter lim="800000"/>
            <a:headEnd/>
            <a:tailEnd/>
          </a:ln>
        </p:spPr>
      </p:pic>
      <p:sp>
        <p:nvSpPr>
          <p:cNvPr id="2" name="Title 1"/>
          <p:cNvSpPr>
            <a:spLocks noGrp="1"/>
          </p:cNvSpPr>
          <p:nvPr>
            <p:ph type="title"/>
          </p:nvPr>
        </p:nvSpPr>
        <p:spPr>
          <a:xfrm>
            <a:off x="1524000" y="0"/>
            <a:ext cx="6324600" cy="1066800"/>
          </a:xfrm>
        </p:spPr>
        <p:txBody>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71600"/>
            <a:ext cx="8229600" cy="4876800"/>
          </a:xfrm>
        </p:spPr>
        <p:txBody>
          <a:bodyPr/>
          <a:lstStyle>
            <a:lvl2pPr>
              <a:defRPr>
                <a:solidFill>
                  <a:schemeClr val="tx2"/>
                </a:solidFill>
              </a:defRPr>
            </a:lvl2pPr>
            <a:lvl3pPr>
              <a:defRPr>
                <a:solidFill>
                  <a:schemeClr val="accent3"/>
                </a:solidFill>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9" name="Footer Placeholder 4"/>
          <p:cNvSpPr>
            <a:spLocks noGrp="1"/>
          </p:cNvSpPr>
          <p:nvPr>
            <p:ph type="ftr" sz="quarter" idx="11"/>
          </p:nvPr>
        </p:nvSpPr>
        <p:spPr>
          <a:xfrm>
            <a:off x="443753" y="6416675"/>
            <a:ext cx="7404847" cy="365125"/>
          </a:xfrm>
        </p:spPr>
        <p:txBody>
          <a:bodyPr/>
          <a:lstStyle>
            <a:lvl1pPr>
              <a:defRPr>
                <a:solidFill>
                  <a:schemeClr val="tx1"/>
                </a:solidFill>
              </a:defRPr>
            </a:lvl1pPr>
          </a:lstStyle>
          <a:p>
            <a:pPr>
              <a:defRPr/>
            </a:pPr>
            <a:r>
              <a:rPr lang="nl-NL" smtClean="0"/>
              <a:t>STEVE GEER                                           LCWS11      Granada, Spain                         26-30 September, 2011</a:t>
            </a:r>
            <a:endParaRPr lang="en-US" dirty="0"/>
          </a:p>
        </p:txBody>
      </p:sp>
      <p:sp>
        <p:nvSpPr>
          <p:cNvPr id="10" name="Slide Number Placeholder 5"/>
          <p:cNvSpPr>
            <a:spLocks noGrp="1"/>
          </p:cNvSpPr>
          <p:nvPr>
            <p:ph type="sldNum" sz="quarter" idx="12"/>
          </p:nvPr>
        </p:nvSpPr>
        <p:spPr>
          <a:xfrm>
            <a:off x="8077200" y="6416675"/>
            <a:ext cx="609600" cy="365125"/>
          </a:xfrm>
        </p:spPr>
        <p:txBody>
          <a:bodyPr/>
          <a:lstStyle>
            <a:lvl1pPr>
              <a:defRPr>
                <a:solidFill>
                  <a:schemeClr val="tx1"/>
                </a:solidFill>
              </a:defRPr>
            </a:lvl1pPr>
          </a:lstStyle>
          <a:p>
            <a:pPr>
              <a:defRPr/>
            </a:pPr>
            <a:fld id="{9AFA9E42-8D75-4234-963E-9D8417C849F1}" type="slidenum">
              <a:rPr lang="en-US"/>
              <a:pPr>
                <a:defRPr/>
              </a:pPr>
              <a:t>‹#›</a:t>
            </a:fld>
            <a:endParaRPr lang="en-US" dirty="0"/>
          </a:p>
        </p:txBody>
      </p:sp>
      <p:cxnSp>
        <p:nvCxnSpPr>
          <p:cNvPr id="13" name="Straight Connector 12"/>
          <p:cNvCxnSpPr/>
          <p:nvPr userDrawn="1"/>
        </p:nvCxnSpPr>
        <p:spPr>
          <a:xfrm>
            <a:off x="0" y="6400800"/>
            <a:ext cx="914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0" y="1134038"/>
            <a:ext cx="914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1371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endParaRPr lang="en-US"/>
          </a:p>
        </p:txBody>
      </p:sp>
      <p:sp>
        <p:nvSpPr>
          <p:cNvPr id="5" name="Footer Placeholder 4"/>
          <p:cNvSpPr>
            <a:spLocks noGrp="1"/>
          </p:cNvSpPr>
          <p:nvPr>
            <p:ph type="ftr" sz="quarter" idx="3"/>
          </p:nvPr>
        </p:nvSpPr>
        <p:spPr>
          <a:xfrm>
            <a:off x="2097741" y="6356350"/>
            <a:ext cx="5446059"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r>
              <a:rPr lang="nl-NL" smtClean="0"/>
              <a:t>STEVE GEER                                           LCWS11      Granada, Spain                         26-30 September, 2011</a:t>
            </a:r>
            <a:endParaRPr lang="en-US" dirty="0"/>
          </a:p>
        </p:txBody>
      </p:sp>
      <p:sp>
        <p:nvSpPr>
          <p:cNvPr id="6" name="Slide Number Placeholder 5"/>
          <p:cNvSpPr>
            <a:spLocks noGrp="1"/>
          </p:cNvSpPr>
          <p:nvPr>
            <p:ph type="sldNum" sz="quarter" idx="4"/>
          </p:nvPr>
        </p:nvSpPr>
        <p:spPr>
          <a:xfrm>
            <a:off x="7879976" y="6356350"/>
            <a:ext cx="806824"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7F3C182-348B-4517-BD6A-B5EA8686C64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ctrTitle" idx="4294967295"/>
          </p:nvPr>
        </p:nvSpPr>
        <p:spPr>
          <a:xfrm>
            <a:off x="1524000" y="0"/>
            <a:ext cx="6324600" cy="1143000"/>
          </a:xfrm>
        </p:spPr>
        <p:txBody>
          <a:bodyPr/>
          <a:lstStyle/>
          <a:p>
            <a:pPr eaLnBrk="1" hangingPunct="1"/>
            <a:r>
              <a:rPr lang="en-US" sz="3600" smtClean="0"/>
              <a:t>  </a:t>
            </a:r>
          </a:p>
        </p:txBody>
      </p:sp>
      <p:sp>
        <p:nvSpPr>
          <p:cNvPr id="6146" name="Subtitle 2"/>
          <p:cNvSpPr>
            <a:spLocks noGrp="1"/>
          </p:cNvSpPr>
          <p:nvPr>
            <p:ph type="subTitle" idx="4294967295"/>
          </p:nvPr>
        </p:nvSpPr>
        <p:spPr>
          <a:xfrm>
            <a:off x="4191000" y="1837904"/>
            <a:ext cx="4343400" cy="3605213"/>
          </a:xfrm>
        </p:spPr>
        <p:txBody>
          <a:bodyPr/>
          <a:lstStyle/>
          <a:p>
            <a:pPr marL="0" indent="0" algn="ctr" eaLnBrk="1" hangingPunct="1">
              <a:buFont typeface="Arial" charset="0"/>
              <a:buNone/>
            </a:pPr>
            <a:r>
              <a:rPr lang="en-US" sz="2400" dirty="0" smtClean="0">
                <a:cs typeface="Arial" charset="0"/>
              </a:rPr>
              <a:t> </a:t>
            </a:r>
            <a:r>
              <a:rPr lang="en-US" sz="3600" dirty="0" smtClean="0">
                <a:cs typeface="Arial" charset="0"/>
              </a:rPr>
              <a:t>MAP</a:t>
            </a:r>
            <a:endParaRPr lang="en-US" sz="3600" dirty="0" smtClean="0">
              <a:cs typeface="Arial" charset="0"/>
            </a:endParaRPr>
          </a:p>
          <a:p>
            <a:pPr marL="0" indent="0" algn="ctr" eaLnBrk="1" hangingPunct="1">
              <a:buFont typeface="Arial" charset="0"/>
              <a:buNone/>
            </a:pPr>
            <a:r>
              <a:rPr lang="en-US" sz="3600" dirty="0" smtClean="0">
                <a:solidFill>
                  <a:schemeClr val="tx2"/>
                </a:solidFill>
                <a:cs typeface="Arial" charset="0"/>
              </a:rPr>
              <a:t>PLANNING FOR FY12</a:t>
            </a:r>
            <a:endParaRPr lang="en-US" dirty="0" smtClean="0">
              <a:solidFill>
                <a:schemeClr val="tx2"/>
              </a:solidFill>
              <a:cs typeface="Arial" charset="0"/>
            </a:endParaRPr>
          </a:p>
          <a:p>
            <a:pPr marL="0" indent="0" algn="ctr" eaLnBrk="1" hangingPunct="1">
              <a:buFont typeface="Arial" charset="0"/>
              <a:buNone/>
            </a:pPr>
            <a:endParaRPr lang="en-US" sz="1100" dirty="0" smtClean="0">
              <a:cs typeface="Arial" charset="0"/>
            </a:endParaRPr>
          </a:p>
          <a:p>
            <a:pPr marL="0" indent="0" algn="ctr" eaLnBrk="1" hangingPunct="1">
              <a:buFont typeface="Arial" charset="0"/>
              <a:buNone/>
            </a:pPr>
            <a:r>
              <a:rPr lang="en-US" sz="2400" dirty="0" smtClean="0">
                <a:cs typeface="Arial" charset="0"/>
              </a:rPr>
              <a:t>Steve Geer</a:t>
            </a:r>
          </a:p>
          <a:p>
            <a:pPr marL="0" indent="0" algn="ctr" eaLnBrk="1" hangingPunct="1">
              <a:buFont typeface="Arial" charset="0"/>
              <a:buNone/>
            </a:pPr>
            <a:r>
              <a:rPr lang="en-US" sz="1800" dirty="0" smtClean="0">
                <a:solidFill>
                  <a:schemeClr val="hlink"/>
                </a:solidFill>
                <a:cs typeface="Arial" charset="0"/>
              </a:rPr>
              <a:t>A</a:t>
            </a:r>
            <a:r>
              <a:rPr lang="en-US" sz="1800" dirty="0" smtClean="0">
                <a:cs typeface="Arial" charset="0"/>
              </a:rPr>
              <a:t>ccelerator</a:t>
            </a:r>
            <a:r>
              <a:rPr lang="en-US" sz="1800" dirty="0" smtClean="0">
                <a:solidFill>
                  <a:schemeClr val="hlink"/>
                </a:solidFill>
                <a:cs typeface="Arial" charset="0"/>
              </a:rPr>
              <a:t> P</a:t>
            </a:r>
            <a:r>
              <a:rPr lang="en-US" sz="1800" dirty="0" smtClean="0">
                <a:cs typeface="Arial" charset="0"/>
              </a:rPr>
              <a:t>hysics</a:t>
            </a:r>
            <a:r>
              <a:rPr lang="en-US" sz="1800" dirty="0" smtClean="0">
                <a:solidFill>
                  <a:schemeClr val="hlink"/>
                </a:solidFill>
                <a:cs typeface="Arial" charset="0"/>
              </a:rPr>
              <a:t> C</a:t>
            </a:r>
            <a:r>
              <a:rPr lang="en-US" sz="1800" dirty="0" smtClean="0">
                <a:cs typeface="Arial" charset="0"/>
              </a:rPr>
              <a:t>enter</a:t>
            </a:r>
          </a:p>
          <a:p>
            <a:pPr marL="0" indent="0" algn="ctr" eaLnBrk="1" hangingPunct="1">
              <a:buFont typeface="Arial" charset="0"/>
              <a:buNone/>
            </a:pPr>
            <a:r>
              <a:rPr lang="en-US" sz="1800" dirty="0" smtClean="0">
                <a:cs typeface="Arial" charset="0"/>
              </a:rPr>
              <a:t>Fermi National Accelerator Laboratory</a:t>
            </a:r>
            <a:endParaRPr lang="en-US" sz="2000" dirty="0" smtClean="0">
              <a:cs typeface="Arial" charset="0"/>
            </a:endParaRPr>
          </a:p>
          <a:p>
            <a:pPr marL="0" indent="0" algn="ctr" eaLnBrk="1" hangingPunct="1">
              <a:buFont typeface="Arial" charset="0"/>
              <a:buNone/>
            </a:pPr>
            <a:endParaRPr lang="en-US" sz="2000" dirty="0" smtClean="0">
              <a:cs typeface="Arial" charset="0"/>
            </a:endParaRPr>
          </a:p>
          <a:p>
            <a:pPr marL="0" indent="0" algn="ctr" eaLnBrk="1" hangingPunct="1">
              <a:buFont typeface="Arial" charset="0"/>
              <a:buNone/>
            </a:pPr>
            <a:r>
              <a:rPr lang="en-US" sz="1800" b="1" dirty="0" smtClean="0">
                <a:cs typeface="Arial" charset="0"/>
              </a:rPr>
              <a:t>L1 + L2 Management Meeting</a:t>
            </a:r>
            <a:endParaRPr lang="en-US" sz="1800" b="1" dirty="0" smtClean="0">
              <a:cs typeface="Arial" charset="0"/>
            </a:endParaRPr>
          </a:p>
          <a:p>
            <a:pPr marL="0" indent="0" algn="ctr" eaLnBrk="1" hangingPunct="1">
              <a:buFont typeface="Arial" charset="0"/>
              <a:buNone/>
            </a:pPr>
            <a:r>
              <a:rPr lang="en-US" sz="1800" b="1" dirty="0" smtClean="0">
                <a:cs typeface="Arial" charset="0"/>
              </a:rPr>
              <a:t>FNAL, October 20, </a:t>
            </a:r>
            <a:r>
              <a:rPr lang="en-US" sz="1800" b="1" dirty="0" smtClean="0">
                <a:cs typeface="Arial" charset="0"/>
              </a:rPr>
              <a:t>2011</a:t>
            </a:r>
          </a:p>
        </p:txBody>
      </p:sp>
      <p:pic>
        <p:nvPicPr>
          <p:cNvPr id="6147" name="Picture 2"/>
          <p:cNvPicPr>
            <a:picLocks noChangeAspect="1" noChangeArrowheads="1"/>
          </p:cNvPicPr>
          <p:nvPr/>
        </p:nvPicPr>
        <p:blipFill>
          <a:blip r:embed="rId2"/>
          <a:srcRect l="23438" t="17500" r="20625" b="10001"/>
          <a:stretch>
            <a:fillRect/>
          </a:stretch>
        </p:blipFill>
        <p:spPr bwMode="auto">
          <a:xfrm>
            <a:off x="609600" y="2158624"/>
            <a:ext cx="3389313" cy="3128963"/>
          </a:xfrm>
          <a:prstGeom prst="rect">
            <a:avLst/>
          </a:prstGeom>
          <a:noFill/>
          <a:ln w="9525" algn="ctr">
            <a:noFill/>
            <a:miter lim="800000"/>
            <a:headEnd/>
            <a:tailEnd/>
          </a:ln>
        </p:spPr>
      </p:pic>
      <p:sp>
        <p:nvSpPr>
          <p:cNvPr id="6148" name="Oval 17"/>
          <p:cNvSpPr>
            <a:spLocks noChangeArrowheads="1"/>
          </p:cNvSpPr>
          <p:nvPr/>
        </p:nvSpPr>
        <p:spPr bwMode="auto">
          <a:xfrm>
            <a:off x="1352550" y="2445962"/>
            <a:ext cx="1847850" cy="1770062"/>
          </a:xfrm>
          <a:prstGeom prst="ellipse">
            <a:avLst/>
          </a:prstGeom>
          <a:noFill/>
          <a:ln w="76200" algn="ctr">
            <a:solidFill>
              <a:srgbClr val="002060"/>
            </a:solidFill>
            <a:round/>
            <a:headEnd/>
            <a:tailEnd/>
          </a:ln>
        </p:spPr>
        <p:txBody>
          <a:bodyPr/>
          <a:lstStyle/>
          <a:p>
            <a:endParaRPr lang="en-US"/>
          </a:p>
        </p:txBody>
      </p:sp>
      <p:sp>
        <p:nvSpPr>
          <p:cNvPr id="6149" name="TextBox 18"/>
          <p:cNvSpPr txBox="1">
            <a:spLocks noChangeArrowheads="1"/>
          </p:cNvSpPr>
          <p:nvPr/>
        </p:nvSpPr>
        <p:spPr bwMode="auto">
          <a:xfrm>
            <a:off x="533400" y="2557087"/>
            <a:ext cx="765175" cy="830262"/>
          </a:xfrm>
          <a:prstGeom prst="rect">
            <a:avLst/>
          </a:prstGeom>
          <a:noFill/>
          <a:ln w="9525">
            <a:noFill/>
            <a:miter lim="800000"/>
            <a:headEnd/>
            <a:tailEnd/>
          </a:ln>
        </p:spPr>
        <p:txBody>
          <a:bodyPr wrap="none">
            <a:spAutoFit/>
          </a:bodyPr>
          <a:lstStyle/>
          <a:p>
            <a:r>
              <a:rPr lang="en-US" sz="4800">
                <a:latin typeface="Symbol" pitchFamily="18" charset="2"/>
              </a:rPr>
              <a:t>m</a:t>
            </a:r>
            <a:r>
              <a:rPr lang="en-US" sz="4800" baseline="30000">
                <a:latin typeface="Symbol" pitchFamily="18" charset="2"/>
              </a:rPr>
              <a:t>+</a:t>
            </a:r>
          </a:p>
        </p:txBody>
      </p:sp>
      <p:sp>
        <p:nvSpPr>
          <p:cNvPr id="6150" name="TextBox 19"/>
          <p:cNvSpPr txBox="1">
            <a:spLocks noChangeArrowheads="1"/>
          </p:cNvSpPr>
          <p:nvPr/>
        </p:nvSpPr>
        <p:spPr bwMode="auto">
          <a:xfrm>
            <a:off x="3273425" y="2539624"/>
            <a:ext cx="765175" cy="830263"/>
          </a:xfrm>
          <a:prstGeom prst="rect">
            <a:avLst/>
          </a:prstGeom>
          <a:noFill/>
          <a:ln w="9525">
            <a:noFill/>
            <a:miter lim="800000"/>
            <a:headEnd/>
            <a:tailEnd/>
          </a:ln>
        </p:spPr>
        <p:txBody>
          <a:bodyPr wrap="none">
            <a:spAutoFit/>
          </a:bodyPr>
          <a:lstStyle/>
          <a:p>
            <a:r>
              <a:rPr lang="en-US" sz="4800">
                <a:latin typeface="Symbol" pitchFamily="18" charset="2"/>
              </a:rPr>
              <a:t>m</a:t>
            </a:r>
            <a:r>
              <a:rPr lang="en-US" sz="4800" baseline="30000">
                <a:latin typeface="Symbol" pitchFamily="18" charset="2"/>
              </a:rPr>
              <a:t>-</a:t>
            </a:r>
          </a:p>
        </p:txBody>
      </p:sp>
      <p:cxnSp>
        <p:nvCxnSpPr>
          <p:cNvPr id="6151" name="Straight Arrow Connector 24"/>
          <p:cNvCxnSpPr>
            <a:cxnSpLocks noChangeShapeType="1"/>
          </p:cNvCxnSpPr>
          <p:nvPr/>
        </p:nvCxnSpPr>
        <p:spPr bwMode="auto">
          <a:xfrm rot="5400000" flipH="1" flipV="1">
            <a:off x="1075531" y="2835693"/>
            <a:ext cx="479425" cy="192088"/>
          </a:xfrm>
          <a:prstGeom prst="straightConnector1">
            <a:avLst/>
          </a:prstGeom>
          <a:noFill/>
          <a:ln w="57150" algn="ctr">
            <a:solidFill>
              <a:srgbClr val="002060"/>
            </a:solidFill>
            <a:round/>
            <a:headEnd/>
            <a:tailEnd type="arrow" w="med" len="med"/>
          </a:ln>
        </p:spPr>
      </p:cxnSp>
      <p:cxnSp>
        <p:nvCxnSpPr>
          <p:cNvPr id="6152" name="Straight Arrow Connector 28"/>
          <p:cNvCxnSpPr>
            <a:cxnSpLocks noChangeShapeType="1"/>
          </p:cNvCxnSpPr>
          <p:nvPr/>
        </p:nvCxnSpPr>
        <p:spPr bwMode="auto">
          <a:xfrm rot="16200000" flipV="1">
            <a:off x="3015456" y="2835693"/>
            <a:ext cx="479425" cy="192088"/>
          </a:xfrm>
          <a:prstGeom prst="straightConnector1">
            <a:avLst/>
          </a:prstGeom>
          <a:noFill/>
          <a:ln w="57150" algn="ctr">
            <a:solidFill>
              <a:srgbClr val="002060"/>
            </a:solidFill>
            <a:round/>
            <a:headEnd/>
            <a:tailEnd type="arrow" w="med" len="med"/>
          </a:ln>
        </p:spPr>
      </p:cxnSp>
      <p:sp>
        <p:nvSpPr>
          <p:cNvPr id="6153" name="TextBox 39"/>
          <p:cNvSpPr txBox="1">
            <a:spLocks noChangeArrowheads="1"/>
          </p:cNvSpPr>
          <p:nvPr/>
        </p:nvSpPr>
        <p:spPr bwMode="auto">
          <a:xfrm>
            <a:off x="2286000" y="3987424"/>
            <a:ext cx="384175" cy="581025"/>
          </a:xfrm>
          <a:prstGeom prst="rect">
            <a:avLst/>
          </a:prstGeom>
          <a:noFill/>
          <a:ln w="9525">
            <a:noFill/>
            <a:miter lim="800000"/>
            <a:headEnd/>
            <a:tailEnd/>
          </a:ln>
        </p:spPr>
        <p:txBody>
          <a:bodyPr>
            <a:spAutoFit/>
          </a:bodyPr>
          <a:lstStyle/>
          <a:p>
            <a:r>
              <a:rPr lang="en-US" sz="5400">
                <a:latin typeface="Symbol" pitchFamily="18" charset="2"/>
              </a:rPr>
              <a:t>n</a:t>
            </a:r>
          </a:p>
        </p:txBody>
      </p:sp>
      <p:pic>
        <p:nvPicPr>
          <p:cNvPr id="6154" name="Picture 15"/>
          <p:cNvPicPr>
            <a:picLocks noChangeAspect="1" noChangeArrowheads="1"/>
          </p:cNvPicPr>
          <p:nvPr/>
        </p:nvPicPr>
        <p:blipFill>
          <a:blip r:embed="rId3"/>
          <a:srcRect/>
          <a:stretch>
            <a:fillRect/>
          </a:stretch>
        </p:blipFill>
        <p:spPr bwMode="auto">
          <a:xfrm>
            <a:off x="2006600" y="3042862"/>
            <a:ext cx="579438" cy="560387"/>
          </a:xfrm>
          <a:prstGeom prst="rect">
            <a:avLst/>
          </a:prstGeom>
          <a:noFill/>
          <a:ln w="9525">
            <a:noFill/>
            <a:miter lim="800000"/>
            <a:headEnd/>
            <a:tailEnd/>
          </a:ln>
        </p:spPr>
      </p:pic>
      <p:grpSp>
        <p:nvGrpSpPr>
          <p:cNvPr id="6155" name="Group 53"/>
          <p:cNvGrpSpPr>
            <a:grpSpLocks/>
          </p:cNvGrpSpPr>
          <p:nvPr/>
        </p:nvGrpSpPr>
        <p:grpSpPr bwMode="auto">
          <a:xfrm>
            <a:off x="1287463" y="3987424"/>
            <a:ext cx="1103312" cy="646113"/>
            <a:chOff x="1752600" y="4191000"/>
            <a:chExt cx="1752600" cy="1027292"/>
          </a:xfrm>
        </p:grpSpPr>
        <p:grpSp>
          <p:nvGrpSpPr>
            <p:cNvPr id="6158" name="Group 38"/>
            <p:cNvGrpSpPr>
              <a:grpSpLocks/>
            </p:cNvGrpSpPr>
            <p:nvPr/>
          </p:nvGrpSpPr>
          <p:grpSpPr bwMode="auto">
            <a:xfrm>
              <a:off x="1752600" y="4191000"/>
              <a:ext cx="1371600" cy="1027292"/>
              <a:chOff x="6404319" y="5002865"/>
              <a:chExt cx="1371600" cy="1027292"/>
            </a:xfrm>
          </p:grpSpPr>
          <p:grpSp>
            <p:nvGrpSpPr>
              <p:cNvPr id="12" name="Group 36"/>
              <p:cNvGrpSpPr/>
              <p:nvPr/>
            </p:nvGrpSpPr>
            <p:grpSpPr>
              <a:xfrm rot="1800000">
                <a:off x="6404319" y="5173800"/>
                <a:ext cx="1371600" cy="685205"/>
                <a:chOff x="6248400" y="5257800"/>
                <a:chExt cx="1828800" cy="914400"/>
              </a:xfrm>
              <a:solidFill>
                <a:srgbClr val="00B050"/>
              </a:solidFill>
            </p:grpSpPr>
            <p:sp>
              <p:nvSpPr>
                <p:cNvPr id="15" name="Oval 14"/>
                <p:cNvSpPr/>
                <p:nvPr/>
              </p:nvSpPr>
              <p:spPr bwMode="auto">
                <a:xfrm>
                  <a:off x="6248400" y="5257800"/>
                  <a:ext cx="914400" cy="914400"/>
                </a:xfrm>
                <a:prstGeom prst="ellipse">
                  <a:avLst/>
                </a:prstGeom>
                <a:grpFill/>
                <a:ln w="38100" cap="flat" cmpd="sng" algn="ctr">
                  <a:solidFill>
                    <a:schemeClr val="tx1"/>
                  </a:solidFill>
                  <a:prstDash val="solid"/>
                  <a:round/>
                  <a:headEnd type="none" w="med" len="med"/>
                  <a:tailEnd type="none" w="med" len="med"/>
                </a:ln>
                <a:effectLst/>
              </p:spPr>
              <p:txBody>
                <a:bodyPr/>
                <a:lstStyle/>
                <a:p>
                  <a:pPr>
                    <a:defRPr/>
                  </a:pPr>
                  <a:endParaRPr lang="en-US"/>
                </a:p>
              </p:txBody>
            </p:sp>
            <p:sp>
              <p:nvSpPr>
                <p:cNvPr id="16" name="Oval 15"/>
                <p:cNvSpPr/>
                <p:nvPr/>
              </p:nvSpPr>
              <p:spPr bwMode="auto">
                <a:xfrm>
                  <a:off x="7162800" y="5257800"/>
                  <a:ext cx="914400" cy="914400"/>
                </a:xfrm>
                <a:prstGeom prst="ellipse">
                  <a:avLst/>
                </a:prstGeom>
                <a:grpFill/>
                <a:ln w="38100" cap="flat" cmpd="sng" algn="ctr">
                  <a:solidFill>
                    <a:schemeClr val="tx1"/>
                  </a:solidFill>
                  <a:prstDash val="solid"/>
                  <a:round/>
                  <a:headEnd type="none" w="med" len="med"/>
                  <a:tailEnd type="none" w="med" len="med"/>
                </a:ln>
                <a:effectLst/>
              </p:spPr>
              <p:txBody>
                <a:bodyPr/>
                <a:lstStyle/>
                <a:p>
                  <a:pPr>
                    <a:defRPr/>
                  </a:pPr>
                  <a:endParaRPr lang="en-US"/>
                </a:p>
              </p:txBody>
            </p:sp>
            <p:sp>
              <p:nvSpPr>
                <p:cNvPr id="17" name="Rectangle 16"/>
                <p:cNvSpPr/>
                <p:nvPr/>
              </p:nvSpPr>
              <p:spPr bwMode="auto">
                <a:xfrm>
                  <a:off x="6705600" y="5257800"/>
                  <a:ext cx="914400" cy="914400"/>
                </a:xfrm>
                <a:prstGeom prst="rect">
                  <a:avLst/>
                </a:prstGeom>
                <a:grpFill/>
                <a:ln w="38100" cap="flat" cmpd="sng" algn="ctr">
                  <a:solidFill>
                    <a:schemeClr val="tx1"/>
                  </a:solidFill>
                  <a:prstDash val="solid"/>
                  <a:round/>
                  <a:headEnd type="none" w="med" len="med"/>
                  <a:tailEnd type="none" w="med" len="med"/>
                </a:ln>
                <a:effectLst/>
              </p:spPr>
              <p:txBody>
                <a:bodyPr/>
                <a:lstStyle/>
                <a:p>
                  <a:pPr>
                    <a:defRPr/>
                  </a:pPr>
                  <a:endParaRPr lang="en-US"/>
                </a:p>
              </p:txBody>
            </p:sp>
          </p:grpSp>
          <p:cxnSp>
            <p:nvCxnSpPr>
              <p:cNvPr id="6162" name="Straight Connector 30"/>
              <p:cNvCxnSpPr>
                <a:cxnSpLocks noChangeShapeType="1"/>
              </p:cNvCxnSpPr>
              <p:nvPr/>
            </p:nvCxnSpPr>
            <p:spPr bwMode="auto">
              <a:xfrm rot="7200000" flipH="1" flipV="1">
                <a:off x="6450259" y="5344872"/>
                <a:ext cx="685205" cy="1191"/>
              </a:xfrm>
              <a:prstGeom prst="line">
                <a:avLst/>
              </a:prstGeom>
              <a:noFill/>
              <a:ln w="38100" algn="ctr">
                <a:solidFill>
                  <a:schemeClr val="tx1"/>
                </a:solidFill>
                <a:round/>
                <a:headEnd/>
                <a:tailEnd/>
              </a:ln>
            </p:spPr>
          </p:cxnSp>
          <p:cxnSp>
            <p:nvCxnSpPr>
              <p:cNvPr id="6163" name="Straight Connector 31"/>
              <p:cNvCxnSpPr>
                <a:cxnSpLocks noChangeShapeType="1"/>
              </p:cNvCxnSpPr>
              <p:nvPr/>
            </p:nvCxnSpPr>
            <p:spPr bwMode="auto">
              <a:xfrm rot="7200000" flipH="1" flipV="1">
                <a:off x="7043960" y="5686959"/>
                <a:ext cx="685205" cy="1191"/>
              </a:xfrm>
              <a:prstGeom prst="line">
                <a:avLst/>
              </a:prstGeom>
              <a:noFill/>
              <a:ln w="38100" algn="ctr">
                <a:solidFill>
                  <a:schemeClr val="tx1"/>
                </a:solidFill>
                <a:round/>
                <a:headEnd/>
                <a:tailEnd/>
              </a:ln>
            </p:spPr>
          </p:cxnSp>
        </p:grpSp>
        <p:cxnSp>
          <p:nvCxnSpPr>
            <p:cNvPr id="6159" name="Straight Arrow Connector 42"/>
            <p:cNvCxnSpPr>
              <a:cxnSpLocks noChangeShapeType="1"/>
            </p:cNvCxnSpPr>
            <p:nvPr/>
          </p:nvCxnSpPr>
          <p:spPr bwMode="auto">
            <a:xfrm>
              <a:off x="2241322" y="4191000"/>
              <a:ext cx="1263878" cy="762000"/>
            </a:xfrm>
            <a:prstGeom prst="straightConnector1">
              <a:avLst/>
            </a:prstGeom>
            <a:noFill/>
            <a:ln w="38100" algn="ctr">
              <a:solidFill>
                <a:schemeClr val="tx1"/>
              </a:solidFill>
              <a:round/>
              <a:headEnd/>
              <a:tailEnd type="arrow" w="med" len="med"/>
            </a:ln>
          </p:spPr>
        </p:cxnSp>
        <p:cxnSp>
          <p:nvCxnSpPr>
            <p:cNvPr id="6160" name="Straight Connector 51"/>
            <p:cNvCxnSpPr>
              <a:cxnSpLocks noChangeShapeType="1"/>
            </p:cNvCxnSpPr>
            <p:nvPr/>
          </p:nvCxnSpPr>
          <p:spPr bwMode="auto">
            <a:xfrm>
              <a:off x="1905000" y="4778234"/>
              <a:ext cx="685800" cy="381000"/>
            </a:xfrm>
            <a:prstGeom prst="line">
              <a:avLst/>
            </a:prstGeom>
            <a:noFill/>
            <a:ln w="38100" algn="ctr">
              <a:solidFill>
                <a:schemeClr val="tx1"/>
              </a:solidFill>
              <a:round/>
              <a:headEnd/>
              <a:tailEnd/>
            </a:ln>
          </p:spPr>
        </p:cxnSp>
      </p:grpSp>
      <p:sp>
        <p:nvSpPr>
          <p:cNvPr id="27" name="Freeform 26"/>
          <p:cNvSpPr/>
          <p:nvPr/>
        </p:nvSpPr>
        <p:spPr>
          <a:xfrm>
            <a:off x="1395413" y="4015999"/>
            <a:ext cx="633412" cy="585788"/>
          </a:xfrm>
          <a:custGeom>
            <a:avLst/>
            <a:gdLst>
              <a:gd name="connsiteX0" fmla="*/ 200025 w 633412"/>
              <a:gd name="connsiteY0" fmla="*/ 0 h 585788"/>
              <a:gd name="connsiteX1" fmla="*/ 628650 w 633412"/>
              <a:gd name="connsiteY1" fmla="*/ 252413 h 585788"/>
              <a:gd name="connsiteX2" fmla="*/ 633412 w 633412"/>
              <a:gd name="connsiteY2" fmla="*/ 261938 h 585788"/>
              <a:gd name="connsiteX3" fmla="*/ 442912 w 633412"/>
              <a:gd name="connsiteY3" fmla="*/ 585788 h 585788"/>
              <a:gd name="connsiteX4" fmla="*/ 14287 w 633412"/>
              <a:gd name="connsiteY4" fmla="*/ 333375 h 585788"/>
              <a:gd name="connsiteX5" fmla="*/ 0 w 633412"/>
              <a:gd name="connsiteY5" fmla="*/ 323850 h 585788"/>
              <a:gd name="connsiteX6" fmla="*/ 200025 w 633412"/>
              <a:gd name="connsiteY6" fmla="*/ 0 h 585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3412" h="585788">
                <a:moveTo>
                  <a:pt x="200025" y="0"/>
                </a:moveTo>
                <a:lnTo>
                  <a:pt x="628650" y="252413"/>
                </a:lnTo>
                <a:lnTo>
                  <a:pt x="633412" y="261938"/>
                </a:lnTo>
                <a:lnTo>
                  <a:pt x="442912" y="585788"/>
                </a:lnTo>
                <a:lnTo>
                  <a:pt x="14287" y="333375"/>
                </a:lnTo>
                <a:lnTo>
                  <a:pt x="0" y="323850"/>
                </a:lnTo>
                <a:lnTo>
                  <a:pt x="200025" y="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524000" y="27296"/>
            <a:ext cx="6324600" cy="1066800"/>
          </a:xfrm>
        </p:spPr>
        <p:txBody>
          <a:bodyPr/>
          <a:lstStyle/>
          <a:p>
            <a:pPr eaLnBrk="1" hangingPunct="1"/>
            <a:r>
              <a:rPr lang="en-US" dirty="0" smtClean="0"/>
              <a:t>DISTRIBUTION STRATEGY</a:t>
            </a:r>
            <a:endParaRPr lang="en-US"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10" name="Slide Number Placeholder 9"/>
          <p:cNvSpPr>
            <a:spLocks noGrp="1"/>
          </p:cNvSpPr>
          <p:nvPr>
            <p:ph type="sldNum" sz="quarter" idx="12"/>
          </p:nvPr>
        </p:nvSpPr>
        <p:spPr/>
        <p:txBody>
          <a:bodyPr/>
          <a:lstStyle/>
          <a:p>
            <a:pPr>
              <a:defRPr/>
            </a:pPr>
            <a:fld id="{9AFA9E42-8D75-4234-963E-9D8417C849F1}" type="slidenum">
              <a:rPr lang="en-US" smtClean="0"/>
              <a:pPr>
                <a:defRPr/>
              </a:pPr>
              <a:t>10</a:t>
            </a:fld>
            <a:endParaRPr lang="en-US" dirty="0"/>
          </a:p>
        </p:txBody>
      </p:sp>
      <p:sp>
        <p:nvSpPr>
          <p:cNvPr id="6" name="TextBox 5"/>
          <p:cNvSpPr txBox="1"/>
          <p:nvPr/>
        </p:nvSpPr>
        <p:spPr>
          <a:xfrm>
            <a:off x="668740" y="1228296"/>
            <a:ext cx="7820167" cy="5170646"/>
          </a:xfrm>
          <a:prstGeom prst="rect">
            <a:avLst/>
          </a:prstGeom>
          <a:noFill/>
        </p:spPr>
        <p:txBody>
          <a:bodyPr wrap="square" rtlCol="0">
            <a:spAutoFit/>
          </a:bodyPr>
          <a:lstStyle/>
          <a:p>
            <a:pPr>
              <a:buFont typeface="Arial" pitchFamily="34" charset="0"/>
              <a:buChar char="•"/>
            </a:pPr>
            <a:r>
              <a:rPr lang="en-US" sz="2400" dirty="0" smtClean="0"/>
              <a:t> The MICE magnets are the “lion in the den”. We must fully fund completing the two SS, and also fund with high priority (but without completely wrecking the rest of the program) progress towards completing the RFCC modules.  </a:t>
            </a:r>
            <a:r>
              <a:rPr lang="en-US" sz="2400" dirty="0" smtClean="0"/>
              <a:t/>
            </a:r>
            <a:br>
              <a:rPr lang="en-US" sz="2400" dirty="0" smtClean="0"/>
            </a:br>
            <a:endParaRPr lang="en-US" sz="900" dirty="0" smtClean="0"/>
          </a:p>
          <a:p>
            <a:pPr>
              <a:buFont typeface="Arial" pitchFamily="34" charset="0"/>
              <a:buChar char="•"/>
            </a:pPr>
            <a:r>
              <a:rPr lang="en-US" sz="2400" dirty="0" smtClean="0"/>
              <a:t> Since the RFCC FY12 needs have substantial uncertainties, will  disperse funds in two distributions. This preserves some flexibility to deal with unforeseen emergencies.</a:t>
            </a:r>
            <a:endParaRPr lang="en-US" sz="2000" dirty="0" smtClean="0"/>
          </a:p>
          <a:p>
            <a:pPr>
              <a:buFont typeface="Arial" pitchFamily="34" charset="0"/>
              <a:buChar char="•"/>
            </a:pPr>
            <a:endParaRPr lang="en-US" sz="900" dirty="0" smtClean="0"/>
          </a:p>
          <a:p>
            <a:pPr>
              <a:buFont typeface="Arial" pitchFamily="34" charset="0"/>
              <a:buChar char="•"/>
            </a:pPr>
            <a:r>
              <a:rPr lang="en-US" sz="2400" b="1" dirty="0" smtClean="0"/>
              <a:t> </a:t>
            </a:r>
            <a:r>
              <a:rPr lang="en-US" sz="2400" dirty="0" smtClean="0"/>
              <a:t>Within the 2nd distribution, there is still about 1.1 M$ uncommitted in the draft plan. This is to cover additional RFCC support as the RFCC plan firms-up, and also some funding (hopefully few x 100K$) for new initiatives.</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524000" y="27296"/>
            <a:ext cx="6324600" cy="1066800"/>
          </a:xfrm>
        </p:spPr>
        <p:txBody>
          <a:bodyPr/>
          <a:lstStyle/>
          <a:p>
            <a:pPr eaLnBrk="1" hangingPunct="1"/>
            <a:r>
              <a:rPr lang="en-US" dirty="0" smtClean="0"/>
              <a:t>DRAFT FY12 DISTRIBUTION</a:t>
            </a:r>
            <a:endParaRPr lang="en-US"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10" name="Slide Number Placeholder 9"/>
          <p:cNvSpPr>
            <a:spLocks noGrp="1"/>
          </p:cNvSpPr>
          <p:nvPr>
            <p:ph type="sldNum" sz="quarter" idx="12"/>
          </p:nvPr>
        </p:nvSpPr>
        <p:spPr/>
        <p:txBody>
          <a:bodyPr/>
          <a:lstStyle/>
          <a:p>
            <a:pPr>
              <a:defRPr/>
            </a:pPr>
            <a:fld id="{9AFA9E42-8D75-4234-963E-9D8417C849F1}" type="slidenum">
              <a:rPr lang="en-US" smtClean="0"/>
              <a:pPr>
                <a:defRPr/>
              </a:pPr>
              <a:t>11</a:t>
            </a:fld>
            <a:endParaRPr lang="en-US" dirty="0"/>
          </a:p>
        </p:txBody>
      </p:sp>
      <p:graphicFrame>
        <p:nvGraphicFramePr>
          <p:cNvPr id="7" name="Table 6"/>
          <p:cNvGraphicFramePr>
            <a:graphicFrameLocks noGrp="1"/>
          </p:cNvGraphicFramePr>
          <p:nvPr/>
        </p:nvGraphicFramePr>
        <p:xfrm>
          <a:off x="1116812" y="1233219"/>
          <a:ext cx="5693402" cy="5101404"/>
        </p:xfrm>
        <a:graphic>
          <a:graphicData uri="http://schemas.openxmlformats.org/drawingml/2006/table">
            <a:tbl>
              <a:tblPr/>
              <a:tblGrid>
                <a:gridCol w="856530"/>
                <a:gridCol w="604609"/>
                <a:gridCol w="604609"/>
                <a:gridCol w="604609"/>
                <a:gridCol w="604609"/>
                <a:gridCol w="604609"/>
                <a:gridCol w="604609"/>
                <a:gridCol w="604609"/>
                <a:gridCol w="604609"/>
              </a:tblGrid>
              <a:tr h="755761">
                <a:tc>
                  <a:txBody>
                    <a:bodyPr/>
                    <a:lstStyle/>
                    <a:p>
                      <a:pPr algn="ctr" fontAlgn="b"/>
                      <a:r>
                        <a:rPr lang="en-US" sz="1100" b="0" i="0" u="none" strike="noStrike">
                          <a:solidFill>
                            <a:srgbClr val="000000"/>
                          </a:solidFill>
                          <a:latin typeface="Calibri"/>
                        </a:rPr>
                        <a:t>Institution</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latin typeface="Calibri"/>
                        </a:rPr>
                        <a:t>RF</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latin typeface="Calibri"/>
                        </a:rPr>
                        <a:t>Key Design</a:t>
                      </a:r>
                      <a:br>
                        <a:rPr lang="en-US" sz="1100" b="0" i="0" u="none" strike="noStrike">
                          <a:solidFill>
                            <a:srgbClr val="000000"/>
                          </a:solidFill>
                          <a:latin typeface="Calibri"/>
                        </a:rPr>
                      </a:br>
                      <a:r>
                        <a:rPr lang="en-US" sz="1100" b="0" i="0" u="none" strike="noStrike">
                          <a:solidFill>
                            <a:srgbClr val="000000"/>
                          </a:solidFill>
                          <a:latin typeface="Calibri"/>
                        </a:rPr>
                        <a:t>Simulation</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latin typeface="Calibri"/>
                        </a:rPr>
                        <a:t>MICE</a:t>
                      </a:r>
                      <a:br>
                        <a:rPr lang="en-US" sz="1100" b="0" i="0" u="none" strike="noStrike">
                          <a:solidFill>
                            <a:srgbClr val="000000"/>
                          </a:solidFill>
                          <a:latin typeface="Calibri"/>
                        </a:rPr>
                      </a:br>
                      <a:r>
                        <a:rPr lang="en-US" sz="1100" b="0" i="0" u="none" strike="noStrike">
                          <a:solidFill>
                            <a:srgbClr val="000000"/>
                          </a:solidFill>
                          <a:latin typeface="Calibri"/>
                        </a:rPr>
                        <a:t>Non Magnet</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latin typeface="Calibri"/>
                        </a:rPr>
                        <a:t>MICE</a:t>
                      </a:r>
                      <a:br>
                        <a:rPr lang="en-US" sz="1100" b="0" i="0" u="none" strike="noStrike">
                          <a:solidFill>
                            <a:srgbClr val="000000"/>
                          </a:solidFill>
                          <a:latin typeface="Calibri"/>
                        </a:rPr>
                      </a:br>
                      <a:r>
                        <a:rPr lang="en-US" sz="1100" b="0" i="0" u="none" strike="noStrike">
                          <a:solidFill>
                            <a:srgbClr val="000000"/>
                          </a:solidFill>
                          <a:latin typeface="Calibri"/>
                        </a:rPr>
                        <a:t>Magnet</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latin typeface="Calibri"/>
                        </a:rPr>
                        <a:t>Target</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latin typeface="Calibri"/>
                        </a:rPr>
                        <a:t>Non-MICE Magnet</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1" i="0" u="none" strike="noStrike">
                          <a:solidFill>
                            <a:srgbClr val="000000"/>
                          </a:solidFill>
                          <a:latin typeface="Calibri"/>
                        </a:rPr>
                        <a:t>SUMS</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latin typeface="Calibri"/>
                        </a:rPr>
                        <a:t>Percent</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188941">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ANL</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185</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185</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1.70%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BNL</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1378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461</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1839</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16.86%</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FNAL</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2291</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1038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1119</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1488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15</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974</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6925</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63.50%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LBNL</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665</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500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1165</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10.68%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ORNL</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SLAC</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150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150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1.38%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Jlab</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0.09%</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UC-Berkeley</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3</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3</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0.03%</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UCLA</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50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0.46%</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UC-Riverside</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0.09%</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IIT</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216</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42</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258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2.37%</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U. Mississippi</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230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230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2.11%</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Princeton</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0.09%</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Muons, Inc.</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58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0.53%</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Pass Thr. OH</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4.38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2.16</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1.04</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0.2</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4.6</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12.38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0.11%</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1" i="0" u="none" strike="noStrike">
                          <a:solidFill>
                            <a:srgbClr val="000000"/>
                          </a:solidFill>
                          <a:latin typeface="Calibri"/>
                        </a:rPr>
                        <a:t>SUMS</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1" i="0" u="none" strike="noStrike">
                          <a:solidFill>
                            <a:srgbClr val="000000"/>
                          </a:solidFill>
                          <a:latin typeface="Calibri"/>
                        </a:rPr>
                        <a:t>2849.38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2536.16</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1837.04</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1988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486.2</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1208.6</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10905.38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0" i="0" u="none" strike="noStrike">
                          <a:solidFill>
                            <a:srgbClr val="000000"/>
                          </a:solidFill>
                          <a:latin typeface="Calibri"/>
                        </a:rPr>
                        <a:t>% of Allocated</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latin typeface="Calibri"/>
                        </a:rPr>
                        <a:t>26.13%</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23.26%</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16.85%</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18.23%</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4.46%</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11.08%</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100.00%</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41">
                <a:tc>
                  <a:txBody>
                    <a:bodyPr/>
                    <a:lstStyle/>
                    <a:p>
                      <a:pPr algn="l" fontAlgn="b"/>
                      <a:r>
                        <a:rPr lang="en-US" sz="1100" b="1" i="0" u="none" strike="noStrike">
                          <a:solidFill>
                            <a:srgbClr val="000000"/>
                          </a:solidFill>
                          <a:latin typeface="Calibri"/>
                        </a:rPr>
                        <a:t> </a:t>
                      </a:r>
                    </a:p>
                  </a:txBody>
                  <a:tcPr marL="9447" marR="9447" marT="94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8941">
                <a:tc>
                  <a:txBody>
                    <a:bodyPr/>
                    <a:lstStyle/>
                    <a:p>
                      <a:pPr algn="l" fontAlgn="b"/>
                      <a:r>
                        <a:rPr lang="en-US" sz="1100" b="0" i="0" u="none" strike="noStrike">
                          <a:solidFill>
                            <a:srgbClr val="000000"/>
                          </a:solidFill>
                          <a:latin typeface="Calibri"/>
                        </a:rPr>
                        <a:t>Unallocated</a:t>
                      </a:r>
                    </a:p>
                  </a:txBody>
                  <a:tcPr marL="9447" marR="9447" marT="9447"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latin typeface="Calibri"/>
                      </a:endParaRPr>
                    </a:p>
                  </a:txBody>
                  <a:tcPr marL="9447" marR="9447" marT="9447"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447" marR="9447" marT="9447"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447" marR="9447" marT="9447"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447" marR="9447" marT="9447"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447" marR="9447" marT="9447"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447" marR="9447" marT="9447" marB="0" anchor="b">
                    <a:lnL>
                      <a:noFill/>
                    </a:lnL>
                    <a:lnR>
                      <a:noFill/>
                    </a:lnR>
                    <a:lnT>
                      <a:noFill/>
                    </a:lnT>
                    <a:lnB>
                      <a:noFill/>
                    </a:lnB>
                  </a:tcPr>
                </a:tc>
                <a:tc>
                  <a:txBody>
                    <a:bodyPr/>
                    <a:lstStyle/>
                    <a:p>
                      <a:pPr algn="r" fontAlgn="b"/>
                      <a:r>
                        <a:rPr lang="en-US" sz="1100" b="0" i="0" u="none" strike="noStrike">
                          <a:solidFill>
                            <a:srgbClr val="000000"/>
                          </a:solidFill>
                          <a:latin typeface="Calibri"/>
                        </a:rPr>
                        <a:t>1094.62</a:t>
                      </a:r>
                    </a:p>
                  </a:txBody>
                  <a:tcPr marL="9447" marR="9447" marT="9447" marB="0" anchor="b">
                    <a:lnL>
                      <a:noFill/>
                    </a:lnL>
                    <a:lnR>
                      <a:noFill/>
                    </a:lnR>
                    <a:lnT>
                      <a:noFill/>
                    </a:lnT>
                    <a:lnB>
                      <a:noFill/>
                    </a:lnB>
                  </a:tcPr>
                </a:tc>
                <a:tc>
                  <a:txBody>
                    <a:bodyPr/>
                    <a:lstStyle/>
                    <a:p>
                      <a:pPr algn="l" fontAlgn="b"/>
                      <a:r>
                        <a:rPr lang="en-US" sz="1100" b="0" i="0" u="none" strike="noStrike">
                          <a:solidFill>
                            <a:srgbClr val="000000"/>
                          </a:solidFill>
                          <a:latin typeface="Calibri"/>
                        </a:rPr>
                        <a:t> </a:t>
                      </a:r>
                    </a:p>
                  </a:txBody>
                  <a:tcPr marL="9447" marR="9447" marT="9447" marB="0" anchor="b">
                    <a:lnL>
                      <a:noFill/>
                    </a:lnL>
                    <a:lnR w="6350" cap="flat" cmpd="sng" algn="ctr">
                      <a:solidFill>
                        <a:srgbClr val="000000"/>
                      </a:solidFill>
                      <a:prstDash val="solid"/>
                      <a:round/>
                      <a:headEnd type="none" w="med" len="med"/>
                      <a:tailEnd type="none" w="med" len="med"/>
                    </a:lnR>
                    <a:lnT>
                      <a:noFill/>
                    </a:lnT>
                    <a:lnB>
                      <a:noFill/>
                    </a:lnB>
                  </a:tcPr>
                </a:tc>
              </a:tr>
              <a:tr h="188941">
                <a:tc>
                  <a:txBody>
                    <a:bodyPr/>
                    <a:lstStyle/>
                    <a:p>
                      <a:pPr algn="l" fontAlgn="b"/>
                      <a:r>
                        <a:rPr lang="en-US" sz="1100" b="1" i="0" u="none" strike="noStrike">
                          <a:solidFill>
                            <a:srgbClr val="000000"/>
                          </a:solidFill>
                          <a:latin typeface="Calibri"/>
                        </a:rPr>
                        <a:t>FY12 TOTAL</a:t>
                      </a:r>
                    </a:p>
                  </a:txBody>
                  <a:tcPr marL="9447" marR="9447" marT="9447"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9447" marR="9447" marT="944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latin typeface="Calibri"/>
                        </a:rPr>
                        <a:t>12000</a:t>
                      </a:r>
                    </a:p>
                  </a:txBody>
                  <a:tcPr marL="9447" marR="9447" marT="944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latin typeface="Calibri"/>
                        </a:rPr>
                        <a:t> </a:t>
                      </a:r>
                    </a:p>
                  </a:txBody>
                  <a:tcPr marL="9447" marR="9447" marT="944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7110479" y="2934277"/>
            <a:ext cx="1614545" cy="1200329"/>
          </a:xfrm>
          <a:prstGeom prst="rect">
            <a:avLst/>
          </a:prstGeom>
          <a:noFill/>
        </p:spPr>
        <p:txBody>
          <a:bodyPr wrap="none" rtlCol="0">
            <a:spAutoFit/>
          </a:bodyPr>
          <a:lstStyle/>
          <a:p>
            <a:r>
              <a:rPr lang="en-US" dirty="0" smtClean="0"/>
              <a:t>FULLY</a:t>
            </a:r>
          </a:p>
          <a:p>
            <a:r>
              <a:rPr lang="en-US" dirty="0" smtClean="0"/>
              <a:t>LOADED</a:t>
            </a:r>
          </a:p>
          <a:p>
            <a:endParaRPr lang="en-US" dirty="0" smtClean="0"/>
          </a:p>
          <a:p>
            <a:r>
              <a:rPr lang="en-US" dirty="0" smtClean="0"/>
              <a:t>(M&amp;S + SWF)</a:t>
            </a:r>
            <a:endParaRPr lang="en-US" dirty="0"/>
          </a:p>
        </p:txBody>
      </p:sp>
      <p:sp>
        <p:nvSpPr>
          <p:cNvPr id="9" name="TextBox 8"/>
          <p:cNvSpPr txBox="1"/>
          <p:nvPr/>
        </p:nvSpPr>
        <p:spPr>
          <a:xfrm>
            <a:off x="7028593" y="5513690"/>
            <a:ext cx="1832553" cy="923330"/>
          </a:xfrm>
          <a:prstGeom prst="rect">
            <a:avLst/>
          </a:prstGeom>
          <a:noFill/>
        </p:spPr>
        <p:txBody>
          <a:bodyPr wrap="none" rtlCol="0">
            <a:spAutoFit/>
          </a:bodyPr>
          <a:lstStyle/>
          <a:p>
            <a:r>
              <a:rPr lang="en-US" dirty="0" smtClean="0"/>
              <a:t>To cover RFCC</a:t>
            </a:r>
          </a:p>
          <a:p>
            <a:r>
              <a:rPr lang="en-US" dirty="0" smtClean="0"/>
              <a:t>p</a:t>
            </a:r>
            <a:r>
              <a:rPr lang="en-US" dirty="0" smtClean="0"/>
              <a:t>rogress + new </a:t>
            </a:r>
            <a:br>
              <a:rPr lang="en-US" dirty="0" smtClean="0"/>
            </a:br>
            <a:r>
              <a:rPr lang="en-US" dirty="0" smtClean="0"/>
              <a:t>initiatives</a:t>
            </a:r>
            <a:endParaRPr lang="en-US" dirty="0"/>
          </a:p>
        </p:txBody>
      </p:sp>
      <p:cxnSp>
        <p:nvCxnSpPr>
          <p:cNvPr id="12" name="Straight Arrow Connector 11"/>
          <p:cNvCxnSpPr/>
          <p:nvPr/>
        </p:nvCxnSpPr>
        <p:spPr>
          <a:xfrm rot="10800000">
            <a:off x="6359858" y="6059606"/>
            <a:ext cx="600501"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z="3200" dirty="0" smtClean="0"/>
              <a:t>INTERPRETTING THE NUMBERS</a:t>
            </a:r>
            <a:endParaRPr lang="en-US" sz="2000"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28677" name="Content Placeholder 2"/>
          <p:cNvSpPr>
            <a:spLocks noGrp="1"/>
          </p:cNvSpPr>
          <p:nvPr>
            <p:ph idx="1"/>
          </p:nvPr>
        </p:nvSpPr>
        <p:spPr>
          <a:xfrm>
            <a:off x="914400" y="1363640"/>
            <a:ext cx="7543800" cy="4876800"/>
          </a:xfrm>
        </p:spPr>
        <p:txBody>
          <a:bodyPr/>
          <a:lstStyle/>
          <a:p>
            <a:pPr eaLnBrk="1" hangingPunct="1"/>
            <a:r>
              <a:rPr lang="en-US" sz="2400" dirty="0" smtClean="0"/>
              <a:t>The L1s should be able to interpret the numbers for you in terms of effort and M&amp;S.</a:t>
            </a:r>
            <a:r>
              <a:rPr lang="en-US" sz="2400" dirty="0" smtClean="0"/>
              <a:t/>
            </a:r>
            <a:br>
              <a:rPr lang="en-US" sz="2400" dirty="0" smtClean="0"/>
            </a:br>
            <a:endParaRPr lang="en-US" sz="2400" dirty="0" smtClean="0"/>
          </a:p>
          <a:p>
            <a:pPr eaLnBrk="1" hangingPunct="1"/>
            <a:r>
              <a:rPr lang="en-US" sz="2400" dirty="0" smtClean="0"/>
              <a:t>Note that, except for MICE magnet related funding, and a couple of activities that have completed in FY11, most other things are roughly flat </a:t>
            </a:r>
            <a:r>
              <a:rPr lang="en-US" sz="2400" dirty="0" err="1" smtClean="0"/>
              <a:t>wrt</a:t>
            </a:r>
            <a:r>
              <a:rPr lang="en-US" sz="2400" dirty="0" smtClean="0"/>
              <a:t> FY11 funding.  So comparing with the numbers/FTEs in the  FY11 SOWs will help you interpret the guidance.</a:t>
            </a:r>
            <a:br>
              <a:rPr lang="en-US" sz="2400" dirty="0" smtClean="0"/>
            </a:br>
            <a:endParaRPr lang="en-US" sz="2400" dirty="0" smtClean="0"/>
          </a:p>
          <a:p>
            <a:pPr eaLnBrk="1" hangingPunct="1"/>
            <a:r>
              <a:rPr lang="en-US" sz="2400" dirty="0" smtClean="0"/>
              <a:t>This means that the growth in MAP funding in FY12 is largely accounted for by MICE magnet needs, with  hopefully a little bit left over to support new initiatives.</a:t>
            </a:r>
            <a:endParaRPr lang="en-US" sz="2400" dirty="0" smtClean="0"/>
          </a:p>
        </p:txBody>
      </p:sp>
      <p:sp>
        <p:nvSpPr>
          <p:cNvPr id="7" name="Slide Number Placeholder 6"/>
          <p:cNvSpPr>
            <a:spLocks noGrp="1"/>
          </p:cNvSpPr>
          <p:nvPr>
            <p:ph type="sldNum" sz="quarter" idx="12"/>
          </p:nvPr>
        </p:nvSpPr>
        <p:spPr/>
        <p:txBody>
          <a:bodyPr/>
          <a:lstStyle/>
          <a:p>
            <a:pPr>
              <a:defRPr/>
            </a:pPr>
            <a:fld id="{9AFA9E42-8D75-4234-963E-9D8417C849F1}"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z="3200" smtClean="0"/>
              <a:t>FINAL REMARKS</a:t>
            </a:r>
            <a:endParaRPr lang="en-US" sz="200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28677" name="Content Placeholder 2"/>
          <p:cNvSpPr>
            <a:spLocks noGrp="1"/>
          </p:cNvSpPr>
          <p:nvPr>
            <p:ph idx="1"/>
          </p:nvPr>
        </p:nvSpPr>
        <p:spPr>
          <a:xfrm>
            <a:off x="914400" y="1363640"/>
            <a:ext cx="7543800" cy="4876800"/>
          </a:xfrm>
        </p:spPr>
        <p:txBody>
          <a:bodyPr/>
          <a:lstStyle/>
          <a:p>
            <a:pPr eaLnBrk="1" hangingPunct="1"/>
            <a:r>
              <a:rPr lang="en-US" sz="2400" dirty="0" smtClean="0"/>
              <a:t>MAP planning is an ongoing process with L2-L1-MAP Director dialogue throughout the year, and opportunities for broader discussions at bi-annual (?) MAP meetings.</a:t>
            </a:r>
            <a:r>
              <a:rPr lang="en-US" sz="2000" dirty="0" smtClean="0"/>
              <a:t/>
            </a:r>
            <a:br>
              <a:rPr lang="en-US" sz="2000" dirty="0" smtClean="0"/>
            </a:br>
            <a:endParaRPr lang="en-US" sz="700" dirty="0" smtClean="0"/>
          </a:p>
          <a:p>
            <a:pPr eaLnBrk="1" hangingPunct="1"/>
            <a:r>
              <a:rPr lang="en-US" sz="2400" dirty="0" smtClean="0"/>
              <a:t>September/October is the time when the Director(with L1-L2 input) has to translate the plan into funding and effort levels for the coming FY.</a:t>
            </a:r>
            <a:br>
              <a:rPr lang="en-US" sz="2400" dirty="0" smtClean="0"/>
            </a:br>
            <a:endParaRPr lang="en-US" sz="800" dirty="0" smtClean="0"/>
          </a:p>
          <a:p>
            <a:pPr eaLnBrk="1" hangingPunct="1"/>
            <a:r>
              <a:rPr lang="en-US" sz="2400" dirty="0" smtClean="0"/>
              <a:t>Input from this meeting will help fine-tune the FY12 plan, but is also valuable input for the ongoing planning process (</a:t>
            </a:r>
            <a:r>
              <a:rPr lang="en-US" sz="2400" dirty="0" smtClean="0">
                <a:solidFill>
                  <a:schemeClr val="tx2"/>
                </a:solidFill>
              </a:rPr>
              <a:t>“the planning process is more valuable than the plan”</a:t>
            </a:r>
            <a:r>
              <a:rPr lang="en-US" sz="2400" dirty="0" smtClean="0"/>
              <a:t>)</a:t>
            </a:r>
            <a:endParaRPr lang="en-US" sz="2400" dirty="0" smtClean="0"/>
          </a:p>
        </p:txBody>
      </p:sp>
      <p:sp>
        <p:nvSpPr>
          <p:cNvPr id="7" name="Slide Number Placeholder 6"/>
          <p:cNvSpPr>
            <a:spLocks noGrp="1"/>
          </p:cNvSpPr>
          <p:nvPr>
            <p:ph type="sldNum" sz="quarter" idx="12"/>
          </p:nvPr>
        </p:nvSpPr>
        <p:spPr/>
        <p:txBody>
          <a:bodyPr/>
          <a:lstStyle/>
          <a:p>
            <a:pPr>
              <a:defRPr/>
            </a:pPr>
            <a:fld id="{9AFA9E42-8D75-4234-963E-9D8417C849F1}"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dirty="0" smtClean="0"/>
              <a:t>MEETING PURPOSE</a:t>
            </a:r>
            <a:endParaRPr lang="en-US"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10" name="Slide Number Placeholder 9"/>
          <p:cNvSpPr>
            <a:spLocks noGrp="1"/>
          </p:cNvSpPr>
          <p:nvPr>
            <p:ph type="sldNum" sz="quarter" idx="12"/>
          </p:nvPr>
        </p:nvSpPr>
        <p:spPr/>
        <p:txBody>
          <a:bodyPr/>
          <a:lstStyle/>
          <a:p>
            <a:pPr>
              <a:defRPr/>
            </a:pPr>
            <a:fld id="{9AFA9E42-8D75-4234-963E-9D8417C849F1}" type="slidenum">
              <a:rPr lang="en-US" smtClean="0"/>
              <a:pPr>
                <a:defRPr/>
              </a:pPr>
              <a:t>2</a:t>
            </a:fld>
            <a:endParaRPr lang="en-US" dirty="0"/>
          </a:p>
        </p:txBody>
      </p:sp>
      <p:sp>
        <p:nvSpPr>
          <p:cNvPr id="9" name="TextBox 8"/>
          <p:cNvSpPr txBox="1"/>
          <p:nvPr/>
        </p:nvSpPr>
        <p:spPr>
          <a:xfrm>
            <a:off x="832515" y="1419368"/>
            <a:ext cx="7519916" cy="4524315"/>
          </a:xfrm>
          <a:prstGeom prst="rect">
            <a:avLst/>
          </a:prstGeom>
          <a:noFill/>
        </p:spPr>
        <p:txBody>
          <a:bodyPr wrap="square" rtlCol="0">
            <a:spAutoFit/>
          </a:bodyPr>
          <a:lstStyle/>
          <a:p>
            <a:pPr>
              <a:buFont typeface="Arial" pitchFamily="34" charset="0"/>
              <a:buChar char="•"/>
            </a:pPr>
            <a:r>
              <a:rPr lang="en-US" sz="2400" dirty="0" smtClean="0"/>
              <a:t> </a:t>
            </a:r>
            <a:r>
              <a:rPr lang="en-US" sz="2400" b="1" dirty="0" smtClean="0"/>
              <a:t>COMMUNICATION</a:t>
            </a:r>
            <a:r>
              <a:rPr lang="en-US" sz="2400" dirty="0" smtClean="0"/>
              <a:t> of the present budget guidance, and the strategy (developed together with the L1 managers) for the distribution.</a:t>
            </a:r>
            <a:r>
              <a:rPr lang="en-US" sz="2400" dirty="0" smtClean="0"/>
              <a:t/>
            </a:r>
            <a:br>
              <a:rPr lang="en-US" sz="2400" dirty="0" smtClean="0"/>
            </a:br>
            <a:endParaRPr lang="en-US" sz="2400" dirty="0" smtClean="0"/>
          </a:p>
          <a:p>
            <a:pPr>
              <a:buFont typeface="Arial" pitchFamily="34" charset="0"/>
              <a:buChar char="•"/>
            </a:pPr>
            <a:r>
              <a:rPr lang="en-US" sz="2400" dirty="0" smtClean="0"/>
              <a:t> </a:t>
            </a:r>
            <a:r>
              <a:rPr lang="en-US" sz="2400" b="1" dirty="0" smtClean="0"/>
              <a:t>PRESENTATION</a:t>
            </a:r>
            <a:r>
              <a:rPr lang="en-US" sz="2400" dirty="0" smtClean="0"/>
              <a:t> of the L2 manager FY12 plans for their sub-activity, given the budget guidance for that sub-activity, and what would happen with a bit less (if we get squeezed) or a bit more.</a:t>
            </a:r>
          </a:p>
          <a:p>
            <a:pPr>
              <a:buFont typeface="Arial" pitchFamily="34" charset="0"/>
              <a:buChar char="•"/>
            </a:pPr>
            <a:endParaRPr lang="en-US" sz="2400" dirty="0" smtClean="0"/>
          </a:p>
          <a:p>
            <a:pPr>
              <a:buFont typeface="Arial" pitchFamily="34" charset="0"/>
              <a:buChar char="•"/>
            </a:pPr>
            <a:r>
              <a:rPr lang="en-US" sz="2400" b="1" dirty="0" smtClean="0"/>
              <a:t> DISCUSSION </a:t>
            </a:r>
            <a:r>
              <a:rPr lang="en-US" sz="2400" dirty="0" smtClean="0"/>
              <a:t>that will help inform the planning process, and help us reach a common understanding of  priorities and choices.</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3"/>
          <p:cNvPicPr>
            <a:picLocks noChangeAspect="1" noChangeArrowheads="1"/>
          </p:cNvPicPr>
          <p:nvPr/>
        </p:nvPicPr>
        <p:blipFill>
          <a:blip r:embed="rId2"/>
          <a:srcRect/>
          <a:stretch>
            <a:fillRect/>
          </a:stretch>
        </p:blipFill>
        <p:spPr bwMode="auto">
          <a:xfrm>
            <a:off x="990600" y="1524000"/>
            <a:ext cx="6096000" cy="4572000"/>
          </a:xfrm>
          <a:prstGeom prst="rect">
            <a:avLst/>
          </a:prstGeom>
          <a:noFill/>
          <a:ln w="9525">
            <a:noFill/>
            <a:miter lim="800000"/>
            <a:headEnd/>
            <a:tailEnd/>
          </a:ln>
        </p:spPr>
      </p:pic>
      <p:sp>
        <p:nvSpPr>
          <p:cNvPr id="23554" name="Title 1"/>
          <p:cNvSpPr>
            <a:spLocks noGrp="1"/>
          </p:cNvSpPr>
          <p:nvPr>
            <p:ph type="title"/>
          </p:nvPr>
        </p:nvSpPr>
        <p:spPr/>
        <p:txBody>
          <a:bodyPr/>
          <a:lstStyle/>
          <a:p>
            <a:pPr eaLnBrk="1" hangingPunct="1"/>
            <a:r>
              <a:rPr lang="en-US" dirty="0" smtClean="0"/>
              <a:t>MAP L1 + L2 TEAM</a:t>
            </a:r>
            <a:endParaRPr lang="en-US"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23559" name="TextBox 4"/>
          <p:cNvSpPr txBox="1">
            <a:spLocks noChangeArrowheads="1"/>
          </p:cNvSpPr>
          <p:nvPr/>
        </p:nvSpPr>
        <p:spPr bwMode="auto">
          <a:xfrm>
            <a:off x="7010400" y="1600200"/>
            <a:ext cx="1087438" cy="369888"/>
          </a:xfrm>
          <a:prstGeom prst="rect">
            <a:avLst/>
          </a:prstGeom>
          <a:noFill/>
          <a:ln w="9525">
            <a:noFill/>
            <a:miter lim="800000"/>
            <a:headEnd/>
            <a:tailEnd/>
          </a:ln>
        </p:spPr>
        <p:txBody>
          <a:bodyPr wrap="none">
            <a:spAutoFit/>
          </a:bodyPr>
          <a:lstStyle/>
          <a:p>
            <a:r>
              <a:rPr lang="en-US">
                <a:solidFill>
                  <a:srgbClr val="002060"/>
                </a:solidFill>
              </a:rPr>
              <a:t>“Level 1”</a:t>
            </a:r>
          </a:p>
        </p:txBody>
      </p:sp>
      <p:cxnSp>
        <p:nvCxnSpPr>
          <p:cNvPr id="23560" name="Straight Arrow Connector 6"/>
          <p:cNvCxnSpPr>
            <a:cxnSpLocks noChangeShapeType="1"/>
          </p:cNvCxnSpPr>
          <p:nvPr/>
        </p:nvCxnSpPr>
        <p:spPr bwMode="auto">
          <a:xfrm flipH="1">
            <a:off x="7086600" y="1981200"/>
            <a:ext cx="762000" cy="1588"/>
          </a:xfrm>
          <a:prstGeom prst="straightConnector1">
            <a:avLst/>
          </a:prstGeom>
          <a:noFill/>
          <a:ln w="28575" algn="ctr">
            <a:solidFill>
              <a:srgbClr val="0070C0"/>
            </a:solidFill>
            <a:round/>
            <a:headEnd/>
            <a:tailEnd type="arrow" w="med" len="med"/>
          </a:ln>
        </p:spPr>
      </p:cxnSp>
      <p:sp>
        <p:nvSpPr>
          <p:cNvPr id="10" name="Slide Number Placeholder 9"/>
          <p:cNvSpPr>
            <a:spLocks noGrp="1"/>
          </p:cNvSpPr>
          <p:nvPr>
            <p:ph type="sldNum" sz="quarter" idx="12"/>
          </p:nvPr>
        </p:nvSpPr>
        <p:spPr/>
        <p:txBody>
          <a:bodyPr/>
          <a:lstStyle/>
          <a:p>
            <a:pPr>
              <a:defRPr/>
            </a:pPr>
            <a:fld id="{9AFA9E42-8D75-4234-963E-9D8417C849F1}"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524000" y="27296"/>
            <a:ext cx="6324600" cy="1066800"/>
          </a:xfrm>
        </p:spPr>
        <p:txBody>
          <a:bodyPr/>
          <a:lstStyle/>
          <a:p>
            <a:pPr eaLnBrk="1" hangingPunct="1"/>
            <a:r>
              <a:rPr lang="en-US" dirty="0" smtClean="0"/>
              <a:t>THE PLAN</a:t>
            </a:r>
            <a:endParaRPr lang="en-US"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10" name="Slide Number Placeholder 9"/>
          <p:cNvSpPr>
            <a:spLocks noGrp="1"/>
          </p:cNvSpPr>
          <p:nvPr>
            <p:ph type="sldNum" sz="quarter" idx="12"/>
          </p:nvPr>
        </p:nvSpPr>
        <p:spPr/>
        <p:txBody>
          <a:bodyPr/>
          <a:lstStyle/>
          <a:p>
            <a:pPr>
              <a:defRPr/>
            </a:pPr>
            <a:fld id="{9AFA9E42-8D75-4234-963E-9D8417C849F1}" type="slidenum">
              <a:rPr lang="en-US" smtClean="0"/>
              <a:pPr>
                <a:defRPr/>
              </a:pPr>
              <a:t>4</a:t>
            </a:fld>
            <a:endParaRPr lang="en-US" dirty="0"/>
          </a:p>
        </p:txBody>
      </p:sp>
      <p:sp>
        <p:nvSpPr>
          <p:cNvPr id="6" name="TextBox 5"/>
          <p:cNvSpPr txBox="1"/>
          <p:nvPr/>
        </p:nvSpPr>
        <p:spPr>
          <a:xfrm>
            <a:off x="846163" y="1310184"/>
            <a:ext cx="7519916" cy="5047536"/>
          </a:xfrm>
          <a:prstGeom prst="rect">
            <a:avLst/>
          </a:prstGeom>
          <a:noFill/>
        </p:spPr>
        <p:txBody>
          <a:bodyPr wrap="square" rtlCol="0">
            <a:spAutoFit/>
          </a:bodyPr>
          <a:lstStyle/>
          <a:p>
            <a:pPr>
              <a:buFont typeface="Arial" pitchFamily="34" charset="0"/>
              <a:buChar char="•"/>
            </a:pPr>
            <a:r>
              <a:rPr lang="en-US" sz="2400" dirty="0" smtClean="0"/>
              <a:t> </a:t>
            </a:r>
            <a:r>
              <a:rPr lang="en-US" sz="2400" b="1" dirty="0" smtClean="0"/>
              <a:t>BLUEPRINT. </a:t>
            </a:r>
            <a:r>
              <a:rPr lang="en-US" sz="2400" dirty="0" smtClean="0"/>
              <a:t>In broad-brush, we are following the proposed MAP plan that was reviewed a year ago, at a pace determined by the funding level. </a:t>
            </a:r>
            <a:r>
              <a:rPr lang="en-US" sz="2400" dirty="0" smtClean="0"/>
              <a:t/>
            </a:r>
            <a:br>
              <a:rPr lang="en-US" sz="2400" dirty="0" smtClean="0"/>
            </a:br>
            <a:endParaRPr lang="en-US" sz="1400" dirty="0" smtClean="0"/>
          </a:p>
          <a:p>
            <a:pPr>
              <a:buFont typeface="Arial" pitchFamily="34" charset="0"/>
              <a:buChar char="•"/>
            </a:pPr>
            <a:r>
              <a:rPr lang="en-US" sz="2400" dirty="0" smtClean="0"/>
              <a:t> </a:t>
            </a:r>
            <a:r>
              <a:rPr lang="en-US" sz="2400" b="1" dirty="0" smtClean="0"/>
              <a:t>EVOLUTION</a:t>
            </a:r>
            <a:r>
              <a:rPr lang="en-US" sz="2400" dirty="0" smtClean="0"/>
              <a:t>. The plan is not rigid. It must respond to revised funding expectations, unforeseen problems, what we learn as we proceed, and recommendations from reviews along the way.</a:t>
            </a:r>
          </a:p>
          <a:p>
            <a:pPr>
              <a:buFont typeface="Arial" pitchFamily="34" charset="0"/>
              <a:buChar char="•"/>
            </a:pPr>
            <a:endParaRPr lang="en-US" sz="1400" dirty="0" smtClean="0"/>
          </a:p>
          <a:p>
            <a:pPr>
              <a:buFont typeface="Arial" pitchFamily="34" charset="0"/>
              <a:buChar char="•"/>
            </a:pPr>
            <a:r>
              <a:rPr lang="en-US" sz="2400" b="1" dirty="0" smtClean="0"/>
              <a:t> UPDATES. </a:t>
            </a:r>
            <a:r>
              <a:rPr lang="en-US" sz="2400" dirty="0" smtClean="0"/>
              <a:t>The L1 managers maintain the plan for their sub-activity (with L2 managers input, and MAP Directors guidance). Week-by-week issues are discussed in the MAP management council (SG, AB, RF, DK, RP)</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524000" y="27296"/>
            <a:ext cx="6324600" cy="1066800"/>
          </a:xfrm>
        </p:spPr>
        <p:txBody>
          <a:bodyPr/>
          <a:lstStyle/>
          <a:p>
            <a:pPr eaLnBrk="1" hangingPunct="1"/>
            <a:r>
              <a:rPr lang="en-US" dirty="0" smtClean="0"/>
              <a:t>TEAM DYNAMICS</a:t>
            </a:r>
            <a:endParaRPr lang="en-US"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10" name="Slide Number Placeholder 9"/>
          <p:cNvSpPr>
            <a:spLocks noGrp="1"/>
          </p:cNvSpPr>
          <p:nvPr>
            <p:ph type="sldNum" sz="quarter" idx="12"/>
          </p:nvPr>
        </p:nvSpPr>
        <p:spPr/>
        <p:txBody>
          <a:bodyPr/>
          <a:lstStyle/>
          <a:p>
            <a:pPr>
              <a:defRPr/>
            </a:pPr>
            <a:fld id="{9AFA9E42-8D75-4234-963E-9D8417C849F1}" type="slidenum">
              <a:rPr lang="en-US" smtClean="0"/>
              <a:pPr>
                <a:defRPr/>
              </a:pPr>
              <a:t>5</a:t>
            </a:fld>
            <a:endParaRPr lang="en-US" dirty="0"/>
          </a:p>
        </p:txBody>
      </p:sp>
      <p:grpSp>
        <p:nvGrpSpPr>
          <p:cNvPr id="13" name="Group 12"/>
          <p:cNvGrpSpPr/>
          <p:nvPr/>
        </p:nvGrpSpPr>
        <p:grpSpPr>
          <a:xfrm>
            <a:off x="3642060" y="1487604"/>
            <a:ext cx="1978925" cy="1187356"/>
            <a:chOff x="3493827" y="1487604"/>
            <a:chExt cx="1978925" cy="1187356"/>
          </a:xfrm>
        </p:grpSpPr>
        <p:sp>
          <p:nvSpPr>
            <p:cNvPr id="7" name="Rounded Rectangle 6"/>
            <p:cNvSpPr/>
            <p:nvPr/>
          </p:nvSpPr>
          <p:spPr>
            <a:xfrm>
              <a:off x="3493827" y="1487604"/>
              <a:ext cx="1978925" cy="118735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589840" y="1665784"/>
              <a:ext cx="1786899" cy="830997"/>
            </a:xfrm>
            <a:prstGeom prst="rect">
              <a:avLst/>
            </a:prstGeom>
            <a:noFill/>
          </p:spPr>
          <p:txBody>
            <a:bodyPr wrap="none" rtlCol="0">
              <a:spAutoFit/>
            </a:bodyPr>
            <a:lstStyle/>
            <a:p>
              <a:pPr algn="ctr"/>
              <a:r>
                <a:rPr lang="en-US" sz="2400" dirty="0" smtClean="0"/>
                <a:t>MAP</a:t>
              </a:r>
            </a:p>
            <a:p>
              <a:pPr algn="ctr"/>
              <a:r>
                <a:rPr lang="en-US" sz="2400" dirty="0" smtClean="0"/>
                <a:t>DIRECTOR</a:t>
              </a:r>
              <a:endParaRPr lang="en-US" sz="2400" dirty="0"/>
            </a:p>
          </p:txBody>
        </p:sp>
      </p:grpSp>
      <p:grpSp>
        <p:nvGrpSpPr>
          <p:cNvPr id="16" name="Group 15"/>
          <p:cNvGrpSpPr/>
          <p:nvPr/>
        </p:nvGrpSpPr>
        <p:grpSpPr>
          <a:xfrm>
            <a:off x="2488419" y="3460868"/>
            <a:ext cx="1338239" cy="802944"/>
            <a:chOff x="2417907" y="3464284"/>
            <a:chExt cx="1338239" cy="802944"/>
          </a:xfrm>
        </p:grpSpPr>
        <p:sp>
          <p:nvSpPr>
            <p:cNvPr id="8" name="Rounded Rectangle 7"/>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794318" y="3604146"/>
              <a:ext cx="585417" cy="523220"/>
            </a:xfrm>
            <a:prstGeom prst="rect">
              <a:avLst/>
            </a:prstGeom>
            <a:noFill/>
          </p:spPr>
          <p:txBody>
            <a:bodyPr wrap="none" rtlCol="0">
              <a:spAutoFit/>
            </a:bodyPr>
            <a:lstStyle/>
            <a:p>
              <a:r>
                <a:rPr lang="en-US" sz="2800" dirty="0" smtClean="0"/>
                <a:t>L1</a:t>
              </a:r>
              <a:endParaRPr lang="en-US" sz="2800" dirty="0"/>
            </a:p>
          </p:txBody>
        </p:sp>
      </p:grpSp>
      <p:grpSp>
        <p:nvGrpSpPr>
          <p:cNvPr id="17" name="Group 16"/>
          <p:cNvGrpSpPr/>
          <p:nvPr/>
        </p:nvGrpSpPr>
        <p:grpSpPr>
          <a:xfrm>
            <a:off x="3976051" y="3460868"/>
            <a:ext cx="1338239" cy="802944"/>
            <a:chOff x="2417907" y="3464284"/>
            <a:chExt cx="1338239" cy="802944"/>
          </a:xfrm>
        </p:grpSpPr>
        <p:sp>
          <p:nvSpPr>
            <p:cNvPr id="18" name="Rounded Rectangle 17"/>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794318" y="3604146"/>
              <a:ext cx="585417" cy="523220"/>
            </a:xfrm>
            <a:prstGeom prst="rect">
              <a:avLst/>
            </a:prstGeom>
            <a:noFill/>
          </p:spPr>
          <p:txBody>
            <a:bodyPr wrap="none" rtlCol="0">
              <a:spAutoFit/>
            </a:bodyPr>
            <a:lstStyle/>
            <a:p>
              <a:r>
                <a:rPr lang="en-US" sz="2800" dirty="0" smtClean="0"/>
                <a:t>L1</a:t>
              </a:r>
              <a:endParaRPr lang="en-US" sz="2800" dirty="0"/>
            </a:p>
          </p:txBody>
        </p:sp>
      </p:grpSp>
      <p:grpSp>
        <p:nvGrpSpPr>
          <p:cNvPr id="20" name="Group 19"/>
          <p:cNvGrpSpPr/>
          <p:nvPr/>
        </p:nvGrpSpPr>
        <p:grpSpPr>
          <a:xfrm>
            <a:off x="5425011" y="3460868"/>
            <a:ext cx="1338239" cy="802944"/>
            <a:chOff x="2417907" y="3464284"/>
            <a:chExt cx="1338239" cy="802944"/>
          </a:xfrm>
        </p:grpSpPr>
        <p:sp>
          <p:nvSpPr>
            <p:cNvPr id="21" name="Rounded Rectangle 20"/>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2794318" y="3604146"/>
              <a:ext cx="585417" cy="523220"/>
            </a:xfrm>
            <a:prstGeom prst="rect">
              <a:avLst/>
            </a:prstGeom>
            <a:noFill/>
          </p:spPr>
          <p:txBody>
            <a:bodyPr wrap="none" rtlCol="0">
              <a:spAutoFit/>
            </a:bodyPr>
            <a:lstStyle/>
            <a:p>
              <a:r>
                <a:rPr lang="en-US" sz="2800" dirty="0" smtClean="0"/>
                <a:t>L1</a:t>
              </a:r>
              <a:endParaRPr lang="en-US" sz="2800" dirty="0"/>
            </a:p>
          </p:txBody>
        </p:sp>
      </p:grpSp>
      <p:grpSp>
        <p:nvGrpSpPr>
          <p:cNvPr id="24" name="Group 23"/>
          <p:cNvGrpSpPr/>
          <p:nvPr/>
        </p:nvGrpSpPr>
        <p:grpSpPr>
          <a:xfrm>
            <a:off x="3976051" y="5113412"/>
            <a:ext cx="1338239" cy="802944"/>
            <a:chOff x="2417907" y="3464284"/>
            <a:chExt cx="1338239" cy="802944"/>
          </a:xfrm>
        </p:grpSpPr>
        <p:sp>
          <p:nvSpPr>
            <p:cNvPr id="25" name="Rounded Rectangle 24"/>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2581687" y="3604146"/>
              <a:ext cx="864339" cy="523220"/>
            </a:xfrm>
            <a:prstGeom prst="rect">
              <a:avLst/>
            </a:prstGeom>
            <a:noFill/>
          </p:spPr>
          <p:txBody>
            <a:bodyPr wrap="none" rtlCol="0">
              <a:spAutoFit/>
            </a:bodyPr>
            <a:lstStyle/>
            <a:p>
              <a:r>
                <a:rPr lang="en-US" sz="2800" dirty="0" smtClean="0"/>
                <a:t>L2 s</a:t>
              </a:r>
              <a:endParaRPr lang="en-US" sz="2800" dirty="0"/>
            </a:p>
          </p:txBody>
        </p:sp>
      </p:grpSp>
      <p:grpSp>
        <p:nvGrpSpPr>
          <p:cNvPr id="30" name="Group 29"/>
          <p:cNvGrpSpPr/>
          <p:nvPr/>
        </p:nvGrpSpPr>
        <p:grpSpPr>
          <a:xfrm>
            <a:off x="5425011" y="5113412"/>
            <a:ext cx="1338239" cy="802944"/>
            <a:chOff x="2417907" y="3464284"/>
            <a:chExt cx="1338239" cy="802944"/>
          </a:xfrm>
        </p:grpSpPr>
        <p:sp>
          <p:nvSpPr>
            <p:cNvPr id="31" name="Rounded Rectangle 30"/>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581687" y="3604146"/>
              <a:ext cx="864339" cy="523220"/>
            </a:xfrm>
            <a:prstGeom prst="rect">
              <a:avLst/>
            </a:prstGeom>
            <a:noFill/>
          </p:spPr>
          <p:txBody>
            <a:bodyPr wrap="none" rtlCol="0">
              <a:spAutoFit/>
            </a:bodyPr>
            <a:lstStyle/>
            <a:p>
              <a:r>
                <a:rPr lang="en-US" sz="2800" dirty="0" smtClean="0"/>
                <a:t>L2 s</a:t>
              </a:r>
              <a:endParaRPr lang="en-US" sz="2800" dirty="0"/>
            </a:p>
          </p:txBody>
        </p:sp>
      </p:grpSp>
      <p:grpSp>
        <p:nvGrpSpPr>
          <p:cNvPr id="33" name="Group 32"/>
          <p:cNvGrpSpPr/>
          <p:nvPr/>
        </p:nvGrpSpPr>
        <p:grpSpPr>
          <a:xfrm>
            <a:off x="2488419" y="5113412"/>
            <a:ext cx="1338239" cy="802944"/>
            <a:chOff x="2417907" y="3464284"/>
            <a:chExt cx="1338239" cy="802944"/>
          </a:xfrm>
        </p:grpSpPr>
        <p:sp>
          <p:nvSpPr>
            <p:cNvPr id="34" name="Rounded Rectangle 33"/>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2581687" y="3604146"/>
              <a:ext cx="864339" cy="523220"/>
            </a:xfrm>
            <a:prstGeom prst="rect">
              <a:avLst/>
            </a:prstGeom>
            <a:noFill/>
          </p:spPr>
          <p:txBody>
            <a:bodyPr wrap="none" rtlCol="0">
              <a:spAutoFit/>
            </a:bodyPr>
            <a:lstStyle/>
            <a:p>
              <a:r>
                <a:rPr lang="en-US" sz="2800" dirty="0" smtClean="0"/>
                <a:t>L2 s</a:t>
              </a:r>
              <a:endParaRPr lang="en-US" sz="2800" dirty="0"/>
            </a:p>
          </p:txBody>
        </p:sp>
      </p:grpSp>
      <p:cxnSp>
        <p:nvCxnSpPr>
          <p:cNvPr id="37" name="Straight Arrow Connector 36"/>
          <p:cNvCxnSpPr/>
          <p:nvPr/>
        </p:nvCxnSpPr>
        <p:spPr>
          <a:xfrm rot="5400000">
            <a:off x="2838734" y="4675494"/>
            <a:ext cx="600502" cy="1588"/>
          </a:xfrm>
          <a:prstGeom prst="straightConnector1">
            <a:avLst/>
          </a:prstGeom>
          <a:ln w="57150">
            <a:solidFill>
              <a:srgbClr val="0066FF"/>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4328638" y="4675494"/>
            <a:ext cx="600502" cy="1588"/>
          </a:xfrm>
          <a:prstGeom prst="straightConnector1">
            <a:avLst/>
          </a:prstGeom>
          <a:ln w="57150">
            <a:solidFill>
              <a:srgbClr val="0066FF"/>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5804894" y="4675494"/>
            <a:ext cx="600502" cy="1588"/>
          </a:xfrm>
          <a:prstGeom prst="straightConnector1">
            <a:avLst/>
          </a:prstGeom>
          <a:ln w="57150">
            <a:solidFill>
              <a:srgbClr val="0066FF"/>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4358206" y="3053654"/>
            <a:ext cx="600502" cy="1588"/>
          </a:xfrm>
          <a:prstGeom prst="straightConnector1">
            <a:avLst/>
          </a:prstGeom>
          <a:ln w="571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460320" y="4462812"/>
            <a:ext cx="1107996" cy="461665"/>
          </a:xfrm>
          <a:prstGeom prst="rect">
            <a:avLst/>
          </a:prstGeom>
          <a:noFill/>
        </p:spPr>
        <p:txBody>
          <a:bodyPr wrap="none" rtlCol="0">
            <a:spAutoFit/>
          </a:bodyPr>
          <a:lstStyle/>
          <a:p>
            <a:r>
              <a:rPr lang="en-US" sz="2400" dirty="0" smtClean="0">
                <a:solidFill>
                  <a:srgbClr val="0066FF"/>
                </a:solidFill>
              </a:rPr>
              <a:t>INPUT</a:t>
            </a:r>
            <a:endParaRPr lang="en-US" sz="2400" dirty="0">
              <a:solidFill>
                <a:srgbClr val="0066FF"/>
              </a:solidFill>
            </a:endParaRPr>
          </a:p>
        </p:txBody>
      </p:sp>
      <p:sp>
        <p:nvSpPr>
          <p:cNvPr id="42" name="TextBox 41"/>
          <p:cNvSpPr txBox="1"/>
          <p:nvPr/>
        </p:nvSpPr>
        <p:spPr>
          <a:xfrm>
            <a:off x="1312464" y="2663548"/>
            <a:ext cx="1810111" cy="461665"/>
          </a:xfrm>
          <a:prstGeom prst="rect">
            <a:avLst/>
          </a:prstGeom>
          <a:noFill/>
        </p:spPr>
        <p:txBody>
          <a:bodyPr wrap="none" rtlCol="0">
            <a:spAutoFit/>
          </a:bodyPr>
          <a:lstStyle/>
          <a:p>
            <a:r>
              <a:rPr lang="en-US" sz="2400" dirty="0" smtClean="0">
                <a:solidFill>
                  <a:srgbClr val="FF0000"/>
                </a:solidFill>
              </a:rPr>
              <a:t>GUIDANCE</a:t>
            </a:r>
            <a:endParaRPr lang="en-US" sz="2400" dirty="0">
              <a:solidFill>
                <a:srgbClr val="FF0000"/>
              </a:solidFill>
            </a:endParaRPr>
          </a:p>
        </p:txBody>
      </p:sp>
      <p:cxnSp>
        <p:nvCxnSpPr>
          <p:cNvPr id="43" name="Straight Arrow Connector 42"/>
          <p:cNvCxnSpPr/>
          <p:nvPr/>
        </p:nvCxnSpPr>
        <p:spPr>
          <a:xfrm rot="10800000" flipV="1">
            <a:off x="3193577" y="2770117"/>
            <a:ext cx="990267" cy="614528"/>
          </a:xfrm>
          <a:prstGeom prst="straightConnector1">
            <a:avLst/>
          </a:prstGeom>
          <a:ln w="571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5182419" y="2758741"/>
            <a:ext cx="822596" cy="625904"/>
          </a:xfrm>
          <a:prstGeom prst="straightConnector1">
            <a:avLst/>
          </a:prstGeom>
          <a:ln w="571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p:cNvSpPr/>
          <p:nvPr/>
        </p:nvSpPr>
        <p:spPr>
          <a:xfrm>
            <a:off x="1487608" y="1364778"/>
            <a:ext cx="6264322" cy="3357352"/>
          </a:xfrm>
          <a:prstGeom prst="ellipse">
            <a:avLst/>
          </a:prstGeom>
          <a:solidFill>
            <a:srgbClr val="F2F2F2">
              <a:alpha val="63137"/>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54" name="Title 1"/>
          <p:cNvSpPr>
            <a:spLocks noGrp="1"/>
          </p:cNvSpPr>
          <p:nvPr>
            <p:ph type="title"/>
          </p:nvPr>
        </p:nvSpPr>
        <p:spPr>
          <a:xfrm>
            <a:off x="1524000" y="27296"/>
            <a:ext cx="6324600" cy="1066800"/>
          </a:xfrm>
        </p:spPr>
        <p:txBody>
          <a:bodyPr/>
          <a:lstStyle/>
          <a:p>
            <a:pPr eaLnBrk="1" hangingPunct="1"/>
            <a:r>
              <a:rPr lang="en-US" dirty="0" smtClean="0"/>
              <a:t>TEAM DYNAMICS</a:t>
            </a:r>
            <a:endParaRPr lang="en-US"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10" name="Slide Number Placeholder 9"/>
          <p:cNvSpPr>
            <a:spLocks noGrp="1"/>
          </p:cNvSpPr>
          <p:nvPr>
            <p:ph type="sldNum" sz="quarter" idx="12"/>
          </p:nvPr>
        </p:nvSpPr>
        <p:spPr/>
        <p:txBody>
          <a:bodyPr/>
          <a:lstStyle/>
          <a:p>
            <a:pPr>
              <a:defRPr/>
            </a:pPr>
            <a:fld id="{9AFA9E42-8D75-4234-963E-9D8417C849F1}" type="slidenum">
              <a:rPr lang="en-US" smtClean="0"/>
              <a:pPr>
                <a:defRPr/>
              </a:pPr>
              <a:t>6</a:t>
            </a:fld>
            <a:endParaRPr lang="en-US" dirty="0"/>
          </a:p>
        </p:txBody>
      </p:sp>
      <p:grpSp>
        <p:nvGrpSpPr>
          <p:cNvPr id="2" name="Group 12"/>
          <p:cNvGrpSpPr/>
          <p:nvPr/>
        </p:nvGrpSpPr>
        <p:grpSpPr>
          <a:xfrm>
            <a:off x="3642060" y="1487604"/>
            <a:ext cx="1978925" cy="1187356"/>
            <a:chOff x="3493827" y="1487604"/>
            <a:chExt cx="1978925" cy="1187356"/>
          </a:xfrm>
        </p:grpSpPr>
        <p:sp>
          <p:nvSpPr>
            <p:cNvPr id="7" name="Rounded Rectangle 6"/>
            <p:cNvSpPr/>
            <p:nvPr/>
          </p:nvSpPr>
          <p:spPr>
            <a:xfrm>
              <a:off x="3493827" y="1487604"/>
              <a:ext cx="1978925" cy="118735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589840" y="1665784"/>
              <a:ext cx="1786899" cy="830997"/>
            </a:xfrm>
            <a:prstGeom prst="rect">
              <a:avLst/>
            </a:prstGeom>
            <a:noFill/>
          </p:spPr>
          <p:txBody>
            <a:bodyPr wrap="none" rtlCol="0">
              <a:spAutoFit/>
            </a:bodyPr>
            <a:lstStyle/>
            <a:p>
              <a:pPr algn="ctr"/>
              <a:r>
                <a:rPr lang="en-US" sz="2400" dirty="0" smtClean="0"/>
                <a:t>MAP</a:t>
              </a:r>
            </a:p>
            <a:p>
              <a:pPr algn="ctr"/>
              <a:r>
                <a:rPr lang="en-US" sz="2400" dirty="0" smtClean="0"/>
                <a:t>DIRECTOR</a:t>
              </a:r>
              <a:endParaRPr lang="en-US" sz="2400" dirty="0"/>
            </a:p>
          </p:txBody>
        </p:sp>
      </p:grpSp>
      <p:grpSp>
        <p:nvGrpSpPr>
          <p:cNvPr id="3" name="Group 15"/>
          <p:cNvGrpSpPr/>
          <p:nvPr/>
        </p:nvGrpSpPr>
        <p:grpSpPr>
          <a:xfrm>
            <a:off x="2488419" y="3460868"/>
            <a:ext cx="1338239" cy="802944"/>
            <a:chOff x="2417907" y="3464284"/>
            <a:chExt cx="1338239" cy="802944"/>
          </a:xfrm>
        </p:grpSpPr>
        <p:sp>
          <p:nvSpPr>
            <p:cNvPr id="8" name="Rounded Rectangle 7"/>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794318" y="3604146"/>
              <a:ext cx="585417" cy="523220"/>
            </a:xfrm>
            <a:prstGeom prst="rect">
              <a:avLst/>
            </a:prstGeom>
            <a:noFill/>
          </p:spPr>
          <p:txBody>
            <a:bodyPr wrap="none" rtlCol="0">
              <a:spAutoFit/>
            </a:bodyPr>
            <a:lstStyle/>
            <a:p>
              <a:r>
                <a:rPr lang="en-US" sz="2800" dirty="0" smtClean="0"/>
                <a:t>L1</a:t>
              </a:r>
              <a:endParaRPr lang="en-US" sz="2800" dirty="0"/>
            </a:p>
          </p:txBody>
        </p:sp>
      </p:grpSp>
      <p:grpSp>
        <p:nvGrpSpPr>
          <p:cNvPr id="4" name="Group 16"/>
          <p:cNvGrpSpPr/>
          <p:nvPr/>
        </p:nvGrpSpPr>
        <p:grpSpPr>
          <a:xfrm>
            <a:off x="3976051" y="3460868"/>
            <a:ext cx="1338239" cy="802944"/>
            <a:chOff x="2417907" y="3464284"/>
            <a:chExt cx="1338239" cy="802944"/>
          </a:xfrm>
        </p:grpSpPr>
        <p:sp>
          <p:nvSpPr>
            <p:cNvPr id="18" name="Rounded Rectangle 17"/>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794318" y="3604146"/>
              <a:ext cx="585417" cy="523220"/>
            </a:xfrm>
            <a:prstGeom prst="rect">
              <a:avLst/>
            </a:prstGeom>
            <a:noFill/>
          </p:spPr>
          <p:txBody>
            <a:bodyPr wrap="none" rtlCol="0">
              <a:spAutoFit/>
            </a:bodyPr>
            <a:lstStyle/>
            <a:p>
              <a:r>
                <a:rPr lang="en-US" sz="2800" dirty="0" smtClean="0"/>
                <a:t>L1</a:t>
              </a:r>
              <a:endParaRPr lang="en-US" sz="2800" dirty="0"/>
            </a:p>
          </p:txBody>
        </p:sp>
      </p:grpSp>
      <p:grpSp>
        <p:nvGrpSpPr>
          <p:cNvPr id="6" name="Group 19"/>
          <p:cNvGrpSpPr/>
          <p:nvPr/>
        </p:nvGrpSpPr>
        <p:grpSpPr>
          <a:xfrm>
            <a:off x="5425011" y="3460868"/>
            <a:ext cx="1338239" cy="802944"/>
            <a:chOff x="2417907" y="3464284"/>
            <a:chExt cx="1338239" cy="802944"/>
          </a:xfrm>
        </p:grpSpPr>
        <p:sp>
          <p:nvSpPr>
            <p:cNvPr id="21" name="Rounded Rectangle 20"/>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2794318" y="3604146"/>
              <a:ext cx="585417" cy="523220"/>
            </a:xfrm>
            <a:prstGeom prst="rect">
              <a:avLst/>
            </a:prstGeom>
            <a:noFill/>
          </p:spPr>
          <p:txBody>
            <a:bodyPr wrap="none" rtlCol="0">
              <a:spAutoFit/>
            </a:bodyPr>
            <a:lstStyle/>
            <a:p>
              <a:r>
                <a:rPr lang="en-US" sz="2800" dirty="0" smtClean="0"/>
                <a:t>L1</a:t>
              </a:r>
              <a:endParaRPr lang="en-US" sz="2800" dirty="0"/>
            </a:p>
          </p:txBody>
        </p:sp>
      </p:grpSp>
      <p:grpSp>
        <p:nvGrpSpPr>
          <p:cNvPr id="9" name="Group 23"/>
          <p:cNvGrpSpPr/>
          <p:nvPr/>
        </p:nvGrpSpPr>
        <p:grpSpPr>
          <a:xfrm>
            <a:off x="3976051" y="5113412"/>
            <a:ext cx="1338239" cy="802944"/>
            <a:chOff x="2417907" y="3464284"/>
            <a:chExt cx="1338239" cy="802944"/>
          </a:xfrm>
        </p:grpSpPr>
        <p:sp>
          <p:nvSpPr>
            <p:cNvPr id="25" name="Rounded Rectangle 24"/>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2581687" y="3604146"/>
              <a:ext cx="864339" cy="523220"/>
            </a:xfrm>
            <a:prstGeom prst="rect">
              <a:avLst/>
            </a:prstGeom>
            <a:noFill/>
          </p:spPr>
          <p:txBody>
            <a:bodyPr wrap="none" rtlCol="0">
              <a:spAutoFit/>
            </a:bodyPr>
            <a:lstStyle/>
            <a:p>
              <a:r>
                <a:rPr lang="en-US" sz="2800" dirty="0" smtClean="0"/>
                <a:t>L2 s</a:t>
              </a:r>
              <a:endParaRPr lang="en-US" sz="2800" dirty="0"/>
            </a:p>
          </p:txBody>
        </p:sp>
      </p:grpSp>
      <p:grpSp>
        <p:nvGrpSpPr>
          <p:cNvPr id="11" name="Group 29"/>
          <p:cNvGrpSpPr/>
          <p:nvPr/>
        </p:nvGrpSpPr>
        <p:grpSpPr>
          <a:xfrm>
            <a:off x="5425011" y="5113412"/>
            <a:ext cx="1338239" cy="802944"/>
            <a:chOff x="2417907" y="3464284"/>
            <a:chExt cx="1338239" cy="802944"/>
          </a:xfrm>
        </p:grpSpPr>
        <p:sp>
          <p:nvSpPr>
            <p:cNvPr id="31" name="Rounded Rectangle 30"/>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581687" y="3604146"/>
              <a:ext cx="864339" cy="523220"/>
            </a:xfrm>
            <a:prstGeom prst="rect">
              <a:avLst/>
            </a:prstGeom>
            <a:noFill/>
          </p:spPr>
          <p:txBody>
            <a:bodyPr wrap="none" rtlCol="0">
              <a:spAutoFit/>
            </a:bodyPr>
            <a:lstStyle/>
            <a:p>
              <a:r>
                <a:rPr lang="en-US" sz="2800" dirty="0" smtClean="0"/>
                <a:t>L2 s</a:t>
              </a:r>
              <a:endParaRPr lang="en-US" sz="2800" dirty="0"/>
            </a:p>
          </p:txBody>
        </p:sp>
      </p:grpSp>
      <p:grpSp>
        <p:nvGrpSpPr>
          <p:cNvPr id="13" name="Group 32"/>
          <p:cNvGrpSpPr/>
          <p:nvPr/>
        </p:nvGrpSpPr>
        <p:grpSpPr>
          <a:xfrm>
            <a:off x="2488419" y="5113412"/>
            <a:ext cx="1338239" cy="802944"/>
            <a:chOff x="2417907" y="3464284"/>
            <a:chExt cx="1338239" cy="802944"/>
          </a:xfrm>
        </p:grpSpPr>
        <p:sp>
          <p:nvSpPr>
            <p:cNvPr id="34" name="Rounded Rectangle 33"/>
            <p:cNvSpPr/>
            <p:nvPr/>
          </p:nvSpPr>
          <p:spPr>
            <a:xfrm>
              <a:off x="2417907" y="3464284"/>
              <a:ext cx="1338239" cy="8029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2581687" y="3604146"/>
              <a:ext cx="864339" cy="523220"/>
            </a:xfrm>
            <a:prstGeom prst="rect">
              <a:avLst/>
            </a:prstGeom>
            <a:noFill/>
          </p:spPr>
          <p:txBody>
            <a:bodyPr wrap="none" rtlCol="0">
              <a:spAutoFit/>
            </a:bodyPr>
            <a:lstStyle/>
            <a:p>
              <a:r>
                <a:rPr lang="en-US" sz="2800" dirty="0" smtClean="0"/>
                <a:t>L2 s</a:t>
              </a:r>
              <a:endParaRPr lang="en-US" sz="2800" dirty="0"/>
            </a:p>
          </p:txBody>
        </p:sp>
      </p:grpSp>
      <p:cxnSp>
        <p:nvCxnSpPr>
          <p:cNvPr id="37" name="Straight Arrow Connector 36"/>
          <p:cNvCxnSpPr/>
          <p:nvPr/>
        </p:nvCxnSpPr>
        <p:spPr>
          <a:xfrm rot="5400000">
            <a:off x="2838734" y="4675494"/>
            <a:ext cx="600502" cy="1588"/>
          </a:xfrm>
          <a:prstGeom prst="straightConnector1">
            <a:avLst/>
          </a:prstGeom>
          <a:ln w="571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4328638" y="4675494"/>
            <a:ext cx="600502" cy="1588"/>
          </a:xfrm>
          <a:prstGeom prst="straightConnector1">
            <a:avLst/>
          </a:prstGeom>
          <a:ln w="571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5804894" y="4675494"/>
            <a:ext cx="600502" cy="1588"/>
          </a:xfrm>
          <a:prstGeom prst="straightConnector1">
            <a:avLst/>
          </a:prstGeom>
          <a:ln w="571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4358206" y="3053654"/>
            <a:ext cx="600502" cy="1588"/>
          </a:xfrm>
          <a:prstGeom prst="straightConnector1">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460320" y="4462812"/>
            <a:ext cx="1107996" cy="461665"/>
          </a:xfrm>
          <a:prstGeom prst="rect">
            <a:avLst/>
          </a:prstGeom>
          <a:noFill/>
        </p:spPr>
        <p:txBody>
          <a:bodyPr wrap="none" rtlCol="0">
            <a:spAutoFit/>
          </a:bodyPr>
          <a:lstStyle/>
          <a:p>
            <a:r>
              <a:rPr lang="en-US" sz="2400" dirty="0" smtClean="0"/>
              <a:t>INPUT</a:t>
            </a:r>
            <a:endParaRPr lang="en-US" sz="2400" dirty="0"/>
          </a:p>
        </p:txBody>
      </p:sp>
      <p:cxnSp>
        <p:nvCxnSpPr>
          <p:cNvPr id="43" name="Straight Arrow Connector 42"/>
          <p:cNvCxnSpPr/>
          <p:nvPr/>
        </p:nvCxnSpPr>
        <p:spPr>
          <a:xfrm rot="10800000" flipV="1">
            <a:off x="3193577" y="2770117"/>
            <a:ext cx="990267" cy="614528"/>
          </a:xfrm>
          <a:prstGeom prst="straightConnector1">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5182419" y="2758741"/>
            <a:ext cx="822596" cy="625904"/>
          </a:xfrm>
          <a:prstGeom prst="straightConnector1">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5990175" y="2210940"/>
            <a:ext cx="1188551" cy="928048"/>
            <a:chOff x="5771807" y="2047164"/>
            <a:chExt cx="1188551" cy="928048"/>
          </a:xfrm>
        </p:grpSpPr>
        <p:sp>
          <p:nvSpPr>
            <p:cNvPr id="46" name="Round Diagonal Corner Rectangle 45"/>
            <p:cNvSpPr/>
            <p:nvPr/>
          </p:nvSpPr>
          <p:spPr>
            <a:xfrm>
              <a:off x="5771807" y="2047164"/>
              <a:ext cx="1188551" cy="928048"/>
            </a:xfrm>
            <a:prstGeom prst="round2Diag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5786644" y="2197285"/>
              <a:ext cx="1159292" cy="646331"/>
            </a:xfrm>
            <a:prstGeom prst="rect">
              <a:avLst/>
            </a:prstGeom>
            <a:noFill/>
          </p:spPr>
          <p:txBody>
            <a:bodyPr wrap="none" rtlCol="0">
              <a:spAutoFit/>
            </a:bodyPr>
            <a:lstStyle/>
            <a:p>
              <a:pPr algn="ctr"/>
              <a:r>
                <a:rPr lang="en-US" dirty="0" smtClean="0"/>
                <a:t>PERSON</a:t>
              </a:r>
            </a:p>
            <a:p>
              <a:pPr algn="ctr"/>
              <a:r>
                <a:rPr lang="en-US" dirty="0" smtClean="0"/>
                <a:t>X</a:t>
              </a:r>
              <a:endParaRPr lang="en-US" dirty="0"/>
            </a:p>
          </p:txBody>
        </p:sp>
      </p:grpSp>
      <p:cxnSp>
        <p:nvCxnSpPr>
          <p:cNvPr id="49" name="Straight Arrow Connector 48"/>
          <p:cNvCxnSpPr/>
          <p:nvPr/>
        </p:nvCxnSpPr>
        <p:spPr>
          <a:xfrm rot="16200000" flipH="1">
            <a:off x="5718413" y="2279176"/>
            <a:ext cx="163777" cy="163776"/>
          </a:xfrm>
          <a:prstGeom prst="straightConnector1">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1651273" y="2470255"/>
            <a:ext cx="2024913" cy="707886"/>
          </a:xfrm>
          <a:prstGeom prst="rect">
            <a:avLst/>
          </a:prstGeom>
          <a:noFill/>
        </p:spPr>
        <p:txBody>
          <a:bodyPr wrap="none" rtlCol="0">
            <a:spAutoFit/>
          </a:bodyPr>
          <a:lstStyle/>
          <a:p>
            <a:pPr algn="ctr"/>
            <a:r>
              <a:rPr lang="en-US" sz="2000" dirty="0" smtClean="0">
                <a:solidFill>
                  <a:srgbClr val="00B050"/>
                </a:solidFill>
              </a:rPr>
              <a:t>MANAGEMENT</a:t>
            </a:r>
          </a:p>
          <a:p>
            <a:pPr algn="ctr"/>
            <a:r>
              <a:rPr lang="en-US" sz="2000" dirty="0" smtClean="0">
                <a:solidFill>
                  <a:srgbClr val="00B050"/>
                </a:solidFill>
              </a:rPr>
              <a:t>COUNCIL</a:t>
            </a:r>
            <a:endParaRPr lang="en-US" sz="2000" dirty="0">
              <a:solidFill>
                <a:srgbClr val="00B05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524000" y="27296"/>
            <a:ext cx="6324600" cy="1066800"/>
          </a:xfrm>
        </p:spPr>
        <p:txBody>
          <a:bodyPr/>
          <a:lstStyle/>
          <a:p>
            <a:pPr eaLnBrk="1" hangingPunct="1"/>
            <a:r>
              <a:rPr lang="en-US" dirty="0" smtClean="0"/>
              <a:t>PLANNING PROCESS</a:t>
            </a:r>
            <a:endParaRPr lang="en-US"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10" name="Slide Number Placeholder 9"/>
          <p:cNvSpPr>
            <a:spLocks noGrp="1"/>
          </p:cNvSpPr>
          <p:nvPr>
            <p:ph type="sldNum" sz="quarter" idx="12"/>
          </p:nvPr>
        </p:nvSpPr>
        <p:spPr/>
        <p:txBody>
          <a:bodyPr/>
          <a:lstStyle/>
          <a:p>
            <a:pPr>
              <a:defRPr/>
            </a:pPr>
            <a:fld id="{9AFA9E42-8D75-4234-963E-9D8417C849F1}" type="slidenum">
              <a:rPr lang="en-US" smtClean="0"/>
              <a:pPr>
                <a:defRPr/>
              </a:pPr>
              <a:t>7</a:t>
            </a:fld>
            <a:endParaRPr lang="en-US" dirty="0"/>
          </a:p>
        </p:txBody>
      </p:sp>
      <p:sp>
        <p:nvSpPr>
          <p:cNvPr id="6" name="TextBox 5"/>
          <p:cNvSpPr txBox="1"/>
          <p:nvPr/>
        </p:nvSpPr>
        <p:spPr>
          <a:xfrm>
            <a:off x="668740" y="1337480"/>
            <a:ext cx="7861111" cy="4893647"/>
          </a:xfrm>
          <a:prstGeom prst="rect">
            <a:avLst/>
          </a:prstGeom>
          <a:noFill/>
        </p:spPr>
        <p:txBody>
          <a:bodyPr wrap="square" rtlCol="0">
            <a:spAutoFit/>
          </a:bodyPr>
          <a:lstStyle/>
          <a:p>
            <a:pPr>
              <a:buFont typeface="Arial" pitchFamily="34" charset="0"/>
              <a:buChar char="•"/>
            </a:pPr>
            <a:r>
              <a:rPr lang="en-US" sz="2400" dirty="0" smtClean="0"/>
              <a:t> Started mid-August with budget guidance from DOE, and priorities set by the MAP Director.</a:t>
            </a:r>
            <a:r>
              <a:rPr lang="en-US" sz="2400" dirty="0" smtClean="0"/>
              <a:t/>
            </a:r>
            <a:br>
              <a:rPr lang="en-US" sz="2400" dirty="0" smtClean="0"/>
            </a:br>
            <a:endParaRPr lang="en-US" sz="1200" dirty="0" smtClean="0"/>
          </a:p>
          <a:p>
            <a:pPr>
              <a:buFont typeface="Arial" pitchFamily="34" charset="0"/>
              <a:buChar char="•"/>
            </a:pPr>
            <a:r>
              <a:rPr lang="en-US" sz="2400" dirty="0" smtClean="0"/>
              <a:t> August / September: L1 input </a:t>
            </a:r>
            <a:r>
              <a:rPr lang="en-US" sz="2400" dirty="0" smtClean="0">
                <a:latin typeface="Arial"/>
                <a:cs typeface="Arial"/>
              </a:rPr>
              <a:t>→</a:t>
            </a:r>
            <a:r>
              <a:rPr lang="en-US" sz="2400" dirty="0" smtClean="0"/>
              <a:t> MAP Director </a:t>
            </a:r>
            <a:r>
              <a:rPr lang="en-US" sz="2400" dirty="0" smtClean="0">
                <a:latin typeface="Arial"/>
                <a:cs typeface="Arial"/>
              </a:rPr>
              <a:t>→ </a:t>
            </a:r>
            <a:r>
              <a:rPr lang="en-US" sz="2400" dirty="0" smtClean="0"/>
              <a:t>draft distribution (by sub-activity &amp; institution/division).</a:t>
            </a:r>
            <a:br>
              <a:rPr lang="en-US" sz="2400" dirty="0" smtClean="0"/>
            </a:br>
            <a:endParaRPr lang="en-US" sz="1200" dirty="0" smtClean="0"/>
          </a:p>
          <a:p>
            <a:pPr>
              <a:buFont typeface="Arial" pitchFamily="34" charset="0"/>
              <a:buChar char="•"/>
            </a:pPr>
            <a:r>
              <a:rPr lang="en-US" sz="2400" dirty="0" smtClean="0"/>
              <a:t> </a:t>
            </a:r>
            <a:r>
              <a:rPr lang="en-US" sz="2400" dirty="0" smtClean="0"/>
              <a:t>FNAL piece negotiated with FNAL Directorate &amp; division heads for division head presentations (Sept. 8</a:t>
            </a:r>
            <a:r>
              <a:rPr lang="en-US" sz="2400" baseline="30000" dirty="0" smtClean="0"/>
              <a:t>th</a:t>
            </a:r>
            <a:r>
              <a:rPr lang="en-US" sz="2400" dirty="0" smtClean="0"/>
              <a:t>).</a:t>
            </a:r>
          </a:p>
          <a:p>
            <a:pPr>
              <a:buFont typeface="Arial" pitchFamily="34" charset="0"/>
              <a:buChar char="•"/>
            </a:pPr>
            <a:endParaRPr lang="en-US" sz="1200" dirty="0" smtClean="0"/>
          </a:p>
          <a:p>
            <a:pPr>
              <a:buFont typeface="Arial" pitchFamily="34" charset="0"/>
              <a:buChar char="•"/>
            </a:pPr>
            <a:r>
              <a:rPr lang="en-US" sz="2400" b="1" dirty="0" smtClean="0"/>
              <a:t> </a:t>
            </a:r>
            <a:r>
              <a:rPr lang="en-US" sz="2400" dirty="0" smtClean="0">
                <a:solidFill>
                  <a:schemeClr val="tx2"/>
                </a:solidFill>
              </a:rPr>
              <a:t>L1+L2 meeting (now). </a:t>
            </a:r>
            <a:r>
              <a:rPr lang="en-US" sz="2400" dirty="0" smtClean="0"/>
              <a:t>Follow-up will be to draft SOWs for each institution – may be some plan updates arising from dialogue with institutions. </a:t>
            </a:r>
            <a:br>
              <a:rPr lang="en-US" sz="2400" dirty="0" smtClean="0"/>
            </a:br>
            <a:endParaRPr lang="en-US" sz="1200" dirty="0" smtClean="0"/>
          </a:p>
          <a:p>
            <a:pPr>
              <a:buFont typeface="Arial" pitchFamily="34" charset="0"/>
              <a:buChar char="•"/>
            </a:pPr>
            <a:r>
              <a:rPr lang="en-US" sz="2400" dirty="0" smtClean="0"/>
              <a:t> </a:t>
            </a:r>
            <a:r>
              <a:rPr lang="en-US" sz="2400" dirty="0" smtClean="0"/>
              <a:t>Once budget guidance becomes budget reality: revise plan as needed &amp; finalize institutional SOWs.</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sz="3200" smtClean="0"/>
              <a:t>PAST-PRESENT-FUTURE</a:t>
            </a:r>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74" name="Right Arrow 35"/>
          <p:cNvSpPr>
            <a:spLocks noChangeArrowheads="1"/>
          </p:cNvSpPr>
          <p:nvPr/>
        </p:nvSpPr>
        <p:spPr bwMode="auto">
          <a:xfrm>
            <a:off x="1142999" y="5562600"/>
            <a:ext cx="6649873" cy="457200"/>
          </a:xfrm>
          <a:prstGeom prst="rightArrow">
            <a:avLst>
              <a:gd name="adj1" fmla="val 50000"/>
              <a:gd name="adj2" fmla="val 49986"/>
            </a:avLst>
          </a:prstGeom>
          <a:solidFill>
            <a:srgbClr val="333399"/>
          </a:solidFill>
          <a:ln w="9525" algn="ctr">
            <a:noFill/>
            <a:round/>
            <a:headEnd/>
            <a:tailEnd/>
          </a:ln>
        </p:spPr>
        <p:txBody>
          <a:bodyPr/>
          <a:lstStyle/>
          <a:p>
            <a:pPr fontAlgn="auto">
              <a:spcBef>
                <a:spcPts val="0"/>
              </a:spcBef>
              <a:spcAft>
                <a:spcPts val="0"/>
              </a:spcAft>
              <a:defRPr/>
            </a:pPr>
            <a:endParaRPr lang="en-US" kern="0">
              <a:solidFill>
                <a:sysClr val="windowText" lastClr="000000"/>
              </a:solidFill>
            </a:endParaRPr>
          </a:p>
        </p:txBody>
      </p:sp>
      <p:sp>
        <p:nvSpPr>
          <p:cNvPr id="37" name="Slide Number Placeholder 36"/>
          <p:cNvSpPr>
            <a:spLocks noGrp="1"/>
          </p:cNvSpPr>
          <p:nvPr>
            <p:ph type="sldNum" sz="quarter" idx="12"/>
          </p:nvPr>
        </p:nvSpPr>
        <p:spPr/>
        <p:txBody>
          <a:bodyPr/>
          <a:lstStyle/>
          <a:p>
            <a:pPr>
              <a:defRPr/>
            </a:pPr>
            <a:fld id="{9AFA9E42-8D75-4234-963E-9D8417C849F1}" type="slidenum">
              <a:rPr lang="en-US" smtClean="0"/>
              <a:pPr>
                <a:defRPr/>
              </a:pPr>
              <a:t>8</a:t>
            </a:fld>
            <a:endParaRPr lang="en-US" dirty="0"/>
          </a:p>
        </p:txBody>
      </p:sp>
      <p:grpSp>
        <p:nvGrpSpPr>
          <p:cNvPr id="46" name="Group 45"/>
          <p:cNvGrpSpPr/>
          <p:nvPr/>
        </p:nvGrpSpPr>
        <p:grpSpPr>
          <a:xfrm>
            <a:off x="527712" y="1876852"/>
            <a:ext cx="8235362" cy="3108351"/>
            <a:chOff x="432176" y="2381828"/>
            <a:chExt cx="8235362" cy="3108351"/>
          </a:xfrm>
        </p:grpSpPr>
        <p:grpSp>
          <p:nvGrpSpPr>
            <p:cNvPr id="26629" name="Group 31"/>
            <p:cNvGrpSpPr>
              <a:grpSpLocks/>
            </p:cNvGrpSpPr>
            <p:nvPr/>
          </p:nvGrpSpPr>
          <p:grpSpPr bwMode="auto">
            <a:xfrm>
              <a:off x="595423" y="3571133"/>
              <a:ext cx="838118" cy="693827"/>
              <a:chOff x="849005" y="2514600"/>
              <a:chExt cx="1474134" cy="1219200"/>
            </a:xfrm>
          </p:grpSpPr>
          <p:sp>
            <p:nvSpPr>
              <p:cNvPr id="69" name="Oval 7"/>
              <p:cNvSpPr>
                <a:spLocks noChangeArrowheads="1"/>
              </p:cNvSpPr>
              <p:nvPr/>
            </p:nvSpPr>
            <p:spPr bwMode="auto">
              <a:xfrm>
                <a:off x="1104890" y="2514600"/>
                <a:ext cx="1218249" cy="1219200"/>
              </a:xfrm>
              <a:prstGeom prst="ellipse">
                <a:avLst/>
              </a:prstGeom>
              <a:solidFill>
                <a:srgbClr val="BBE0E3"/>
              </a:solidFill>
              <a:ln w="9525" algn="ctr">
                <a:noFill/>
                <a:round/>
                <a:headEnd/>
                <a:tailEnd/>
              </a:ln>
            </p:spPr>
            <p:txBody>
              <a:bodyPr/>
              <a:lstStyle/>
              <a:p>
                <a:pPr fontAlgn="auto">
                  <a:spcBef>
                    <a:spcPts val="0"/>
                  </a:spcBef>
                  <a:spcAft>
                    <a:spcPts val="0"/>
                  </a:spcAft>
                  <a:defRPr/>
                </a:pPr>
                <a:endParaRPr lang="en-US" sz="1400" kern="0">
                  <a:solidFill>
                    <a:sysClr val="windowText" lastClr="000000"/>
                  </a:solidFill>
                </a:endParaRPr>
              </a:p>
            </p:txBody>
          </p:sp>
          <p:sp>
            <p:nvSpPr>
              <p:cNvPr id="70" name="TextBox 23"/>
              <p:cNvSpPr txBox="1">
                <a:spLocks noChangeArrowheads="1"/>
              </p:cNvSpPr>
              <p:nvPr/>
            </p:nvSpPr>
            <p:spPr bwMode="auto">
              <a:xfrm>
                <a:off x="849005" y="2823915"/>
                <a:ext cx="1344059" cy="488099"/>
              </a:xfrm>
              <a:prstGeom prst="rect">
                <a:avLst/>
              </a:prstGeom>
              <a:noFill/>
              <a:ln w="9525">
                <a:noFill/>
                <a:miter lim="800000"/>
                <a:headEnd/>
                <a:tailEnd/>
              </a:ln>
            </p:spPr>
            <p:txBody>
              <a:bodyPr wrap="none">
                <a:spAutoFit/>
              </a:bodyPr>
              <a:lstStyle/>
              <a:p>
                <a:pPr fontAlgn="auto">
                  <a:spcBef>
                    <a:spcPts val="0"/>
                  </a:spcBef>
                  <a:spcAft>
                    <a:spcPts val="0"/>
                  </a:spcAft>
                  <a:defRPr/>
                </a:pPr>
                <a:r>
                  <a:rPr lang="en-US" kern="0" dirty="0">
                    <a:solidFill>
                      <a:sysClr val="windowText" lastClr="000000"/>
                    </a:solidFill>
                  </a:rPr>
                  <a:t>NFMCC</a:t>
                </a:r>
              </a:p>
            </p:txBody>
          </p:sp>
        </p:grpSp>
        <p:grpSp>
          <p:nvGrpSpPr>
            <p:cNvPr id="26630" name="Group 30"/>
            <p:cNvGrpSpPr>
              <a:grpSpLocks/>
            </p:cNvGrpSpPr>
            <p:nvPr/>
          </p:nvGrpSpPr>
          <p:grpSpPr bwMode="auto">
            <a:xfrm>
              <a:off x="1794868" y="3289787"/>
              <a:ext cx="764164" cy="1256519"/>
              <a:chOff x="2589212" y="2057400"/>
              <a:chExt cx="1344059" cy="2209800"/>
            </a:xfrm>
          </p:grpSpPr>
          <p:grpSp>
            <p:nvGrpSpPr>
              <p:cNvPr id="26654" name="Group 10"/>
              <p:cNvGrpSpPr>
                <a:grpSpLocks/>
              </p:cNvGrpSpPr>
              <p:nvPr/>
            </p:nvGrpSpPr>
            <p:grpSpPr bwMode="auto">
              <a:xfrm>
                <a:off x="2630488" y="2057400"/>
                <a:ext cx="1216025" cy="2209800"/>
                <a:chOff x="2593263" y="2057400"/>
                <a:chExt cx="1216025" cy="2209800"/>
              </a:xfrm>
            </p:grpSpPr>
            <p:sp>
              <p:nvSpPr>
                <p:cNvPr id="67" name="Oval 8"/>
                <p:cNvSpPr>
                  <a:spLocks noChangeArrowheads="1"/>
                </p:cNvSpPr>
                <p:nvPr/>
              </p:nvSpPr>
              <p:spPr bwMode="auto">
                <a:xfrm>
                  <a:off x="2593923" y="2057400"/>
                  <a:ext cx="1216153" cy="1220212"/>
                </a:xfrm>
                <a:prstGeom prst="ellipse">
                  <a:avLst/>
                </a:prstGeom>
                <a:solidFill>
                  <a:srgbClr val="BBE0E3"/>
                </a:solidFill>
                <a:ln w="9525" algn="ctr">
                  <a:noFill/>
                  <a:round/>
                  <a:headEnd/>
                  <a:tailEnd/>
                </a:ln>
              </p:spPr>
              <p:txBody>
                <a:bodyPr/>
                <a:lstStyle/>
                <a:p>
                  <a:pPr fontAlgn="auto">
                    <a:spcBef>
                      <a:spcPts val="0"/>
                    </a:spcBef>
                    <a:spcAft>
                      <a:spcPts val="0"/>
                    </a:spcAft>
                    <a:defRPr/>
                  </a:pPr>
                  <a:endParaRPr lang="en-US" sz="1400" kern="0">
                    <a:solidFill>
                      <a:sysClr val="windowText" lastClr="000000"/>
                    </a:solidFill>
                  </a:endParaRPr>
                </a:p>
              </p:txBody>
            </p:sp>
            <p:sp>
              <p:nvSpPr>
                <p:cNvPr id="68" name="Oval 9"/>
                <p:cNvSpPr>
                  <a:spLocks noChangeArrowheads="1"/>
                </p:cNvSpPr>
                <p:nvPr/>
              </p:nvSpPr>
              <p:spPr bwMode="auto">
                <a:xfrm>
                  <a:off x="2593923" y="3046988"/>
                  <a:ext cx="1216153" cy="1220212"/>
                </a:xfrm>
                <a:prstGeom prst="ellipse">
                  <a:avLst/>
                </a:prstGeom>
                <a:solidFill>
                  <a:srgbClr val="BBE0E3"/>
                </a:solidFill>
                <a:ln w="9525" algn="ctr">
                  <a:noFill/>
                  <a:round/>
                  <a:headEnd/>
                  <a:tailEnd/>
                </a:ln>
              </p:spPr>
              <p:txBody>
                <a:bodyPr/>
                <a:lstStyle/>
                <a:p>
                  <a:pPr fontAlgn="auto">
                    <a:spcBef>
                      <a:spcPts val="0"/>
                    </a:spcBef>
                    <a:spcAft>
                      <a:spcPts val="0"/>
                    </a:spcAft>
                    <a:defRPr/>
                  </a:pPr>
                  <a:endParaRPr lang="en-US" sz="1400" kern="0">
                    <a:solidFill>
                      <a:sysClr val="windowText" lastClr="000000"/>
                    </a:solidFill>
                  </a:endParaRPr>
                </a:p>
              </p:txBody>
            </p:sp>
          </p:grpSp>
          <p:sp>
            <p:nvSpPr>
              <p:cNvPr id="66" name="TextBox 24"/>
              <p:cNvSpPr txBox="1">
                <a:spLocks noChangeArrowheads="1"/>
              </p:cNvSpPr>
              <p:nvPr/>
            </p:nvSpPr>
            <p:spPr bwMode="auto">
              <a:xfrm>
                <a:off x="2589212" y="2394443"/>
                <a:ext cx="1344059" cy="1218115"/>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kern="0" dirty="0">
                    <a:solidFill>
                      <a:sysClr val="windowText" lastClr="000000"/>
                    </a:solidFill>
                  </a:rPr>
                  <a:t>NFMCC</a:t>
                </a:r>
              </a:p>
              <a:p>
                <a:pPr algn="ctr" fontAlgn="auto">
                  <a:spcBef>
                    <a:spcPts val="0"/>
                  </a:spcBef>
                  <a:spcAft>
                    <a:spcPts val="0"/>
                  </a:spcAft>
                  <a:defRPr/>
                </a:pPr>
                <a:r>
                  <a:rPr lang="en-US" kern="0" dirty="0">
                    <a:solidFill>
                      <a:sysClr val="windowText" lastClr="000000"/>
                    </a:solidFill>
                  </a:rPr>
                  <a:t>+</a:t>
                </a:r>
              </a:p>
              <a:p>
                <a:pPr algn="ctr" fontAlgn="auto">
                  <a:spcBef>
                    <a:spcPts val="0"/>
                  </a:spcBef>
                  <a:spcAft>
                    <a:spcPts val="0"/>
                  </a:spcAft>
                  <a:defRPr/>
                </a:pPr>
                <a:r>
                  <a:rPr lang="en-US" kern="0" dirty="0">
                    <a:solidFill>
                      <a:sysClr val="windowText" lastClr="000000"/>
                    </a:solidFill>
                  </a:rPr>
                  <a:t>MCTF</a:t>
                </a:r>
              </a:p>
            </p:txBody>
          </p:sp>
        </p:grpSp>
        <p:grpSp>
          <p:nvGrpSpPr>
            <p:cNvPr id="26631" name="Group 36"/>
            <p:cNvGrpSpPr>
              <a:grpSpLocks/>
            </p:cNvGrpSpPr>
            <p:nvPr/>
          </p:nvGrpSpPr>
          <p:grpSpPr bwMode="auto">
            <a:xfrm>
              <a:off x="2859494" y="3242101"/>
              <a:ext cx="789199" cy="1351890"/>
              <a:chOff x="4138613" y="2270180"/>
              <a:chExt cx="1387475" cy="2378075"/>
            </a:xfrm>
          </p:grpSpPr>
          <p:grpSp>
            <p:nvGrpSpPr>
              <p:cNvPr id="26648" name="Group 15"/>
              <p:cNvGrpSpPr>
                <a:grpSpLocks/>
              </p:cNvGrpSpPr>
              <p:nvPr/>
            </p:nvGrpSpPr>
            <p:grpSpPr bwMode="auto">
              <a:xfrm>
                <a:off x="4138613" y="2270180"/>
                <a:ext cx="1387475" cy="2378075"/>
                <a:chOff x="4267620" y="1889180"/>
                <a:chExt cx="1387475" cy="2378075"/>
              </a:xfrm>
            </p:grpSpPr>
            <p:grpSp>
              <p:nvGrpSpPr>
                <p:cNvPr id="26650" name="Group 11"/>
                <p:cNvGrpSpPr>
                  <a:grpSpLocks/>
                </p:cNvGrpSpPr>
                <p:nvPr/>
              </p:nvGrpSpPr>
              <p:grpSpPr bwMode="auto">
                <a:xfrm>
                  <a:off x="4267620" y="1889180"/>
                  <a:ext cx="1387475" cy="2378075"/>
                  <a:chOff x="2591220" y="1889180"/>
                  <a:chExt cx="1387475" cy="2378075"/>
                </a:xfrm>
              </p:grpSpPr>
              <p:sp>
                <p:nvSpPr>
                  <p:cNvPr id="63" name="Oval 12"/>
                  <p:cNvSpPr>
                    <a:spLocks noChangeArrowheads="1"/>
                  </p:cNvSpPr>
                  <p:nvPr/>
                </p:nvSpPr>
                <p:spPr bwMode="auto">
                  <a:xfrm>
                    <a:off x="2591220" y="1889180"/>
                    <a:ext cx="1387475" cy="1388259"/>
                  </a:xfrm>
                  <a:prstGeom prst="ellipse">
                    <a:avLst/>
                  </a:prstGeom>
                  <a:solidFill>
                    <a:srgbClr val="BBE0E3"/>
                  </a:solidFill>
                  <a:ln w="9525" algn="ctr">
                    <a:noFill/>
                    <a:round/>
                    <a:headEnd/>
                    <a:tailEnd/>
                  </a:ln>
                </p:spPr>
                <p:txBody>
                  <a:bodyPr/>
                  <a:lstStyle/>
                  <a:p>
                    <a:pPr fontAlgn="auto">
                      <a:spcBef>
                        <a:spcPts val="0"/>
                      </a:spcBef>
                      <a:spcAft>
                        <a:spcPts val="0"/>
                      </a:spcAft>
                      <a:defRPr/>
                    </a:pPr>
                    <a:endParaRPr lang="en-US" sz="1400" kern="0">
                      <a:solidFill>
                        <a:sysClr val="windowText" lastClr="000000"/>
                      </a:solidFill>
                    </a:endParaRPr>
                  </a:p>
                </p:txBody>
              </p:sp>
              <p:sp>
                <p:nvSpPr>
                  <p:cNvPr id="64" name="Oval 13"/>
                  <p:cNvSpPr>
                    <a:spLocks noChangeArrowheads="1"/>
                  </p:cNvSpPr>
                  <p:nvPr/>
                </p:nvSpPr>
                <p:spPr bwMode="auto">
                  <a:xfrm>
                    <a:off x="2591220" y="2878996"/>
                    <a:ext cx="1387475" cy="1388259"/>
                  </a:xfrm>
                  <a:prstGeom prst="ellipse">
                    <a:avLst/>
                  </a:prstGeom>
                  <a:solidFill>
                    <a:srgbClr val="BBE0E3"/>
                  </a:solidFill>
                  <a:ln w="9525" algn="ctr">
                    <a:noFill/>
                    <a:round/>
                    <a:headEnd/>
                    <a:tailEnd/>
                  </a:ln>
                </p:spPr>
                <p:txBody>
                  <a:bodyPr/>
                  <a:lstStyle/>
                  <a:p>
                    <a:pPr fontAlgn="auto">
                      <a:spcBef>
                        <a:spcPts val="0"/>
                      </a:spcBef>
                      <a:spcAft>
                        <a:spcPts val="0"/>
                      </a:spcAft>
                      <a:defRPr/>
                    </a:pPr>
                    <a:endParaRPr lang="en-US" sz="1400" kern="0">
                      <a:solidFill>
                        <a:sysClr val="windowText" lastClr="000000"/>
                      </a:solidFill>
                    </a:endParaRPr>
                  </a:p>
                </p:txBody>
              </p:sp>
            </p:grpSp>
            <p:sp>
              <p:nvSpPr>
                <p:cNvPr id="56" name="Rectangle 14"/>
                <p:cNvSpPr>
                  <a:spLocks noChangeArrowheads="1"/>
                </p:cNvSpPr>
                <p:nvPr/>
              </p:nvSpPr>
              <p:spPr bwMode="auto">
                <a:xfrm>
                  <a:off x="4267620" y="2434418"/>
                  <a:ext cx="1387475" cy="1300182"/>
                </a:xfrm>
                <a:prstGeom prst="rect">
                  <a:avLst/>
                </a:prstGeom>
                <a:solidFill>
                  <a:srgbClr val="BBE0E3"/>
                </a:solidFill>
                <a:ln w="9525" algn="ctr">
                  <a:noFill/>
                  <a:round/>
                  <a:headEnd/>
                  <a:tailEnd/>
                </a:ln>
              </p:spPr>
              <p:txBody>
                <a:bodyPr/>
                <a:lstStyle/>
                <a:p>
                  <a:pPr fontAlgn="auto">
                    <a:spcBef>
                      <a:spcPts val="0"/>
                    </a:spcBef>
                    <a:spcAft>
                      <a:spcPts val="0"/>
                    </a:spcAft>
                    <a:defRPr/>
                  </a:pPr>
                  <a:endParaRPr lang="en-US" sz="1400" kern="0">
                    <a:solidFill>
                      <a:sysClr val="windowText" lastClr="000000"/>
                    </a:solidFill>
                  </a:endParaRPr>
                </a:p>
              </p:txBody>
            </p:sp>
          </p:grpSp>
          <p:sp>
            <p:nvSpPr>
              <p:cNvPr id="48" name="TextBox 25"/>
              <p:cNvSpPr txBox="1">
                <a:spLocks noChangeArrowheads="1"/>
              </p:cNvSpPr>
              <p:nvPr/>
            </p:nvSpPr>
            <p:spPr bwMode="auto">
              <a:xfrm>
                <a:off x="4268558" y="3054483"/>
                <a:ext cx="1175791" cy="853506"/>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kern="0" dirty="0">
                    <a:solidFill>
                      <a:sysClr val="windowText" lastClr="000000"/>
                    </a:solidFill>
                  </a:rPr>
                  <a:t>Interim</a:t>
                </a:r>
              </a:p>
              <a:p>
                <a:pPr algn="ctr" fontAlgn="auto">
                  <a:spcBef>
                    <a:spcPts val="0"/>
                  </a:spcBef>
                  <a:spcAft>
                    <a:spcPts val="0"/>
                  </a:spcAft>
                  <a:defRPr/>
                </a:pPr>
                <a:r>
                  <a:rPr lang="en-US" kern="0" dirty="0">
                    <a:solidFill>
                      <a:sysClr val="windowText" lastClr="000000"/>
                    </a:solidFill>
                  </a:rPr>
                  <a:t>MAP</a:t>
                </a:r>
              </a:p>
            </p:txBody>
          </p:sp>
        </p:grpSp>
        <p:grpSp>
          <p:nvGrpSpPr>
            <p:cNvPr id="26632" name="Group 37"/>
            <p:cNvGrpSpPr>
              <a:grpSpLocks/>
            </p:cNvGrpSpPr>
            <p:nvPr/>
          </p:nvGrpSpPr>
          <p:grpSpPr bwMode="auto">
            <a:xfrm>
              <a:off x="6782980" y="3146949"/>
              <a:ext cx="1542194" cy="1542194"/>
              <a:chOff x="5791200" y="2133600"/>
              <a:chExt cx="2514600" cy="2514600"/>
            </a:xfrm>
          </p:grpSpPr>
          <p:sp>
            <p:nvSpPr>
              <p:cNvPr id="39" name="Oval 22"/>
              <p:cNvSpPr>
                <a:spLocks noChangeArrowheads="1"/>
              </p:cNvSpPr>
              <p:nvPr/>
            </p:nvSpPr>
            <p:spPr bwMode="auto">
              <a:xfrm>
                <a:off x="5791200" y="2133600"/>
                <a:ext cx="2514600" cy="2514600"/>
              </a:xfrm>
              <a:prstGeom prst="ellipse">
                <a:avLst/>
              </a:prstGeom>
              <a:solidFill>
                <a:srgbClr val="BBE0E3"/>
              </a:solidFill>
              <a:ln w="9525" algn="ctr">
                <a:noFill/>
                <a:round/>
                <a:headEnd/>
                <a:tailEnd/>
              </a:ln>
            </p:spPr>
            <p:txBody>
              <a:bodyPr/>
              <a:lstStyle/>
              <a:p>
                <a:pPr fontAlgn="auto">
                  <a:spcBef>
                    <a:spcPts val="0"/>
                  </a:spcBef>
                  <a:spcAft>
                    <a:spcPts val="0"/>
                  </a:spcAft>
                  <a:defRPr/>
                </a:pPr>
                <a:endParaRPr lang="en-US" sz="1400" kern="0">
                  <a:solidFill>
                    <a:sysClr val="windowText" lastClr="000000"/>
                  </a:solidFill>
                </a:endParaRPr>
              </a:p>
            </p:txBody>
          </p:sp>
          <p:sp>
            <p:nvSpPr>
              <p:cNvPr id="42" name="TextBox 26"/>
              <p:cNvSpPr txBox="1">
                <a:spLocks noChangeArrowheads="1"/>
              </p:cNvSpPr>
              <p:nvPr/>
            </p:nvSpPr>
            <p:spPr bwMode="auto">
              <a:xfrm>
                <a:off x="6623114" y="3160395"/>
                <a:ext cx="903160" cy="488252"/>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kern="0" dirty="0">
                    <a:solidFill>
                      <a:sysClr val="windowText" lastClr="000000"/>
                    </a:solidFill>
                  </a:rPr>
                  <a:t>MAP</a:t>
                </a:r>
              </a:p>
            </p:txBody>
          </p:sp>
        </p:grpSp>
        <p:sp>
          <p:nvSpPr>
            <p:cNvPr id="71" name="TextBox 27"/>
            <p:cNvSpPr txBox="1">
              <a:spLocks noChangeArrowheads="1"/>
            </p:cNvSpPr>
            <p:nvPr/>
          </p:nvSpPr>
          <p:spPr bwMode="auto">
            <a:xfrm>
              <a:off x="1655658" y="2381828"/>
              <a:ext cx="1042584" cy="707886"/>
            </a:xfrm>
            <a:prstGeom prst="rect">
              <a:avLst/>
            </a:prstGeom>
            <a:noFill/>
            <a:ln w="9525">
              <a:noFill/>
              <a:miter lim="800000"/>
              <a:headEnd/>
              <a:tailEnd/>
            </a:ln>
          </p:spPr>
          <p:txBody>
            <a:bodyPr wrap="square">
              <a:spAutoFit/>
            </a:bodyPr>
            <a:lstStyle/>
            <a:p>
              <a:pPr algn="ctr" fontAlgn="auto">
                <a:spcBef>
                  <a:spcPts val="0"/>
                </a:spcBef>
                <a:spcAft>
                  <a:spcPts val="0"/>
                </a:spcAft>
                <a:defRPr/>
              </a:pPr>
              <a:r>
                <a:rPr lang="en-US" sz="2000" kern="0" dirty="0">
                  <a:solidFill>
                    <a:srgbClr val="333399"/>
                  </a:solidFill>
                </a:rPr>
                <a:t>FY07 –</a:t>
              </a:r>
            </a:p>
            <a:p>
              <a:pPr algn="ctr" fontAlgn="auto">
                <a:spcBef>
                  <a:spcPts val="0"/>
                </a:spcBef>
                <a:spcAft>
                  <a:spcPts val="0"/>
                </a:spcAft>
                <a:defRPr/>
              </a:pPr>
              <a:r>
                <a:rPr lang="en-US" sz="2000" kern="0" dirty="0">
                  <a:solidFill>
                    <a:srgbClr val="333399"/>
                  </a:solidFill>
                </a:rPr>
                <a:t>FY09</a:t>
              </a:r>
            </a:p>
          </p:txBody>
        </p:sp>
        <p:sp>
          <p:nvSpPr>
            <p:cNvPr id="26634" name="TextBox 28"/>
            <p:cNvSpPr txBox="1">
              <a:spLocks noChangeArrowheads="1"/>
            </p:cNvSpPr>
            <p:nvPr/>
          </p:nvSpPr>
          <p:spPr bwMode="auto">
            <a:xfrm>
              <a:off x="2840995" y="2535716"/>
              <a:ext cx="826196" cy="400110"/>
            </a:xfrm>
            <a:prstGeom prst="rect">
              <a:avLst/>
            </a:prstGeom>
            <a:noFill/>
            <a:ln w="9525">
              <a:noFill/>
              <a:miter lim="800000"/>
              <a:headEnd/>
              <a:tailEnd/>
            </a:ln>
          </p:spPr>
          <p:txBody>
            <a:bodyPr wrap="square">
              <a:spAutoFit/>
            </a:bodyPr>
            <a:lstStyle/>
            <a:p>
              <a:pPr algn="ctr"/>
              <a:r>
                <a:rPr lang="en-US" sz="2000" dirty="0" smtClean="0">
                  <a:solidFill>
                    <a:srgbClr val="333399"/>
                  </a:solidFill>
                </a:rPr>
                <a:t>FY10</a:t>
              </a:r>
              <a:endParaRPr lang="en-US" sz="2000" dirty="0">
                <a:solidFill>
                  <a:srgbClr val="333399"/>
                </a:solidFill>
              </a:endParaRPr>
            </a:p>
          </p:txBody>
        </p:sp>
        <p:sp>
          <p:nvSpPr>
            <p:cNvPr id="26635" name="TextBox 29"/>
            <p:cNvSpPr txBox="1">
              <a:spLocks noChangeArrowheads="1"/>
            </p:cNvSpPr>
            <p:nvPr/>
          </p:nvSpPr>
          <p:spPr bwMode="auto">
            <a:xfrm>
              <a:off x="7028071" y="2535716"/>
              <a:ext cx="1052012" cy="400110"/>
            </a:xfrm>
            <a:prstGeom prst="rect">
              <a:avLst/>
            </a:prstGeom>
            <a:noFill/>
            <a:ln w="9525">
              <a:noFill/>
              <a:miter lim="800000"/>
              <a:headEnd/>
              <a:tailEnd/>
            </a:ln>
          </p:spPr>
          <p:txBody>
            <a:bodyPr wrap="square">
              <a:spAutoFit/>
            </a:bodyPr>
            <a:lstStyle/>
            <a:p>
              <a:pPr algn="ctr"/>
              <a:r>
                <a:rPr lang="en-US" sz="2000" dirty="0" smtClean="0">
                  <a:solidFill>
                    <a:srgbClr val="333399"/>
                  </a:solidFill>
                  <a:cs typeface="Arial" charset="0"/>
                </a:rPr>
                <a:t>≥</a:t>
              </a:r>
              <a:r>
                <a:rPr lang="en-US" sz="2000" dirty="0" smtClean="0">
                  <a:solidFill>
                    <a:srgbClr val="333399"/>
                  </a:solidFill>
                </a:rPr>
                <a:t>FY13</a:t>
              </a:r>
              <a:endParaRPr lang="en-US" sz="2000" dirty="0">
                <a:solidFill>
                  <a:srgbClr val="333399"/>
                </a:solidFill>
              </a:endParaRPr>
            </a:p>
          </p:txBody>
        </p:sp>
        <p:sp>
          <p:nvSpPr>
            <p:cNvPr id="75" name="TextBox 39"/>
            <p:cNvSpPr txBox="1">
              <a:spLocks noChangeArrowheads="1"/>
            </p:cNvSpPr>
            <p:nvPr/>
          </p:nvSpPr>
          <p:spPr bwMode="auto">
            <a:xfrm>
              <a:off x="522023" y="4936181"/>
              <a:ext cx="984918" cy="400110"/>
            </a:xfrm>
            <a:prstGeom prst="rect">
              <a:avLst/>
            </a:prstGeom>
            <a:noFill/>
            <a:ln w="9525">
              <a:noFill/>
              <a:miter lim="800000"/>
              <a:headEnd/>
              <a:tailEnd/>
            </a:ln>
          </p:spPr>
          <p:txBody>
            <a:bodyPr wrap="square">
              <a:spAutoFit/>
            </a:bodyPr>
            <a:lstStyle/>
            <a:p>
              <a:pPr algn="ctr" fontAlgn="auto">
                <a:spcBef>
                  <a:spcPts val="0"/>
                </a:spcBef>
                <a:spcAft>
                  <a:spcPts val="0"/>
                </a:spcAft>
                <a:defRPr/>
              </a:pPr>
              <a:r>
                <a:rPr lang="en-US" sz="2000" kern="0" dirty="0">
                  <a:solidFill>
                    <a:sysClr val="windowText" lastClr="000000"/>
                  </a:solidFill>
                </a:rPr>
                <a:t>~4 M$</a:t>
              </a:r>
            </a:p>
          </p:txBody>
        </p:sp>
        <p:sp>
          <p:nvSpPr>
            <p:cNvPr id="76" name="TextBox 40"/>
            <p:cNvSpPr txBox="1">
              <a:spLocks noChangeArrowheads="1"/>
            </p:cNvSpPr>
            <p:nvPr/>
          </p:nvSpPr>
          <p:spPr bwMode="auto">
            <a:xfrm>
              <a:off x="1461441" y="4936181"/>
              <a:ext cx="1431018" cy="400110"/>
            </a:xfrm>
            <a:prstGeom prst="rect">
              <a:avLst/>
            </a:prstGeom>
            <a:noFill/>
            <a:ln w="9525">
              <a:noFill/>
              <a:miter lim="800000"/>
              <a:headEnd/>
              <a:tailEnd/>
            </a:ln>
          </p:spPr>
          <p:txBody>
            <a:bodyPr wrap="square">
              <a:spAutoFit/>
            </a:bodyPr>
            <a:lstStyle/>
            <a:p>
              <a:pPr algn="ctr" fontAlgn="auto">
                <a:spcBef>
                  <a:spcPts val="0"/>
                </a:spcBef>
                <a:spcAft>
                  <a:spcPts val="0"/>
                </a:spcAft>
                <a:defRPr/>
              </a:pPr>
              <a:r>
                <a:rPr lang="en-US" sz="2000" kern="0" dirty="0">
                  <a:solidFill>
                    <a:sysClr val="windowText" lastClr="000000"/>
                  </a:solidFill>
                </a:rPr>
                <a:t>~9 M$</a:t>
              </a:r>
            </a:p>
          </p:txBody>
        </p:sp>
        <p:sp>
          <p:nvSpPr>
            <p:cNvPr id="77" name="TextBox 41"/>
            <p:cNvSpPr txBox="1">
              <a:spLocks noChangeArrowheads="1"/>
            </p:cNvSpPr>
            <p:nvPr/>
          </p:nvSpPr>
          <p:spPr bwMode="auto">
            <a:xfrm>
              <a:off x="2544494" y="4936181"/>
              <a:ext cx="1419198" cy="400110"/>
            </a:xfrm>
            <a:prstGeom prst="rect">
              <a:avLst/>
            </a:prstGeom>
            <a:noFill/>
            <a:ln w="9525">
              <a:noFill/>
              <a:miter lim="800000"/>
              <a:headEnd/>
              <a:tailEnd/>
            </a:ln>
          </p:spPr>
          <p:txBody>
            <a:bodyPr wrap="square">
              <a:spAutoFit/>
            </a:bodyPr>
            <a:lstStyle/>
            <a:p>
              <a:pPr algn="ctr" fontAlgn="auto">
                <a:spcBef>
                  <a:spcPts val="0"/>
                </a:spcBef>
                <a:spcAft>
                  <a:spcPts val="0"/>
                </a:spcAft>
                <a:defRPr/>
              </a:pPr>
              <a:r>
                <a:rPr lang="en-US" sz="2000" kern="0" dirty="0" smtClean="0">
                  <a:solidFill>
                    <a:sysClr val="windowText" lastClr="000000"/>
                  </a:solidFill>
                </a:rPr>
                <a:t>10 </a:t>
              </a:r>
              <a:r>
                <a:rPr lang="en-US" sz="2000" kern="0" dirty="0">
                  <a:solidFill>
                    <a:sysClr val="windowText" lastClr="000000"/>
                  </a:solidFill>
                </a:rPr>
                <a:t>M</a:t>
              </a:r>
              <a:r>
                <a:rPr lang="en-US" sz="2000" kern="0" dirty="0" smtClean="0">
                  <a:solidFill>
                    <a:sysClr val="windowText" lastClr="000000"/>
                  </a:solidFill>
                </a:rPr>
                <a:t>$</a:t>
              </a:r>
              <a:endParaRPr lang="en-US" sz="2000" kern="0" dirty="0">
                <a:solidFill>
                  <a:sysClr val="windowText" lastClr="000000"/>
                </a:solidFill>
              </a:endParaRPr>
            </a:p>
          </p:txBody>
        </p:sp>
        <p:sp>
          <p:nvSpPr>
            <p:cNvPr id="78" name="TextBox 42"/>
            <p:cNvSpPr txBox="1">
              <a:spLocks noChangeArrowheads="1"/>
            </p:cNvSpPr>
            <p:nvPr/>
          </p:nvSpPr>
          <p:spPr bwMode="auto">
            <a:xfrm>
              <a:off x="6440616" y="4782293"/>
              <a:ext cx="2226922" cy="707886"/>
            </a:xfrm>
            <a:prstGeom prst="rect">
              <a:avLst/>
            </a:prstGeom>
            <a:noFill/>
            <a:ln w="9525">
              <a:noFill/>
              <a:miter lim="800000"/>
              <a:headEnd/>
              <a:tailEnd/>
            </a:ln>
          </p:spPr>
          <p:txBody>
            <a:bodyPr wrap="square">
              <a:spAutoFit/>
            </a:bodyPr>
            <a:lstStyle/>
            <a:p>
              <a:pPr algn="ctr" fontAlgn="auto">
                <a:spcBef>
                  <a:spcPts val="0"/>
                </a:spcBef>
                <a:spcAft>
                  <a:spcPts val="0"/>
                </a:spcAft>
                <a:defRPr/>
              </a:pPr>
              <a:r>
                <a:rPr lang="en-US" sz="2000" kern="0" dirty="0">
                  <a:solidFill>
                    <a:sysClr val="windowText" lastClr="000000"/>
                  </a:solidFill>
                </a:rPr>
                <a:t>~15 M$ (requested)</a:t>
              </a:r>
            </a:p>
          </p:txBody>
        </p:sp>
        <p:sp>
          <p:nvSpPr>
            <p:cNvPr id="79" name="TextBox 27"/>
            <p:cNvSpPr txBox="1">
              <a:spLocks noChangeArrowheads="1"/>
            </p:cNvSpPr>
            <p:nvPr/>
          </p:nvSpPr>
          <p:spPr bwMode="auto">
            <a:xfrm>
              <a:off x="432176" y="2381828"/>
              <a:ext cx="1164612" cy="707886"/>
            </a:xfrm>
            <a:prstGeom prst="rect">
              <a:avLst/>
            </a:prstGeom>
            <a:noFill/>
            <a:ln w="9525">
              <a:noFill/>
              <a:miter lim="800000"/>
              <a:headEnd/>
              <a:tailEnd/>
            </a:ln>
          </p:spPr>
          <p:txBody>
            <a:bodyPr wrap="square">
              <a:spAutoFit/>
            </a:bodyPr>
            <a:lstStyle/>
            <a:p>
              <a:pPr algn="ctr" fontAlgn="auto">
                <a:spcBef>
                  <a:spcPts val="0"/>
                </a:spcBef>
                <a:spcAft>
                  <a:spcPts val="0"/>
                </a:spcAft>
                <a:defRPr/>
              </a:pPr>
              <a:r>
                <a:rPr lang="en-US" sz="2000" kern="0" dirty="0">
                  <a:solidFill>
                    <a:srgbClr val="333399"/>
                  </a:solidFill>
                </a:rPr>
                <a:t>First</a:t>
              </a:r>
            </a:p>
            <a:p>
              <a:pPr algn="ctr" fontAlgn="auto">
                <a:spcBef>
                  <a:spcPts val="0"/>
                </a:spcBef>
                <a:spcAft>
                  <a:spcPts val="0"/>
                </a:spcAft>
                <a:defRPr/>
              </a:pPr>
              <a:r>
                <a:rPr lang="en-US" sz="2000" kern="0" dirty="0">
                  <a:solidFill>
                    <a:srgbClr val="333399"/>
                  </a:solidFill>
                </a:rPr>
                <a:t>~10 </a:t>
              </a:r>
              <a:r>
                <a:rPr lang="en-US" sz="2000" kern="0" dirty="0" smtClean="0">
                  <a:solidFill>
                    <a:srgbClr val="333399"/>
                  </a:solidFill>
                </a:rPr>
                <a:t>yrs</a:t>
              </a:r>
              <a:endParaRPr lang="en-US" sz="2000" kern="0" dirty="0">
                <a:solidFill>
                  <a:srgbClr val="333399"/>
                </a:solidFill>
              </a:endParaRPr>
            </a:p>
          </p:txBody>
        </p:sp>
        <p:grpSp>
          <p:nvGrpSpPr>
            <p:cNvPr id="26642" name="Group 37"/>
            <p:cNvGrpSpPr>
              <a:grpSpLocks/>
            </p:cNvGrpSpPr>
            <p:nvPr/>
          </p:nvGrpSpPr>
          <p:grpSpPr bwMode="auto">
            <a:xfrm>
              <a:off x="3934182" y="3317206"/>
              <a:ext cx="1201680" cy="1201680"/>
              <a:chOff x="5791200" y="2133600"/>
              <a:chExt cx="2514600" cy="2514600"/>
            </a:xfrm>
          </p:grpSpPr>
          <p:sp>
            <p:nvSpPr>
              <p:cNvPr id="35" name="Oval 22"/>
              <p:cNvSpPr>
                <a:spLocks noChangeArrowheads="1"/>
              </p:cNvSpPr>
              <p:nvPr/>
            </p:nvSpPr>
            <p:spPr bwMode="auto">
              <a:xfrm>
                <a:off x="5791200" y="2133600"/>
                <a:ext cx="2514600" cy="2514600"/>
              </a:xfrm>
              <a:prstGeom prst="ellipse">
                <a:avLst/>
              </a:prstGeom>
              <a:solidFill>
                <a:srgbClr val="BBE0E3"/>
              </a:solidFill>
              <a:ln w="9525" algn="ctr">
                <a:noFill/>
                <a:round/>
                <a:headEnd/>
                <a:tailEnd/>
              </a:ln>
            </p:spPr>
            <p:txBody>
              <a:bodyPr/>
              <a:lstStyle/>
              <a:p>
                <a:pPr fontAlgn="auto">
                  <a:spcBef>
                    <a:spcPts val="0"/>
                  </a:spcBef>
                  <a:spcAft>
                    <a:spcPts val="0"/>
                  </a:spcAft>
                  <a:defRPr/>
                </a:pPr>
                <a:endParaRPr lang="en-US" sz="1400" kern="0">
                  <a:solidFill>
                    <a:sysClr val="windowText" lastClr="000000"/>
                  </a:solidFill>
                </a:endParaRPr>
              </a:p>
            </p:txBody>
          </p:sp>
          <p:sp>
            <p:nvSpPr>
              <p:cNvPr id="36" name="TextBox 26"/>
              <p:cNvSpPr txBox="1">
                <a:spLocks noChangeArrowheads="1"/>
              </p:cNvSpPr>
              <p:nvPr/>
            </p:nvSpPr>
            <p:spPr bwMode="auto">
              <a:xfrm>
                <a:off x="6621917" y="3161393"/>
                <a:ext cx="905555" cy="486456"/>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kern="0">
                    <a:solidFill>
                      <a:sysClr val="windowText" lastClr="000000"/>
                    </a:solidFill>
                  </a:rPr>
                  <a:t>MAP</a:t>
                </a:r>
              </a:p>
            </p:txBody>
          </p:sp>
        </p:grpSp>
        <p:sp>
          <p:nvSpPr>
            <p:cNvPr id="26643" name="TextBox 28"/>
            <p:cNvSpPr txBox="1">
              <a:spLocks noChangeArrowheads="1"/>
            </p:cNvSpPr>
            <p:nvPr/>
          </p:nvSpPr>
          <p:spPr bwMode="auto">
            <a:xfrm>
              <a:off x="4104047" y="2535716"/>
              <a:ext cx="861950" cy="400110"/>
            </a:xfrm>
            <a:prstGeom prst="rect">
              <a:avLst/>
            </a:prstGeom>
            <a:noFill/>
            <a:ln w="9525">
              <a:noFill/>
              <a:miter lim="800000"/>
              <a:headEnd/>
              <a:tailEnd/>
            </a:ln>
          </p:spPr>
          <p:txBody>
            <a:bodyPr wrap="square">
              <a:spAutoFit/>
            </a:bodyPr>
            <a:lstStyle/>
            <a:p>
              <a:pPr algn="ctr"/>
              <a:r>
                <a:rPr lang="en-US" sz="2000" dirty="0" smtClean="0">
                  <a:solidFill>
                    <a:srgbClr val="333399"/>
                  </a:solidFill>
                </a:rPr>
                <a:t>FY11</a:t>
              </a:r>
              <a:endParaRPr lang="en-US" sz="2000" dirty="0">
                <a:solidFill>
                  <a:srgbClr val="333399"/>
                </a:solidFill>
              </a:endParaRPr>
            </a:p>
          </p:txBody>
        </p:sp>
        <p:sp>
          <p:nvSpPr>
            <p:cNvPr id="38" name="TextBox 41"/>
            <p:cNvSpPr txBox="1">
              <a:spLocks noChangeArrowheads="1"/>
            </p:cNvSpPr>
            <p:nvPr/>
          </p:nvSpPr>
          <p:spPr bwMode="auto">
            <a:xfrm>
              <a:off x="3650538" y="4936181"/>
              <a:ext cx="1768968" cy="400110"/>
            </a:xfrm>
            <a:prstGeom prst="rect">
              <a:avLst/>
            </a:prstGeom>
            <a:noFill/>
            <a:ln w="9525">
              <a:noFill/>
              <a:miter lim="800000"/>
              <a:headEnd/>
              <a:tailEnd/>
            </a:ln>
          </p:spPr>
          <p:txBody>
            <a:bodyPr wrap="square">
              <a:spAutoFit/>
            </a:bodyPr>
            <a:lstStyle/>
            <a:p>
              <a:pPr algn="ctr" fontAlgn="auto">
                <a:spcBef>
                  <a:spcPts val="0"/>
                </a:spcBef>
                <a:spcAft>
                  <a:spcPts val="0"/>
                </a:spcAft>
                <a:defRPr/>
              </a:pPr>
              <a:r>
                <a:rPr lang="en-US" sz="2000" kern="0" dirty="0" smtClean="0">
                  <a:solidFill>
                    <a:sysClr val="windowText" lastClr="000000"/>
                  </a:solidFill>
                </a:rPr>
                <a:t>10.5 </a:t>
              </a:r>
              <a:r>
                <a:rPr lang="en-US" sz="2000" kern="0" dirty="0">
                  <a:solidFill>
                    <a:sysClr val="windowText" lastClr="000000"/>
                  </a:solidFill>
                </a:rPr>
                <a:t>M</a:t>
              </a:r>
              <a:r>
                <a:rPr lang="en-US" sz="2000" kern="0" dirty="0" smtClean="0">
                  <a:solidFill>
                    <a:sysClr val="windowText" lastClr="000000"/>
                  </a:solidFill>
                </a:rPr>
                <a:t>$</a:t>
              </a:r>
              <a:endParaRPr lang="en-US" sz="2000" kern="0" dirty="0">
                <a:solidFill>
                  <a:sysClr val="windowText" lastClr="000000"/>
                </a:solidFill>
              </a:endParaRPr>
            </a:p>
          </p:txBody>
        </p:sp>
        <p:sp>
          <p:nvSpPr>
            <p:cNvPr id="40" name="TextBox 29"/>
            <p:cNvSpPr txBox="1">
              <a:spLocks noChangeArrowheads="1"/>
            </p:cNvSpPr>
            <p:nvPr/>
          </p:nvSpPr>
          <p:spPr bwMode="auto">
            <a:xfrm>
              <a:off x="5506867" y="2535716"/>
              <a:ext cx="872343" cy="400110"/>
            </a:xfrm>
            <a:prstGeom prst="rect">
              <a:avLst/>
            </a:prstGeom>
            <a:noFill/>
            <a:ln w="9525">
              <a:noFill/>
              <a:miter lim="800000"/>
              <a:headEnd/>
              <a:tailEnd/>
            </a:ln>
          </p:spPr>
          <p:txBody>
            <a:bodyPr wrap="square">
              <a:spAutoFit/>
            </a:bodyPr>
            <a:lstStyle/>
            <a:p>
              <a:pPr algn="ctr"/>
              <a:r>
                <a:rPr lang="en-US" sz="2000" dirty="0" smtClean="0">
                  <a:solidFill>
                    <a:srgbClr val="333399"/>
                  </a:solidFill>
                </a:rPr>
                <a:t>FY12</a:t>
              </a:r>
              <a:endParaRPr lang="en-US" sz="2000" dirty="0">
                <a:solidFill>
                  <a:srgbClr val="333399"/>
                </a:solidFill>
              </a:endParaRPr>
            </a:p>
          </p:txBody>
        </p:sp>
        <p:grpSp>
          <p:nvGrpSpPr>
            <p:cNvPr id="41" name="Group 37"/>
            <p:cNvGrpSpPr>
              <a:grpSpLocks/>
            </p:cNvGrpSpPr>
            <p:nvPr/>
          </p:nvGrpSpPr>
          <p:grpSpPr bwMode="auto">
            <a:xfrm>
              <a:off x="5248710" y="3223718"/>
              <a:ext cx="1388656" cy="1388656"/>
              <a:chOff x="5791200" y="2133600"/>
              <a:chExt cx="2514600" cy="2514600"/>
            </a:xfrm>
          </p:grpSpPr>
          <p:sp>
            <p:nvSpPr>
              <p:cNvPr id="43" name="Oval 22"/>
              <p:cNvSpPr>
                <a:spLocks noChangeArrowheads="1"/>
              </p:cNvSpPr>
              <p:nvPr/>
            </p:nvSpPr>
            <p:spPr bwMode="auto">
              <a:xfrm>
                <a:off x="5791200" y="2133600"/>
                <a:ext cx="2514600" cy="2514600"/>
              </a:xfrm>
              <a:prstGeom prst="ellipse">
                <a:avLst/>
              </a:prstGeom>
              <a:solidFill>
                <a:srgbClr val="BBE0E3"/>
              </a:solidFill>
              <a:ln w="9525" algn="ctr">
                <a:noFill/>
                <a:round/>
                <a:headEnd/>
                <a:tailEnd/>
              </a:ln>
            </p:spPr>
            <p:txBody>
              <a:bodyPr/>
              <a:lstStyle/>
              <a:p>
                <a:pPr fontAlgn="auto">
                  <a:spcBef>
                    <a:spcPts val="0"/>
                  </a:spcBef>
                  <a:spcAft>
                    <a:spcPts val="0"/>
                  </a:spcAft>
                  <a:defRPr/>
                </a:pPr>
                <a:endParaRPr lang="en-US" sz="1400" kern="0">
                  <a:solidFill>
                    <a:sysClr val="windowText" lastClr="000000"/>
                  </a:solidFill>
                </a:endParaRPr>
              </a:p>
            </p:txBody>
          </p:sp>
          <p:sp>
            <p:nvSpPr>
              <p:cNvPr id="44" name="TextBox 26"/>
              <p:cNvSpPr txBox="1">
                <a:spLocks noChangeArrowheads="1"/>
              </p:cNvSpPr>
              <p:nvPr/>
            </p:nvSpPr>
            <p:spPr bwMode="auto">
              <a:xfrm>
                <a:off x="6623114" y="3160395"/>
                <a:ext cx="903160" cy="488252"/>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kern="0" dirty="0">
                    <a:solidFill>
                      <a:sysClr val="windowText" lastClr="000000"/>
                    </a:solidFill>
                  </a:rPr>
                  <a:t>MAP</a:t>
                </a:r>
              </a:p>
            </p:txBody>
          </p:sp>
        </p:grpSp>
        <p:sp>
          <p:nvSpPr>
            <p:cNvPr id="45" name="TextBox 41"/>
            <p:cNvSpPr txBox="1">
              <a:spLocks noChangeArrowheads="1"/>
            </p:cNvSpPr>
            <p:nvPr/>
          </p:nvSpPr>
          <p:spPr bwMode="auto">
            <a:xfrm>
              <a:off x="5058554" y="4782293"/>
              <a:ext cx="1768968" cy="707886"/>
            </a:xfrm>
            <a:prstGeom prst="rect">
              <a:avLst/>
            </a:prstGeom>
            <a:noFill/>
            <a:ln w="9525">
              <a:noFill/>
              <a:miter lim="800000"/>
              <a:headEnd/>
              <a:tailEnd/>
            </a:ln>
          </p:spPr>
          <p:txBody>
            <a:bodyPr wrap="square">
              <a:spAutoFit/>
            </a:bodyPr>
            <a:lstStyle/>
            <a:p>
              <a:pPr algn="ctr" fontAlgn="auto">
                <a:spcBef>
                  <a:spcPts val="0"/>
                </a:spcBef>
                <a:spcAft>
                  <a:spcPts val="0"/>
                </a:spcAft>
                <a:defRPr/>
              </a:pPr>
              <a:r>
                <a:rPr lang="en-US" sz="2000" kern="0" dirty="0" smtClean="0">
                  <a:solidFill>
                    <a:sysClr val="windowText" lastClr="000000"/>
                  </a:solidFill>
                </a:rPr>
                <a:t>12 </a:t>
              </a:r>
              <a:r>
                <a:rPr lang="en-US" sz="2000" kern="0" dirty="0">
                  <a:solidFill>
                    <a:sysClr val="windowText" lastClr="000000"/>
                  </a:solidFill>
                </a:rPr>
                <a:t>M</a:t>
              </a:r>
              <a:r>
                <a:rPr lang="en-US" sz="2000" kern="0" dirty="0" smtClean="0">
                  <a:solidFill>
                    <a:sysClr val="windowText" lastClr="000000"/>
                  </a:solidFill>
                </a:rPr>
                <a:t>$</a:t>
              </a:r>
            </a:p>
            <a:p>
              <a:pPr algn="ctr" fontAlgn="auto">
                <a:spcBef>
                  <a:spcPts val="0"/>
                </a:spcBef>
                <a:spcAft>
                  <a:spcPts val="0"/>
                </a:spcAft>
                <a:defRPr/>
              </a:pPr>
              <a:r>
                <a:rPr lang="en-US" sz="2000" kern="0" dirty="0" smtClean="0">
                  <a:solidFill>
                    <a:sysClr val="windowText" lastClr="000000"/>
                  </a:solidFill>
                </a:rPr>
                <a:t>(guideline)</a:t>
              </a:r>
              <a:endParaRPr lang="en-US" sz="2000" kern="0" dirty="0">
                <a:solidFill>
                  <a:sysClr val="windowText" lastClr="000000"/>
                </a:solidFill>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524000" y="27296"/>
            <a:ext cx="6324600" cy="1066800"/>
          </a:xfrm>
        </p:spPr>
        <p:txBody>
          <a:bodyPr/>
          <a:lstStyle/>
          <a:p>
            <a:pPr eaLnBrk="1" hangingPunct="1"/>
            <a:r>
              <a:rPr lang="en-US" dirty="0" smtClean="0"/>
              <a:t>FY12 GUIDANCE &amp; STRATEGY</a:t>
            </a:r>
            <a:endParaRPr lang="en-US" dirty="0" smtClean="0"/>
          </a:p>
        </p:txBody>
      </p:sp>
      <p:sp>
        <p:nvSpPr>
          <p:cNvPr id="5" name="Footer Placeholder 4"/>
          <p:cNvSpPr>
            <a:spLocks noGrp="1"/>
          </p:cNvSpPr>
          <p:nvPr>
            <p:ph type="ftr" sz="quarter" idx="11"/>
          </p:nvPr>
        </p:nvSpPr>
        <p:spPr/>
        <p:txBody>
          <a:bodyPr rtlCol="0"/>
          <a:lstStyle/>
          <a:p>
            <a:pPr fontAlgn="auto">
              <a:spcBef>
                <a:spcPts val="0"/>
              </a:spcBef>
              <a:spcAft>
                <a:spcPts val="0"/>
              </a:spcAft>
              <a:defRPr/>
            </a:pPr>
            <a:r>
              <a:rPr lang="nl-NL" smtClean="0">
                <a:latin typeface="+mn-lt"/>
              </a:rPr>
              <a:t>STEVE GEER                                           LCWS11      Granada, Spain                         26-30 September, 2011</a:t>
            </a:r>
            <a:endParaRPr lang="en-US" dirty="0">
              <a:latin typeface="+mn-lt"/>
            </a:endParaRPr>
          </a:p>
        </p:txBody>
      </p:sp>
      <p:sp>
        <p:nvSpPr>
          <p:cNvPr id="10" name="Slide Number Placeholder 9"/>
          <p:cNvSpPr>
            <a:spLocks noGrp="1"/>
          </p:cNvSpPr>
          <p:nvPr>
            <p:ph type="sldNum" sz="quarter" idx="12"/>
          </p:nvPr>
        </p:nvSpPr>
        <p:spPr/>
        <p:txBody>
          <a:bodyPr/>
          <a:lstStyle/>
          <a:p>
            <a:pPr>
              <a:defRPr/>
            </a:pPr>
            <a:fld id="{9AFA9E42-8D75-4234-963E-9D8417C849F1}" type="slidenum">
              <a:rPr lang="en-US" smtClean="0"/>
              <a:pPr>
                <a:defRPr/>
              </a:pPr>
              <a:t>9</a:t>
            </a:fld>
            <a:endParaRPr lang="en-US" dirty="0"/>
          </a:p>
        </p:txBody>
      </p:sp>
      <p:sp>
        <p:nvSpPr>
          <p:cNvPr id="6" name="TextBox 5"/>
          <p:cNvSpPr txBox="1"/>
          <p:nvPr/>
        </p:nvSpPr>
        <p:spPr>
          <a:xfrm>
            <a:off x="668740" y="1269240"/>
            <a:ext cx="7820167" cy="4862870"/>
          </a:xfrm>
          <a:prstGeom prst="rect">
            <a:avLst/>
          </a:prstGeom>
          <a:noFill/>
        </p:spPr>
        <p:txBody>
          <a:bodyPr wrap="square" rtlCol="0">
            <a:spAutoFit/>
          </a:bodyPr>
          <a:lstStyle/>
          <a:p>
            <a:pPr>
              <a:buFont typeface="Arial" pitchFamily="34" charset="0"/>
              <a:buChar char="•"/>
            </a:pPr>
            <a:r>
              <a:rPr lang="en-US" sz="2400" dirty="0" smtClean="0"/>
              <a:t> </a:t>
            </a:r>
            <a:r>
              <a:rPr lang="en-US" sz="2400" b="1" dirty="0" smtClean="0"/>
              <a:t>GUIDANCE. </a:t>
            </a:r>
            <a:r>
              <a:rPr lang="en-US" sz="2400" dirty="0" smtClean="0"/>
              <a:t>  12M$</a:t>
            </a:r>
            <a:r>
              <a:rPr lang="en-US" sz="2400" dirty="0" smtClean="0"/>
              <a:t/>
            </a:r>
            <a:br>
              <a:rPr lang="en-US" sz="2400" dirty="0" smtClean="0"/>
            </a:br>
            <a:endParaRPr lang="en-US" sz="900" dirty="0" smtClean="0"/>
          </a:p>
          <a:p>
            <a:pPr>
              <a:buFont typeface="Arial" pitchFamily="34" charset="0"/>
              <a:buChar char="•"/>
            </a:pPr>
            <a:r>
              <a:rPr lang="en-US" sz="2400" dirty="0" smtClean="0"/>
              <a:t> </a:t>
            </a:r>
            <a:r>
              <a:rPr lang="en-US" sz="2400" b="1" dirty="0" smtClean="0"/>
              <a:t>HIGHEST PRIORITIES</a:t>
            </a:r>
            <a:r>
              <a:rPr lang="en-US" sz="2400" dirty="0" smtClean="0"/>
              <a:t>:</a:t>
            </a:r>
          </a:p>
          <a:p>
            <a:pPr lvl="1"/>
            <a:r>
              <a:rPr lang="en-US" sz="2000" dirty="0" smtClean="0"/>
              <a:t>- MICE SS</a:t>
            </a:r>
          </a:p>
          <a:p>
            <a:pPr lvl="1"/>
            <a:r>
              <a:rPr lang="en-US" sz="2000" dirty="0" smtClean="0"/>
              <a:t>- MICE First CC test &amp; complete MICE RFCC plan</a:t>
            </a:r>
          </a:p>
          <a:p>
            <a:pPr lvl="1"/>
            <a:r>
              <a:rPr lang="en-US" sz="2000" dirty="0" smtClean="0"/>
              <a:t>- RF in magnetic field R&amp;D</a:t>
            </a:r>
          </a:p>
          <a:p>
            <a:pPr lvl="1">
              <a:buFontTx/>
              <a:buChar char="-"/>
            </a:pPr>
            <a:r>
              <a:rPr lang="en-US" sz="2000" dirty="0" smtClean="0"/>
              <a:t> Maintain viable design &amp; simulation effort </a:t>
            </a:r>
            <a:endParaRPr lang="en-US" sz="2000" dirty="0" smtClean="0"/>
          </a:p>
          <a:p>
            <a:pPr lvl="2"/>
            <a:r>
              <a:rPr lang="en-US" sz="2000" dirty="0" smtClean="0"/>
              <a:t>(includes IDS-NF &amp; MAP-PX task force)</a:t>
            </a:r>
          </a:p>
          <a:p>
            <a:pPr>
              <a:buFont typeface="Arial" pitchFamily="34" charset="0"/>
              <a:buChar char="•"/>
            </a:pPr>
            <a:endParaRPr lang="en-US" sz="900" dirty="0" smtClean="0"/>
          </a:p>
          <a:p>
            <a:pPr>
              <a:buFont typeface="Arial" pitchFamily="34" charset="0"/>
              <a:buChar char="•"/>
            </a:pPr>
            <a:r>
              <a:rPr lang="en-US" sz="2400" b="1" dirty="0" smtClean="0"/>
              <a:t> NEXT-HIGHEST PRIORITIES. </a:t>
            </a:r>
          </a:p>
          <a:p>
            <a:pPr lvl="1"/>
            <a:r>
              <a:rPr lang="en-US" sz="2000" dirty="0" smtClean="0"/>
              <a:t>- Advance MICE RFCC (substantial uncertainties until magnet plan finalized), &amp; other MICE priorities.</a:t>
            </a:r>
          </a:p>
          <a:p>
            <a:pPr lvl="1"/>
            <a:r>
              <a:rPr lang="en-US" sz="2000" dirty="0" smtClean="0"/>
              <a:t>- Prepare for future potential “highest priority” activities </a:t>
            </a:r>
            <a:br>
              <a:rPr lang="en-US" sz="2000" dirty="0" smtClean="0"/>
            </a:br>
            <a:r>
              <a:rPr lang="en-US" sz="2000" dirty="0" smtClean="0"/>
              <a:t>	(HTS,  rapid cycling magnets)</a:t>
            </a:r>
          </a:p>
          <a:p>
            <a:pPr lvl="1"/>
            <a:r>
              <a:rPr lang="en-US" sz="2000" dirty="0" smtClean="0"/>
              <a:t>- Set aside some modest support for new initiatives (some sort of review process with “external validation” will be needed)</a:t>
            </a:r>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4148</TotalTime>
  <Words>655</Words>
  <Application>Microsoft Office PowerPoint</Application>
  <PresentationFormat>On-screen Show (4:3)</PresentationFormat>
  <Paragraphs>349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Symbol</vt:lpstr>
      <vt:lpstr>Presentation1</vt:lpstr>
      <vt:lpstr>  </vt:lpstr>
      <vt:lpstr>MEETING PURPOSE</vt:lpstr>
      <vt:lpstr>MAP L1 + L2 TEAM</vt:lpstr>
      <vt:lpstr>THE PLAN</vt:lpstr>
      <vt:lpstr>TEAM DYNAMICS</vt:lpstr>
      <vt:lpstr>TEAM DYNAMICS</vt:lpstr>
      <vt:lpstr>PLANNING PROCESS</vt:lpstr>
      <vt:lpstr>PAST-PRESENT-FUTURE</vt:lpstr>
      <vt:lpstr>FY12 GUIDANCE &amp; STRATEGY</vt:lpstr>
      <vt:lpstr>DISTRIBUTION STRATEGY</vt:lpstr>
      <vt:lpstr>DRAFT FY12 DISTRIBUTION</vt:lpstr>
      <vt:lpstr>INTERPRETTING THE NUMBERS</vt:lpstr>
      <vt:lpstr>FINAL REMARKS</vt:lpstr>
    </vt:vector>
  </TitlesOfParts>
  <Company>Fermilab | Accelerator Division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 OVERVIEW</dc:title>
  <dc:creator> </dc:creator>
  <cp:lastModifiedBy> </cp:lastModifiedBy>
  <cp:revision>432</cp:revision>
  <dcterms:created xsi:type="dcterms:W3CDTF">2010-07-20T19:13:29Z</dcterms:created>
  <dcterms:modified xsi:type="dcterms:W3CDTF">2011-10-18T20:20:02Z</dcterms:modified>
</cp:coreProperties>
</file>