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394" r:id="rId3"/>
    <p:sldId id="367" r:id="rId4"/>
    <p:sldId id="391" r:id="rId5"/>
    <p:sldId id="392" r:id="rId6"/>
    <p:sldId id="372" r:id="rId7"/>
    <p:sldId id="373" r:id="rId8"/>
    <p:sldId id="375" r:id="rId9"/>
    <p:sldId id="376" r:id="rId10"/>
    <p:sldId id="393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0958" autoAdjust="0"/>
    <p:restoredTop sz="92177" autoAdjust="0"/>
  </p:normalViewPr>
  <p:slideViewPr>
    <p:cSldViewPr snapToGrid="0">
      <p:cViewPr varScale="1">
        <p:scale>
          <a:sx n="64" d="100"/>
          <a:sy n="64" d="100"/>
        </p:scale>
        <p:origin x="-9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C3901AD-6425-419B-8B98-D02B0C1D137A}" type="datetimeFigureOut">
              <a:rPr lang="en-US"/>
              <a:pPr/>
              <a:t>10/20/2011</a:t>
            </a:fld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D77E505-A78E-4731-B4C2-291CA8A2043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7C6BE2D-893D-48D8-B2CB-8E2F983BE6D3}" type="datetimeFigureOut">
              <a:rPr lang="en-US"/>
              <a:pPr>
                <a:defRPr/>
              </a:pPr>
              <a:t>10/20/2011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BC1AB83-E304-4F9A-8C3C-9547B593D3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C1AB83-E304-4F9A-8C3C-9547B593D3B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4EFBF4-4CFA-4384-91D1-7D15407AA6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4EFBF4-4CFA-4384-91D1-7D15407AA6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4EFBF4-4CFA-4384-91D1-7D15407AA6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9EAF1-ED19-419E-A384-C078A2E30616}" type="datetime1">
              <a:rPr lang="en-US"/>
              <a:pPr>
                <a:defRPr/>
              </a:pPr>
              <a:t>10/20/2011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5A24C-0C03-4061-9F2C-BD36E2240E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E4436-2A3F-4F62-98B4-AE03C1530F7D}" type="datetime1">
              <a:rPr lang="en-US"/>
              <a:pPr>
                <a:defRPr/>
              </a:pPr>
              <a:t>10/20/2011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10B21-5294-4D2A-80FF-3F207C8308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30887-CEB7-489F-B2B1-B15D8A233BFD}" type="datetime1">
              <a:rPr lang="en-US"/>
              <a:pPr>
                <a:defRPr/>
              </a:pPr>
              <a:t>10/20/2011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B085E-3311-4515-85A4-31FFFAC932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0218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1" y="1303983"/>
            <a:ext cx="853869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FD30B-4895-432C-AE81-07552B75C6A7}" type="datetime1">
              <a:rPr lang="en-US"/>
              <a:pPr>
                <a:defRPr/>
              </a:pPr>
              <a:t>10/20/2011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6775" y="5576888"/>
            <a:ext cx="579438" cy="295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020EC-EA9D-422C-9566-4E6352AD79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FD634-5FD6-41DA-9FFB-51817468C92C}" type="datetime1">
              <a:rPr lang="en-US"/>
              <a:pPr>
                <a:defRPr/>
              </a:pPr>
              <a:t>10/20/2011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1EBAD-FA1A-4B17-9AC4-9A4F33487F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09E56-1BE6-48BE-A9F6-02B5BAB91AB1}" type="datetime1">
              <a:rPr lang="en-US"/>
              <a:pPr>
                <a:defRPr/>
              </a:pPr>
              <a:t>10/20/2011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F51A4-68BB-4FEC-AF86-E30E07E736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3539F-B17A-401E-B1A0-1D0A94568223}" type="datetime1">
              <a:rPr lang="en-US"/>
              <a:pPr>
                <a:defRPr/>
              </a:pPr>
              <a:t>10/20/2011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5363" y="5614988"/>
            <a:ext cx="528637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8D791-A76D-490E-933C-7131838E06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F22B5-73FB-4125-94AA-D97C78F0F5F2}" type="datetime1">
              <a:rPr lang="en-US"/>
              <a:pPr>
                <a:defRPr/>
              </a:pPr>
              <a:t>10/20/2011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EB333-DD38-4B1B-8763-CF0DF2D377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96E4E-3619-44CE-8673-BDD7E875AAB6}" type="datetime1">
              <a:rPr lang="en-US"/>
              <a:pPr>
                <a:defRPr/>
              </a:pPr>
              <a:t>10/20/2011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A408B-A465-4184-A460-27AB9601AC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48CFB-7B4E-4F17-9742-A5DCF43BD00F}" type="datetime1">
              <a:rPr lang="en-US"/>
              <a:pPr>
                <a:defRPr/>
              </a:pPr>
              <a:t>10/20/2011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41505-6FC2-4714-B46F-C2E703401D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4BB8F-0D8B-4C87-89B0-BB4779B4196A}" type="datetime1">
              <a:rPr lang="en-US"/>
              <a:pPr>
                <a:defRPr/>
              </a:pPr>
              <a:t>10/20/2011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4436F-CC56-4929-9F0F-9D85CAABB6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B233FE-7F2D-4347-BA7A-3706782D42D6}" type="datetime1">
              <a:rPr lang="en-US"/>
              <a:pPr>
                <a:defRPr/>
              </a:pPr>
              <a:t>10/20/2011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2EA635-F36A-4D4D-BA26-EDE6F50C16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0" name="Group 6"/>
          <p:cNvGrpSpPr>
            <a:grpSpLocks/>
          </p:cNvGrpSpPr>
          <p:nvPr userDrawn="1"/>
        </p:nvGrpSpPr>
        <p:grpSpPr bwMode="auto">
          <a:xfrm>
            <a:off x="0" y="5913438"/>
            <a:ext cx="9144000" cy="944562"/>
            <a:chOff x="0" y="0"/>
            <a:chExt cx="9144000" cy="944563"/>
          </a:xfrm>
        </p:grpSpPr>
        <p:pic>
          <p:nvPicPr>
            <p:cNvPr id="1032" name="Picture 26" descr="PPT_Page_banne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0"/>
              <a:ext cx="9144000" cy="944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7620000" y="530226"/>
              <a:ext cx="1392238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Office of Science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7848600" y="533401"/>
              <a:ext cx="990600" cy="1587"/>
            </a:xfrm>
            <a:prstGeom prst="line">
              <a:avLst/>
            </a:prstGeom>
            <a:ln w="31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/>
          <p:cNvCxnSpPr/>
          <p:nvPr userDrawn="1"/>
        </p:nvCxnSpPr>
        <p:spPr>
          <a:xfrm flipV="1">
            <a:off x="1219200" y="1219200"/>
            <a:ext cx="67818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57" r:id="rId4"/>
    <p:sldLayoutId id="2147483661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Excel_Worksheet1.xls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442913" y="2008188"/>
            <a:ext cx="8229600" cy="167989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>
                <a:latin typeface="+mn-lt"/>
              </a:rPr>
              <a:t>FY12 RF Plans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1600" b="1" dirty="0" smtClean="0">
              <a:latin typeface="+mn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3000" dirty="0" smtClean="0">
                <a:latin typeface="+mn-lt"/>
              </a:rPr>
              <a:t>MAP L1+L2 Management Meeting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4400" b="1" dirty="0">
              <a:latin typeface="+mn-lt"/>
            </a:endParaRPr>
          </a:p>
        </p:txBody>
      </p:sp>
      <p:sp>
        <p:nvSpPr>
          <p:cNvPr id="14338" name="TextBox 18"/>
          <p:cNvSpPr txBox="1">
            <a:spLocks noChangeArrowheads="1"/>
          </p:cNvSpPr>
          <p:nvPr/>
        </p:nvSpPr>
        <p:spPr bwMode="auto">
          <a:xfrm>
            <a:off x="522288" y="3692525"/>
            <a:ext cx="808831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1031875" algn="l"/>
              </a:tabLst>
            </a:pPr>
            <a:r>
              <a:rPr lang="en-US" sz="2400" dirty="0">
                <a:latin typeface="Calibri" pitchFamily="34" charset="0"/>
              </a:rPr>
              <a:t>Derun Li</a:t>
            </a:r>
          </a:p>
          <a:p>
            <a:pPr algn="ctr">
              <a:tabLst>
                <a:tab pos="1031875" algn="l"/>
              </a:tabLst>
            </a:pPr>
            <a:r>
              <a:rPr lang="en-US" sz="2400" dirty="0">
                <a:latin typeface="Calibri" pitchFamily="34" charset="0"/>
              </a:rPr>
              <a:t>Center for Beam Physics</a:t>
            </a:r>
          </a:p>
          <a:p>
            <a:pPr algn="ctr">
              <a:tabLst>
                <a:tab pos="1031875" algn="l"/>
              </a:tabLst>
            </a:pPr>
            <a:r>
              <a:rPr lang="en-US" sz="2400" dirty="0">
                <a:latin typeface="Calibri" pitchFamily="34" charset="0"/>
              </a:rPr>
              <a:t>General Accelerator Development Review</a:t>
            </a:r>
          </a:p>
          <a:p>
            <a:pPr algn="ctr">
              <a:tabLst>
                <a:tab pos="1031875" algn="l"/>
              </a:tabLst>
            </a:pPr>
            <a:r>
              <a:rPr lang="en-US" sz="2400" dirty="0" smtClean="0">
                <a:latin typeface="Calibri" pitchFamily="34" charset="0"/>
              </a:rPr>
              <a:t>October 20, </a:t>
            </a:r>
            <a:r>
              <a:rPr lang="en-US" sz="2400" dirty="0">
                <a:latin typeface="Calibri" pitchFamily="34" charset="0"/>
              </a:rPr>
              <a:t>2011</a:t>
            </a:r>
          </a:p>
          <a:p>
            <a:pPr algn="ctr">
              <a:tabLst>
                <a:tab pos="1031875" algn="l"/>
              </a:tabLst>
            </a:pPr>
            <a:r>
              <a:rPr lang="en-US" sz="2400" dirty="0" smtClean="0">
                <a:latin typeface="Calibri" pitchFamily="34" charset="0"/>
              </a:rPr>
              <a:t>Fermi National Accelerator Laboratory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2"/>
            <a:ext cx="8229600" cy="910218"/>
          </a:xfrm>
        </p:spPr>
        <p:txBody>
          <a:bodyPr/>
          <a:lstStyle/>
          <a:p>
            <a:r>
              <a:rPr lang="en-US" sz="4000" dirty="0" smtClean="0"/>
              <a:t>Funding Increase/Decrease  Scenario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1" y="1289695"/>
            <a:ext cx="8538693" cy="4525963"/>
          </a:xfrm>
        </p:spPr>
        <p:txBody>
          <a:bodyPr/>
          <a:lstStyle/>
          <a:p>
            <a:r>
              <a:rPr lang="en-US" sz="2400" dirty="0" smtClean="0"/>
              <a:t>20% Increase Scenario</a:t>
            </a:r>
          </a:p>
          <a:p>
            <a:pPr lvl="1"/>
            <a:r>
              <a:rPr lang="en-US" sz="2000" dirty="0" smtClean="0"/>
              <a:t>New coupler, waveguide and RF windows for 805 MHz cavity and testing </a:t>
            </a:r>
          </a:p>
          <a:p>
            <a:pPr lvl="1"/>
            <a:r>
              <a:rPr lang="en-US" sz="2000" dirty="0" smtClean="0"/>
              <a:t>Complete all hardware needed for single cavity vessel and cavity testing at MTA</a:t>
            </a:r>
          </a:p>
          <a:p>
            <a:pPr lvl="1"/>
            <a:r>
              <a:rPr lang="en-US" sz="2000" dirty="0" smtClean="0"/>
              <a:t>New RF </a:t>
            </a:r>
            <a:r>
              <a:rPr lang="en-US" sz="2000" dirty="0" err="1" smtClean="0"/>
              <a:t>postdoc</a:t>
            </a:r>
            <a:r>
              <a:rPr lang="en-US" sz="2000" dirty="0" smtClean="0"/>
              <a:t> at FNAL helping with RF testing and data analysis</a:t>
            </a:r>
          </a:p>
          <a:p>
            <a:pPr lvl="1"/>
            <a:r>
              <a:rPr lang="en-US" sz="2000" dirty="0" smtClean="0"/>
              <a:t>Post-processing of MICE cavities: measurements, tuning and other accessory components</a:t>
            </a:r>
          </a:p>
          <a:p>
            <a:pPr lvl="1"/>
            <a:r>
              <a:rPr lang="en-US" sz="2000" dirty="0" smtClean="0"/>
              <a:t>Refurbishment of the 805 MHz pillbox cavity </a:t>
            </a:r>
          </a:p>
          <a:p>
            <a:pPr lvl="1"/>
            <a:r>
              <a:rPr lang="en-US" sz="2000" dirty="0" smtClean="0"/>
              <a:t>LLNL proposal </a:t>
            </a:r>
          </a:p>
          <a:p>
            <a:r>
              <a:rPr lang="en-US" sz="2400" dirty="0" smtClean="0"/>
              <a:t>20% Decrease Scenario</a:t>
            </a:r>
          </a:p>
          <a:p>
            <a:pPr lvl="1"/>
            <a:r>
              <a:rPr lang="en-US" sz="2000" dirty="0" smtClean="0"/>
              <a:t>Readjust/postpone (according to MICE schedule) some of MICE RF cavity work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020EC-EA9D-422C-9566-4E6352AD790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658"/>
            <a:ext cx="8229600" cy="910218"/>
          </a:xfrm>
        </p:spPr>
        <p:txBody>
          <a:bodyPr/>
          <a:lstStyle/>
          <a:p>
            <a:r>
              <a:rPr lang="en-US" dirty="0" smtClean="0"/>
              <a:t>FY12 Budget Guidance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020EC-EA9D-422C-9566-4E6352AD790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600202" y="1354110"/>
          <a:ext cx="6029325" cy="4391025"/>
        </p:xfrm>
        <a:graphic>
          <a:graphicData uri="http://schemas.openxmlformats.org/presentationml/2006/ole">
            <p:oleObj spid="_x0000_s1027" name="Worksheet" r:id="rId4" imgW="6029376" imgH="4390957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096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RF Plans: NCRF for Muon Cooling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4920"/>
            <a:ext cx="8229600" cy="458660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Two major areas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Normal conducting RF cavities R&amp;D for muon ionization cooling (in the presence of magnetic field)</a:t>
            </a:r>
          </a:p>
          <a:p>
            <a:pPr lvl="2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805 MHz program</a:t>
            </a:r>
          </a:p>
          <a:p>
            <a:pPr lvl="2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201 MHz program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Responsibilities in MICE</a:t>
            </a:r>
          </a:p>
          <a:p>
            <a:pPr lvl="2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RF and Coupling Coil (RFCC) Module </a:t>
            </a:r>
          </a:p>
          <a:p>
            <a:pPr lvl="3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201-MHz RF cavities</a:t>
            </a:r>
          </a:p>
          <a:p>
            <a:pPr lvl="3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Coupling Coil Magnets</a:t>
            </a:r>
          </a:p>
          <a:p>
            <a:pPr lvl="2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Spectrometer solenoids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Down-selection of RF cavity 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lvl="3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 smtClean="0"/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0F1AC-6786-45D8-B1B8-9F3F639DA6D3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096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805 MHz Programs in FY12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4920"/>
            <a:ext cx="8229600" cy="458660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/>
              <a:t>Experimental program at the MTA (</a:t>
            </a:r>
            <a:r>
              <a:rPr lang="en-US" sz="2400" dirty="0" smtClean="0">
                <a:solidFill>
                  <a:srgbClr val="FF0000"/>
                </a:solidFill>
              </a:rPr>
              <a:t>Y. Torun</a:t>
            </a:r>
            <a:r>
              <a:rPr lang="en-US" sz="2400" dirty="0" smtClean="0"/>
              <a:t>)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000" dirty="0" smtClean="0"/>
              <a:t>Pillbox cavity + button testing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000" dirty="0" smtClean="0"/>
              <a:t>Box cavity testing (</a:t>
            </a:r>
            <a:r>
              <a:rPr lang="en-US" sz="2000" b="1" i="1" dirty="0" err="1" smtClean="0"/>
              <a:t>E</a:t>
            </a:r>
            <a:r>
              <a:rPr lang="en-US" sz="2000" dirty="0" err="1" smtClean="0"/>
              <a:t>x</a:t>
            </a:r>
            <a:r>
              <a:rPr lang="en-US" sz="2000" b="1" i="1" dirty="0" err="1" smtClean="0"/>
              <a:t>B</a:t>
            </a:r>
            <a:r>
              <a:rPr lang="en-US" sz="2000" dirty="0" smtClean="0"/>
              <a:t> effects)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000" dirty="0" smtClean="0"/>
              <a:t>ALD cavity at ANL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Refurbishment of the pillbox cavity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New cavity design and construction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Beryllium-wall cavity (LBNL)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New pillbox cavity (SLAC)</a:t>
            </a:r>
          </a:p>
          <a:p>
            <a:pPr lvl="2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1800" dirty="0" smtClean="0"/>
              <a:t>Best practice of normal conducting RF design and fabrication techniques developed at SLAC</a:t>
            </a:r>
          </a:p>
          <a:p>
            <a:pPr lvl="2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1800" dirty="0" smtClean="0"/>
              <a:t>Design and Fabrication Readiness review </a:t>
            </a:r>
          </a:p>
          <a:p>
            <a:pPr lvl="3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1400" dirty="0" smtClean="0"/>
              <a:t>January 2012</a:t>
            </a:r>
          </a:p>
          <a:p>
            <a:pPr lvl="2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1800" dirty="0" smtClean="0"/>
              <a:t>Extra klystron at 805-MHz? Possible test at SLAC?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200" dirty="0" smtClean="0">
                <a:solidFill>
                  <a:srgbClr val="C00000"/>
                </a:solidFill>
              </a:rPr>
              <a:t>New coupler + new waveguide + RF window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200" dirty="0" smtClean="0"/>
              <a:t>LLNL (B. </a:t>
            </a:r>
            <a:r>
              <a:rPr lang="en-US" sz="2200" dirty="0" err="1" smtClean="0"/>
              <a:t>Rusnak</a:t>
            </a:r>
            <a:r>
              <a:rPr lang="en-US" sz="2200" dirty="0" smtClean="0"/>
              <a:t>) expressed interest in MAP RF</a:t>
            </a:r>
          </a:p>
          <a:p>
            <a:pPr lvl="2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1900" dirty="0" smtClean="0"/>
              <a:t>Simulations using CST MWS</a:t>
            </a:r>
            <a:endParaRPr lang="en-US" dirty="0" smtClean="0"/>
          </a:p>
          <a:p>
            <a:pPr lvl="2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 smtClean="0"/>
          </a:p>
          <a:p>
            <a:pPr lvl="3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 smtClean="0"/>
          </a:p>
          <a:p>
            <a:pPr lvl="3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 smtClean="0"/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0F1AC-6786-45D8-B1B8-9F3F639DA6D3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 descr="04b Be Cavity Sectioned thru centerline 201108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502" y="1632277"/>
            <a:ext cx="3004648" cy="2053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0706" y="4182257"/>
            <a:ext cx="954374" cy="1516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0017" y="4191775"/>
            <a:ext cx="960941" cy="1517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772162" y="2871780"/>
            <a:ext cx="1494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Be-wall cavity </a:t>
            </a:r>
          </a:p>
          <a:p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096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201 MHz Programs in FY12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4920"/>
            <a:ext cx="8229600" cy="458660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/>
              <a:t>Experimental program at the MTA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000" dirty="0" smtClean="0"/>
              <a:t>Two new couplers for the prototype cavity</a:t>
            </a:r>
          </a:p>
          <a:p>
            <a:pPr lvl="2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1600" dirty="0" smtClean="0"/>
              <a:t>Modification of RF loop and fabrication of other parts in progress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Single cavity vessel design and fabrication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000" dirty="0" smtClean="0"/>
              <a:t>Fabrication in progress and will be ready </a:t>
            </a:r>
            <a:r>
              <a:rPr lang="en-US" sz="2000" dirty="0" smtClean="0">
                <a:sym typeface="Symbol"/>
              </a:rPr>
              <a:t> December 2012</a:t>
            </a:r>
            <a:endParaRPr lang="en-US" sz="2000" dirty="0" smtClean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000" dirty="0" smtClean="0"/>
              <a:t>Plan to use MICE cavities for testing at the MTA</a:t>
            </a:r>
            <a:r>
              <a:rPr lang="en-US" sz="2200" dirty="0" smtClean="0"/>
              <a:t>  </a:t>
            </a:r>
          </a:p>
          <a:p>
            <a:pPr lvl="2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1800" dirty="0" smtClean="0"/>
              <a:t>Electro-polishing of MICE cavities</a:t>
            </a:r>
          </a:p>
          <a:p>
            <a:pPr lvl="2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1800" dirty="0" smtClean="0"/>
              <a:t>Tuner arms (six per cavity)</a:t>
            </a:r>
          </a:p>
          <a:p>
            <a:pPr lvl="2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1800" dirty="0" smtClean="0"/>
              <a:t>Actuators (six per cavity)</a:t>
            </a:r>
          </a:p>
          <a:p>
            <a:pPr lvl="2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1800" dirty="0" smtClean="0"/>
              <a:t>Cavity support in the vessel</a:t>
            </a:r>
          </a:p>
          <a:p>
            <a:pPr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600" dirty="0" smtClean="0"/>
              <a:t> </a:t>
            </a:r>
            <a:r>
              <a:rPr lang="en-US" sz="2400" dirty="0" smtClean="0"/>
              <a:t>Testing of 201-MHz cavities using the vessel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000" dirty="0" smtClean="0"/>
              <a:t>Programs will be defined and developed</a:t>
            </a:r>
            <a:endParaRPr lang="en-US" dirty="0" smtClean="0"/>
          </a:p>
          <a:p>
            <a:pPr lvl="2"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 lvl="2"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 lvl="2"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 lvl="2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 smtClean="0"/>
          </a:p>
          <a:p>
            <a:pPr lvl="3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 smtClean="0"/>
          </a:p>
          <a:p>
            <a:pPr lvl="3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 smtClean="0"/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0F1AC-6786-45D8-B1B8-9F3F639DA6D3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8" name="Picture 12" descr="SINGLE_CAVITY_VAC_VESSEL_OPEN_09-28-20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295" y="3037320"/>
            <a:ext cx="2563405" cy="2599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096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Responsibilities in MICE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73589-D892-4C8C-8E73-2AA534C17C6B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641" y="1379095"/>
            <a:ext cx="8760842" cy="4229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827463" y="5434013"/>
            <a:ext cx="46751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Demonstration of muon ionization cooling</a:t>
            </a:r>
          </a:p>
        </p:txBody>
      </p:sp>
      <p:sp>
        <p:nvSpPr>
          <p:cNvPr id="27655" name="TextBox 8"/>
          <p:cNvSpPr txBox="1">
            <a:spLocks noChangeArrowheads="1"/>
          </p:cNvSpPr>
          <p:nvPr/>
        </p:nvSpPr>
        <p:spPr bwMode="auto">
          <a:xfrm>
            <a:off x="4988473" y="4674905"/>
            <a:ext cx="3795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International MICE experiment at 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096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RFCC Module: 201 MHz Cavity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68088-940C-4706-9965-66BA3B516E24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8675" name="AutoShape 2" descr="imap://DLi%40lbl%2Egov@imap.gmail.com:993/fetch%3EUID%3E/INBOX%3E21227?part=1.5&amp;type=image/jpeg&amp;filename=RFCC_SECTION_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28676" name="Group 20"/>
          <p:cNvGrpSpPr>
            <a:grpSpLocks/>
          </p:cNvGrpSpPr>
          <p:nvPr/>
        </p:nvGrpSpPr>
        <p:grpSpPr bwMode="auto">
          <a:xfrm>
            <a:off x="144463" y="1309688"/>
            <a:ext cx="3760787" cy="4572000"/>
            <a:chOff x="-2191657" y="1076961"/>
            <a:chExt cx="3760404" cy="4572001"/>
          </a:xfrm>
        </p:grpSpPr>
        <p:pic>
          <p:nvPicPr>
            <p:cNvPr id="16589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7288" r="6224"/>
            <a:stretch>
              <a:fillRect/>
            </a:stretch>
          </p:blipFill>
          <p:spPr bwMode="auto">
            <a:xfrm>
              <a:off x="-2191657" y="1076961"/>
              <a:ext cx="3760404" cy="45720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8689" name="TextBox 11"/>
            <p:cNvSpPr txBox="1">
              <a:spLocks noChangeArrowheads="1"/>
            </p:cNvSpPr>
            <p:nvPr/>
          </p:nvSpPr>
          <p:spPr bwMode="auto">
            <a:xfrm>
              <a:off x="-108861" y="1197426"/>
              <a:ext cx="150855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Sectional view </a:t>
              </a:r>
            </a:p>
            <a:p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of RFCC module</a:t>
              </a:r>
            </a:p>
          </p:txBody>
        </p:sp>
      </p:grpSp>
      <p:grpSp>
        <p:nvGrpSpPr>
          <p:cNvPr id="28677" name="Group 17"/>
          <p:cNvGrpSpPr>
            <a:grpSpLocks/>
          </p:cNvGrpSpPr>
          <p:nvPr/>
        </p:nvGrpSpPr>
        <p:grpSpPr bwMode="auto">
          <a:xfrm>
            <a:off x="5499100" y="1274763"/>
            <a:ext cx="3476625" cy="4548187"/>
            <a:chOff x="126396" y="1330697"/>
            <a:chExt cx="3476819" cy="4548875"/>
          </a:xfrm>
        </p:grpSpPr>
        <p:pic>
          <p:nvPicPr>
            <p:cNvPr id="7" name="Picture 6" descr="iPhone Photos 132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699" y="1330697"/>
              <a:ext cx="3175137" cy="30402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 descr="Actuator on Cavity 2a.JPG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6396" y="4323806"/>
              <a:ext cx="2068162" cy="15557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 descr="100_1099.JP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77483" y="4337522"/>
              <a:ext cx="1525732" cy="15270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8685" name="TextBox 12"/>
            <p:cNvSpPr txBox="1">
              <a:spLocks noChangeArrowheads="1"/>
            </p:cNvSpPr>
            <p:nvPr/>
          </p:nvSpPr>
          <p:spPr bwMode="auto">
            <a:xfrm>
              <a:off x="1502226" y="5486398"/>
              <a:ext cx="6431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alibri" pitchFamily="34" charset="0"/>
                </a:rPr>
                <a:t>tuner</a:t>
              </a:r>
            </a:p>
          </p:txBody>
        </p:sp>
        <p:sp>
          <p:nvSpPr>
            <p:cNvPr id="28686" name="TextBox 13"/>
            <p:cNvSpPr txBox="1">
              <a:spLocks noChangeArrowheads="1"/>
            </p:cNvSpPr>
            <p:nvPr/>
          </p:nvSpPr>
          <p:spPr bwMode="auto">
            <a:xfrm>
              <a:off x="2451455" y="5534295"/>
              <a:ext cx="110235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RF window</a:t>
              </a:r>
            </a:p>
          </p:txBody>
        </p:sp>
        <p:sp>
          <p:nvSpPr>
            <p:cNvPr id="28687" name="TextBox 14"/>
            <p:cNvSpPr txBox="1">
              <a:spLocks noChangeArrowheads="1"/>
            </p:cNvSpPr>
            <p:nvPr/>
          </p:nvSpPr>
          <p:spPr bwMode="auto">
            <a:xfrm>
              <a:off x="1079868" y="1458683"/>
              <a:ext cx="16307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FF00"/>
                  </a:solidFill>
                  <a:latin typeface="Calibri" pitchFamily="34" charset="0"/>
                </a:rPr>
                <a:t>Cavity fabrication</a:t>
              </a:r>
            </a:p>
          </p:txBody>
        </p:sp>
      </p:grpSp>
      <p:pic>
        <p:nvPicPr>
          <p:cNvPr id="28678" name="Picture 9" descr="Toshiba RF Windo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13200" y="2046288"/>
            <a:ext cx="1584325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Be Windows (201-MHz) 019"/>
          <p:cNvPicPr/>
          <p:nvPr/>
        </p:nvPicPr>
        <p:blipFill>
          <a:blip r:embed="rId7" cstate="print">
            <a:lum bright="6000"/>
          </a:blip>
          <a:srcRect/>
          <a:stretch>
            <a:fillRect/>
          </a:stretch>
        </p:blipFill>
        <p:spPr bwMode="auto">
          <a:xfrm>
            <a:off x="3947096" y="1397725"/>
            <a:ext cx="1559502" cy="759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80" name="TextBox 15"/>
          <p:cNvSpPr txBox="1">
            <a:spLocks noChangeArrowheads="1"/>
          </p:cNvSpPr>
          <p:nvPr/>
        </p:nvSpPr>
        <p:spPr bwMode="auto">
          <a:xfrm>
            <a:off x="3868738" y="1184275"/>
            <a:ext cx="16875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Beryllium window</a:t>
            </a:r>
          </a:p>
        </p:txBody>
      </p:sp>
      <p:sp>
        <p:nvSpPr>
          <p:cNvPr id="28681" name="TextBox 16"/>
          <p:cNvSpPr txBox="1">
            <a:spLocks noChangeArrowheads="1"/>
          </p:cNvSpPr>
          <p:nvPr/>
        </p:nvSpPr>
        <p:spPr bwMode="auto">
          <a:xfrm>
            <a:off x="4926013" y="5511800"/>
            <a:ext cx="8397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Coupler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096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Status of MICE Cavities at LBNL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913" y="1303338"/>
            <a:ext cx="8672512" cy="452596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Ten cavities with brazed water cooling pipes (two spares) complete in December 2010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/>
              <a:t>Five cavities measured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/>
              <a:t>Received nine beryllium windows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/>
              <a:t>Ten ceramic RF windows purchased, six at LBNL now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1</a:t>
            </a:r>
            <a:r>
              <a:rPr lang="en-US" sz="2400" baseline="30000" dirty="0" smtClean="0">
                <a:solidFill>
                  <a:schemeClr val="accent1"/>
                </a:solidFill>
              </a:rPr>
              <a:t>st</a:t>
            </a:r>
            <a:r>
              <a:rPr lang="en-US" sz="2400" dirty="0" smtClean="0">
                <a:solidFill>
                  <a:schemeClr val="accent1"/>
                </a:solidFill>
              </a:rPr>
              <a:t> set of six prototype tuner arms in fabrication, and actuators to be fabricated in FY12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/>
              <a:t>Design of RF power (loop) coupler complete, modification design in progress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/>
              <a:t>Design of cavity support and vacuum vessel complete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Electro-polishing work started and will be completed in FY12:</a:t>
            </a:r>
          </a:p>
          <a:p>
            <a:pPr lvl="2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ES&amp;H review approval in process</a:t>
            </a:r>
          </a:p>
          <a:p>
            <a:pPr lvl="2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Chemicals ordered</a:t>
            </a:r>
          </a:p>
          <a:p>
            <a:pPr lvl="2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Fixture design in progress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81587-AB58-47DC-8BC7-D4DF53D5C692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096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 smtClean="0"/>
              <a:t>RFCC Module: Coupling Coil (</a:t>
            </a:r>
            <a:r>
              <a:rPr lang="en-US" sz="4000" dirty="0" err="1" smtClean="0">
                <a:solidFill>
                  <a:srgbClr val="C00000"/>
                </a:solidFill>
              </a:rPr>
              <a:t>Virostek</a:t>
            </a:r>
            <a:r>
              <a:rPr lang="en-US" sz="4000" dirty="0" smtClean="0"/>
              <a:t>)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514360" y="1317625"/>
            <a:ext cx="7772390" cy="4525963"/>
          </a:xfrm>
        </p:spPr>
        <p:txBody>
          <a:bodyPr/>
          <a:lstStyle/>
          <a:p>
            <a:r>
              <a:rPr lang="en-US" sz="2000" dirty="0" smtClean="0"/>
              <a:t>Cold mass testing at Fermilab</a:t>
            </a:r>
          </a:p>
          <a:p>
            <a:r>
              <a:rPr lang="en-US" sz="2000" dirty="0" smtClean="0"/>
              <a:t>Cryostat fabrication readiness review </a:t>
            </a:r>
            <a:r>
              <a:rPr lang="en-US" sz="2000" dirty="0" smtClean="0">
                <a:sym typeface="Symbol"/>
              </a:rPr>
              <a:t> January 2012</a:t>
            </a:r>
          </a:p>
          <a:p>
            <a:r>
              <a:rPr lang="en-US" sz="2000" dirty="0" smtClean="0">
                <a:sym typeface="Symbol"/>
              </a:rPr>
              <a:t>Quench protection </a:t>
            </a:r>
          </a:p>
          <a:p>
            <a:r>
              <a:rPr lang="en-US" sz="2000" dirty="0" err="1" smtClean="0">
                <a:sym typeface="Symbol"/>
              </a:rPr>
              <a:t>Cryostating</a:t>
            </a:r>
            <a:endParaRPr lang="en-US" sz="2000" dirty="0" smtClean="0">
              <a:sym typeface="Symbol"/>
            </a:endParaRPr>
          </a:p>
          <a:p>
            <a:r>
              <a:rPr lang="en-US" sz="2000" dirty="0" smtClean="0">
                <a:sym typeface="Symbol"/>
              </a:rPr>
              <a:t>Testing </a:t>
            </a:r>
            <a:endParaRPr lang="en-US" sz="2000" dirty="0" smtClean="0"/>
          </a:p>
          <a:p>
            <a:pPr>
              <a:buFont typeface="Arial" charset="0"/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5FD13-5AE2-4BF3-8E66-67BA9B7E9B96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2017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958" y="2435086"/>
            <a:ext cx="3119006" cy="3271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52" name="TextBox 9"/>
          <p:cNvSpPr txBox="1">
            <a:spLocks noChangeArrowheads="1"/>
          </p:cNvSpPr>
          <p:nvPr/>
        </p:nvSpPr>
        <p:spPr bwMode="auto">
          <a:xfrm>
            <a:off x="3594100" y="2495550"/>
            <a:ext cx="8763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Cryostat</a:t>
            </a:r>
          </a:p>
        </p:txBody>
      </p: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6034088" y="2487613"/>
            <a:ext cx="1041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Cold-mass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864" y="2335614"/>
            <a:ext cx="2308014" cy="3375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507" y="3231674"/>
            <a:ext cx="3354052" cy="2505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6824</TotalTime>
  <Words>534</Words>
  <Application>Microsoft Office PowerPoint</Application>
  <PresentationFormat>On-screen Show (4:3)</PresentationFormat>
  <Paragraphs>113</Paragraphs>
  <Slides>10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Worksheet</vt:lpstr>
      <vt:lpstr>Slide 1</vt:lpstr>
      <vt:lpstr>FY12 Budget Guidance</vt:lpstr>
      <vt:lpstr>RF Plans: NCRF for Muon Cooling</vt:lpstr>
      <vt:lpstr>805 MHz Programs in FY12</vt:lpstr>
      <vt:lpstr>201 MHz Programs in FY12</vt:lpstr>
      <vt:lpstr>Responsibilities in MICE</vt:lpstr>
      <vt:lpstr>RFCC Module: 201 MHz Cavity </vt:lpstr>
      <vt:lpstr>Status of MICE Cavities at LBNL</vt:lpstr>
      <vt:lpstr>RFCC Module: Coupling Coil (Virostek)</vt:lpstr>
      <vt:lpstr>Funding Increase/Decrease  Scenario </vt:lpstr>
    </vt:vector>
  </TitlesOfParts>
  <Company>LBNL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Cathy Vanecek</dc:creator>
  <cp:lastModifiedBy> </cp:lastModifiedBy>
  <cp:revision>747</cp:revision>
  <cp:lastPrinted>2011-01-06T01:15:51Z</cp:lastPrinted>
  <dcterms:created xsi:type="dcterms:W3CDTF">2010-09-16T15:24:55Z</dcterms:created>
  <dcterms:modified xsi:type="dcterms:W3CDTF">2011-10-20T13:14:34Z</dcterms:modified>
</cp:coreProperties>
</file>