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7"/>
  </p:notesMasterIdLst>
  <p:sldIdLst>
    <p:sldId id="257" r:id="rId2"/>
    <p:sldId id="26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5" r:id="rId11"/>
    <p:sldId id="270" r:id="rId12"/>
    <p:sldId id="271" r:id="rId13"/>
    <p:sldId id="260" r:id="rId14"/>
    <p:sldId id="272" r:id="rId15"/>
    <p:sldId id="273" r:id="rId16"/>
    <p:sldId id="275" r:id="rId17"/>
    <p:sldId id="285" r:id="rId18"/>
    <p:sldId id="284" r:id="rId19"/>
    <p:sldId id="280" r:id="rId20"/>
    <p:sldId id="281" r:id="rId21"/>
    <p:sldId id="283" r:id="rId22"/>
    <p:sldId id="282" r:id="rId23"/>
    <p:sldId id="286" r:id="rId24"/>
    <p:sldId id="274" r:id="rId25"/>
    <p:sldId id="27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00"/>
    <a:srgbClr val="FFFF00"/>
    <a:srgbClr val="FFFFFF"/>
    <a:srgbClr val="4343FF"/>
    <a:srgbClr val="003399"/>
    <a:srgbClr val="009799"/>
    <a:srgbClr val="009900"/>
    <a:srgbClr val="F0EF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8" d="100"/>
          <a:sy n="78" d="100"/>
        </p:scale>
        <p:origin x="-1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1E118FBD-BD97-40A3-B510-B65545DCB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6" y="188640"/>
            <a:ext cx="820891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04764"/>
            <a:ext cx="8208912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Yine Sun         Accelerator Advisory Committe Meeting    Nov. 7-9, 2011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B6596-4325-4D7B-A321-75FDBBDE6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Yine Sun         Accelerator Advisory Committe Meeting    Nov. 7-9, 2011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FF40-2BF0-4176-9795-FD245CFF2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Yine Sun         Accelerator Advisory Committe Meeting    Nov. 7-9, 2011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0ECC-8FCF-4759-8E9B-7D177E918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Yine Sun         Accelerator Advisory Committe Meeting    Nov. 7-9, 2011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8B5A8-6068-4FB2-A38E-6816C7301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Yine Sun         Accelerator Advisory Committe Meeting    Nov. 7-9, 2011</a:t>
            </a: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BF59-6D8B-4634-A0BA-3895B7B75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Yine Sun         Accelerator Advisory Committe Meeting    Nov. 7-9, 2011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C6680-F7A8-452D-A29F-6075B82B8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Yine Sun         Accelerator Advisory Committe Meeting    Nov. 7-9, 2011</a:t>
            </a:r>
            <a:endParaRPr 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E25E1-7C2D-4723-8FD2-D03954D47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Yine Sun         Accelerator Advisory Committe Meeting    Nov. 7-9, 2011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CFB01-6AC6-4798-8AE0-783715E07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Yine Sun         Accelerator Advisory Committe Meeting    Nov. 7-9, 2011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9339-999D-422A-ADDE-E548EFF76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Yine Sun         Accelerator Advisory Committe Meeting    Nov. 7-9, 2011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2CF7-C631-4FDA-8229-6EE1B524A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16675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Yine Sun         Accelerator Advisory Committe Meeting    Nov. 7-9, 2011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0AF18486-4215-43C5-8B8E-96BDAD032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0" y="800100"/>
            <a:ext cx="8907463" cy="990600"/>
          </a:xfrm>
        </p:spPr>
        <p:txBody>
          <a:bodyPr/>
          <a:lstStyle/>
          <a:p>
            <a:pPr algn="r" eaLnBrk="1" hangingPunct="1"/>
            <a:r>
              <a:rPr lang="en-US" sz="2400" dirty="0" smtClean="0"/>
              <a:t>Advanced Accelerator R&amp;D at</a:t>
            </a:r>
            <a:br>
              <a:rPr lang="en-US" sz="2400" dirty="0" smtClean="0"/>
            </a:br>
            <a:r>
              <a:rPr lang="en-US" sz="2400" dirty="0" smtClean="0"/>
              <a:t>A0 Photoinjector and High Brightness Electron Source Lab. </a:t>
            </a:r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Yine Sun         Accelerator Advisory Committe Meeting    Nov. 7-9, 2011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60700" y="2924175"/>
            <a:ext cx="58324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/>
              <a:t>Yine Sun</a:t>
            </a:r>
          </a:p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/>
              <a:t>Accelerator Advisory Committee Meeting </a:t>
            </a:r>
          </a:p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/>
              <a:t>Nov. 7 - 9, 2011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B3E92F-C081-4EEB-8351-3ED4984D3469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4956" cy="990600"/>
          </a:xfrm>
        </p:spPr>
        <p:txBody>
          <a:bodyPr/>
          <a:lstStyle/>
          <a:p>
            <a:r>
              <a:rPr lang="en-US" dirty="0" smtClean="0"/>
              <a:t>A0 FY11 Experiments (V) – CSR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Yine Sun         Accelerator Advisory Committe Meeting    Nov. 7-9, 2011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1C5F16-4345-4D0F-BDBD-6E0D8DF2C3A1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052736"/>
            <a:ext cx="8208912" cy="57606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Coherent Synchrotron Radiation Studies (</a:t>
            </a:r>
            <a:r>
              <a:rPr lang="en-US" dirty="0" err="1" smtClean="0">
                <a:solidFill>
                  <a:srgbClr val="FFFF00"/>
                </a:solidFill>
              </a:rPr>
              <a:t>Thangaraj</a:t>
            </a:r>
            <a:r>
              <a:rPr lang="en-US" dirty="0" smtClean="0">
                <a:solidFill>
                  <a:srgbClr val="FFFF00"/>
                </a:solidFill>
              </a:rPr>
              <a:t>  et al.)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5516" y="1664804"/>
            <a:ext cx="8928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en-US" altLang="zh-CN" sz="1800" dirty="0" smtClean="0">
                <a:latin typeface="+mn-lt"/>
                <a:ea typeface="宋体" pitchFamily="2" charset="-122"/>
              </a:rPr>
              <a:t>CSR has been measured at A0 for different charges 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altLang="zh-CN" sz="1800" dirty="0" smtClean="0">
                <a:latin typeface="+mn-lt"/>
                <a:ea typeface="宋体" pitchFamily="2" charset="-122"/>
              </a:rPr>
              <a:t>Power</a:t>
            </a:r>
            <a:r>
              <a:rPr lang="en-US" altLang="zh-CN" sz="1800" dirty="0" smtClean="0">
                <a:latin typeface="+mn-lt"/>
                <a:ea typeface="宋体" pitchFamily="2" charset="-122"/>
              </a:rPr>
              <a:t>, polarization and angular distribution of CSR have been measured. 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altLang="zh-CN" sz="1800" dirty="0" smtClean="0">
                <a:latin typeface="+mn-lt"/>
                <a:ea typeface="宋体" pitchFamily="2" charset="-122"/>
              </a:rPr>
              <a:t>‘</a:t>
            </a:r>
            <a:r>
              <a:rPr lang="en-US" altLang="zh-CN" sz="1800" dirty="0" smtClean="0">
                <a:latin typeface="+mn-lt"/>
                <a:ea typeface="宋体" pitchFamily="2" charset="-122"/>
              </a:rPr>
              <a:t>Chirp mode’ with EEX shows pulse compression. </a:t>
            </a:r>
            <a:endParaRPr lang="en-US" altLang="zh-CN" sz="1800" dirty="0" smtClean="0">
              <a:latin typeface="+mn-lt"/>
              <a:ea typeface="宋体" pitchFamily="2" charset="-122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en-US" altLang="zh-CN" sz="1800" dirty="0" smtClean="0">
                <a:latin typeface="+mn-lt"/>
                <a:ea typeface="宋体" pitchFamily="2" charset="-122"/>
              </a:rPr>
              <a:t>CSR can be used as a diagnostics tool for bunch length measurements.</a:t>
            </a:r>
            <a:endParaRPr lang="en-US" altLang="zh-CN" sz="1800" dirty="0" smtClean="0">
              <a:latin typeface="+mn-lt"/>
              <a:ea typeface="宋体" pitchFamily="2" charset="-122"/>
            </a:endParaRPr>
          </a:p>
          <a:p>
            <a:pPr marL="609600" indent="-609600"/>
            <a:endParaRPr lang="en-US" altLang="zh-CN" sz="1800" dirty="0">
              <a:latin typeface="+mn-lt"/>
              <a:ea typeface="宋体" pitchFamily="2" charset="-122"/>
            </a:endParaRPr>
          </a:p>
        </p:txBody>
      </p:sp>
      <p:pic>
        <p:nvPicPr>
          <p:cNvPr id="12" name="Picture 11" descr="compression.jpg"/>
          <p:cNvPicPr>
            <a:picLocks noChangeAspect="1"/>
          </p:cNvPicPr>
          <p:nvPr/>
        </p:nvPicPr>
        <p:blipFill>
          <a:blip r:embed="rId2" cstate="print"/>
          <a:srcRect l="6667"/>
          <a:stretch>
            <a:fillRect/>
          </a:stretch>
        </p:blipFill>
        <p:spPr>
          <a:xfrm>
            <a:off x="2375756" y="2960948"/>
            <a:ext cx="4290613" cy="253387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5658" y="3596164"/>
            <a:ext cx="8646927" cy="2811296"/>
            <a:chOff x="165658" y="3596164"/>
            <a:chExt cx="8646927" cy="2811296"/>
          </a:xfrm>
        </p:grpSpPr>
        <p:grpSp>
          <p:nvGrpSpPr>
            <p:cNvPr id="17" name="Group 16"/>
            <p:cNvGrpSpPr/>
            <p:nvPr/>
          </p:nvGrpSpPr>
          <p:grpSpPr>
            <a:xfrm>
              <a:off x="611560" y="3969060"/>
              <a:ext cx="8201025" cy="2438400"/>
              <a:chOff x="611560" y="3969060"/>
              <a:chExt cx="8201025" cy="2438400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1560" y="3969060"/>
                <a:ext cx="8201025" cy="243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97" descr="C:\Documents and Settings\yinesun\Desktop\FEL11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32240" y="4005064"/>
                <a:ext cx="2050373" cy="916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 rot="20993207">
              <a:off x="165658" y="3596164"/>
              <a:ext cx="6854089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rgbClr val="CC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In preparation for submission to </a:t>
              </a:r>
              <a:r>
                <a:rPr lang="en-US" sz="2800" dirty="0" smtClean="0">
                  <a:solidFill>
                    <a:srgbClr val="FF0000"/>
                  </a:solidFill>
                </a:rPr>
                <a:t>PRSTAB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4956" cy="990600"/>
          </a:xfrm>
        </p:spPr>
        <p:txBody>
          <a:bodyPr/>
          <a:lstStyle/>
          <a:p>
            <a:r>
              <a:rPr lang="en-US" dirty="0" smtClean="0"/>
              <a:t>A0 FY11 Experiments (VI) – Ellipsoidal Beam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Yine Sun         Accelerator Advisory Committe Meeting    Nov. 7-9, 2011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1C5F16-4345-4D0F-BDBD-6E0D8DF2C3A1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16732"/>
            <a:ext cx="8892480" cy="576064"/>
          </a:xfrm>
        </p:spPr>
        <p:txBody>
          <a:bodyPr/>
          <a:lstStyle/>
          <a:p>
            <a:pPr marL="0">
              <a:buNone/>
            </a:pPr>
            <a:r>
              <a:rPr lang="en-US" dirty="0" smtClean="0">
                <a:solidFill>
                  <a:srgbClr val="FFFF00"/>
                </a:solidFill>
              </a:rPr>
              <a:t>3D Ellipsoidal Bunch From Cs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Te Photocathode (Piot  et al.) 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67544" y="1628800"/>
            <a:ext cx="8077200" cy="2376240"/>
            <a:chOff x="683568" y="2276872"/>
            <a:chExt cx="8077200" cy="2376240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683568" y="2276872"/>
              <a:ext cx="8077200" cy="220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l" eaLnBrk="0" hangingPunct="0">
                <a:buClr>
                  <a:schemeClr val="tx1"/>
                </a:buClr>
                <a:buSzPct val="45000"/>
              </a:pPr>
              <a:r>
                <a:rPr lang="en-US" sz="2000" dirty="0" smtClean="0"/>
                <a:t>Preliminary </a:t>
              </a:r>
              <a:r>
                <a:rPr lang="en-US" sz="2000" dirty="0"/>
                <a:t>experiment completed, </a:t>
              </a:r>
            </a:p>
            <a:p>
              <a:pPr marL="742950" lvl="1" indent="-285750" algn="l" eaLnBrk="0" hangingPunct="0">
                <a:buClr>
                  <a:schemeClr val="tx1"/>
                </a:buClr>
                <a:buSzPct val="45000"/>
              </a:pPr>
              <a:r>
                <a:rPr lang="en-US" sz="2000" dirty="0"/>
                <a:t>final data taking in 06/2011 with </a:t>
              </a:r>
              <a:br>
                <a:rPr lang="en-US" sz="2000" dirty="0"/>
              </a:br>
              <a:r>
                <a:rPr lang="en-US" sz="2000" dirty="0"/>
                <a:t>improved diagnostics.</a:t>
              </a:r>
            </a:p>
            <a:p>
              <a:pPr marL="742950" lvl="1" indent="-285750" algn="l" eaLnBrk="0" hangingPunct="0">
                <a:buClr>
                  <a:schemeClr val="tx1"/>
                </a:buClr>
                <a:buSzPct val="45000"/>
              </a:pPr>
              <a:endParaRPr lang="en-US" sz="2000" dirty="0"/>
            </a:p>
          </p:txBody>
        </p: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5328084" y="2284239"/>
              <a:ext cx="2789238" cy="2133600"/>
              <a:chOff x="68" y="1968"/>
              <a:chExt cx="1757" cy="1344"/>
            </a:xfrm>
          </p:grpSpPr>
          <p:pic>
            <p:nvPicPr>
              <p:cNvPr id="27" name="Picture 11" descr="fist_parabola_100_600pC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1968"/>
                <a:ext cx="1729" cy="1298"/>
              </a:xfrm>
              <a:prstGeom prst="rect">
                <a:avLst/>
              </a:prstGeom>
              <a:noFill/>
            </p:spPr>
          </p:pic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837" y="3100"/>
                <a:ext cx="3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bg2"/>
                    </a:solidFill>
                  </a:rPr>
                  <a:t>time</a:t>
                </a:r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192" y="3216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1104" y="3216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 flipV="1">
                <a:off x="240" y="2064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139" y="2160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2"/>
                    </a:solidFill>
                  </a:rPr>
                  <a:t>y</a:t>
                </a:r>
              </a:p>
            </p:txBody>
          </p:sp>
          <p:sp>
            <p:nvSpPr>
              <p:cNvPr id="33" name="Line 17"/>
              <p:cNvSpPr>
                <a:spLocks noChangeShapeType="1"/>
              </p:cNvSpPr>
              <p:nvPr/>
            </p:nvSpPr>
            <p:spPr bwMode="auto">
              <a:xfrm flipV="1">
                <a:off x="240" y="268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18"/>
              <p:cNvSpPr txBox="1">
                <a:spLocks noChangeArrowheads="1"/>
              </p:cNvSpPr>
              <p:nvPr/>
            </p:nvSpPr>
            <p:spPr bwMode="auto">
              <a:xfrm>
                <a:off x="68" y="2784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2"/>
                    </a:solidFill>
                  </a:rPr>
                  <a:t>N</a:t>
                </a:r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/>
            </p:nvSpPr>
            <p:spPr bwMode="auto">
              <a:xfrm>
                <a:off x="272" y="2508"/>
                <a:ext cx="14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 dirty="0">
                    <a:solidFill>
                      <a:srgbClr val="CC0000"/>
                    </a:solidFill>
                  </a:rPr>
                  <a:t>100 </a:t>
                </a:r>
                <a:r>
                  <a:rPr lang="en-US" sz="1800" b="1" dirty="0" err="1">
                    <a:solidFill>
                      <a:srgbClr val="CC0000"/>
                    </a:solidFill>
                  </a:rPr>
                  <a:t>pC</a:t>
                </a:r>
                <a:r>
                  <a:rPr lang="en-US" sz="1800" b="1" dirty="0">
                    <a:solidFill>
                      <a:srgbClr val="CC0000"/>
                    </a:solidFill>
                  </a:rPr>
                  <a:t>          600 </a:t>
                </a:r>
                <a:r>
                  <a:rPr lang="en-US" sz="1800" b="1" dirty="0" err="1">
                    <a:solidFill>
                      <a:srgbClr val="CC0000"/>
                    </a:solidFill>
                  </a:rPr>
                  <a:t>pC</a:t>
                </a:r>
                <a:endParaRPr lang="en-US" sz="1800" b="1" dirty="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2342828" y="3525987"/>
              <a:ext cx="85725" cy="700087"/>
            </a:xfrm>
            <a:prstGeom prst="ellipse">
              <a:avLst/>
            </a:prstGeom>
            <a:gradFill rotWithShape="0">
              <a:gsLst>
                <a:gs pos="0">
                  <a:srgbClr val="FD0B4E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2876228" y="3525987"/>
              <a:ext cx="128588" cy="700087"/>
            </a:xfrm>
            <a:prstGeom prst="ellipse">
              <a:avLst/>
            </a:prstGeom>
            <a:gradFill rotWithShape="0">
              <a:gsLst>
                <a:gs pos="0">
                  <a:srgbClr val="FD0B4E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auto">
            <a:xfrm>
              <a:off x="3866828" y="3525987"/>
              <a:ext cx="342900" cy="700087"/>
            </a:xfrm>
            <a:prstGeom prst="ellipse">
              <a:avLst/>
            </a:prstGeom>
            <a:gradFill rotWithShape="0">
              <a:gsLst>
                <a:gs pos="0">
                  <a:srgbClr val="FD0B4E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2114228" y="3843487"/>
              <a:ext cx="2476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2038028" y="3449787"/>
              <a:ext cx="1588" cy="8509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 flipH="1" flipV="1">
              <a:off x="2038028" y="3829199"/>
              <a:ext cx="985838" cy="700088"/>
            </a:xfrm>
            <a:prstGeom prst="line">
              <a:avLst/>
            </a:prstGeom>
            <a:noFill/>
            <a:ln w="38100">
              <a:solidFill>
                <a:srgbClr val="BF23D8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1314128" y="4148287"/>
              <a:ext cx="1060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folHlink"/>
                  </a:solidFill>
                </a:rPr>
                <a:t>cathode</a:t>
              </a: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 rot="1816916">
              <a:off x="2882578" y="4286399"/>
              <a:ext cx="717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 dirty="0">
                  <a:solidFill>
                    <a:srgbClr val="BF23D8"/>
                  </a:solidFill>
                </a:rPr>
                <a:t>laser</a:t>
              </a:r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2609528" y="3157687"/>
              <a:ext cx="869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 dirty="0">
                  <a:solidFill>
                    <a:srgbClr val="FFFF00"/>
                  </a:solidFill>
                </a:rPr>
                <a:t>bunch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4897" y="4041405"/>
            <a:ext cx="7473447" cy="2519943"/>
            <a:chOff x="194897" y="4041405"/>
            <a:chExt cx="7473447" cy="2519943"/>
          </a:xfrm>
        </p:grpSpPr>
        <p:grpSp>
          <p:nvGrpSpPr>
            <p:cNvPr id="40" name="Group 39"/>
            <p:cNvGrpSpPr/>
            <p:nvPr/>
          </p:nvGrpSpPr>
          <p:grpSpPr>
            <a:xfrm>
              <a:off x="1439652" y="4077072"/>
              <a:ext cx="6228692" cy="2484276"/>
              <a:chOff x="1439652" y="4185084"/>
              <a:chExt cx="5832711" cy="2302224"/>
            </a:xfrm>
          </p:grpSpPr>
          <p:pic>
            <p:nvPicPr>
              <p:cNvPr id="23555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39652" y="4185084"/>
                <a:ext cx="5832711" cy="2302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97" descr="C:\Documents and Settings\yinesun\Desktop\FEL11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6329" y="4185084"/>
                <a:ext cx="1380401" cy="616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TextBox 35"/>
            <p:cNvSpPr txBox="1"/>
            <p:nvPr/>
          </p:nvSpPr>
          <p:spPr>
            <a:xfrm rot="20806604">
              <a:off x="194897" y="4041405"/>
              <a:ext cx="5400819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rgbClr val="CC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In preparation for submission to PRSTAB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90600"/>
          </a:xfrm>
        </p:spPr>
        <p:txBody>
          <a:bodyPr/>
          <a:lstStyle/>
          <a:p>
            <a:r>
              <a:rPr lang="en-US" dirty="0" smtClean="0"/>
              <a:t>A0 FY11 Experiments (VII) – Electro-optical Sampling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Yine Sun         Accelerator Advisory Committe Meeting    Nov. 7-9, 2011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1C5F16-4345-4D0F-BDBD-6E0D8DF2C3A1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944724"/>
            <a:ext cx="8208912" cy="576064"/>
          </a:xfrm>
        </p:spPr>
        <p:txBody>
          <a:bodyPr/>
          <a:lstStyle/>
          <a:p>
            <a:pPr marL="0">
              <a:buNone/>
            </a:pPr>
            <a:r>
              <a:rPr lang="en-US" dirty="0" smtClean="0">
                <a:solidFill>
                  <a:srgbClr val="FFFF00"/>
                </a:solidFill>
              </a:rPr>
              <a:t>Electron-</a:t>
            </a:r>
            <a:r>
              <a:rPr lang="en-US" dirty="0" err="1" smtClean="0">
                <a:solidFill>
                  <a:srgbClr val="FFFF00"/>
                </a:solidFill>
              </a:rPr>
              <a:t>optica</a:t>
            </a:r>
            <a:r>
              <a:rPr lang="en-US" dirty="0" smtClean="0">
                <a:solidFill>
                  <a:srgbClr val="FFFF00"/>
                </a:solidFill>
              </a:rPr>
              <a:t> Sampling for Ultra-fast Diagnostics, Ph. D. </a:t>
            </a:r>
            <a:r>
              <a:rPr lang="en-US" dirty="0" err="1" smtClean="0">
                <a:solidFill>
                  <a:srgbClr val="FFFF00"/>
                </a:solidFill>
              </a:rPr>
              <a:t>Disseration</a:t>
            </a:r>
            <a:r>
              <a:rPr lang="en-US" dirty="0" smtClean="0">
                <a:solidFill>
                  <a:srgbClr val="FFFF00"/>
                </a:solidFill>
              </a:rPr>
              <a:t> (Maxwell, Northern Illinois Univ.)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7644" y="1880828"/>
            <a:ext cx="6372708" cy="44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28481" y="1880828"/>
            <a:ext cx="8908015" cy="4392488"/>
            <a:chOff x="128481" y="1880828"/>
            <a:chExt cx="8908015" cy="4392488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481" y="1880828"/>
              <a:ext cx="8908015" cy="4392488"/>
            </a:xfrm>
            <a:prstGeom prst="rect">
              <a:avLst/>
            </a:prstGeom>
            <a:noFill/>
            <a:ln w="34925">
              <a:solidFill>
                <a:srgbClr val="CC0000"/>
              </a:solidFill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 rot="548409">
              <a:off x="902059" y="3446659"/>
              <a:ext cx="6157164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rgbClr val="CC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In preparation for submission to NIM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8208962" cy="990600"/>
          </a:xfrm>
        </p:spPr>
        <p:txBody>
          <a:bodyPr/>
          <a:lstStyle/>
          <a:p>
            <a:r>
              <a:rPr lang="en-US" dirty="0" smtClean="0"/>
              <a:t>A0 Publications in FY11: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Yine Sun         Accelerator Advisory </a:t>
            </a:r>
            <a:r>
              <a:rPr lang="en-US" dirty="0" err="1">
                <a:latin typeface="Arial" pitchFamily="34" charset="0"/>
              </a:rPr>
              <a:t>Committe</a:t>
            </a:r>
            <a:r>
              <a:rPr lang="en-US" dirty="0">
                <a:latin typeface="Arial" pitchFamily="34" charset="0"/>
              </a:rPr>
              <a:t> Meeting    Nov. 7-9, 2011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1C5F16-4345-4D0F-BDBD-6E0D8DF2C3A1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724400"/>
          </a:xfrm>
        </p:spPr>
        <p:txBody>
          <a:bodyPr numCol="2"/>
          <a:lstStyle/>
          <a:p>
            <a:pPr marL="342900" lvl="1" indent="-342900">
              <a:buClr>
                <a:srgbClr val="CCFFFF"/>
              </a:buClr>
              <a:buSzPct val="80000"/>
              <a:buFontTx/>
              <a:buChar char="•"/>
            </a:pPr>
            <a:r>
              <a:rPr lang="en-US" sz="1800" dirty="0" smtClean="0"/>
              <a:t>Referred Journal :</a:t>
            </a:r>
          </a:p>
          <a:p>
            <a:pPr marL="457200" indent="-457200">
              <a:buFontTx/>
              <a:buAutoNum type="arabicPeriod"/>
            </a:pPr>
            <a:r>
              <a:rPr lang="nb-NO" sz="1200" dirty="0" smtClean="0">
                <a:solidFill>
                  <a:srgbClr val="FFFF00"/>
                </a:solidFill>
              </a:rPr>
              <a:t>Y.-E Sun et al., Phys. Rev. Lett. 105, 234801 (2010).</a:t>
            </a:r>
          </a:p>
          <a:p>
            <a:pPr marL="457200" indent="-457200">
              <a:buFontTx/>
              <a:buAutoNum type="arabicPeriod"/>
            </a:pPr>
            <a:r>
              <a:rPr lang="en-US" sz="1200" dirty="0" smtClean="0">
                <a:solidFill>
                  <a:srgbClr val="FFFF00"/>
                </a:solidFill>
              </a:rPr>
              <a:t>P. Piot et al., Phys. Rev. ST </a:t>
            </a:r>
            <a:r>
              <a:rPr lang="en-US" sz="1200" dirty="0" err="1" smtClean="0">
                <a:solidFill>
                  <a:srgbClr val="FFFF00"/>
                </a:solidFill>
              </a:rPr>
              <a:t>Accel</a:t>
            </a:r>
            <a:r>
              <a:rPr lang="en-US" sz="1200" dirty="0" smtClean="0">
                <a:solidFill>
                  <a:srgbClr val="FFFF00"/>
                </a:solidFill>
              </a:rPr>
              <a:t>. Beams 14, 022801 (2011).</a:t>
            </a:r>
          </a:p>
          <a:p>
            <a:pPr marL="457200" indent="-457200">
              <a:buFontTx/>
              <a:buAutoNum type="arabicPeriod"/>
            </a:pPr>
            <a:r>
              <a:rPr lang="en-US" sz="1200" dirty="0" smtClean="0">
                <a:solidFill>
                  <a:srgbClr val="FFFF00"/>
                </a:solidFill>
              </a:rPr>
              <a:t>A. H. Lumpkin et al., Phys. Rev. ST </a:t>
            </a:r>
            <a:r>
              <a:rPr lang="en-US" sz="1200" dirty="0" err="1" smtClean="0">
                <a:solidFill>
                  <a:srgbClr val="FFFF00"/>
                </a:solidFill>
              </a:rPr>
              <a:t>Accel</a:t>
            </a:r>
            <a:r>
              <a:rPr lang="en-US" sz="1200" dirty="0" smtClean="0">
                <a:solidFill>
                  <a:srgbClr val="FFFF00"/>
                </a:solidFill>
              </a:rPr>
              <a:t>. Beams 14, 060704 (2011).</a:t>
            </a:r>
          </a:p>
          <a:p>
            <a:pPr marL="457200" indent="-457200">
              <a:buFontTx/>
              <a:buAutoNum type="arabicPeriod"/>
            </a:pPr>
            <a:r>
              <a:rPr lang="en-US" sz="1200" dirty="0" smtClean="0">
                <a:solidFill>
                  <a:srgbClr val="FFFF00"/>
                </a:solidFill>
              </a:rPr>
              <a:t>J. </a:t>
            </a:r>
            <a:r>
              <a:rPr lang="en-US" sz="1200" dirty="0" err="1" smtClean="0">
                <a:solidFill>
                  <a:srgbClr val="FFFF00"/>
                </a:solidFill>
              </a:rPr>
              <a:t>Ruan</a:t>
            </a:r>
            <a:r>
              <a:rPr lang="en-US" sz="1200" dirty="0" smtClean="0">
                <a:solidFill>
                  <a:srgbClr val="FFFF00"/>
                </a:solidFill>
              </a:rPr>
              <a:t> et al., Phys. Rev. </a:t>
            </a:r>
            <a:r>
              <a:rPr lang="en-US" sz="1200" dirty="0" err="1" smtClean="0">
                <a:solidFill>
                  <a:srgbClr val="FFFF00"/>
                </a:solidFill>
              </a:rPr>
              <a:t>Lett</a:t>
            </a:r>
            <a:r>
              <a:rPr lang="en-US" sz="1200" dirty="0" smtClean="0">
                <a:solidFill>
                  <a:srgbClr val="FFFF00"/>
                </a:solidFill>
              </a:rPr>
              <a:t>. 106, 244801 (2011).</a:t>
            </a:r>
          </a:p>
          <a:p>
            <a:pPr marL="457200" indent="-457200">
              <a:buFontTx/>
              <a:buAutoNum type="arabicPeriod"/>
            </a:pPr>
            <a:r>
              <a:rPr lang="en-US" sz="1200" dirty="0" smtClean="0">
                <a:solidFill>
                  <a:srgbClr val="FFFF00"/>
                </a:solidFill>
              </a:rPr>
              <a:t>P. Piot et al., Appl. Phys. </a:t>
            </a:r>
            <a:r>
              <a:rPr lang="en-US" sz="1200" dirty="0" err="1" smtClean="0">
                <a:solidFill>
                  <a:srgbClr val="FFFF00"/>
                </a:solidFill>
              </a:rPr>
              <a:t>Lett</a:t>
            </a:r>
            <a:r>
              <a:rPr lang="en-US" sz="1200" dirty="0" smtClean="0">
                <a:solidFill>
                  <a:srgbClr val="FFFF00"/>
                </a:solidFill>
              </a:rPr>
              <a:t>. 98, 261501 (2011).</a:t>
            </a:r>
          </a:p>
          <a:p>
            <a:pPr marL="342900" lvl="1" indent="-342900">
              <a:buClr>
                <a:srgbClr val="CCFFFF"/>
              </a:buClr>
              <a:buSzPct val="80000"/>
              <a:buFontTx/>
              <a:buChar char="•"/>
            </a:pPr>
            <a:r>
              <a:rPr lang="en-US" sz="1800" dirty="0" smtClean="0"/>
              <a:t>Conference &amp; Workshop Proceedings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A. Lumpkin, et al., “Investigation of OTR Polarization in Beam-profile Monitors”, FEL11 (2011).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P. Piot, et al., “Generation and Acceleration of Uniformly-filled Ellipsoidal Bunches </a:t>
            </a:r>
            <a:r>
              <a:rPr lang="en-US" sz="1000" dirty="0" err="1" smtClean="0"/>
              <a:t>Obtrained</a:t>
            </a:r>
            <a:r>
              <a:rPr lang="en-US" sz="1000" dirty="0" smtClean="0"/>
              <a:t> via Space-charge-driven Expansion from a Semiconductor Photocathode”, FEL11 (2011).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J . </a:t>
            </a:r>
            <a:r>
              <a:rPr lang="en-US" sz="1000" dirty="0" err="1" smtClean="0"/>
              <a:t>Ruan</a:t>
            </a:r>
            <a:r>
              <a:rPr lang="en-US" sz="1000" dirty="0" smtClean="0"/>
              <a:t>, et al., “Demonstration of </a:t>
            </a:r>
            <a:r>
              <a:rPr lang="en-US" sz="1000" dirty="0" err="1" smtClean="0"/>
              <a:t>Tranverse</a:t>
            </a:r>
            <a:r>
              <a:rPr lang="en-US" sz="1000" dirty="0" smtClean="0"/>
              <a:t>-to-Longitudinal Emittance Exchange at A0 Photoinjector”, FEL11 (2011).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J . </a:t>
            </a:r>
            <a:r>
              <a:rPr lang="en-US" sz="1000" dirty="0" err="1" smtClean="0"/>
              <a:t>Ruan</a:t>
            </a:r>
            <a:r>
              <a:rPr lang="en-US" sz="1000" dirty="0" smtClean="0"/>
              <a:t>, et al., “Commissioning of a Stream Camera for Laser Characterization at A0PI”, FEL11 (2011).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Y. Sun et al., “Experiment and Simulations of Sub-</a:t>
            </a:r>
            <a:r>
              <a:rPr lang="en-US" sz="1000" dirty="0" err="1" smtClean="0"/>
              <a:t>ps</a:t>
            </a:r>
            <a:r>
              <a:rPr lang="en-US" sz="1000" dirty="0" smtClean="0"/>
              <a:t> Electron Bunch Train Generation at </a:t>
            </a:r>
            <a:r>
              <a:rPr lang="en-US" sz="1000" dirty="0" err="1" smtClean="0"/>
              <a:t>Fermilab</a:t>
            </a:r>
            <a:r>
              <a:rPr lang="en-US" sz="1000" dirty="0" smtClean="0"/>
              <a:t> </a:t>
            </a:r>
            <a:r>
              <a:rPr lang="en-US" sz="1000" dirty="0" err="1" smtClean="0"/>
              <a:t>Photinjectors</a:t>
            </a:r>
            <a:r>
              <a:rPr lang="en-US" sz="1000" dirty="0" smtClean="0"/>
              <a:t>”, FEL11 (2011) 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J. </a:t>
            </a:r>
            <a:r>
              <a:rPr lang="en-US" sz="1000" dirty="0" err="1" smtClean="0"/>
              <a:t>Thangaraj</a:t>
            </a:r>
            <a:r>
              <a:rPr lang="en-US" sz="1000" dirty="0" smtClean="0"/>
              <a:t>, et al., “Coherent Synchrotron Radiation Studies and Bunch Compression in the Emittance Exchange Line at the A0 Photoinjector”, FEL11 (2011).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A. S. Johnson, et al., “Near-ideal Emittance Exchange at the </a:t>
            </a:r>
            <a:r>
              <a:rPr lang="en-US" sz="1000" dirty="0" err="1" smtClean="0"/>
              <a:t>Fermilab</a:t>
            </a:r>
            <a:r>
              <a:rPr lang="en-US" sz="1000" dirty="0" smtClean="0"/>
              <a:t> Photoinjector”, PAC11(2011).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T. Maxwell, et al., “Synchronization and Jitter Studies of a Titanium-sapphire Laser at the A0 Photoinjector”, PAC11 (2011).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Y. Sun et al., “</a:t>
            </a:r>
            <a:r>
              <a:rPr lang="en-US" sz="1000" dirty="0" err="1" smtClean="0"/>
              <a:t>Subpicosecond</a:t>
            </a:r>
            <a:r>
              <a:rPr lang="en-US" sz="1000" dirty="0" smtClean="0"/>
              <a:t> Electron Bunch Train Production Using a Phase-Space Exchange Technique”, PAC11 (2011).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R. Thurman-</a:t>
            </a:r>
            <a:r>
              <a:rPr lang="en-US" sz="1000" dirty="0" err="1" smtClean="0"/>
              <a:t>Keup</a:t>
            </a:r>
            <a:r>
              <a:rPr lang="en-US" sz="1000" dirty="0" smtClean="0"/>
              <a:t> et al, “Transverse Emittance and Phase Space Program Developed for Use at the </a:t>
            </a:r>
            <a:r>
              <a:rPr lang="en-US" sz="1000" dirty="0" err="1" smtClean="0"/>
              <a:t>Fermilab</a:t>
            </a:r>
            <a:r>
              <a:rPr lang="en-US" sz="1000" dirty="0" smtClean="0"/>
              <a:t> A0 Photoinjector”, PAC 11 (2011).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J. </a:t>
            </a:r>
            <a:r>
              <a:rPr lang="en-US" sz="1000" dirty="0" err="1" smtClean="0"/>
              <a:t>Thangaraj</a:t>
            </a:r>
            <a:r>
              <a:rPr lang="en-US" sz="1000" dirty="0" smtClean="0"/>
              <a:t>, “Experimental Studies on Coherent Synchrotron Radiation in the Emittance Exchange Line at the </a:t>
            </a:r>
            <a:r>
              <a:rPr lang="en-US" sz="1000" dirty="0" err="1" smtClean="0"/>
              <a:t>Fermilab</a:t>
            </a:r>
            <a:r>
              <a:rPr lang="en-US" sz="1000" dirty="0" smtClean="0"/>
              <a:t> A0 Photoinjector”, PAC11 (2011).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A. Lumpkin, et al., “Initial Beam-Profiling Tests with the NML Prototype Station at the </a:t>
            </a:r>
            <a:r>
              <a:rPr lang="en-US" sz="1000" dirty="0" err="1" smtClean="0"/>
              <a:t>Fermilab</a:t>
            </a:r>
            <a:r>
              <a:rPr lang="en-US" sz="1000" dirty="0" smtClean="0"/>
              <a:t> A0 Photoinjector”, PAC11 (2011).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P. Piot et al., “Transverse-to-longitudinal phase space exchange: a versatile tool for shaping the current and energy profile of relativistic electron bunches”, Proc. AAC10 (2010).</a:t>
            </a:r>
          </a:p>
          <a:p>
            <a:pPr marL="457200" indent="-457200">
              <a:buFontTx/>
              <a:buAutoNum type="arabicPeriod"/>
            </a:pPr>
            <a:r>
              <a:rPr lang="en-US" sz="1000" smtClean="0"/>
              <a:t>J. </a:t>
            </a:r>
            <a:r>
              <a:rPr lang="en-US" sz="1000" dirty="0" err="1" smtClean="0"/>
              <a:t>Thangaraj</a:t>
            </a:r>
            <a:r>
              <a:rPr lang="en-US" sz="1000" dirty="0" smtClean="0"/>
              <a:t>, et al., “Experimental study of coherent synchrotron radiation in the emittance-exchange line of the A0 photoinjector”, Proc. AAC10 (2010).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Y.-E Sun, et al., “Experimental Generation of Longitudinally-modulated Electron Beams using an Emittance-exchange Technique”, Proc. IPAC10, 4313 (2010).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M. Thompson, et al., “Observations of low-aberration plasma lens focusing of relativistic electron beams at the under-dense threshold”, Phys. Plasmas </a:t>
            </a:r>
            <a:r>
              <a:rPr lang="en-US" sz="1000" b="1" dirty="0" smtClean="0"/>
              <a:t>17</a:t>
            </a:r>
            <a:r>
              <a:rPr lang="en-US" sz="1000" dirty="0" smtClean="0"/>
              <a:t>, 073105 (2010).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A. Johnson, et al., “Demonstration of Transverse-to-longitudinal Emittance Exchange at the </a:t>
            </a:r>
            <a:r>
              <a:rPr lang="en-US" sz="1000" dirty="0" err="1" smtClean="0"/>
              <a:t>Fermilab</a:t>
            </a:r>
            <a:r>
              <a:rPr lang="en-US" sz="1000" dirty="0" smtClean="0"/>
              <a:t> Photoinjector”, Proc. IPAC10, 4614 (2010).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Y.-E Sun, et al., “Conversion of a transverse density modulation into a longitudinal modulation using a emittance exchange technique”, Proc, HBEB09, ArXiV:1003.3126 (2010).</a:t>
            </a:r>
          </a:p>
          <a:p>
            <a:pPr marL="457200" indent="-457200">
              <a:buFontTx/>
              <a:buAutoNum type="arabicPeriod"/>
            </a:pPr>
            <a:r>
              <a:rPr lang="en-US" sz="1000" dirty="0" smtClean="0"/>
              <a:t>A. Lumpkin, et al., “OTR polarization effects in beam-profile monitor at the A0 photoinjector”, Proc. BIW10 (2010).</a:t>
            </a:r>
          </a:p>
          <a:p>
            <a:pPr marL="342900" lvl="1" indent="-342900">
              <a:buClr>
                <a:srgbClr val="CCFFFF"/>
              </a:buClr>
              <a:buSzPct val="80000"/>
              <a:buFontTx/>
              <a:buChar char="•"/>
            </a:pPr>
            <a:endParaRPr lang="en-US" sz="1000" dirty="0" smtClean="0"/>
          </a:p>
          <a:p>
            <a:pPr marL="742950" lvl="2" indent="-342900">
              <a:buClr>
                <a:srgbClr val="CCFFFF"/>
              </a:buClr>
              <a:buSzPct val="80000"/>
            </a:pPr>
            <a:endParaRPr lang="en-US" sz="1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7162800" cy="990600"/>
          </a:xfrm>
        </p:spPr>
        <p:txBody>
          <a:bodyPr/>
          <a:lstStyle/>
          <a:p>
            <a:pPr eaLnBrk="1" hangingPunct="1"/>
            <a:r>
              <a:rPr lang="en-US" smtClean="0"/>
              <a:t>From A0 to HBESL </a:t>
            </a:r>
          </a:p>
        </p:txBody>
      </p:sp>
      <p:pic>
        <p:nvPicPr>
          <p:cNvPr id="5123" name="Content Placeholder 7" descr="pho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2492375"/>
            <a:ext cx="54356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438" y="765175"/>
            <a:ext cx="90725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A0 ceases the16 </a:t>
            </a:r>
            <a:r>
              <a:rPr lang="en-US" dirty="0" err="1">
                <a:latin typeface="+mn-lt"/>
              </a:rPr>
              <a:t>MeV</a:t>
            </a:r>
            <a:r>
              <a:rPr lang="en-US" dirty="0">
                <a:latin typeface="+mn-lt"/>
              </a:rPr>
              <a:t> e</a:t>
            </a:r>
            <a:r>
              <a:rPr lang="en-US" baseline="30000" dirty="0">
                <a:latin typeface="+mn-lt"/>
              </a:rPr>
              <a:t>-</a:t>
            </a:r>
            <a:r>
              <a:rPr lang="en-US" dirty="0">
                <a:latin typeface="+mn-lt"/>
              </a:rPr>
              <a:t>beam operation with the </a:t>
            </a:r>
            <a:r>
              <a:rPr lang="en-US" dirty="0" err="1">
                <a:latin typeface="+mn-lt"/>
              </a:rPr>
              <a:t>Tevatron</a:t>
            </a:r>
            <a:r>
              <a:rPr lang="en-US" dirty="0">
                <a:latin typeface="+mn-lt"/>
              </a:rPr>
              <a:t>  shutdown in Oct. 2011 (NC gun 4 </a:t>
            </a:r>
            <a:r>
              <a:rPr lang="en-US" dirty="0" err="1">
                <a:latin typeface="+mn-lt"/>
              </a:rPr>
              <a:t>MeV</a:t>
            </a:r>
            <a:r>
              <a:rPr lang="en-US" dirty="0">
                <a:latin typeface="+mn-lt"/>
              </a:rPr>
              <a:t> + SC cavity 12 </a:t>
            </a:r>
            <a:r>
              <a:rPr lang="en-US" dirty="0" err="1">
                <a:latin typeface="+mn-lt"/>
              </a:rPr>
              <a:t>MeV</a:t>
            </a:r>
            <a:r>
              <a:rPr lang="en-US" dirty="0">
                <a:latin typeface="+mn-lt"/>
              </a:rPr>
              <a:t>).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1438" y="1700213"/>
            <a:ext cx="8856662" cy="4860925"/>
            <a:chOff x="72533" y="1701403"/>
            <a:chExt cx="8855968" cy="4859945"/>
          </a:xfrm>
        </p:grpSpPr>
        <p:sp>
          <p:nvSpPr>
            <p:cNvPr id="7" name="Rectangle 6"/>
            <p:cNvSpPr/>
            <p:nvPr/>
          </p:nvSpPr>
          <p:spPr>
            <a:xfrm>
              <a:off x="72533" y="1701403"/>
              <a:ext cx="8855968" cy="15697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rgbClr val="FFFF00"/>
                  </a:solidFill>
                  <a:latin typeface="+mn-lt"/>
                </a:rPr>
                <a:t>A0 is to be converted into High-Brightness Electron Source Lab. (NC gun only due to the lack of </a:t>
              </a:r>
              <a:r>
                <a:rPr lang="en-US" dirty="0" err="1">
                  <a:solidFill>
                    <a:srgbClr val="FFFF00"/>
                  </a:solidFill>
                  <a:latin typeface="+mn-lt"/>
                </a:rPr>
                <a:t>cryo</a:t>
              </a:r>
              <a:r>
                <a:rPr lang="en-US" dirty="0">
                  <a:solidFill>
                    <a:srgbClr val="FFFF00"/>
                  </a:solidFill>
                  <a:latin typeface="+mn-lt"/>
                </a:rPr>
                <a:t>, 4 </a:t>
              </a:r>
              <a:r>
                <a:rPr lang="en-US" dirty="0" err="1">
                  <a:solidFill>
                    <a:srgbClr val="FFFF00"/>
                  </a:solidFill>
                  <a:latin typeface="+mn-lt"/>
                </a:rPr>
                <a:t>MeV</a:t>
              </a:r>
              <a:r>
                <a:rPr lang="en-US" dirty="0">
                  <a:solidFill>
                    <a:srgbClr val="FFFF00"/>
                  </a:solidFill>
                  <a:latin typeface="+mn-lt"/>
                </a:rPr>
                <a:t>)  (P. Piot).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4000" dirty="0">
                <a:latin typeface="Comic Sans MS" pitchFamily="66" charset="0"/>
              </a:endParaRPr>
            </a:p>
          </p:txBody>
        </p:sp>
        <p:pic>
          <p:nvPicPr>
            <p:cNvPr id="512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7684" y="2492896"/>
              <a:ext cx="5558404" cy="406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7B71A5-BDAC-4E86-974D-6083E93E6A3C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7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1476375" y="6545263"/>
            <a:ext cx="5867400" cy="304800"/>
          </a:xfrm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Yine Sun         Accelerator Advisory </a:t>
            </a:r>
            <a:r>
              <a:rPr lang="en-US" dirty="0" err="1">
                <a:latin typeface="Arial" pitchFamily="34" charset="0"/>
              </a:rPr>
              <a:t>Committe</a:t>
            </a:r>
            <a:r>
              <a:rPr lang="en-US" dirty="0">
                <a:latin typeface="Arial" pitchFamily="34" charset="0"/>
              </a:rPr>
              <a:t> Meeting    Nov. 7-9,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8208962" cy="990600"/>
          </a:xfrm>
        </p:spPr>
        <p:txBody>
          <a:bodyPr/>
          <a:lstStyle/>
          <a:p>
            <a:r>
              <a:rPr lang="en-US" smtClean="0"/>
              <a:t>HBESL: Motivations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76263" y="908050"/>
            <a:ext cx="8388350" cy="4724400"/>
          </a:xfrm>
        </p:spPr>
        <p:txBody>
          <a:bodyPr/>
          <a:lstStyle/>
          <a:p>
            <a:r>
              <a:rPr lang="en-US" smtClean="0"/>
              <a:t>Electron sources development is important for high-energy accelerators, critical for high-average current accelerators such as energy recovery linacs and accelerator-based light sources;</a:t>
            </a:r>
          </a:p>
          <a:p>
            <a:r>
              <a:rPr lang="en-US" smtClean="0"/>
              <a:t>Lots of new ideas are being developed in the areas of  cathodes and guns, as well as advanced beam shaping right at the birth of electron beams; </a:t>
            </a:r>
          </a:p>
          <a:p>
            <a:r>
              <a:rPr lang="en-US" smtClean="0"/>
              <a:t>A facility that is </a:t>
            </a:r>
            <a:r>
              <a:rPr lang="en-US" smtClean="0">
                <a:solidFill>
                  <a:srgbClr val="FFFF00"/>
                </a:solidFill>
              </a:rPr>
              <a:t>dedicated to electron sources R&amp;D </a:t>
            </a:r>
            <a:r>
              <a:rPr lang="en-US" smtClean="0"/>
              <a:t>is desired-- if we don’t build it, some one will. It can’t be part of a larger accelerator such as ASTA to avoid interference with other programs.</a:t>
            </a:r>
          </a:p>
          <a:p>
            <a:r>
              <a:rPr lang="en-US" smtClean="0"/>
              <a:t>The existing infrastructure at A0 photoinjector is just right for a source development lab. – spend minimal funding yet gain an important asset for Fermilab. 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Yine Sun         Accelerator Advisory </a:t>
            </a:r>
            <a:r>
              <a:rPr lang="en-US" dirty="0" err="1">
                <a:latin typeface="Arial" pitchFamily="34" charset="0"/>
              </a:rPr>
              <a:t>Committe</a:t>
            </a:r>
            <a:r>
              <a:rPr lang="en-US" dirty="0">
                <a:latin typeface="Arial" pitchFamily="34" charset="0"/>
              </a:rPr>
              <a:t> Meeting    Nov. 7-9, 2011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78A06C-EAE2-4746-8ED0-BBB0802034B5}" type="slidenum">
              <a:rPr lang="en-US" smtClean="0">
                <a:latin typeface="Arial" pitchFamily="34" charset="0"/>
              </a:rPr>
              <a:pPr/>
              <a:t>15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8208962" cy="990600"/>
          </a:xfrm>
        </p:spPr>
        <p:txBody>
          <a:bodyPr/>
          <a:lstStyle/>
          <a:p>
            <a:pPr eaLnBrk="1" hangingPunct="1"/>
            <a:r>
              <a:rPr lang="en-US" smtClean="0"/>
              <a:t>HBESL 10-Year Goal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11188" y="1304925"/>
            <a:ext cx="8208962" cy="4724400"/>
          </a:xfrm>
        </p:spPr>
        <p:txBody>
          <a:bodyPr/>
          <a:lstStyle/>
          <a:p>
            <a:pPr eaLnBrk="1" hangingPunct="1"/>
            <a:r>
              <a:rPr lang="en-US" smtClean="0"/>
              <a:t>Be on the forefront of electron source development for HEP, light-sources and other related communities:</a:t>
            </a:r>
          </a:p>
          <a:p>
            <a:pPr lvl="1" eaLnBrk="1" hangingPunct="1"/>
            <a:r>
              <a:rPr lang="en-US" smtClean="0"/>
              <a:t>cathode fabrication and testing;</a:t>
            </a:r>
          </a:p>
          <a:p>
            <a:pPr lvl="1" eaLnBrk="1" hangingPunct="1"/>
            <a:r>
              <a:rPr lang="en-US" smtClean="0"/>
              <a:t>electron gun design and testing;</a:t>
            </a:r>
          </a:p>
          <a:p>
            <a:pPr lvl="1" eaLnBrk="1" hangingPunct="1"/>
            <a:r>
              <a:rPr lang="en-US" smtClean="0"/>
              <a:t>high-brightness/high average current electron beam studies. 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C49028-EBC8-43FB-AAC6-C9C1A385CC6B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/>
              <a:t>Yine Sun         Accelerator Advisory </a:t>
            </a:r>
            <a:r>
              <a:rPr lang="en-US" dirty="0" err="1"/>
              <a:t>Committe</a:t>
            </a:r>
            <a:r>
              <a:rPr lang="en-US" dirty="0"/>
              <a:t> Meeting    Nov. 7-9, 2011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9750" y="3213100"/>
            <a:ext cx="82089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>
                <a:solidFill>
                  <a:srgbClr val="FFFF00"/>
                </a:solidFill>
                <a:latin typeface="+mn-lt"/>
              </a:rPr>
              <a:t>Build strong ties with universities and provide the infrastructure for graduate students to work on their theses, thus foster the education of accelerator scientists and engineers;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  <a:defRPr/>
            </a:pPr>
            <a:endParaRPr lang="en-US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9750" y="4724400"/>
            <a:ext cx="820896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>
                <a:latin typeface="+mn-lt"/>
              </a:rPr>
              <a:t>Serve as the electron source test facility for ASTA;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  <a:defRPr/>
            </a:pPr>
            <a:endParaRPr lang="en-US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750" y="5229225"/>
            <a:ext cx="79565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>
                <a:solidFill>
                  <a:srgbClr val="FFFF00"/>
                </a:solidFill>
                <a:latin typeface="Arial" charset="0"/>
              </a:rPr>
              <a:t>Provide beams for the testing of novel diagnostics instruments, accelerating structures etc..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8208962" cy="990600"/>
          </a:xfrm>
        </p:spPr>
        <p:txBody>
          <a:bodyPr/>
          <a:lstStyle/>
          <a:p>
            <a:pPr eaLnBrk="1" hangingPunct="1"/>
            <a:r>
              <a:rPr lang="en-US" smtClean="0"/>
              <a:t>HBESL FY12 Goal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1188" y="1160463"/>
            <a:ext cx="8208962" cy="3311525"/>
          </a:xfrm>
        </p:spPr>
        <p:txBody>
          <a:bodyPr/>
          <a:lstStyle/>
          <a:p>
            <a:pPr eaLnBrk="1" hangingPunct="1"/>
            <a:r>
              <a:rPr lang="en-US" smtClean="0"/>
              <a:t>Reconfigure the Beamline:</a:t>
            </a:r>
          </a:p>
          <a:p>
            <a:pPr lvl="1" eaLnBrk="1" hangingPunct="1"/>
            <a:r>
              <a:rPr lang="en-US" smtClean="0"/>
              <a:t>Removal of the superconducting cavity;</a:t>
            </a:r>
          </a:p>
          <a:p>
            <a:pPr lvl="1" eaLnBrk="1" hangingPunct="1"/>
            <a:r>
              <a:rPr lang="en-US" smtClean="0"/>
              <a:t>Removal of the beamline elements needed by ASTA etc.;</a:t>
            </a:r>
          </a:p>
          <a:p>
            <a:pPr lvl="1" eaLnBrk="1" hangingPunct="1"/>
            <a:r>
              <a:rPr lang="en-US" smtClean="0"/>
              <a:t>Reconfiguration of the beamline for HBSEL:</a:t>
            </a:r>
          </a:p>
          <a:p>
            <a:pPr lvl="2" eaLnBrk="1" hangingPunct="1"/>
            <a:r>
              <a:rPr lang="en-US" smtClean="0"/>
              <a:t>Relocate sections of the beamline for electron beam transportation;</a:t>
            </a:r>
          </a:p>
          <a:p>
            <a:pPr lvl="2" eaLnBrk="1" hangingPunct="1"/>
            <a:r>
              <a:rPr lang="en-US" smtClean="0"/>
              <a:t>Relocate the dipole magnet and beam dump;</a:t>
            </a:r>
          </a:p>
          <a:p>
            <a:pPr lvl="2" eaLnBrk="1" hangingPunct="1"/>
            <a:r>
              <a:rPr lang="en-US" smtClean="0"/>
              <a:t>Relocate the beam diagnostics (beamline hardware, electronics and software control systems);</a:t>
            </a:r>
          </a:p>
          <a:p>
            <a:pPr lvl="2" eaLnBrk="1" hangingPunct="1"/>
            <a:r>
              <a:rPr lang="en-US" smtClean="0"/>
              <a:t>Get permission for beam operation from radiation  safety etc.</a:t>
            </a:r>
          </a:p>
          <a:p>
            <a:pPr eaLnBrk="1" hangingPunct="1"/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E0E889-E829-47D4-9560-F92B7589487A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5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/>
              <a:t>Yine Sun         Accelerator Advisory </a:t>
            </a:r>
            <a:r>
              <a:rPr lang="en-US" dirty="0" err="1"/>
              <a:t>Committe</a:t>
            </a:r>
            <a:r>
              <a:rPr lang="en-US" dirty="0"/>
              <a:t> Meeting    Nov. 7-9, 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88" y="4292600"/>
            <a:ext cx="81010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>
                <a:solidFill>
                  <a:srgbClr val="FFFF00"/>
                </a:solidFill>
                <a:latin typeface="Arial"/>
              </a:rPr>
              <a:t>Reconfigure the Laser Room:</a:t>
            </a:r>
          </a:p>
          <a:p>
            <a:pPr marL="742950" lvl="1" indent="-285750">
              <a:spcBef>
                <a:spcPct val="20000"/>
              </a:spcBef>
              <a:buClr>
                <a:srgbClr val="EAEAEA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FFFF00"/>
                </a:solidFill>
                <a:latin typeface="Arial"/>
              </a:rPr>
              <a:t>real-estate reconfiguration to allow space for new lasers;</a:t>
            </a:r>
          </a:p>
          <a:p>
            <a:pPr marL="742950" lvl="1" indent="-285750">
              <a:spcBef>
                <a:spcPct val="20000"/>
              </a:spcBef>
              <a:buClr>
                <a:srgbClr val="EAEAEA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FFFF00"/>
                </a:solidFill>
                <a:latin typeface="Arial"/>
              </a:rPr>
              <a:t>installation of the new </a:t>
            </a:r>
            <a:r>
              <a:rPr lang="en-US" sz="2000" kern="0" dirty="0" err="1">
                <a:solidFill>
                  <a:srgbClr val="FFFF00"/>
                </a:solidFill>
                <a:latin typeface="Arial"/>
              </a:rPr>
              <a:t>fs</a:t>
            </a:r>
            <a:r>
              <a:rPr lang="en-US" sz="2000" kern="0" dirty="0">
                <a:solidFill>
                  <a:srgbClr val="FFFF00"/>
                </a:solidFill>
                <a:latin typeface="Arial"/>
              </a:rPr>
              <a:t> high-power photocathode drive-laser.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188" y="5408613"/>
            <a:ext cx="82089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  <a:defRPr/>
            </a:pPr>
            <a:r>
              <a:rPr lang="en-US" kern="0" dirty="0">
                <a:solidFill>
                  <a:srgbClr val="EAEAEA"/>
                </a:solidFill>
                <a:latin typeface="Arial"/>
              </a:rPr>
              <a:t>Resumption of Beam Operations:</a:t>
            </a:r>
          </a:p>
          <a:p>
            <a:pPr marL="742950" lvl="1" indent="-285750">
              <a:spcBef>
                <a:spcPct val="20000"/>
              </a:spcBef>
              <a:buClr>
                <a:srgbClr val="EAEAEA"/>
              </a:buClr>
              <a:buSzPct val="4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EAEAEA"/>
                </a:solidFill>
                <a:latin typeface="Arial"/>
              </a:rPr>
              <a:t> test of multi-photon emission of electrons...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Experiments for HBESL (Piot)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Yine Sun         Accelerator Advisory Committe Meeting    Nov. 7-9,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3B6596-4325-4D7B-A321-75FDBBDE636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088740"/>
            <a:ext cx="7740860" cy="522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08963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Possible Experiments for HBESL (I)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08962" cy="64807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Three-photon Photo-emission from </a:t>
            </a:r>
            <a:r>
              <a:rPr lang="en-US" dirty="0" err="1" smtClean="0">
                <a:solidFill>
                  <a:srgbClr val="FFFF00"/>
                </a:solidFill>
              </a:rPr>
              <a:t>CsTe</a:t>
            </a:r>
            <a:r>
              <a:rPr lang="en-US" dirty="0" smtClean="0">
                <a:solidFill>
                  <a:srgbClr val="FFFF00"/>
                </a:solidFill>
              </a:rPr>
              <a:t> Cathode: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0960A9-8DFF-4F90-BBAB-49863DA68138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7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/>
              <a:t>Yine Sun         Accelerator Advisory </a:t>
            </a:r>
            <a:r>
              <a:rPr lang="en-US" dirty="0" err="1"/>
              <a:t>Committe</a:t>
            </a:r>
            <a:r>
              <a:rPr lang="en-US" dirty="0"/>
              <a:t> Meeting    Nov. 7-9, 2011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1484784"/>
            <a:ext cx="3025713" cy="209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7564" y="1484784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/>
            <a:r>
              <a:rPr lang="en-US" sz="1600" dirty="0" smtClean="0">
                <a:solidFill>
                  <a:srgbClr val="FFFFFF"/>
                </a:solidFill>
              </a:rPr>
              <a:t>– Presently 266 nm UV laser is used to match peak in photoemission (</a:t>
            </a:r>
            <a:r>
              <a:rPr lang="en-US" sz="1600" dirty="0" err="1" smtClean="0">
                <a:solidFill>
                  <a:srgbClr val="FFFFFF"/>
                </a:solidFill>
              </a:rPr>
              <a:t>hv</a:t>
            </a:r>
            <a:r>
              <a:rPr lang="en-US" sz="1600" dirty="0" smtClean="0">
                <a:solidFill>
                  <a:srgbClr val="FFFFFF"/>
                </a:solidFill>
              </a:rPr>
              <a:t> = 4.5 </a:t>
            </a:r>
            <a:r>
              <a:rPr lang="en-US" sz="1600" dirty="0" err="1" smtClean="0">
                <a:solidFill>
                  <a:srgbClr val="FFFFFF"/>
                </a:solidFill>
              </a:rPr>
              <a:t>eV</a:t>
            </a:r>
            <a:r>
              <a:rPr lang="en-US" sz="1600" dirty="0" smtClean="0">
                <a:solidFill>
                  <a:srgbClr val="FFFFFF"/>
                </a:solidFill>
              </a:rPr>
              <a:t>);</a:t>
            </a:r>
          </a:p>
          <a:p>
            <a:pPr lvl="1" eaLnBrk="1" hangingPunct="1"/>
            <a:endParaRPr lang="en-US" sz="1600" dirty="0" smtClean="0">
              <a:solidFill>
                <a:srgbClr val="FFFFFF"/>
              </a:solidFill>
            </a:endParaRPr>
          </a:p>
          <a:p>
            <a:pPr lvl="1" eaLnBrk="1" hangingPunct="1"/>
            <a:r>
              <a:rPr lang="en-US" sz="1600" dirty="0" smtClean="0">
                <a:solidFill>
                  <a:srgbClr val="FFFFFF"/>
                </a:solidFill>
              </a:rPr>
              <a:t>– A high-peak-power 800-nm laser can be used to photo-emit from </a:t>
            </a:r>
            <a:r>
              <a:rPr lang="en-US" sz="1600" dirty="0" err="1" smtClean="0">
                <a:solidFill>
                  <a:srgbClr val="FFFFFF"/>
                </a:solidFill>
              </a:rPr>
              <a:t>CsTe</a:t>
            </a:r>
            <a:r>
              <a:rPr lang="en-US" sz="1600" dirty="0" smtClean="0">
                <a:solidFill>
                  <a:srgbClr val="FFFFFF"/>
                </a:solidFill>
              </a:rPr>
              <a:t>;</a:t>
            </a:r>
          </a:p>
          <a:p>
            <a:pPr lvl="1" eaLnBrk="1" hangingPunct="1"/>
            <a:endParaRPr lang="en-US" sz="1600" dirty="0">
              <a:solidFill>
                <a:srgbClr val="FFFFFF"/>
              </a:solidFill>
            </a:endParaRPr>
          </a:p>
          <a:p>
            <a:pPr lvl="1" eaLnBrk="1" hangingPunct="1"/>
            <a:r>
              <a:rPr lang="en-US" sz="1600" dirty="0" smtClean="0">
                <a:solidFill>
                  <a:srgbClr val="FFFFFF"/>
                </a:solidFill>
              </a:rPr>
              <a:t>– Advantages: simple and</a:t>
            </a:r>
          </a:p>
          <a:p>
            <a:pPr lvl="1" eaLnBrk="1" hangingPunct="1"/>
            <a:r>
              <a:rPr lang="en-US" sz="1600" dirty="0" smtClean="0">
                <a:solidFill>
                  <a:srgbClr val="FFFFFF"/>
                </a:solidFill>
              </a:rPr>
              <a:t>more efficient laser system.</a:t>
            </a:r>
          </a:p>
          <a:p>
            <a:pPr eaLnBrk="1" hangingPunct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528" y="3609020"/>
            <a:ext cx="820896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Measurement of the </a:t>
            </a:r>
            <a:r>
              <a:rPr lang="en-US" dirty="0" err="1" smtClean="0">
                <a:solidFill>
                  <a:srgbClr val="FFFF00"/>
                </a:solidFill>
              </a:rPr>
              <a:t>CsTe</a:t>
            </a:r>
            <a:r>
              <a:rPr lang="en-US" dirty="0" smtClean="0">
                <a:solidFill>
                  <a:srgbClr val="FFFF00"/>
                </a:solidFill>
              </a:rPr>
              <a:t> Cathode Response Time: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568" y="400506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1600" dirty="0" smtClean="0">
                <a:solidFill>
                  <a:srgbClr val="FFFFFF"/>
                </a:solidFill>
              </a:rPr>
              <a:t>– Never measured before;</a:t>
            </a:r>
          </a:p>
          <a:p>
            <a:pPr lvl="1" eaLnBrk="1" hangingPunct="1"/>
            <a:endParaRPr lang="en-US" sz="1600" dirty="0" smtClean="0">
              <a:solidFill>
                <a:srgbClr val="FFFFFF"/>
              </a:solidFill>
            </a:endParaRPr>
          </a:p>
          <a:p>
            <a:pPr lvl="1" eaLnBrk="1" hangingPunct="1"/>
            <a:r>
              <a:rPr lang="en-US" sz="1600" dirty="0" smtClean="0">
                <a:solidFill>
                  <a:srgbClr val="FFFFFF"/>
                </a:solidFill>
              </a:rPr>
              <a:t>– </a:t>
            </a:r>
            <a:r>
              <a:rPr lang="en-US" sz="1600" dirty="0" err="1" smtClean="0">
                <a:solidFill>
                  <a:srgbClr val="FFFFFF"/>
                </a:solidFill>
              </a:rPr>
              <a:t>CsTe</a:t>
            </a:r>
            <a:r>
              <a:rPr lang="en-US" sz="1600" dirty="0" smtClean="0">
                <a:solidFill>
                  <a:srgbClr val="FFFFFF"/>
                </a:solidFill>
              </a:rPr>
              <a:t> expected to be slow emitters with emission time below 1 </a:t>
            </a:r>
            <a:r>
              <a:rPr lang="en-US" sz="1600" dirty="0" err="1" smtClean="0">
                <a:solidFill>
                  <a:srgbClr val="FFFFFF"/>
                </a:solidFill>
              </a:rPr>
              <a:t>ps</a:t>
            </a:r>
            <a:r>
              <a:rPr lang="en-US" sz="1600" dirty="0" smtClean="0">
                <a:solidFill>
                  <a:srgbClr val="FFFFFF"/>
                </a:solidFill>
              </a:rPr>
              <a:t>;</a:t>
            </a:r>
          </a:p>
          <a:p>
            <a:pPr lvl="1" eaLnBrk="1" hangingPunct="1"/>
            <a:endParaRPr lang="en-US" sz="1600" dirty="0" smtClean="0">
              <a:solidFill>
                <a:srgbClr val="FFFFFF"/>
              </a:solidFill>
            </a:endParaRPr>
          </a:p>
          <a:p>
            <a:pPr lvl="1" eaLnBrk="1" hangingPunct="1"/>
            <a:r>
              <a:rPr lang="en-US" sz="1600" dirty="0" smtClean="0">
                <a:solidFill>
                  <a:srgbClr val="FFFFFF"/>
                </a:solidFill>
              </a:rPr>
              <a:t>– A deflecting cavity directly downstream of the gun could enable this measurement</a:t>
            </a:r>
            <a:r>
              <a:rPr lang="en-US" sz="1600" dirty="0" smtClean="0"/>
              <a:t>.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540" y="548122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 dirty="0" err="1" smtClean="0">
                <a:solidFill>
                  <a:srgbClr val="FFFF00"/>
                </a:solidFill>
              </a:rPr>
              <a:t>CsTe</a:t>
            </a:r>
            <a:r>
              <a:rPr lang="en-US" dirty="0" smtClean="0">
                <a:solidFill>
                  <a:srgbClr val="FFFF00"/>
                </a:solidFill>
              </a:rPr>
              <a:t> Cathode Fabrication and Testing (in collaborations with INFN, Italy and Argonne)</a:t>
            </a:r>
            <a:endParaRPr lang="en-US" kern="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Introduction;</a:t>
            </a:r>
          </a:p>
          <a:p>
            <a:endParaRPr lang="en-US" dirty="0" smtClean="0"/>
          </a:p>
          <a:p>
            <a:r>
              <a:rPr lang="en-US" dirty="0" smtClean="0"/>
              <a:t>Experiments at the A0 Photoinjector (A0PI) and Recent Achievements;</a:t>
            </a:r>
          </a:p>
          <a:p>
            <a:endParaRPr lang="en-US" dirty="0" smtClean="0"/>
          </a:p>
          <a:p>
            <a:r>
              <a:rPr lang="en-US" dirty="0" smtClean="0"/>
              <a:t>From A0PI to HBESL (High Brightness Electron Source Lab.);</a:t>
            </a:r>
          </a:p>
          <a:p>
            <a:endParaRPr lang="en-US" dirty="0" smtClean="0"/>
          </a:p>
          <a:p>
            <a:r>
              <a:rPr lang="en-US" dirty="0" smtClean="0"/>
              <a:t>HBESL: Goals, Possible Experiments and Outlook.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Yine Sun         Accelerator Advisory Committe Meeting    Nov. 7-9,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3B6596-4325-4D7B-A321-75FDBBDE63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08963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Possible Experiments for HBESL (II)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08962" cy="648072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0960A9-8DFF-4F90-BBAB-49863DA68138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7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/>
              <a:t>Yine Sun         Accelerator Advisory </a:t>
            </a:r>
            <a:r>
              <a:rPr lang="en-US" dirty="0" err="1"/>
              <a:t>Committe</a:t>
            </a:r>
            <a:r>
              <a:rPr lang="en-US" dirty="0"/>
              <a:t> Meeting    Nov. 7-9, 2011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1340768"/>
            <a:ext cx="2772219" cy="247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59532" y="872716"/>
            <a:ext cx="84609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Emission from needle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cathodes (with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Vanderbilt University):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532" y="1268760"/>
            <a:ext cx="55806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– Unprecedented brightness at the quantum-degenerate limit.</a:t>
            </a:r>
          </a:p>
          <a:p>
            <a:r>
              <a:rPr lang="en-US" sz="1800" dirty="0" smtClean="0"/>
              <a:t>– How the brightness is maintained</a:t>
            </a:r>
          </a:p>
          <a:p>
            <a:r>
              <a:rPr lang="en-US" sz="1800" dirty="0" smtClean="0"/>
              <a:t>after acceleration in an </a:t>
            </a:r>
            <a:r>
              <a:rPr lang="en-US" sz="1800" dirty="0" err="1" smtClean="0"/>
              <a:t>rf</a:t>
            </a:r>
            <a:r>
              <a:rPr lang="en-US" sz="1800" dirty="0" smtClean="0"/>
              <a:t> gun </a:t>
            </a:r>
          </a:p>
          <a:p>
            <a:endParaRPr lang="en-US" sz="1800" dirty="0"/>
          </a:p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Photo-field emission:</a:t>
            </a:r>
          </a:p>
          <a:p>
            <a:r>
              <a:rPr lang="en-US" sz="1800" dirty="0" smtClean="0"/>
              <a:t>– Use a 6-fs laser to enable emission from needle;</a:t>
            </a:r>
          </a:p>
          <a:p>
            <a:r>
              <a:rPr lang="en-US" sz="1800" dirty="0" smtClean="0"/>
              <a:t>– </a:t>
            </a:r>
            <a:r>
              <a:rPr lang="en-US" sz="1800" dirty="0" err="1" smtClean="0"/>
              <a:t>Attosecond</a:t>
            </a:r>
            <a:r>
              <a:rPr lang="en-US" sz="1800" dirty="0" smtClean="0"/>
              <a:t> bunches from laser “buckets”.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Gated field emission:</a:t>
            </a:r>
          </a:p>
          <a:p>
            <a:r>
              <a:rPr lang="en-US" sz="1800" dirty="0"/>
              <a:t>– two-frequency </a:t>
            </a:r>
            <a:r>
              <a:rPr lang="en-US" sz="1800" dirty="0" err="1"/>
              <a:t>rf</a:t>
            </a:r>
            <a:r>
              <a:rPr lang="en-US" sz="1800" dirty="0"/>
              <a:t> gun (</a:t>
            </a:r>
            <a:r>
              <a:rPr lang="en-US" sz="1800" dirty="0" smtClean="0"/>
              <a:t>funded SBIR </a:t>
            </a:r>
            <a:r>
              <a:rPr lang="en-US" sz="1800" dirty="0"/>
              <a:t>with </a:t>
            </a:r>
            <a:r>
              <a:rPr lang="en-US" sz="1800" dirty="0" err="1"/>
              <a:t>RadiaBeam</a:t>
            </a:r>
            <a:r>
              <a:rPr lang="en-US" sz="1800" dirty="0"/>
              <a:t>) a </a:t>
            </a:r>
            <a:r>
              <a:rPr lang="en-US" sz="1800" dirty="0" smtClean="0"/>
              <a:t>1.3-3.9-GHz </a:t>
            </a:r>
            <a:r>
              <a:rPr lang="en-US" sz="1800" dirty="0" err="1"/>
              <a:t>rf</a:t>
            </a:r>
            <a:r>
              <a:rPr lang="en-US" sz="1800" dirty="0"/>
              <a:t> gun will be </a:t>
            </a:r>
            <a:r>
              <a:rPr lang="en-US" sz="1800" dirty="0" smtClean="0"/>
              <a:t>delivered during FY13;</a:t>
            </a:r>
            <a:endParaRPr lang="en-US" sz="1800" dirty="0"/>
          </a:p>
          <a:p>
            <a:r>
              <a:rPr lang="en-US" sz="1800" dirty="0"/>
              <a:t>– two-frequency coaxial line </a:t>
            </a:r>
            <a:r>
              <a:rPr lang="en-US" sz="1800" dirty="0" smtClean="0"/>
              <a:t>with a </a:t>
            </a:r>
            <a:r>
              <a:rPr lang="en-US" sz="1800" dirty="0"/>
              <a:t>the cathode at one of </a:t>
            </a:r>
            <a:r>
              <a:rPr lang="en-US" sz="1800" dirty="0" smtClean="0"/>
              <a:t>its extremity </a:t>
            </a:r>
            <a:r>
              <a:rPr lang="en-US" sz="1800" dirty="0"/>
              <a:t>→ new cathode </a:t>
            </a:r>
            <a:r>
              <a:rPr lang="en-US" sz="1800" dirty="0" smtClean="0"/>
              <a:t>holder being </a:t>
            </a:r>
            <a:r>
              <a:rPr lang="en-US" sz="1800" dirty="0"/>
              <a:t>designed with </a:t>
            </a:r>
            <a:r>
              <a:rPr lang="en-US" sz="1800" dirty="0" smtClean="0"/>
              <a:t>VU.</a:t>
            </a:r>
          </a:p>
          <a:p>
            <a:endParaRPr lang="en-US" sz="18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3897052"/>
            <a:ext cx="3456384" cy="250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08963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Possible Experiments for HBESL (III)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08962" cy="648072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0960A9-8DFF-4F90-BBAB-49863DA68138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7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/>
              <a:t>Yine Sun         Accelerator Advisory </a:t>
            </a:r>
            <a:r>
              <a:rPr lang="en-US" dirty="0" err="1"/>
              <a:t>Committe</a:t>
            </a:r>
            <a:r>
              <a:rPr lang="en-US" dirty="0"/>
              <a:t> Meeting    Nov. 7-9, 2011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764704"/>
            <a:ext cx="84609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Field Emission Needle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Testing</a:t>
            </a:r>
          </a:p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(1</a:t>
            </a:r>
            <a:r>
              <a:rPr lang="en-US" baseline="30000" dirty="0" smtClean="0">
                <a:solidFill>
                  <a:srgbClr val="FFFF00"/>
                </a:solidFill>
                <a:latin typeface="+mn-lt"/>
              </a:rPr>
              <a:t>st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T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ime in a RF Gun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)</a:t>
            </a:r>
            <a:endParaRPr lang="en-US" dirty="0">
              <a:solidFill>
                <a:srgbClr val="FFFF0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1484784"/>
            <a:ext cx="5580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– Diamond </a:t>
            </a:r>
            <a:r>
              <a:rPr lang="en-US" sz="1800" dirty="0" smtClean="0"/>
              <a:t>c </a:t>
            </a:r>
            <a:r>
              <a:rPr lang="en-US" sz="1800" dirty="0" err="1" smtClean="0"/>
              <a:t>anathode</a:t>
            </a:r>
            <a:r>
              <a:rPr lang="en-US" sz="1800" dirty="0" smtClean="0"/>
              <a:t> </a:t>
            </a:r>
            <a:r>
              <a:rPr lang="en-US" sz="1800" dirty="0"/>
              <a:t>(VU)</a:t>
            </a:r>
          </a:p>
          <a:p>
            <a:r>
              <a:rPr lang="en-US" sz="1800" dirty="0"/>
              <a:t>– Carbon </a:t>
            </a:r>
            <a:r>
              <a:rPr lang="en-US" sz="1800" dirty="0" err="1"/>
              <a:t>nanotube</a:t>
            </a:r>
            <a:r>
              <a:rPr lang="en-US" sz="1800" dirty="0"/>
              <a:t> (RB)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908720"/>
            <a:ext cx="3511951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556" y="2132856"/>
            <a:ext cx="3888432" cy="419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716016" y="37170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FFFF00"/>
                </a:solidFill>
                <a:latin typeface="Arial"/>
              </a:rPr>
              <a:t>Field Emission Array:</a:t>
            </a:r>
          </a:p>
          <a:p>
            <a:pPr lvl="0"/>
            <a:r>
              <a:rPr lang="en-US" sz="1800" dirty="0">
                <a:solidFill>
                  <a:srgbClr val="EAEAEA"/>
                </a:solidFill>
              </a:rPr>
              <a:t>– Many (104-106) needles on the</a:t>
            </a:r>
          </a:p>
          <a:p>
            <a:pPr lvl="0"/>
            <a:r>
              <a:rPr lang="en-US" sz="1800" dirty="0">
                <a:solidFill>
                  <a:srgbClr val="EAEAEA"/>
                </a:solidFill>
              </a:rPr>
              <a:t>substrate (VU/MIT)</a:t>
            </a:r>
          </a:p>
          <a:p>
            <a:pPr lvl="0"/>
            <a:r>
              <a:rPr lang="en-US" sz="1800" dirty="0">
                <a:solidFill>
                  <a:srgbClr val="EAEAEA"/>
                </a:solidFill>
              </a:rPr>
              <a:t>– Initially motivation increase current</a:t>
            </a:r>
          </a:p>
          <a:p>
            <a:pPr lvl="0"/>
            <a:r>
              <a:rPr lang="en-US" sz="1800" dirty="0">
                <a:solidFill>
                  <a:srgbClr val="EAEAEA"/>
                </a:solidFill>
              </a:rPr>
              <a:t>– New directions:</a:t>
            </a:r>
          </a:p>
          <a:p>
            <a:pPr lvl="0"/>
            <a:r>
              <a:rPr lang="en-US" sz="1800" dirty="0">
                <a:solidFill>
                  <a:srgbClr val="EAEAEA"/>
                </a:solidFill>
              </a:rPr>
              <a:t>           – pre-bunch at the </a:t>
            </a:r>
            <a:r>
              <a:rPr lang="en-US" sz="1800" dirty="0" err="1">
                <a:solidFill>
                  <a:srgbClr val="EAEAEA"/>
                </a:solidFill>
              </a:rPr>
              <a:t>attosec</a:t>
            </a:r>
            <a:r>
              <a:rPr lang="en-US" sz="1800" dirty="0">
                <a:solidFill>
                  <a:srgbClr val="EAEAEA"/>
                </a:solidFill>
              </a:rPr>
              <a:t>. level</a:t>
            </a:r>
          </a:p>
          <a:p>
            <a:pPr lvl="0"/>
            <a:r>
              <a:rPr lang="en-US" sz="1800" dirty="0">
                <a:solidFill>
                  <a:srgbClr val="EAEAEA"/>
                </a:solidFill>
              </a:rPr>
              <a:t>              [Graves, </a:t>
            </a:r>
            <a:r>
              <a:rPr lang="en-US" sz="1800" dirty="0" err="1">
                <a:solidFill>
                  <a:srgbClr val="EAEAEA"/>
                </a:solidFill>
              </a:rPr>
              <a:t>Kartner</a:t>
            </a:r>
            <a:r>
              <a:rPr lang="en-US" sz="1800" dirty="0">
                <a:solidFill>
                  <a:srgbClr val="EAEAEA"/>
                </a:solidFill>
              </a:rPr>
              <a:t>, Moncton, Piot (2011)] </a:t>
            </a:r>
          </a:p>
          <a:p>
            <a:pPr lvl="0"/>
            <a:r>
              <a:rPr lang="en-US" sz="1800" dirty="0">
                <a:solidFill>
                  <a:srgbClr val="EAEAEA"/>
                </a:solidFill>
              </a:rPr>
              <a:t>           – Improve brightness”.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Experiments for HBESL (IV)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Yine Sun         Accelerator Advisory </a:t>
            </a:r>
            <a:r>
              <a:rPr lang="en-US" dirty="0" err="1" smtClean="0"/>
              <a:t>Committe</a:t>
            </a:r>
            <a:r>
              <a:rPr lang="en-US" dirty="0" smtClean="0"/>
              <a:t> Meeting    Nov. 7-9,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3B6596-4325-4D7B-A321-75FDBBDE636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124744"/>
            <a:ext cx="6672743" cy="519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Experiments for HBESL (V)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Yine Sun         Accelerator Advisory </a:t>
            </a:r>
            <a:r>
              <a:rPr lang="en-US" dirty="0" err="1" smtClean="0"/>
              <a:t>Committe</a:t>
            </a:r>
            <a:r>
              <a:rPr lang="en-US" dirty="0" smtClean="0"/>
              <a:t> Meeting    Nov. 7-9,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3B6596-4325-4D7B-A321-75FDBBDE636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Beam Diagnostics Testing (Colorado State Univ.)</a:t>
            </a:r>
          </a:p>
          <a:p>
            <a:endParaRPr lang="en-US" dirty="0" smtClean="0">
              <a:latin typeface="Trebuchet MS"/>
              <a:ea typeface="Trebuchet MS"/>
              <a:cs typeface="Trebuchet MS"/>
            </a:endParaRPr>
          </a:p>
          <a:p>
            <a:endParaRPr lang="en-US" dirty="0" smtClean="0">
              <a:latin typeface="Trebuchet MS"/>
              <a:ea typeface="Trebuchet MS"/>
              <a:cs typeface="Trebuchet MS"/>
            </a:endParaRPr>
          </a:p>
          <a:p>
            <a:endParaRPr lang="en-US" dirty="0" smtClean="0">
              <a:latin typeface="Trebuchet MS"/>
              <a:ea typeface="Trebuchet MS"/>
              <a:cs typeface="Trebuchet MS"/>
            </a:endParaRPr>
          </a:p>
          <a:p>
            <a:endParaRPr lang="en-US" dirty="0" smtClean="0">
              <a:latin typeface="Trebuchet MS"/>
              <a:ea typeface="Trebuchet MS"/>
              <a:cs typeface="Trebuchet MS"/>
            </a:endParaRPr>
          </a:p>
          <a:p>
            <a:endParaRPr lang="en-US" dirty="0" smtClean="0">
              <a:latin typeface="Trebuchet MS"/>
              <a:ea typeface="Trebuchet MS"/>
              <a:cs typeface="Trebuchet MS"/>
            </a:endParaRPr>
          </a:p>
          <a:p>
            <a:endParaRPr lang="en-US" dirty="0" smtClean="0">
              <a:latin typeface="Trebuchet MS"/>
              <a:ea typeface="Trebuchet MS"/>
              <a:cs typeface="Trebuchet MS"/>
            </a:endParaRPr>
          </a:p>
          <a:p>
            <a:endParaRPr lang="en-US" dirty="0" smtClean="0">
              <a:latin typeface="Trebuchet MS"/>
              <a:ea typeface="Trebuchet MS"/>
              <a:cs typeface="Trebuchet MS"/>
            </a:endParaRPr>
          </a:p>
          <a:p>
            <a:pPr marL="0">
              <a:buNone/>
            </a:pPr>
            <a:r>
              <a:rPr lang="en-US" dirty="0" smtClean="0">
                <a:latin typeface="Trebuchet MS"/>
                <a:ea typeface="Trebuchet MS"/>
                <a:cs typeface="Trebuchet MS"/>
              </a:rPr>
              <a:t>Low energy measurements (up to 5 </a:t>
            </a:r>
            <a:r>
              <a:rPr lang="en-US" dirty="0" err="1" smtClean="0">
                <a:latin typeface="Trebuchet MS"/>
                <a:ea typeface="Trebuchet MS"/>
                <a:cs typeface="Trebuchet MS"/>
              </a:rPr>
              <a:t>MeV</a:t>
            </a:r>
            <a:r>
              <a:rPr lang="en-US" dirty="0" smtClean="0">
                <a:latin typeface="Trebuchet MS"/>
                <a:ea typeface="Trebuchet MS"/>
                <a:cs typeface="Trebuchet MS"/>
              </a:rPr>
              <a:t>) with a deflecting cavity and beam profile screens to benchmark/validate longitudinal phase space diagnostics design.</a:t>
            </a:r>
            <a:endParaRPr lang="en-US" dirty="0"/>
          </a:p>
        </p:txBody>
      </p:sp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52836"/>
            <a:ext cx="5791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08963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Summary of Possible Experiments for HBESL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19572" y="872716"/>
            <a:ext cx="8208962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Three-photon Photo-emission from </a:t>
            </a:r>
            <a:r>
              <a:rPr lang="en-US" dirty="0" err="1" smtClean="0">
                <a:solidFill>
                  <a:srgbClr val="FFFF00"/>
                </a:solidFill>
              </a:rPr>
              <a:t>CsTe</a:t>
            </a:r>
            <a:r>
              <a:rPr lang="en-US" dirty="0" smtClean="0">
                <a:solidFill>
                  <a:srgbClr val="FFFF00"/>
                </a:solidFill>
              </a:rPr>
              <a:t> Cathode;</a:t>
            </a:r>
          </a:p>
          <a:p>
            <a:pPr eaLnBrk="1" hangingPunct="1"/>
            <a:r>
              <a:rPr lang="en-US" dirty="0" smtClean="0"/>
              <a:t>Response Time of </a:t>
            </a:r>
            <a:r>
              <a:rPr lang="en-US" dirty="0" err="1" smtClean="0"/>
              <a:t>CsTe</a:t>
            </a:r>
            <a:r>
              <a:rPr lang="en-US" dirty="0" smtClean="0"/>
              <a:t> Cathode;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Blow-out regime operation of </a:t>
            </a:r>
            <a:r>
              <a:rPr lang="en-US" dirty="0" err="1" smtClean="0">
                <a:solidFill>
                  <a:srgbClr val="FFFF00"/>
                </a:solidFill>
              </a:rPr>
              <a:t>CsTe</a:t>
            </a:r>
            <a:r>
              <a:rPr lang="en-US" dirty="0" smtClean="0">
                <a:solidFill>
                  <a:srgbClr val="FFFF00"/>
                </a:solidFill>
              </a:rPr>
              <a:t> Cathode and Beam Longitudinal Phase-Space Studies;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Drive-Laser Shaping to Produce Ellipsoidal Beam;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Direct Laser Acceleration (MIT);</a:t>
            </a:r>
          </a:p>
          <a:p>
            <a:pPr eaLnBrk="1" hangingPunct="1"/>
            <a:r>
              <a:rPr lang="en-US" dirty="0" smtClean="0"/>
              <a:t>Beam Diagnostics Development and Testing;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Field-Emitted High-Brightness Beam Generation: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From a needle cathode (</a:t>
            </a:r>
            <a:r>
              <a:rPr lang="en-US" dirty="0" err="1" smtClean="0">
                <a:solidFill>
                  <a:srgbClr val="FFFF00"/>
                </a:solidFill>
              </a:rPr>
              <a:t>daimond</a:t>
            </a:r>
            <a:r>
              <a:rPr lang="en-US" dirty="0" smtClean="0">
                <a:solidFill>
                  <a:srgbClr val="FFFF00"/>
                </a:solidFill>
              </a:rPr>
              <a:t> from Vanderbilt Univ.; carbon </a:t>
            </a:r>
            <a:r>
              <a:rPr lang="en-US" dirty="0" err="1" smtClean="0">
                <a:solidFill>
                  <a:srgbClr val="FFFF00"/>
                </a:solidFill>
              </a:rPr>
              <a:t>nanotube</a:t>
            </a:r>
            <a:r>
              <a:rPr lang="en-US" dirty="0" smtClean="0">
                <a:solidFill>
                  <a:srgbClr val="FFFF00"/>
                </a:solidFill>
              </a:rPr>
              <a:t> from </a:t>
            </a:r>
            <a:r>
              <a:rPr lang="en-US" dirty="0" err="1" smtClean="0">
                <a:solidFill>
                  <a:srgbClr val="FFFF00"/>
                </a:solidFill>
              </a:rPr>
              <a:t>RadiaBeam</a:t>
            </a:r>
            <a:r>
              <a:rPr lang="en-US" dirty="0" smtClean="0">
                <a:solidFill>
                  <a:srgbClr val="FFFF00"/>
                </a:solidFill>
              </a:rPr>
              <a:t>);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Photo-enabled need cathode (to generate pulsed beam);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Gated field emission  (two-frequency </a:t>
            </a:r>
            <a:r>
              <a:rPr lang="en-US" dirty="0" err="1" smtClean="0">
                <a:solidFill>
                  <a:srgbClr val="FFFF00"/>
                </a:solidFill>
              </a:rPr>
              <a:t>rf</a:t>
            </a:r>
            <a:r>
              <a:rPr lang="en-US" dirty="0" smtClean="0">
                <a:solidFill>
                  <a:srgbClr val="FFFF00"/>
                </a:solidFill>
              </a:rPr>
              <a:t> gun, funded SBIR with </a:t>
            </a:r>
            <a:r>
              <a:rPr lang="en-US" dirty="0" err="1" smtClean="0">
                <a:solidFill>
                  <a:srgbClr val="FFFF00"/>
                </a:solidFill>
              </a:rPr>
              <a:t>RadiaBeam</a:t>
            </a:r>
            <a:r>
              <a:rPr lang="en-US" dirty="0" smtClean="0">
                <a:solidFill>
                  <a:srgbClr val="FFFF00"/>
                </a:solidFill>
              </a:rPr>
              <a:t>);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Field emission arrays.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0960A9-8DFF-4F90-BBAB-49863DA68138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7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/>
              <a:t>Yine Sun         Accelerator Advisory </a:t>
            </a:r>
            <a:r>
              <a:rPr lang="en-US" dirty="0" err="1"/>
              <a:t>Committe</a:t>
            </a:r>
            <a:r>
              <a:rPr lang="en-US" dirty="0"/>
              <a:t> Meeting    Nov. 7-9,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8208962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HBESL Outlook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11188" y="981075"/>
            <a:ext cx="8424862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By the virtue of being a R&amp;D facility, the HBESL welcomes multi-disciplinary researches that are of high-risk high-payoff nature;</a:t>
            </a:r>
          </a:p>
          <a:p>
            <a:pPr eaLnBrk="1" hangingPunct="1"/>
            <a:r>
              <a:rPr lang="en-US" dirty="0" smtClean="0"/>
              <a:t>Proof-of-principle/proof-of-feasibility experiments are well-suited for PhD dissertations; HBESL should be proud to serve as such a facility to carry out its goal in educating accelerator scientists;</a:t>
            </a:r>
          </a:p>
          <a:p>
            <a:pPr eaLnBrk="1" hangingPunct="1"/>
            <a:r>
              <a:rPr lang="en-US" dirty="0" smtClean="0"/>
              <a:t>Universities will bring students and grants </a:t>
            </a:r>
            <a:r>
              <a:rPr lang="en-US" dirty="0" smtClean="0"/>
              <a:t>for </a:t>
            </a:r>
            <a:r>
              <a:rPr lang="en-US" dirty="0" smtClean="0"/>
              <a:t>the </a:t>
            </a:r>
            <a:r>
              <a:rPr lang="en-US" dirty="0" smtClean="0"/>
              <a:t>R&amp;D experiments for </a:t>
            </a:r>
            <a:r>
              <a:rPr lang="en-US" dirty="0" smtClean="0"/>
              <a:t>HBESL;</a:t>
            </a:r>
            <a:endParaRPr lang="en-US" dirty="0" smtClean="0"/>
          </a:p>
          <a:p>
            <a:pPr eaLnBrk="1" hangingPunct="1"/>
            <a:r>
              <a:rPr lang="en-US" dirty="0" smtClean="0"/>
              <a:t>The success of HBESL depends on the operational support from </a:t>
            </a:r>
            <a:r>
              <a:rPr lang="en-US" dirty="0" err="1" smtClean="0"/>
              <a:t>Fermilab</a:t>
            </a:r>
            <a:r>
              <a:rPr lang="en-US" dirty="0" smtClean="0"/>
              <a:t> (LCW</a:t>
            </a:r>
            <a:r>
              <a:rPr lang="en-US" dirty="0" smtClean="0"/>
              <a:t>, vacuum,  </a:t>
            </a:r>
            <a:r>
              <a:rPr lang="en-US" dirty="0" smtClean="0"/>
              <a:t>RF, control software and expertise from instrumentation group etc.).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/>
              <a:t>Yine Sun         Accelerator Advisory </a:t>
            </a:r>
            <a:r>
              <a:rPr lang="en-US" dirty="0" err="1"/>
              <a:t>Committe</a:t>
            </a:r>
            <a:r>
              <a:rPr lang="en-US" dirty="0"/>
              <a:t> Meeting    Nov. 7-9, 2011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229DD2-AE71-425C-B6C7-2A833A650B44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162800" cy="990600"/>
          </a:xfrm>
        </p:spPr>
        <p:txBody>
          <a:bodyPr/>
          <a:lstStyle/>
          <a:p>
            <a:pPr eaLnBrk="1" hangingPunct="1"/>
            <a:r>
              <a:rPr lang="en-US" smtClean="0"/>
              <a:t>A0: Introduction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873125"/>
            <a:ext cx="6335713" cy="4724400"/>
          </a:xfrm>
        </p:spPr>
        <p:txBody>
          <a:bodyPr/>
          <a:lstStyle/>
          <a:p>
            <a:pPr eaLnBrk="1" hangingPunct="1"/>
            <a:r>
              <a:rPr lang="en-US" sz="2000" smtClean="0"/>
              <a:t>Electron photoinjector  with normal conducting RF gun and TESLA SC RF 9-cell cavity;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000" smtClean="0"/>
              <a:t>Two  beamlines:</a:t>
            </a:r>
          </a:p>
          <a:p>
            <a:pPr lvl="1" eaLnBrk="1" hangingPunct="1"/>
            <a:r>
              <a:rPr lang="en-US" sz="1800" smtClean="0"/>
              <a:t>Straight-ahead beamline (round-to-flat beam transformation);</a:t>
            </a:r>
          </a:p>
          <a:p>
            <a:pPr lvl="1" eaLnBrk="1" hangingPunct="1"/>
            <a:r>
              <a:rPr lang="en-US" sz="1800" smtClean="0"/>
              <a:t>Double-dogleg beamline (emittance exchange (x,x’) </a:t>
            </a:r>
            <a:r>
              <a:rPr lang="en-US" sz="1800" smtClean="0">
                <a:latin typeface="Mathcad UniMath" pitchFamily="50" charset="0"/>
              </a:rPr>
              <a:t>↔(z,</a:t>
            </a:r>
            <a:r>
              <a:rPr lang="el-GR" sz="1800" smtClean="0">
                <a:latin typeface="Mathcad UniMath" pitchFamily="50" charset="0"/>
              </a:rPr>
              <a:t>δ</a:t>
            </a:r>
            <a:r>
              <a:rPr lang="en-US" sz="1800" smtClean="0">
                <a:latin typeface="Mathcad UniMath" pitchFamily="50" charset="0"/>
              </a:rPr>
              <a:t>)).</a:t>
            </a:r>
            <a:endParaRPr lang="en-US" sz="18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076" name="Picture 7" descr="Slid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367088"/>
            <a:ext cx="51816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a0g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3716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Line 10"/>
          <p:cNvSpPr>
            <a:spLocks noChangeShapeType="1"/>
          </p:cNvSpPr>
          <p:nvPr/>
        </p:nvSpPr>
        <p:spPr bwMode="auto">
          <a:xfrm flipH="1">
            <a:off x="5486400" y="2681288"/>
            <a:ext cx="1066800" cy="1143000"/>
          </a:xfrm>
          <a:prstGeom prst="line">
            <a:avLst/>
          </a:prstGeom>
          <a:noFill/>
          <a:ln w="38100">
            <a:solidFill>
              <a:srgbClr val="108434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9" name="Group 6"/>
          <p:cNvGrpSpPr>
            <a:grpSpLocks/>
          </p:cNvGrpSpPr>
          <p:nvPr/>
        </p:nvGrpSpPr>
        <p:grpSpPr bwMode="auto">
          <a:xfrm>
            <a:off x="5105400" y="3886200"/>
            <a:ext cx="3733800" cy="2438400"/>
            <a:chOff x="5105400" y="3886200"/>
            <a:chExt cx="3733800" cy="2438400"/>
          </a:xfrm>
        </p:grpSpPr>
        <p:pic>
          <p:nvPicPr>
            <p:cNvPr id="3083" name="Picture 9" descr="a0-9cel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00800" y="3886200"/>
              <a:ext cx="2438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4" name="Line 11"/>
            <p:cNvSpPr>
              <a:spLocks noChangeShapeType="1"/>
            </p:cNvSpPr>
            <p:nvPr/>
          </p:nvSpPr>
          <p:spPr bwMode="auto">
            <a:xfrm flipH="1" flipV="1">
              <a:off x="5105400" y="3900488"/>
              <a:ext cx="1524000" cy="1066800"/>
            </a:xfrm>
            <a:prstGeom prst="line">
              <a:avLst/>
            </a:prstGeom>
            <a:noFill/>
            <a:ln w="38100">
              <a:solidFill>
                <a:srgbClr val="108434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0" name="Line 12"/>
          <p:cNvSpPr>
            <a:spLocks noChangeShapeType="1"/>
          </p:cNvSpPr>
          <p:nvPr/>
        </p:nvSpPr>
        <p:spPr bwMode="auto">
          <a:xfrm flipH="1" flipV="1">
            <a:off x="3276600" y="4891088"/>
            <a:ext cx="914400" cy="762000"/>
          </a:xfrm>
          <a:prstGeom prst="line">
            <a:avLst/>
          </a:prstGeom>
          <a:noFill/>
          <a:ln w="38100">
            <a:solidFill>
              <a:srgbClr val="108434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DA547C-E154-41B4-8179-CCF613619931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82" name="Footer Placeholder 1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Yine Sun         Accelerator Advisory Committe Meeting    Nov. 7-9,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162800" cy="990600"/>
          </a:xfrm>
        </p:spPr>
        <p:txBody>
          <a:bodyPr/>
          <a:lstStyle/>
          <a:p>
            <a:pPr eaLnBrk="1" hangingPunct="1"/>
            <a:r>
              <a:rPr lang="en-US" smtClean="0"/>
              <a:t>A0: History and Accomplishments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981075"/>
            <a:ext cx="8316912" cy="4724400"/>
          </a:xfrm>
        </p:spPr>
        <p:txBody>
          <a:bodyPr/>
          <a:lstStyle/>
          <a:p>
            <a:pPr eaLnBrk="1" hangingPunct="1"/>
            <a:r>
              <a:rPr lang="en-US" sz="1800" smtClean="0"/>
              <a:t>Fermilab designed and built the photoinjector  for the TESLA Test Facility (TTF) at DESY; A0 photoinjector is identical to the one delivered to TTF. 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1800" smtClean="0"/>
              <a:t>The first beam of A0 photoinjector was produced on March 3, 1999.</a:t>
            </a:r>
          </a:p>
        </p:txBody>
      </p:sp>
      <p:pic>
        <p:nvPicPr>
          <p:cNvPr id="410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8" y="2349500"/>
            <a:ext cx="43195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2875" y="2166938"/>
            <a:ext cx="8929688" cy="4691062"/>
          </a:xfrm>
          <a:prstGeom prst="rect">
            <a:avLst/>
          </a:prstGeom>
          <a:solidFill>
            <a:srgbClr val="4343FF"/>
          </a:solidFill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12 students graduated from A0’s design and experiments: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Eric Colby, PhD, UCLA, 1997 (J. </a:t>
            </a:r>
            <a:r>
              <a:rPr lang="en-US" sz="1800" dirty="0" err="1">
                <a:solidFill>
                  <a:srgbClr val="FFFF00"/>
                </a:solidFill>
                <a:latin typeface="+mn-lt"/>
              </a:rPr>
              <a:t>Rosenzweig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)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Alan Fry, PhD, U. of Rochester, 1998 (A. Melissinos)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Michael Fitch, PhD, U. of Rochester, 2000 (A. Melissinos)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Sven </a:t>
            </a:r>
            <a:r>
              <a:rPr lang="en-US" sz="1800" dirty="0" err="1">
                <a:solidFill>
                  <a:srgbClr val="FFFF00"/>
                </a:solidFill>
                <a:latin typeface="+mn-lt"/>
              </a:rPr>
              <a:t>Fritzler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, PhD, Darmstadt U,  2000 (A. </a:t>
            </a:r>
            <a:r>
              <a:rPr lang="en-US" sz="1800" dirty="0" err="1">
                <a:solidFill>
                  <a:srgbClr val="FFFF00"/>
                </a:solidFill>
                <a:latin typeface="+mn-lt"/>
              </a:rPr>
              <a:t>Zilges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Jean-Paul </a:t>
            </a:r>
            <a:r>
              <a:rPr lang="en-US" sz="1800" dirty="0" err="1">
                <a:solidFill>
                  <a:srgbClr val="FFFF00"/>
                </a:solidFill>
                <a:latin typeface="+mn-lt"/>
              </a:rPr>
              <a:t>Carneiro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, PhD, U. Paris XI, France, 2001 (J. Le Duff)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Dan Bollinger, MS, Northern Illinois U., 2005 (C. Bohn)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Yin-e Sun, PhD, U. of Chicago, 2005 (K.-J. Kim)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err="1">
                <a:solidFill>
                  <a:srgbClr val="FFFF00"/>
                </a:solidFill>
                <a:latin typeface="+mn-lt"/>
              </a:rPr>
              <a:t>Rodion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+mn-lt"/>
              </a:rPr>
              <a:t>Tikhoplav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, PhD, U. of Rochester, 2006 (A. Melissinos)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Matt Thompson, PhD, UCLA, 2007 (J. </a:t>
            </a:r>
            <a:r>
              <a:rPr lang="en-US" sz="1800" dirty="0" err="1">
                <a:solidFill>
                  <a:srgbClr val="FFFF00"/>
                </a:solidFill>
                <a:latin typeface="+mn-lt"/>
              </a:rPr>
              <a:t>Rosenzweig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Arthur </a:t>
            </a:r>
            <a:r>
              <a:rPr lang="en-US" sz="1800" dirty="0" err="1">
                <a:solidFill>
                  <a:srgbClr val="FFFF00"/>
                </a:solidFill>
                <a:latin typeface="+mn-lt"/>
              </a:rPr>
              <a:t>Paytan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, MS, Yerevan State U., Armenia, 2008 (E. </a:t>
            </a:r>
            <a:r>
              <a:rPr lang="en-US" sz="1800" dirty="0" err="1">
                <a:solidFill>
                  <a:srgbClr val="FFFF00"/>
                </a:solidFill>
                <a:latin typeface="+mn-lt"/>
              </a:rPr>
              <a:t>Laziev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Timothy </a:t>
            </a:r>
            <a:r>
              <a:rPr lang="en-US" sz="1800" dirty="0" err="1">
                <a:solidFill>
                  <a:srgbClr val="FFFF00"/>
                </a:solidFill>
                <a:latin typeface="+mn-lt"/>
              </a:rPr>
              <a:t>Koeth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, PhD, Rutgers U., 2009 (S. </a:t>
            </a:r>
            <a:r>
              <a:rPr lang="en-US" sz="1800" dirty="0" err="1">
                <a:solidFill>
                  <a:srgbClr val="FFFF00"/>
                </a:solidFill>
                <a:latin typeface="+mn-lt"/>
              </a:rPr>
              <a:t>Schnetzer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Timothy Maxwell, PhD, Northern Illinois U., 2011 (P. Piot)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102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E5151D-A893-4363-86BA-EF81EBBBCCCD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03" name="Footer Placeholder 1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Yine Sun         Accelerator Advisory Committe Meeting    Nov. 7-9,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8208962" cy="990600"/>
          </a:xfrm>
        </p:spPr>
        <p:txBody>
          <a:bodyPr/>
          <a:lstStyle/>
          <a:p>
            <a:r>
              <a:rPr lang="en-US" dirty="0" smtClean="0"/>
              <a:t>A0 FY11 Experiments (I) -- EEX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Yine Sun         Accelerator Advisory Committe Meeting    Nov. 7-9, 2011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1C5F16-4345-4D0F-BDBD-6E0D8DF2C3A1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908720"/>
            <a:ext cx="8208912" cy="100811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Transverse-Longitudinal Emittance Exchange (</a:t>
            </a:r>
            <a:r>
              <a:rPr lang="en-US" dirty="0" err="1" smtClean="0">
                <a:solidFill>
                  <a:srgbClr val="FFFF00"/>
                </a:solidFill>
              </a:rPr>
              <a:t>Ruan</a:t>
            </a:r>
            <a:r>
              <a:rPr lang="en-US" dirty="0" smtClean="0">
                <a:solidFill>
                  <a:srgbClr val="FFFF00"/>
                </a:solidFill>
              </a:rPr>
              <a:t> et al.)</a:t>
            </a:r>
          </a:p>
          <a:p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484784"/>
            <a:ext cx="79057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700" y="4293096"/>
            <a:ext cx="5724636" cy="191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3501008"/>
            <a:ext cx="8928484" cy="2846632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8208962" cy="990600"/>
          </a:xfrm>
        </p:spPr>
        <p:txBody>
          <a:bodyPr/>
          <a:lstStyle/>
          <a:p>
            <a:r>
              <a:rPr lang="en-US" dirty="0" smtClean="0"/>
              <a:t>A0 FY11 Experiments (II) – Beam Diagnostics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Yine Sun         Accelerator Advisory Committe Meeting    Nov. 7-9, 2011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1C5F16-4345-4D0F-BDBD-6E0D8DF2C3A1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944724"/>
            <a:ext cx="8208912" cy="100811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Beam Diagnostics Upgrades  for EEX (Lumpkin et al.)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64" y="1700808"/>
            <a:ext cx="8749224" cy="45005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4956" cy="990600"/>
          </a:xfrm>
        </p:spPr>
        <p:txBody>
          <a:bodyPr/>
          <a:lstStyle/>
          <a:p>
            <a:r>
              <a:rPr lang="en-US" dirty="0" smtClean="0"/>
              <a:t>A0 FY11 Experiments (III) – </a:t>
            </a:r>
            <a:r>
              <a:rPr lang="en-US" dirty="0" err="1" smtClean="0"/>
              <a:t>Subps</a:t>
            </a:r>
            <a:r>
              <a:rPr lang="en-US" dirty="0" smtClean="0"/>
              <a:t> Bunch Trains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Yine Sun         Accelerator Advisory Committe Meeting    Nov. 7-9, 2011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1C5F16-4345-4D0F-BDBD-6E0D8DF2C3A1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980728"/>
            <a:ext cx="8208912" cy="57606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Longitudinal Beam Profile Shaping Using EEX (Sun et al.)</a:t>
            </a:r>
          </a:p>
          <a:p>
            <a:endParaRPr lang="en-US" dirty="0"/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1763688" y="1448780"/>
            <a:ext cx="5076564" cy="2520280"/>
            <a:chOff x="152400" y="1143000"/>
            <a:chExt cx="7561263" cy="4786313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152400" y="1143000"/>
              <a:ext cx="7562851" cy="4787901"/>
              <a:chOff x="480" y="480"/>
              <a:chExt cx="4764" cy="3016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0" y="480"/>
                <a:ext cx="4764" cy="30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480" y="480"/>
                <a:ext cx="4764" cy="30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352935" y="3123449"/>
              <a:ext cx="1447742" cy="839265"/>
              <a:chOff x="3581506" y="3504724"/>
              <a:chExt cx="1142953" cy="53407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581506" y="3504724"/>
                <a:ext cx="228985" cy="53407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10491" y="3504724"/>
                <a:ext cx="228985" cy="53407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039477" y="3504724"/>
                <a:ext cx="227012" cy="53407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266489" y="3504724"/>
                <a:ext cx="228985" cy="53407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495474" y="3504724"/>
                <a:ext cx="228985" cy="53407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755576" y="4329100"/>
          <a:ext cx="4283731" cy="2131632"/>
        </p:xfrm>
        <a:graphic>
          <a:graphicData uri="http://schemas.openxmlformats.org/presentationml/2006/ole">
            <p:oleObj spid="_x0000_s18434" name="Equation" r:id="rId4" imgW="2552400" imgH="1269720" progId="Equation.3">
              <p:embed/>
            </p:oleObj>
          </a:graphicData>
        </a:graphic>
      </p:graphicFrame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179512" y="3933056"/>
            <a:ext cx="874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FFFF00"/>
                </a:solidFill>
                <a:latin typeface="+mn-lt"/>
              </a:rPr>
              <a:t>initial horizontal beam intensity modulation </a:t>
            </a:r>
            <a:r>
              <a:rPr lang="en-US" sz="1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 final beam current/energy modulation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  </a:t>
            </a:r>
          </a:p>
          <a:p>
            <a:pPr algn="just"/>
            <a:endParaRPr lang="en-US" sz="1800" dirty="0">
              <a:latin typeface="+mn-lt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5556920" y="4602324"/>
            <a:ext cx="23135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  <a:sym typeface="Symbol" pitchFamily="18" charset="2"/>
              </a:rPr>
              <a:t>For A0 photoinjector:</a:t>
            </a:r>
          </a:p>
          <a:p>
            <a:endParaRPr lang="en-US" sz="1800" dirty="0">
              <a:latin typeface="+mn-lt"/>
              <a:sym typeface="Symbol" pitchFamily="18" charset="2"/>
            </a:endParaRPr>
          </a:p>
          <a:p>
            <a:r>
              <a:rPr lang="en-US" sz="1800" dirty="0">
                <a:latin typeface="+mn-lt"/>
                <a:sym typeface="Symbol" pitchFamily="18" charset="2"/>
              </a:rPr>
              <a:t>=22.5 </a:t>
            </a:r>
          </a:p>
          <a:p>
            <a:r>
              <a:rPr lang="en-US" sz="1800" dirty="0">
                <a:latin typeface="+mn-lt"/>
                <a:sym typeface="Symbol" pitchFamily="18" charset="2"/>
              </a:rPr>
              <a:t>L=803 mm</a:t>
            </a:r>
          </a:p>
          <a:p>
            <a:r>
              <a:rPr lang="en-US" sz="1800" dirty="0">
                <a:latin typeface="+mn-lt"/>
                <a:sym typeface="Symbol" pitchFamily="18" charset="2"/>
              </a:rPr>
              <a:t>S=764 mm</a:t>
            </a:r>
            <a:endParaRPr lang="en-US" sz="1800" dirty="0"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51620" y="2240868"/>
            <a:ext cx="6602288" cy="3081697"/>
            <a:chOff x="1151620" y="2240868"/>
            <a:chExt cx="6602288" cy="3081697"/>
          </a:xfrm>
          <a:solidFill>
            <a:schemeClr val="bg1">
              <a:lumMod val="60000"/>
              <a:lumOff val="40000"/>
            </a:schemeClr>
          </a:solidFill>
        </p:grpSpPr>
        <p:grpSp>
          <p:nvGrpSpPr>
            <p:cNvPr id="30" name="Group 29"/>
            <p:cNvGrpSpPr/>
            <p:nvPr/>
          </p:nvGrpSpPr>
          <p:grpSpPr>
            <a:xfrm>
              <a:off x="1151620" y="2240868"/>
              <a:ext cx="2293937" cy="2252464"/>
              <a:chOff x="1151620" y="2240868"/>
              <a:chExt cx="2293937" cy="2252464"/>
            </a:xfrm>
            <a:grpFill/>
          </p:grpSpPr>
          <p:pic>
            <p:nvPicPr>
              <p:cNvPr id="27" name="Picture 9" descr="figx5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51620" y="2816932"/>
                <a:ext cx="2293937" cy="1676400"/>
              </a:xfrm>
              <a:prstGeom prst="rect">
                <a:avLst/>
              </a:prstGeom>
              <a:grpFill/>
              <a:ln w="349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cxnSp>
            <p:nvCxnSpPr>
              <p:cNvPr id="29" name="Straight Arrow Connector 28"/>
              <p:cNvCxnSpPr/>
              <p:nvPr/>
            </p:nvCxnSpPr>
            <p:spPr bwMode="auto">
              <a:xfrm rot="5400000" flipH="1" flipV="1">
                <a:off x="1979712" y="2348880"/>
                <a:ext cx="612068" cy="396044"/>
              </a:xfrm>
              <a:prstGeom prst="straightConnector1">
                <a:avLst/>
              </a:prstGeom>
              <a:grpFill/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5544108" y="3537012"/>
              <a:ext cx="2209800" cy="1785553"/>
              <a:chOff x="5544108" y="3537012"/>
              <a:chExt cx="2209800" cy="1785553"/>
            </a:xfrm>
            <a:grpFill/>
          </p:grpSpPr>
          <p:pic>
            <p:nvPicPr>
              <p:cNvPr id="18435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544108" y="3789040"/>
                <a:ext cx="2209800" cy="1533525"/>
              </a:xfrm>
              <a:prstGeom prst="rect">
                <a:avLst/>
              </a:prstGeom>
              <a:grpFill/>
              <a:ln w="349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cxnSp>
            <p:nvCxnSpPr>
              <p:cNvPr id="33" name="Straight Arrow Connector 32"/>
              <p:cNvCxnSpPr>
                <a:stCxn id="18435" idx="0"/>
              </p:cNvCxnSpPr>
              <p:nvPr/>
            </p:nvCxnSpPr>
            <p:spPr bwMode="auto">
              <a:xfrm rot="16200000" flipV="1">
                <a:off x="6438596" y="3578628"/>
                <a:ext cx="252028" cy="168796"/>
              </a:xfrm>
              <a:prstGeom prst="straightConnector1">
                <a:avLst/>
              </a:prstGeom>
              <a:grpFill/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4956" cy="990600"/>
          </a:xfrm>
        </p:spPr>
        <p:txBody>
          <a:bodyPr/>
          <a:lstStyle/>
          <a:p>
            <a:r>
              <a:rPr lang="en-US" dirty="0" smtClean="0"/>
              <a:t>A0 FY11 Experiments (III) – </a:t>
            </a:r>
            <a:r>
              <a:rPr lang="en-US" dirty="0" err="1" smtClean="0"/>
              <a:t>Subps</a:t>
            </a:r>
            <a:r>
              <a:rPr lang="en-US" dirty="0" smtClean="0"/>
              <a:t> Bunch Trains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Yine Sun         Accelerator Advisory Committe Meeting    Nov. 7-9, 2011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1C5F16-4345-4D0F-BDBD-6E0D8DF2C3A1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052736"/>
            <a:ext cx="8208912" cy="57606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Longitudinal Beam Profile Shaping Using EEX (Sun et al.)</a:t>
            </a:r>
          </a:p>
          <a:p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971600" y="1772816"/>
            <a:ext cx="7331225" cy="4399384"/>
            <a:chOff x="0" y="326320"/>
            <a:chExt cx="9501195" cy="5845880"/>
          </a:xfrm>
        </p:grpSpPr>
        <p:pic>
          <p:nvPicPr>
            <p:cNvPr id="9" name="Picture 3" descr="energy20100819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90600"/>
              <a:ext cx="3552825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auto20100819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14796" y="985321"/>
              <a:ext cx="5486399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857091" y="326320"/>
              <a:ext cx="1460882" cy="613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+mn-lt"/>
                </a:rPr>
                <a:t>energy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879466" y="326320"/>
              <a:ext cx="5364459" cy="613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+mn-lt"/>
                </a:rPr>
                <a:t>time: autocorrelation function</a:t>
              </a:r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508" y="1844824"/>
            <a:ext cx="8856476" cy="4289242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4956" cy="990600"/>
          </a:xfrm>
        </p:spPr>
        <p:txBody>
          <a:bodyPr/>
          <a:lstStyle/>
          <a:p>
            <a:r>
              <a:rPr lang="en-US" dirty="0" smtClean="0"/>
              <a:t>A0 FY11 Experiments (IV) – </a:t>
            </a:r>
            <a:r>
              <a:rPr lang="en-US" dirty="0" err="1" smtClean="0"/>
              <a:t>Subps</a:t>
            </a:r>
            <a:r>
              <a:rPr lang="en-US" dirty="0" smtClean="0"/>
              <a:t> Bunch Trains Applications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Yine Sun         Accelerator Advisory Committe Meeting    Nov. 7-9, 2011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1C5F16-4345-4D0F-BDBD-6E0D8DF2C3A1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5556" y="1268760"/>
            <a:ext cx="8208912" cy="57606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Narrow-Band THz Radiation Generation (Piot. et al.)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2384884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708" y="2312876"/>
            <a:ext cx="22002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952836"/>
            <a:ext cx="8784468" cy="4171919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</Template>
  <TotalTime>5849</TotalTime>
  <Words>2428</Words>
  <Application>Microsoft Office PowerPoint</Application>
  <PresentationFormat>On-screen Show (4:3)</PresentationFormat>
  <Paragraphs>254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fermi</vt:lpstr>
      <vt:lpstr>Equation</vt:lpstr>
      <vt:lpstr>Advanced Accelerator R&amp;D at A0 Photoinjector and High Brightness Electron Source Lab. </vt:lpstr>
      <vt:lpstr>Outline</vt:lpstr>
      <vt:lpstr>A0: Introduction</vt:lpstr>
      <vt:lpstr>A0: History and Accomplishments</vt:lpstr>
      <vt:lpstr>A0 FY11 Experiments (I) -- EEX</vt:lpstr>
      <vt:lpstr>A0 FY11 Experiments (II) – Beam Diagnostics</vt:lpstr>
      <vt:lpstr>A0 FY11 Experiments (III) – Subps Bunch Trains</vt:lpstr>
      <vt:lpstr>A0 FY11 Experiments (III) – Subps Bunch Trains</vt:lpstr>
      <vt:lpstr>A0 FY11 Experiments (IV) – Subps Bunch Trains Applications</vt:lpstr>
      <vt:lpstr>A0 FY11 Experiments (V) – CSR</vt:lpstr>
      <vt:lpstr>A0 FY11 Experiments (VI) – Ellipsoidal Beam</vt:lpstr>
      <vt:lpstr>A0 FY11 Experiments (VII) – Electro-optical Sampling</vt:lpstr>
      <vt:lpstr>A0 Publications in FY11:</vt:lpstr>
      <vt:lpstr>From A0 to HBESL </vt:lpstr>
      <vt:lpstr>HBESL: Motivations</vt:lpstr>
      <vt:lpstr>HBESL 10-Year Goal</vt:lpstr>
      <vt:lpstr>HBESL FY12 Goal </vt:lpstr>
      <vt:lpstr>Possible Experiments for HBESL (Piot)</vt:lpstr>
      <vt:lpstr>Possible Experiments for HBESL (I)</vt:lpstr>
      <vt:lpstr>Possible Experiments for HBESL (II)</vt:lpstr>
      <vt:lpstr>Possible Experiments for HBESL (III)</vt:lpstr>
      <vt:lpstr>Possible Experiments for HBESL (IV)</vt:lpstr>
      <vt:lpstr>Possible Experiments for HBESL (V)</vt:lpstr>
      <vt:lpstr>Summary of Possible Experiments for HBESL</vt:lpstr>
      <vt:lpstr>HBESL Outlook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A0 to Electron Source Development Lab.</dc:title>
  <dc:creator>Yin-e Sun</dc:creator>
  <cp:lastModifiedBy>Yin-e Sun</cp:lastModifiedBy>
  <cp:revision>384</cp:revision>
  <cp:lastPrinted>2009-04-22T19:24:48Z</cp:lastPrinted>
  <dcterms:created xsi:type="dcterms:W3CDTF">2011-10-24T16:14:55Z</dcterms:created>
  <dcterms:modified xsi:type="dcterms:W3CDTF">2011-11-03T14:38:34Z</dcterms:modified>
</cp:coreProperties>
</file>