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474" r:id="rId3"/>
    <p:sldId id="471" r:id="rId4"/>
    <p:sldId id="510" r:id="rId5"/>
    <p:sldId id="554" r:id="rId6"/>
    <p:sldId id="511" r:id="rId7"/>
    <p:sldId id="527" r:id="rId8"/>
    <p:sldId id="555" r:id="rId9"/>
    <p:sldId id="513" r:id="rId10"/>
    <p:sldId id="514" r:id="rId11"/>
    <p:sldId id="556" r:id="rId12"/>
    <p:sldId id="557" r:id="rId13"/>
    <p:sldId id="558" r:id="rId14"/>
    <p:sldId id="559" r:id="rId15"/>
    <p:sldId id="562" r:id="rId16"/>
    <p:sldId id="564" r:id="rId17"/>
    <p:sldId id="565" r:id="rId18"/>
    <p:sldId id="525" r:id="rId19"/>
    <p:sldId id="538" r:id="rId20"/>
    <p:sldId id="539" r:id="rId21"/>
    <p:sldId id="540" r:id="rId22"/>
    <p:sldId id="543" r:id="rId23"/>
    <p:sldId id="545" r:id="rId24"/>
    <p:sldId id="546" r:id="rId25"/>
    <p:sldId id="553" r:id="rId26"/>
    <p:sldId id="552" r:id="rId27"/>
    <p:sldId id="566" r:id="rId28"/>
    <p:sldId id="567" r:id="rId29"/>
    <p:sldId id="568" r:id="rId30"/>
    <p:sldId id="569" r:id="rId31"/>
    <p:sldId id="575" r:id="rId32"/>
    <p:sldId id="576" r:id="rId33"/>
    <p:sldId id="570" r:id="rId34"/>
    <p:sldId id="571" r:id="rId35"/>
    <p:sldId id="572" r:id="rId36"/>
    <p:sldId id="573" r:id="rId37"/>
    <p:sldId id="574" r:id="rId38"/>
    <p:sldId id="470" r:id="rId39"/>
    <p:sldId id="577" r:id="rId40"/>
    <p:sldId id="560" r:id="rId41"/>
    <p:sldId id="561" r:id="rId42"/>
    <p:sldId id="563" r:id="rId43"/>
    <p:sldId id="578" r:id="rId44"/>
  </p:sldIdLst>
  <p:sldSz cx="9144000" cy="6858000" type="screen4x3"/>
  <p:notesSz cx="6934200" cy="9232900"/>
  <p:embeddedFontLst>
    <p:embeddedFont>
      <p:font typeface="Cambria Math" pitchFamily="18" charset="0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Constantia" pitchFamily="18" charset="0"/>
      <p:regular r:id="rId51"/>
      <p:bold r:id="rId52"/>
      <p:italic r:id="rId53"/>
      <p:boldItalic r:id="rId54"/>
    </p:embeddedFont>
    <p:embeddedFont>
      <p:font typeface="Arial Rounded MT Bold" pitchFamily="34" charset="0"/>
      <p:regular r:id="rId55"/>
    </p:embeddedFont>
    <p:embeddedFont>
      <p:font typeface="Wingdings 2" pitchFamily="18" charset="2"/>
      <p:regular r:id="rId56"/>
    </p:embeddedFont>
    <p:embeddedFont>
      <p:font typeface="Times" pitchFamily="18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99"/>
    <a:srgbClr val="000099"/>
    <a:srgbClr val="FFFF66"/>
    <a:srgbClr val="9A0000"/>
    <a:srgbClr val="FF1D1D"/>
    <a:srgbClr val="660033"/>
    <a:srgbClr val="009999"/>
    <a:srgbClr val="99CC00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 snapToGrid="0">
      <p:cViewPr>
        <p:scale>
          <a:sx n="70" d="100"/>
          <a:sy n="70" d="100"/>
        </p:scale>
        <p:origin x="-135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04820" cy="461645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2"/>
            <a:ext cx="3004820" cy="461645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300"/>
            </a:lvl1pPr>
          </a:lstStyle>
          <a:p>
            <a:fld id="{3B8AF7D9-995B-4639-9C98-1ACF804D91BC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3162" tIns="46581" rIns="93162" bIns="46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9654"/>
            <a:ext cx="3004820" cy="461645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4"/>
            <a:ext cx="3004820" cy="461645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3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1675"/>
            <a:ext cx="4614862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92794" y="4384998"/>
            <a:ext cx="5547047" cy="4155119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1675"/>
            <a:ext cx="4614862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92794" y="4384998"/>
            <a:ext cx="5547047" cy="4155119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1675"/>
            <a:ext cx="4614862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92794" y="4384998"/>
            <a:ext cx="5547047" cy="4155119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1675"/>
            <a:ext cx="4614862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92794" y="4384998"/>
            <a:ext cx="5547047" cy="4155119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1675"/>
            <a:ext cx="4614862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92794" y="4384998"/>
            <a:ext cx="5547047" cy="4155119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1675"/>
            <a:ext cx="4614862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92794" y="4384998"/>
            <a:ext cx="5547047" cy="4155119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spcBef>
                <a:spcPts val="1200"/>
              </a:spcBef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spcBef>
                <a:spcPts val="200"/>
              </a:spcBef>
              <a:defRPr sz="1800"/>
            </a:lvl2pPr>
            <a:lvl3pPr>
              <a:spcBef>
                <a:spcPts val="0"/>
              </a:spcBef>
              <a:defRPr sz="1800">
                <a:solidFill>
                  <a:srgbClr val="006600"/>
                </a:solidFill>
              </a:defRPr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4215162" cy="365125"/>
          </a:xfrm>
        </p:spPr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58200" y="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40" y="481283"/>
            <a:ext cx="7772400" cy="1227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Project X Reference Design and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R&amp;D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0621" y="5288340"/>
            <a:ext cx="6223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Sergei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Nagaitsev</a:t>
            </a: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dirty="0" err="1" smtClean="0">
                <a:solidFill>
                  <a:srgbClr val="FFFF00"/>
                </a:solidFill>
              </a:rPr>
              <a:t>Fermilab</a:t>
            </a:r>
            <a:r>
              <a:rPr lang="en-US" sz="2400" dirty="0" smtClean="0">
                <a:solidFill>
                  <a:srgbClr val="FFFF00"/>
                </a:solidFill>
              </a:rPr>
              <a:t> Accelerator Advisory Committee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November 7-9, 2011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after splitter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5831"/>
            <a:ext cx="4584510" cy="288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057" y="2243186"/>
            <a:ext cx="4612943" cy="29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79592"/>
            <a:ext cx="4572000" cy="28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45958" y="1897038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MHz bunches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94346" y="3864591"/>
            <a:ext cx="19379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 MHz bunches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8811" y="1012208"/>
            <a:ext cx="19379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 MHz pulses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1600200" y="304800"/>
            <a:ext cx="6858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chemeClr val="accent6"/>
                </a:solidFill>
                <a:latin typeface="Calibri" pitchFamily="34" charset="0"/>
              </a:rPr>
              <a:t>SRF </a:t>
            </a:r>
            <a:r>
              <a:rPr lang="en-US" sz="3600" dirty="0" err="1">
                <a:solidFill>
                  <a:schemeClr val="accent6"/>
                </a:solidFill>
                <a:latin typeface="Calibri" pitchFamily="34" charset="0"/>
              </a:rPr>
              <a:t>Linac</a:t>
            </a:r>
            <a:r>
              <a:rPr lang="en-US" sz="3600" dirty="0">
                <a:solidFill>
                  <a:schemeClr val="accent6"/>
                </a:solidFill>
                <a:latin typeface="Calibri" pitchFamily="34" charset="0"/>
              </a:rPr>
              <a:t> Technology Map</a:t>
            </a: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365125" y="1025525"/>
            <a:ext cx="8685213" cy="1939925"/>
            <a:chOff x="230" y="646"/>
            <a:chExt cx="5471" cy="1222"/>
          </a:xfrm>
        </p:grpSpPr>
        <p:grpSp>
          <p:nvGrpSpPr>
            <p:cNvPr id="30" name="Group 5"/>
            <p:cNvGrpSpPr>
              <a:grpSpLocks/>
            </p:cNvGrpSpPr>
            <p:nvPr/>
          </p:nvGrpSpPr>
          <p:grpSpPr bwMode="auto">
            <a:xfrm>
              <a:off x="230" y="646"/>
              <a:ext cx="5471" cy="1190"/>
              <a:chOff x="230" y="646"/>
              <a:chExt cx="5471" cy="1190"/>
            </a:xfrm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230" y="646"/>
                <a:ext cx="823" cy="373"/>
              </a:xfrm>
              <a:prstGeom prst="rect">
                <a:avLst/>
              </a:prstGeom>
              <a:solidFill>
                <a:srgbClr val="91C6F7"/>
              </a:solidFill>
              <a:ln w="25560">
                <a:solidFill>
                  <a:srgbClr val="08509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/>
              <a:lstStyle/>
              <a:p>
                <a:pPr algn="ctr" eaLnBrk="0" hangingPunct="0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400">
                    <a:solidFill>
                      <a:srgbClr val="FFFFFF"/>
                    </a:solidFill>
                    <a:latin typeface="Symbol" pitchFamily="18" charset="2"/>
                  </a:rPr>
                  <a:t></a:t>
                </a:r>
                <a:r>
                  <a:rPr lang="en-US" sz="2400">
                    <a:solidFill>
                      <a:srgbClr val="FFFFFF"/>
                    </a:solidFill>
                  </a:rPr>
                  <a:t>=0.1</a:t>
                </a: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1054" y="646"/>
                <a:ext cx="822" cy="373"/>
              </a:xfrm>
              <a:prstGeom prst="rect">
                <a:avLst/>
              </a:prstGeom>
              <a:solidFill>
                <a:srgbClr val="92D050"/>
              </a:solidFill>
              <a:ln w="25560">
                <a:solidFill>
                  <a:srgbClr val="08509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/>
              <a:lstStyle/>
              <a:p>
                <a:pPr algn="ctr" eaLnBrk="0" hangingPunct="0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400">
                    <a:solidFill>
                      <a:srgbClr val="FFFFFF"/>
                    </a:solidFill>
                    <a:latin typeface="Symbol" pitchFamily="18" charset="2"/>
                  </a:rPr>
                  <a:t></a:t>
                </a:r>
                <a:r>
                  <a:rPr lang="en-US" sz="2400">
                    <a:solidFill>
                      <a:srgbClr val="FFFFFF"/>
                    </a:solidFill>
                  </a:rPr>
                  <a:t>=0.22</a:t>
                </a: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1877" y="646"/>
                <a:ext cx="823" cy="373"/>
              </a:xfrm>
              <a:prstGeom prst="rect">
                <a:avLst/>
              </a:prstGeom>
              <a:solidFill>
                <a:srgbClr val="92D050"/>
              </a:solidFill>
              <a:ln w="25560">
                <a:solidFill>
                  <a:srgbClr val="08509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/>
              <a:lstStyle/>
              <a:p>
                <a:pPr algn="ctr" eaLnBrk="0" hangingPunct="0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400">
                    <a:solidFill>
                      <a:srgbClr val="FFFFFF"/>
                    </a:solidFill>
                    <a:latin typeface="Symbol" pitchFamily="18" charset="2"/>
                  </a:rPr>
                  <a:t></a:t>
                </a:r>
                <a:r>
                  <a:rPr lang="en-US" sz="2400">
                    <a:solidFill>
                      <a:srgbClr val="FFFFFF"/>
                    </a:solidFill>
                  </a:rPr>
                  <a:t>=0.4</a:t>
                </a:r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2702" y="646"/>
                <a:ext cx="822" cy="373"/>
              </a:xfrm>
              <a:prstGeom prst="rect">
                <a:avLst/>
              </a:prstGeom>
              <a:solidFill>
                <a:srgbClr val="FFC000"/>
              </a:solidFill>
              <a:ln w="25560">
                <a:solidFill>
                  <a:srgbClr val="08509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/>
              <a:lstStyle/>
              <a:p>
                <a:pPr algn="ctr" eaLnBrk="0" hangingPunct="0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400">
                    <a:solidFill>
                      <a:srgbClr val="FFFFFF"/>
                    </a:solidFill>
                    <a:latin typeface="Symbol" pitchFamily="18" charset="2"/>
                  </a:rPr>
                  <a:t></a:t>
                </a:r>
                <a:r>
                  <a:rPr lang="en-US" sz="2400">
                    <a:solidFill>
                      <a:srgbClr val="FFFFFF"/>
                    </a:solidFill>
                  </a:rPr>
                  <a:t>=0.61</a:t>
                </a:r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3524" y="646"/>
                <a:ext cx="823" cy="373"/>
              </a:xfrm>
              <a:prstGeom prst="rect">
                <a:avLst/>
              </a:prstGeom>
              <a:solidFill>
                <a:srgbClr val="FFC000"/>
              </a:solidFill>
              <a:ln w="25560">
                <a:solidFill>
                  <a:srgbClr val="08509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/>
              <a:lstStyle/>
              <a:p>
                <a:pPr algn="ctr" eaLnBrk="0" hangingPunct="0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400">
                    <a:solidFill>
                      <a:srgbClr val="FFFFFF"/>
                    </a:solidFill>
                    <a:latin typeface="Symbol" pitchFamily="18" charset="2"/>
                  </a:rPr>
                  <a:t></a:t>
                </a:r>
                <a:r>
                  <a:rPr lang="en-US" sz="2400">
                    <a:solidFill>
                      <a:srgbClr val="FFFFFF"/>
                    </a:solidFill>
                  </a:rPr>
                  <a:t>=0.9</a:t>
                </a:r>
              </a:p>
            </p:txBody>
          </p:sp>
          <p:sp>
            <p:nvSpPr>
              <p:cNvPr id="37" name="AutoShape 11"/>
              <p:cNvSpPr>
                <a:spLocks noChangeArrowheads="1"/>
              </p:cNvSpPr>
              <p:nvPr/>
            </p:nvSpPr>
            <p:spPr bwMode="auto">
              <a:xfrm>
                <a:off x="1058" y="1263"/>
                <a:ext cx="1625" cy="222"/>
              </a:xfrm>
              <a:prstGeom prst="leftRightArrow">
                <a:avLst>
                  <a:gd name="adj1" fmla="val 50000"/>
                  <a:gd name="adj2" fmla="val 50188"/>
                </a:avLst>
              </a:prstGeom>
              <a:solidFill>
                <a:srgbClr val="0070C0"/>
              </a:solidFill>
              <a:ln w="25560">
                <a:solidFill>
                  <a:srgbClr val="08509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Text Box 12"/>
              <p:cNvSpPr txBox="1">
                <a:spLocks noChangeArrowheads="1"/>
              </p:cNvSpPr>
              <p:nvPr/>
            </p:nvSpPr>
            <p:spPr bwMode="auto">
              <a:xfrm>
                <a:off x="1215" y="1390"/>
                <a:ext cx="1391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325 MHz</a:t>
                </a:r>
              </a:p>
              <a:p>
                <a:pPr algn="ctr" eaLnBrk="0" hangingPunct="0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10-160 MeV</a:t>
                </a:r>
              </a:p>
            </p:txBody>
          </p:sp>
          <p:sp>
            <p:nvSpPr>
              <p:cNvPr id="39" name="AutoShape 13"/>
              <p:cNvSpPr>
                <a:spLocks noChangeArrowheads="1"/>
              </p:cNvSpPr>
              <p:nvPr/>
            </p:nvSpPr>
            <p:spPr bwMode="auto">
              <a:xfrm>
                <a:off x="2718" y="1254"/>
                <a:ext cx="1646" cy="223"/>
              </a:xfrm>
              <a:prstGeom prst="leftRightArrow">
                <a:avLst>
                  <a:gd name="adj1" fmla="val 50000"/>
                  <a:gd name="adj2" fmla="val 50199"/>
                </a:avLst>
              </a:prstGeom>
              <a:solidFill>
                <a:srgbClr val="0070C0"/>
              </a:solidFill>
              <a:ln w="25560">
                <a:solidFill>
                  <a:srgbClr val="08509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4"/>
              <p:cNvSpPr>
                <a:spLocks noChangeArrowheads="1"/>
              </p:cNvSpPr>
              <p:nvPr/>
            </p:nvSpPr>
            <p:spPr bwMode="auto">
              <a:xfrm>
                <a:off x="4452" y="646"/>
                <a:ext cx="1014" cy="373"/>
              </a:xfrm>
              <a:prstGeom prst="rect">
                <a:avLst/>
              </a:prstGeom>
              <a:solidFill>
                <a:srgbClr val="FF00FF"/>
              </a:solidFill>
              <a:ln w="25560">
                <a:solidFill>
                  <a:srgbClr val="08509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/>
              <a:lstStyle/>
              <a:p>
                <a:pPr algn="ctr" eaLnBrk="0" hangingPunct="0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400">
                    <a:solidFill>
                      <a:srgbClr val="FFFFFF"/>
                    </a:solidFill>
                    <a:latin typeface="Symbol" pitchFamily="18" charset="2"/>
                  </a:rPr>
                  <a:t></a:t>
                </a:r>
                <a:r>
                  <a:rPr lang="en-US" sz="2400">
                    <a:solidFill>
                      <a:srgbClr val="FFFFFF"/>
                    </a:solidFill>
                  </a:rPr>
                  <a:t>=1.0</a:t>
                </a:r>
              </a:p>
            </p:txBody>
          </p:sp>
          <p:sp>
            <p:nvSpPr>
              <p:cNvPr id="41" name="AutoShape 15"/>
              <p:cNvSpPr>
                <a:spLocks noChangeArrowheads="1"/>
              </p:cNvSpPr>
              <p:nvPr/>
            </p:nvSpPr>
            <p:spPr bwMode="auto">
              <a:xfrm>
                <a:off x="4365" y="1254"/>
                <a:ext cx="1118" cy="223"/>
              </a:xfrm>
              <a:prstGeom prst="leftRightArrow">
                <a:avLst>
                  <a:gd name="adj1" fmla="val 50000"/>
                  <a:gd name="adj2" fmla="val 50204"/>
                </a:avLst>
              </a:prstGeom>
              <a:solidFill>
                <a:srgbClr val="0070C0"/>
              </a:solidFill>
              <a:ln w="25560">
                <a:solidFill>
                  <a:srgbClr val="08509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16"/>
              <p:cNvSpPr txBox="1">
                <a:spLocks noChangeArrowheads="1"/>
              </p:cNvSpPr>
              <p:nvPr/>
            </p:nvSpPr>
            <p:spPr bwMode="auto">
              <a:xfrm>
                <a:off x="4271" y="1394"/>
                <a:ext cx="1430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1.3 GHz</a:t>
                </a:r>
              </a:p>
              <a:p>
                <a:pPr algn="ctr" eaLnBrk="0" hangingPunct="0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3-8 GeV</a:t>
                </a:r>
              </a:p>
            </p:txBody>
          </p:sp>
        </p:grp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2817" y="1426"/>
              <a:ext cx="1488" cy="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650 MHz</a:t>
              </a:r>
            </a:p>
            <a:p>
              <a:pPr algn="ctr" eaLnBrk="0" hangingPunct="0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0.16-3 GeV</a:t>
              </a:r>
            </a:p>
          </p:txBody>
        </p:sp>
      </p:grpSp>
      <p:graphicFrame>
        <p:nvGraphicFramePr>
          <p:cNvPr id="43" name="Group 18"/>
          <p:cNvGraphicFramePr>
            <a:graphicFrameLocks noGrp="1"/>
          </p:cNvGraphicFramePr>
          <p:nvPr/>
        </p:nvGraphicFramePr>
        <p:xfrm>
          <a:off x="425832" y="2947915"/>
          <a:ext cx="8216900" cy="3910085"/>
        </p:xfrm>
        <a:graphic>
          <a:graphicData uri="http://schemas.openxmlformats.org/drawingml/2006/table">
            <a:tbl>
              <a:tblPr/>
              <a:tblGrid>
                <a:gridCol w="1930400"/>
                <a:gridCol w="800100"/>
                <a:gridCol w="1485900"/>
                <a:gridCol w="1546225"/>
                <a:gridCol w="2454275"/>
              </a:tblGrid>
              <a:tr h="5741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Section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Freq</a:t>
                      </a:r>
                    </a:p>
                  </a:txBody>
                  <a:tcPr marL="36000" marR="36000" marT="39780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Energy (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MeV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)</a:t>
                      </a:r>
                    </a:p>
                  </a:txBody>
                  <a:tcPr marL="36000" marR="36000" marT="39780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Cav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/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mag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/CM</a:t>
                      </a:r>
                    </a:p>
                  </a:txBody>
                  <a:tcPr marL="36000" marR="36000" marT="39780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Type</a:t>
                      </a:r>
                    </a:p>
                  </a:txBody>
                  <a:tcPr marL="36000" marR="36000" marT="39528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9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HWR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文鼎ＰＬ新宋" charset="0"/>
                          <a:cs typeface="文鼎ＰＬ新宋" charset="0"/>
                        </a:rPr>
                        <a:t>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=0.1)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162.5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2.1-10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9 /6/1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HWR, solenoid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SSR1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文鼎ＰＬ新宋" charset="0"/>
                          <a:cs typeface="文鼎ＰＬ新宋" charset="0"/>
                        </a:rPr>
                        <a:t>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=0.22) 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325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10-42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16/8/ 2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SSR, solenoid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SSR2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文鼎ＰＬ新宋" charset="0"/>
                          <a:cs typeface="文鼎ＰＬ新宋" charset="0"/>
                        </a:rPr>
                        <a:t>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=0.47) 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325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42-160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36/20/4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SSR, solenoid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1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LB 650  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文鼎ＰＬ新宋" charset="0"/>
                          <a:cs typeface="文鼎ＰＬ新宋" charset="0"/>
                        </a:rPr>
                        <a:t>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=0.61) 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650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160-460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42 /14/7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5-cell elliptical, doublet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1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HB 650  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文鼎ＰＬ新宋" charset="0"/>
                          <a:cs typeface="文鼎ＰＬ新宋" charset="0"/>
                        </a:rPr>
                        <a:t>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=0.9) 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650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460-3000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152/19/19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5-cell elliptical, doublet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1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ILC  1.3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文鼎ＰＬ新宋" charset="0"/>
                          <a:cs typeface="文鼎ＰＬ新宋" charset="0"/>
                        </a:rPr>
                        <a:t>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=1.0) 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1300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3000-8000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224 /28 /28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文鼎ＰＬ新宋" charset="0"/>
                          <a:cs typeface="文鼎ＰＬ新宋" charset="0"/>
                        </a:rPr>
                        <a:t>9-cell elliptical, quad</a:t>
                      </a:r>
                    </a:p>
                  </a:txBody>
                  <a:tcPr marL="36000" marR="36000" marT="40031" marB="360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4" name="AutoShape 136"/>
          <p:cNvCxnSpPr>
            <a:cxnSpLocks noChangeShapeType="1"/>
          </p:cNvCxnSpPr>
          <p:nvPr/>
        </p:nvCxnSpPr>
        <p:spPr bwMode="auto">
          <a:xfrm>
            <a:off x="306388" y="1817688"/>
            <a:ext cx="6643687" cy="11112"/>
          </a:xfrm>
          <a:prstGeom prst="straightConnector1">
            <a:avLst/>
          </a:prstGeom>
          <a:noFill/>
          <a:ln w="19080">
            <a:solidFill>
              <a:srgbClr val="C00000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45" name="AutoShape 137"/>
          <p:cNvCxnSpPr>
            <a:cxnSpLocks noChangeShapeType="1"/>
          </p:cNvCxnSpPr>
          <p:nvPr/>
        </p:nvCxnSpPr>
        <p:spPr bwMode="auto">
          <a:xfrm>
            <a:off x="7040563" y="1817688"/>
            <a:ext cx="1647825" cy="11112"/>
          </a:xfrm>
          <a:prstGeom prst="straightConnector1">
            <a:avLst/>
          </a:prstGeom>
          <a:noFill/>
          <a:ln w="19080">
            <a:solidFill>
              <a:srgbClr val="C000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46" name="Text Box 138"/>
          <p:cNvSpPr txBox="1">
            <a:spLocks noChangeArrowheads="1"/>
          </p:cNvSpPr>
          <p:nvPr/>
        </p:nvSpPr>
        <p:spPr bwMode="auto">
          <a:xfrm>
            <a:off x="3176588" y="1619250"/>
            <a:ext cx="938212" cy="36830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CW</a:t>
            </a:r>
          </a:p>
        </p:txBody>
      </p:sp>
      <p:sp>
        <p:nvSpPr>
          <p:cNvPr id="47" name="Text Box 139"/>
          <p:cNvSpPr txBox="1">
            <a:spLocks noChangeArrowheads="1"/>
          </p:cNvSpPr>
          <p:nvPr/>
        </p:nvSpPr>
        <p:spPr bwMode="auto">
          <a:xfrm>
            <a:off x="7364413" y="1638300"/>
            <a:ext cx="1047750" cy="33655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1" dirty="0">
                <a:solidFill>
                  <a:srgbClr val="C00000"/>
                </a:solidFill>
              </a:rPr>
              <a:t>Pulsed</a:t>
            </a:r>
          </a:p>
        </p:txBody>
      </p:sp>
      <p:sp>
        <p:nvSpPr>
          <p:cNvPr id="48" name="AutoShape 140"/>
          <p:cNvSpPr>
            <a:spLocks noChangeArrowheads="1"/>
          </p:cNvSpPr>
          <p:nvPr/>
        </p:nvSpPr>
        <p:spPr bwMode="auto">
          <a:xfrm>
            <a:off x="378797" y="1991010"/>
            <a:ext cx="1273175" cy="381000"/>
          </a:xfrm>
          <a:prstGeom prst="leftRightArrow">
            <a:avLst>
              <a:gd name="adj1" fmla="val 50000"/>
              <a:gd name="adj2" fmla="val 49970"/>
            </a:avLst>
          </a:prstGeom>
          <a:solidFill>
            <a:srgbClr val="0070C0"/>
          </a:solidFill>
          <a:ln w="25560">
            <a:solidFill>
              <a:srgbClr val="0850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288925" y="2332038"/>
            <a:ext cx="1722438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162.5MHz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2.1-10 MeV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33400" y="395288"/>
            <a:ext cx="822960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dirty="0">
                <a:solidFill>
                  <a:srgbClr val="000000"/>
                </a:solidFill>
                <a:latin typeface="Calibri" pitchFamily="34" charset="0"/>
              </a:rPr>
              <a:t>RFQ-MEBT-HWR-SSR1</a:t>
            </a:r>
            <a:r>
              <a:rPr lang="en-US" sz="22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2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Emittances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: 0.14, 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0.14, 0.217 </a:t>
            </a:r>
            <a:r>
              <a:rPr lang="en-US" sz="2200" dirty="0">
                <a:solidFill>
                  <a:srgbClr val="000000"/>
                </a:solidFill>
                <a:latin typeface="Symbol" pitchFamily="18" charset="2"/>
              </a:rPr>
              <a:t>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∙</a:t>
            </a:r>
            <a:r>
              <a:rPr lang="en-US" sz="2200" dirty="0" err="1">
                <a:solidFill>
                  <a:srgbClr val="000000"/>
                </a:solidFill>
                <a:latin typeface="Calibri" pitchFamily="34" charset="0"/>
              </a:rPr>
              <a:t>mm∙mrad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; </a:t>
            </a:r>
            <a:br>
              <a:rPr lang="en-US" sz="22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Current 5 mA@162.5 MHz; Energy: 2.1 </a:t>
            </a:r>
            <a:r>
              <a:rPr lang="en-US" sz="2200" dirty="0" err="1">
                <a:solidFill>
                  <a:srgbClr val="000000"/>
                </a:solidFill>
                <a:latin typeface="Calibri" pitchFamily="34" charset="0"/>
              </a:rPr>
              <a:t>MeV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 – 10.8 </a:t>
            </a:r>
            <a:r>
              <a:rPr lang="en-US" sz="2200" dirty="0" err="1">
                <a:solidFill>
                  <a:srgbClr val="000000"/>
                </a:solidFill>
                <a:latin typeface="Calibri" pitchFamily="34" charset="0"/>
              </a:rPr>
              <a:t>MeV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 – 22.1 </a:t>
            </a:r>
            <a:r>
              <a:rPr lang="en-US" sz="2200" dirty="0" err="1">
                <a:solidFill>
                  <a:srgbClr val="000000"/>
                </a:solidFill>
                <a:latin typeface="Calibri" pitchFamily="34" charset="0"/>
              </a:rPr>
              <a:t>MeV</a:t>
            </a:r>
            <a:endParaRPr lang="en-US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73075" y="5791200"/>
            <a:ext cx="83915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MEBT: Match(</a:t>
            </a:r>
            <a:r>
              <a:rPr lang="en-US" dirty="0" err="1">
                <a:solidFill>
                  <a:srgbClr val="000000"/>
                </a:solidFill>
              </a:rPr>
              <a:t>triplet+Cavity</a:t>
            </a:r>
            <a:r>
              <a:rPr lang="en-US" dirty="0">
                <a:solidFill>
                  <a:srgbClr val="000000"/>
                </a:solidFill>
              </a:rPr>
              <a:t>)-Chopper-Match (</a:t>
            </a:r>
            <a:r>
              <a:rPr lang="en-US" dirty="0" err="1">
                <a:solidFill>
                  <a:srgbClr val="000000"/>
                </a:solidFill>
              </a:rPr>
              <a:t>cavity+solenoid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Chopper:  QWR 162.5 MHz RT cavities; Triplets, 4 (2) wide-band kickers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6063" y="1905000"/>
            <a:ext cx="8628062" cy="3732213"/>
            <a:chOff x="155" y="1200"/>
            <a:chExt cx="5435" cy="2351"/>
          </a:xfrm>
        </p:grpSpPr>
        <p:pic>
          <p:nvPicPr>
            <p:cNvPr id="717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" y="1200"/>
              <a:ext cx="5435" cy="23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174" name="AutoShape 5"/>
            <p:cNvSpPr>
              <a:spLocks noChangeArrowheads="1"/>
            </p:cNvSpPr>
            <p:nvPr/>
          </p:nvSpPr>
          <p:spPr bwMode="auto">
            <a:xfrm>
              <a:off x="3249" y="2640"/>
              <a:ext cx="1188" cy="383"/>
            </a:xfrm>
            <a:prstGeom prst="roundRect">
              <a:avLst>
                <a:gd name="adj" fmla="val 16667"/>
              </a:avLst>
            </a:prstGeom>
            <a:solidFill>
              <a:srgbClr val="B3EAF2">
                <a:alpha val="20000"/>
              </a:srgbClr>
            </a:solidFill>
            <a:ln w="25560">
              <a:solidFill>
                <a:srgbClr val="08509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AutoShape 6"/>
            <p:cNvSpPr>
              <a:spLocks noChangeArrowheads="1"/>
            </p:cNvSpPr>
            <p:nvPr/>
          </p:nvSpPr>
          <p:spPr bwMode="auto">
            <a:xfrm>
              <a:off x="4493" y="2640"/>
              <a:ext cx="1094" cy="383"/>
            </a:xfrm>
            <a:prstGeom prst="roundRect">
              <a:avLst>
                <a:gd name="adj" fmla="val 16667"/>
              </a:avLst>
            </a:prstGeom>
            <a:solidFill>
              <a:srgbClr val="B3EAF2">
                <a:alpha val="20000"/>
              </a:srgbClr>
            </a:solidFill>
            <a:ln w="25560">
              <a:solidFill>
                <a:srgbClr val="08509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7" y="3168"/>
              <a:ext cx="2303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3576" y="2746"/>
              <a:ext cx="47" cy="191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Rectangle 9"/>
            <p:cNvSpPr>
              <a:spLocks noChangeArrowheads="1"/>
            </p:cNvSpPr>
            <p:nvPr/>
          </p:nvSpPr>
          <p:spPr bwMode="auto">
            <a:xfrm flipH="1">
              <a:off x="3427" y="2738"/>
              <a:ext cx="47" cy="191"/>
            </a:xfrm>
            <a:prstGeom prst="rect">
              <a:avLst/>
            </a:prstGeom>
            <a:solidFill>
              <a:srgbClr val="FF0000">
                <a:alpha val="3098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Rectangle 10"/>
            <p:cNvSpPr>
              <a:spLocks noChangeArrowheads="1"/>
            </p:cNvSpPr>
            <p:nvPr/>
          </p:nvSpPr>
          <p:spPr bwMode="auto">
            <a:xfrm>
              <a:off x="3730" y="2746"/>
              <a:ext cx="47" cy="191"/>
            </a:xfrm>
            <a:prstGeom prst="rect">
              <a:avLst/>
            </a:prstGeom>
            <a:solidFill>
              <a:srgbClr val="FF0000">
                <a:alpha val="2901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Rectangle 11"/>
            <p:cNvSpPr>
              <a:spLocks noChangeArrowheads="1"/>
            </p:cNvSpPr>
            <p:nvPr/>
          </p:nvSpPr>
          <p:spPr bwMode="auto">
            <a:xfrm>
              <a:off x="3884" y="2746"/>
              <a:ext cx="47" cy="191"/>
            </a:xfrm>
            <a:prstGeom prst="rect">
              <a:avLst/>
            </a:prstGeom>
            <a:solidFill>
              <a:srgbClr val="FF0000">
                <a:alpha val="2901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Rectangle 12"/>
            <p:cNvSpPr>
              <a:spLocks noChangeArrowheads="1"/>
            </p:cNvSpPr>
            <p:nvPr/>
          </p:nvSpPr>
          <p:spPr bwMode="auto">
            <a:xfrm>
              <a:off x="3975" y="2746"/>
              <a:ext cx="47" cy="191"/>
            </a:xfrm>
            <a:prstGeom prst="rect">
              <a:avLst/>
            </a:prstGeom>
            <a:solidFill>
              <a:srgbClr val="FF0000">
                <a:alpha val="2901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Rectangle 13"/>
            <p:cNvSpPr>
              <a:spLocks noChangeArrowheads="1"/>
            </p:cNvSpPr>
            <p:nvPr/>
          </p:nvSpPr>
          <p:spPr bwMode="auto">
            <a:xfrm>
              <a:off x="4121" y="2746"/>
              <a:ext cx="47" cy="191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Rectangle 14"/>
            <p:cNvSpPr>
              <a:spLocks noChangeArrowheads="1"/>
            </p:cNvSpPr>
            <p:nvPr/>
          </p:nvSpPr>
          <p:spPr bwMode="auto">
            <a:xfrm>
              <a:off x="4215" y="2738"/>
              <a:ext cx="47" cy="191"/>
            </a:xfrm>
            <a:prstGeom prst="rect">
              <a:avLst/>
            </a:prstGeom>
            <a:solidFill>
              <a:srgbClr val="FF0000">
                <a:alpha val="2901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Rectangle 15"/>
            <p:cNvSpPr>
              <a:spLocks noChangeArrowheads="1"/>
            </p:cNvSpPr>
            <p:nvPr/>
          </p:nvSpPr>
          <p:spPr bwMode="auto">
            <a:xfrm>
              <a:off x="4364" y="2738"/>
              <a:ext cx="47" cy="191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Rectangle 16"/>
            <p:cNvSpPr>
              <a:spLocks noChangeArrowheads="1"/>
            </p:cNvSpPr>
            <p:nvPr/>
          </p:nvSpPr>
          <p:spPr bwMode="auto">
            <a:xfrm>
              <a:off x="3272" y="2736"/>
              <a:ext cx="47" cy="191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Rectangle 17"/>
            <p:cNvSpPr>
              <a:spLocks noChangeArrowheads="1"/>
            </p:cNvSpPr>
            <p:nvPr/>
          </p:nvSpPr>
          <p:spPr bwMode="auto">
            <a:xfrm>
              <a:off x="4522" y="2738"/>
              <a:ext cx="47" cy="191"/>
            </a:xfrm>
            <a:prstGeom prst="rect">
              <a:avLst/>
            </a:prstGeom>
            <a:solidFill>
              <a:srgbClr val="FF0000">
                <a:alpha val="3098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Rectangle 18"/>
            <p:cNvSpPr>
              <a:spLocks noChangeArrowheads="1"/>
            </p:cNvSpPr>
            <p:nvPr/>
          </p:nvSpPr>
          <p:spPr bwMode="auto">
            <a:xfrm>
              <a:off x="4697" y="2738"/>
              <a:ext cx="47" cy="191"/>
            </a:xfrm>
            <a:prstGeom prst="rect">
              <a:avLst/>
            </a:prstGeom>
            <a:solidFill>
              <a:srgbClr val="FF0000">
                <a:alpha val="2901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Rectangle 19"/>
            <p:cNvSpPr>
              <a:spLocks noChangeArrowheads="1"/>
            </p:cNvSpPr>
            <p:nvPr/>
          </p:nvSpPr>
          <p:spPr bwMode="auto">
            <a:xfrm>
              <a:off x="4786" y="2736"/>
              <a:ext cx="47" cy="191"/>
            </a:xfrm>
            <a:prstGeom prst="rect">
              <a:avLst/>
            </a:prstGeom>
            <a:solidFill>
              <a:srgbClr val="FF0000">
                <a:alpha val="3098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Rectangle 20"/>
            <p:cNvSpPr>
              <a:spLocks noChangeArrowheads="1"/>
            </p:cNvSpPr>
            <p:nvPr/>
          </p:nvSpPr>
          <p:spPr bwMode="auto">
            <a:xfrm>
              <a:off x="5225" y="2736"/>
              <a:ext cx="47" cy="191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Rectangle 21"/>
            <p:cNvSpPr>
              <a:spLocks noChangeArrowheads="1"/>
            </p:cNvSpPr>
            <p:nvPr/>
          </p:nvSpPr>
          <p:spPr bwMode="auto">
            <a:xfrm>
              <a:off x="4961" y="2736"/>
              <a:ext cx="47" cy="191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Rectangle 22"/>
            <p:cNvSpPr>
              <a:spLocks noChangeArrowheads="1"/>
            </p:cNvSpPr>
            <p:nvPr/>
          </p:nvSpPr>
          <p:spPr bwMode="auto">
            <a:xfrm>
              <a:off x="5052" y="2746"/>
              <a:ext cx="47" cy="191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Rectangle 23"/>
            <p:cNvSpPr>
              <a:spLocks noChangeArrowheads="1"/>
            </p:cNvSpPr>
            <p:nvPr/>
          </p:nvSpPr>
          <p:spPr bwMode="auto">
            <a:xfrm>
              <a:off x="5319" y="2746"/>
              <a:ext cx="47" cy="191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Rectangle 24"/>
            <p:cNvSpPr>
              <a:spLocks noChangeArrowheads="1"/>
            </p:cNvSpPr>
            <p:nvPr/>
          </p:nvSpPr>
          <p:spPr bwMode="auto">
            <a:xfrm>
              <a:off x="5492" y="2738"/>
              <a:ext cx="47" cy="191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25"/>
            <p:cNvSpPr>
              <a:spLocks noChangeArrowheads="1"/>
            </p:cNvSpPr>
            <p:nvPr/>
          </p:nvSpPr>
          <p:spPr bwMode="auto">
            <a:xfrm>
              <a:off x="3024" y="2746"/>
              <a:ext cx="47" cy="191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Rectangle 26"/>
            <p:cNvSpPr>
              <a:spLocks noChangeArrowheads="1"/>
            </p:cNvSpPr>
            <p:nvPr/>
          </p:nvSpPr>
          <p:spPr bwMode="auto">
            <a:xfrm>
              <a:off x="2784" y="2736"/>
              <a:ext cx="47" cy="191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Rectangle 27"/>
            <p:cNvSpPr>
              <a:spLocks noChangeArrowheads="1"/>
            </p:cNvSpPr>
            <p:nvPr/>
          </p:nvSpPr>
          <p:spPr bwMode="auto">
            <a:xfrm>
              <a:off x="2235" y="2736"/>
              <a:ext cx="47" cy="191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Rectangle 28"/>
            <p:cNvSpPr>
              <a:spLocks noChangeArrowheads="1"/>
            </p:cNvSpPr>
            <p:nvPr/>
          </p:nvSpPr>
          <p:spPr bwMode="auto">
            <a:xfrm>
              <a:off x="1659" y="2738"/>
              <a:ext cx="47" cy="191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Rectangle 29"/>
            <p:cNvSpPr>
              <a:spLocks noChangeArrowheads="1"/>
            </p:cNvSpPr>
            <p:nvPr/>
          </p:nvSpPr>
          <p:spPr bwMode="auto">
            <a:xfrm>
              <a:off x="1104" y="2746"/>
              <a:ext cx="47" cy="191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Rectangle 30"/>
            <p:cNvSpPr>
              <a:spLocks noChangeArrowheads="1"/>
            </p:cNvSpPr>
            <p:nvPr/>
          </p:nvSpPr>
          <p:spPr bwMode="auto">
            <a:xfrm>
              <a:off x="600" y="2746"/>
              <a:ext cx="47" cy="191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Text Box 31"/>
            <p:cNvSpPr txBox="1">
              <a:spLocks noChangeArrowheads="1"/>
            </p:cNvSpPr>
            <p:nvPr/>
          </p:nvSpPr>
          <p:spPr bwMode="auto">
            <a:xfrm>
              <a:off x="3646" y="2407"/>
              <a:ext cx="568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HWR</a:t>
              </a:r>
            </a:p>
          </p:txBody>
        </p:sp>
        <p:sp>
          <p:nvSpPr>
            <p:cNvPr id="7201" name="Text Box 32"/>
            <p:cNvSpPr txBox="1">
              <a:spLocks noChangeArrowheads="1"/>
            </p:cNvSpPr>
            <p:nvPr/>
          </p:nvSpPr>
          <p:spPr bwMode="auto">
            <a:xfrm>
              <a:off x="4783" y="2407"/>
              <a:ext cx="685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 smtClean="0">
                  <a:solidFill>
                    <a:srgbClr val="000000"/>
                  </a:solidFill>
                </a:rPr>
                <a:t>SSR1-1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202" name="Text Box 33"/>
            <p:cNvSpPr txBox="1">
              <a:spLocks noChangeArrowheads="1"/>
            </p:cNvSpPr>
            <p:nvPr/>
          </p:nvSpPr>
          <p:spPr bwMode="auto">
            <a:xfrm>
              <a:off x="1423" y="2260"/>
              <a:ext cx="92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Chopper</a:t>
              </a:r>
            </a:p>
          </p:txBody>
        </p: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85800" y="274638"/>
            <a:ext cx="8077200" cy="534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Front End (HWR+SSR1+SSR2)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777875"/>
            <a:ext cx="8304213" cy="4113213"/>
            <a:chOff x="288" y="490"/>
            <a:chExt cx="5231" cy="2591"/>
          </a:xfrm>
        </p:grpSpPr>
        <p:pic>
          <p:nvPicPr>
            <p:cNvPr id="82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490"/>
              <a:ext cx="5231" cy="2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208" name="Text Box 4"/>
            <p:cNvSpPr txBox="1">
              <a:spLocks noChangeArrowheads="1"/>
            </p:cNvSpPr>
            <p:nvPr/>
          </p:nvSpPr>
          <p:spPr bwMode="auto">
            <a:xfrm>
              <a:off x="288" y="490"/>
              <a:ext cx="5231" cy="2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952625" y="3016250"/>
            <a:ext cx="67818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Envelope of longitudinal RMS beam size (in degrees at 162.5 MHz)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065463" y="1038225"/>
            <a:ext cx="414337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Envelope of transverse RMS beam size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28600" y="5211763"/>
            <a:ext cx="8077200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All CM’s are separated by short </a:t>
            </a:r>
            <a:r>
              <a:rPr lang="en-US" dirty="0" smtClean="0">
                <a:solidFill>
                  <a:srgbClr val="000000"/>
                </a:solidFill>
              </a:rPr>
              <a:t>(0.2÷0.5m</a:t>
            </a:r>
            <a:r>
              <a:rPr lang="en-US" dirty="0">
                <a:solidFill>
                  <a:srgbClr val="000000"/>
                </a:solidFill>
              </a:rPr>
              <a:t>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warm sections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Solenoid has X or Y corrector and attached BPM.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Collimators are placed in warm </a:t>
            </a:r>
            <a:r>
              <a:rPr lang="en-US" dirty="0" smtClean="0">
                <a:solidFill>
                  <a:srgbClr val="000000"/>
                </a:solidFill>
              </a:rPr>
              <a:t>interconnects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Similar CM’s for SSR1 (~5m) and SSR2 (~8m)</a:t>
            </a: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5675" y="4937125"/>
            <a:ext cx="2925763" cy="17367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200" name="AutoShape 9"/>
          <p:cNvSpPr>
            <a:spLocks noChangeArrowheads="1"/>
          </p:cNvSpPr>
          <p:nvPr/>
        </p:nvSpPr>
        <p:spPr bwMode="auto">
          <a:xfrm>
            <a:off x="865188" y="1631950"/>
            <a:ext cx="838200" cy="304800"/>
          </a:xfrm>
          <a:prstGeom prst="roundRect">
            <a:avLst>
              <a:gd name="adj" fmla="val 16667"/>
            </a:avLst>
          </a:prstGeom>
          <a:solidFill>
            <a:srgbClr val="B5EDFD">
              <a:alpha val="25882"/>
            </a:srgbClr>
          </a:solidFill>
          <a:ln w="25560">
            <a:solidFill>
              <a:srgbClr val="0850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10"/>
          <p:cNvSpPr>
            <a:spLocks noChangeArrowheads="1"/>
          </p:cNvSpPr>
          <p:nvPr/>
        </p:nvSpPr>
        <p:spPr bwMode="auto">
          <a:xfrm>
            <a:off x="1779588" y="1631950"/>
            <a:ext cx="685800" cy="298450"/>
          </a:xfrm>
          <a:prstGeom prst="roundRect">
            <a:avLst>
              <a:gd name="adj" fmla="val 16667"/>
            </a:avLst>
          </a:prstGeom>
          <a:solidFill>
            <a:srgbClr val="FFFF99">
              <a:alpha val="25882"/>
            </a:srgbClr>
          </a:solidFill>
          <a:ln w="25560">
            <a:solidFill>
              <a:srgbClr val="0850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1"/>
          <p:cNvSpPr>
            <a:spLocks noChangeArrowheads="1"/>
          </p:cNvSpPr>
          <p:nvPr/>
        </p:nvSpPr>
        <p:spPr bwMode="auto">
          <a:xfrm>
            <a:off x="2582863" y="1619250"/>
            <a:ext cx="685800" cy="325438"/>
          </a:xfrm>
          <a:prstGeom prst="roundRect">
            <a:avLst>
              <a:gd name="adj" fmla="val 16667"/>
            </a:avLst>
          </a:prstGeom>
          <a:solidFill>
            <a:srgbClr val="FFFF99">
              <a:alpha val="25882"/>
            </a:srgbClr>
          </a:solidFill>
          <a:ln w="25560">
            <a:solidFill>
              <a:srgbClr val="0850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2"/>
          <p:cNvSpPr>
            <a:spLocks noChangeArrowheads="1"/>
          </p:cNvSpPr>
          <p:nvPr/>
        </p:nvSpPr>
        <p:spPr bwMode="auto">
          <a:xfrm>
            <a:off x="7248525" y="1611313"/>
            <a:ext cx="1219200" cy="344487"/>
          </a:xfrm>
          <a:prstGeom prst="roundRect">
            <a:avLst>
              <a:gd name="adj" fmla="val 16667"/>
            </a:avLst>
          </a:prstGeom>
          <a:solidFill>
            <a:srgbClr val="B5EDFD">
              <a:alpha val="25882"/>
            </a:srgbClr>
          </a:solidFill>
          <a:ln w="25560">
            <a:solidFill>
              <a:srgbClr val="0850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utoShape 13"/>
          <p:cNvSpPr>
            <a:spLocks noChangeArrowheads="1"/>
          </p:cNvSpPr>
          <p:nvPr/>
        </p:nvSpPr>
        <p:spPr bwMode="auto">
          <a:xfrm>
            <a:off x="5945188" y="1593850"/>
            <a:ext cx="1219200" cy="349250"/>
          </a:xfrm>
          <a:prstGeom prst="roundRect">
            <a:avLst>
              <a:gd name="adj" fmla="val 16667"/>
            </a:avLst>
          </a:prstGeom>
          <a:solidFill>
            <a:srgbClr val="B5EDFD">
              <a:alpha val="25882"/>
            </a:srgbClr>
          </a:solidFill>
          <a:ln w="25560">
            <a:solidFill>
              <a:srgbClr val="0850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AutoShape 14"/>
          <p:cNvSpPr>
            <a:spLocks noChangeArrowheads="1"/>
          </p:cNvSpPr>
          <p:nvPr/>
        </p:nvSpPr>
        <p:spPr bwMode="auto">
          <a:xfrm>
            <a:off x="4632325" y="1606550"/>
            <a:ext cx="1219200" cy="323850"/>
          </a:xfrm>
          <a:prstGeom prst="roundRect">
            <a:avLst>
              <a:gd name="adj" fmla="val 16667"/>
            </a:avLst>
          </a:prstGeom>
          <a:solidFill>
            <a:srgbClr val="B5EDFD">
              <a:alpha val="25882"/>
            </a:srgbClr>
          </a:solidFill>
          <a:ln w="25560">
            <a:solidFill>
              <a:srgbClr val="0850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AutoShape 15"/>
          <p:cNvSpPr>
            <a:spLocks noChangeArrowheads="1"/>
          </p:cNvSpPr>
          <p:nvPr/>
        </p:nvSpPr>
        <p:spPr bwMode="auto">
          <a:xfrm>
            <a:off x="3344863" y="1619250"/>
            <a:ext cx="1219200" cy="325438"/>
          </a:xfrm>
          <a:prstGeom prst="roundRect">
            <a:avLst>
              <a:gd name="adj" fmla="val 16667"/>
            </a:avLst>
          </a:prstGeom>
          <a:solidFill>
            <a:srgbClr val="B5EDFD">
              <a:alpha val="25882"/>
            </a:srgbClr>
          </a:solidFill>
          <a:ln w="25560">
            <a:solidFill>
              <a:srgbClr val="0850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65125" y="379413"/>
            <a:ext cx="8615102" cy="534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4617B"/>
                </a:solidFill>
                <a:latin typeface="Arial" charset="0"/>
              </a:rPr>
              <a:t>650 MHz LB (</a:t>
            </a:r>
            <a:r>
              <a:rPr lang="en-US" sz="3200" dirty="0" smtClean="0">
                <a:solidFill>
                  <a:srgbClr val="04617B"/>
                </a:solidFill>
                <a:latin typeface="Arial" charset="0"/>
                <a:cs typeface="Arial" charset="0"/>
              </a:rPr>
              <a:t>β</a:t>
            </a:r>
            <a:r>
              <a:rPr lang="en-US" sz="3200" dirty="0" smtClean="0">
                <a:solidFill>
                  <a:srgbClr val="04617B"/>
                </a:solidFill>
                <a:latin typeface="Arial" charset="0"/>
              </a:rPr>
              <a:t>=0.61) </a:t>
            </a:r>
            <a:r>
              <a:rPr lang="en-US" sz="3200" dirty="0">
                <a:solidFill>
                  <a:srgbClr val="04617B"/>
                </a:solidFill>
                <a:latin typeface="Arial" charset="0"/>
              </a:rPr>
              <a:t>and HB (</a:t>
            </a:r>
            <a:r>
              <a:rPr lang="en-US" sz="3200" dirty="0">
                <a:solidFill>
                  <a:srgbClr val="04617B"/>
                </a:solidFill>
                <a:latin typeface="Arial" charset="0"/>
                <a:cs typeface="Arial" charset="0"/>
              </a:rPr>
              <a:t>β</a:t>
            </a:r>
            <a:r>
              <a:rPr lang="en-US" sz="3200" dirty="0">
                <a:solidFill>
                  <a:srgbClr val="04617B"/>
                </a:solidFill>
                <a:latin typeface="Arial" charset="0"/>
              </a:rPr>
              <a:t>=0.9) Sections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17513" y="4881563"/>
            <a:ext cx="8564562" cy="15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All CM’s are separated by ~2÷3 m warm section with warm doublet, X/Y correctors and BPMs. Extra space for skew correction, collimation and beam  diagnostics.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 Beta=0.6 CM has 6 cavities and 1 SC doublet in the middle with cold BPM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 Beta = 0.9 CM contains 8 SC cavities only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i="1">
                <a:solidFill>
                  <a:srgbClr val="000000"/>
                </a:solidFill>
              </a:rPr>
              <a:t>A 15 m free region to accommodate 1 GeV beam extraction is shown</a:t>
            </a:r>
            <a:r>
              <a:rPr lang="en-US" sz="160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1006475"/>
            <a:ext cx="8137525" cy="367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103438" y="2925763"/>
            <a:ext cx="67818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Envelope of longitudinal RMS beam size (in degrees at 162.5 MHz)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23"/>
          <p:cNvSpPr txBox="1">
            <a:spLocks/>
          </p:cNvSpPr>
          <p:nvPr/>
        </p:nvSpPr>
        <p:spPr>
          <a:xfrm>
            <a:off x="685800" y="685800"/>
            <a:ext cx="8229600" cy="68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650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Cryomodules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228600" y="4158235"/>
            <a:ext cx="90565" cy="1292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4158235"/>
            <a:ext cx="90565" cy="1292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8053" y="4158235"/>
            <a:ext cx="90565" cy="1292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9182" y="4158235"/>
            <a:ext cx="90565" cy="1292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1"/>
          <p:cNvGrpSpPr/>
          <p:nvPr/>
        </p:nvGrpSpPr>
        <p:grpSpPr>
          <a:xfrm>
            <a:off x="8796106" y="4114800"/>
            <a:ext cx="271694" cy="1292058"/>
            <a:chOff x="457200" y="2560320"/>
            <a:chExt cx="1097280" cy="1828800"/>
          </a:xfrm>
        </p:grpSpPr>
        <p:sp>
          <p:nvSpPr>
            <p:cNvPr id="10" name="Rectangle 9"/>
            <p:cNvSpPr/>
            <p:nvPr/>
          </p:nvSpPr>
          <p:spPr>
            <a:xfrm>
              <a:off x="457200" y="2560320"/>
              <a:ext cx="365760" cy="1828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88720" y="2560320"/>
              <a:ext cx="365760" cy="1828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85097" y="4038600"/>
            <a:ext cx="3772362" cy="15552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914438" y="4038600"/>
            <a:ext cx="3772362" cy="15552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29558" y="5644120"/>
            <a:ext cx="497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865607" y="5694407"/>
            <a:ext cx="630724" cy="200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8380" y="5892942"/>
            <a:ext cx="3805453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06394" y="5562600"/>
            <a:ext cx="1158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11325.12</a:t>
            </a:r>
            <a:endParaRPr lang="en-US" sz="1600" dirty="0"/>
          </a:p>
        </p:txBody>
      </p:sp>
      <p:grpSp>
        <p:nvGrpSpPr>
          <p:cNvPr id="18" name="Group 189"/>
          <p:cNvGrpSpPr/>
          <p:nvPr/>
        </p:nvGrpSpPr>
        <p:grpSpPr>
          <a:xfrm>
            <a:off x="442008" y="4542827"/>
            <a:ext cx="3668735" cy="520886"/>
            <a:chOff x="811731" y="4692590"/>
            <a:chExt cx="2381912" cy="663544"/>
          </a:xfrm>
        </p:grpSpPr>
        <p:sp>
          <p:nvSpPr>
            <p:cNvPr id="19" name="Rectangle 18"/>
            <p:cNvSpPr/>
            <p:nvPr/>
          </p:nvSpPr>
          <p:spPr>
            <a:xfrm>
              <a:off x="811731" y="4696444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24553" y="4696444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37375" y="4696444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6517" y="4692590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49339" y="4692590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62161" y="4692590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72273" y="4697766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85095" y="4697766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90"/>
          <p:cNvGrpSpPr/>
          <p:nvPr/>
        </p:nvGrpSpPr>
        <p:grpSpPr>
          <a:xfrm>
            <a:off x="4964254" y="4543984"/>
            <a:ext cx="3668735" cy="520886"/>
            <a:chOff x="811731" y="4692590"/>
            <a:chExt cx="2381912" cy="663544"/>
          </a:xfrm>
        </p:grpSpPr>
        <p:sp>
          <p:nvSpPr>
            <p:cNvPr id="28" name="Rectangle 27"/>
            <p:cNvSpPr/>
            <p:nvPr/>
          </p:nvSpPr>
          <p:spPr>
            <a:xfrm>
              <a:off x="811731" y="4696444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24553" y="4696444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37375" y="4696444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36517" y="4692590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49339" y="4692590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62161" y="4692590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2273" y="4697766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85095" y="4697766"/>
              <a:ext cx="208548" cy="658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71"/>
          <p:cNvGrpSpPr/>
          <p:nvPr/>
        </p:nvGrpSpPr>
        <p:grpSpPr>
          <a:xfrm>
            <a:off x="457200" y="1600200"/>
            <a:ext cx="8153400" cy="1707657"/>
            <a:chOff x="457200" y="1447800"/>
            <a:chExt cx="8153400" cy="2406243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14400" y="3809999"/>
              <a:ext cx="3200400" cy="0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104"/>
            <p:cNvGrpSpPr/>
            <p:nvPr/>
          </p:nvGrpSpPr>
          <p:grpSpPr>
            <a:xfrm>
              <a:off x="457200" y="1447800"/>
              <a:ext cx="3669478" cy="2406243"/>
              <a:chOff x="457200" y="1447800"/>
              <a:chExt cx="3669478" cy="2642460"/>
            </a:xfrm>
          </p:grpSpPr>
          <p:grpSp>
            <p:nvGrpSpPr>
              <p:cNvPr id="56" name="Group 102"/>
              <p:cNvGrpSpPr/>
              <p:nvPr/>
            </p:nvGrpSpPr>
            <p:grpSpPr>
              <a:xfrm>
                <a:off x="457200" y="1600200"/>
                <a:ext cx="3624617" cy="1645920"/>
                <a:chOff x="457200" y="1600200"/>
                <a:chExt cx="2396684" cy="1645920"/>
              </a:xfrm>
            </p:grpSpPr>
            <p:grpSp>
              <p:nvGrpSpPr>
                <p:cNvPr id="61" name="Group 31"/>
                <p:cNvGrpSpPr/>
                <p:nvPr/>
              </p:nvGrpSpPr>
              <p:grpSpPr>
                <a:xfrm>
                  <a:off x="457200" y="1600200"/>
                  <a:ext cx="1215794" cy="1645920"/>
                  <a:chOff x="457200" y="2560320"/>
                  <a:chExt cx="5330782" cy="1828800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>
                    <a:off x="457200" y="2560320"/>
                    <a:ext cx="365760" cy="18288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130386" y="3108961"/>
                    <a:ext cx="914401" cy="73152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1188720" y="2560320"/>
                    <a:ext cx="365760" cy="18288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501987" y="3108961"/>
                    <a:ext cx="914401" cy="73152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873582" y="3108961"/>
                    <a:ext cx="914400" cy="73152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32"/>
                <p:cNvGrpSpPr/>
                <p:nvPr/>
              </p:nvGrpSpPr>
              <p:grpSpPr>
                <a:xfrm>
                  <a:off x="1737360" y="1600200"/>
                  <a:ext cx="1116524" cy="1645920"/>
                  <a:chOff x="457200" y="2560320"/>
                  <a:chExt cx="4895527" cy="1828800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457200" y="2560320"/>
                    <a:ext cx="365760" cy="18288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874066" y="3100629"/>
                    <a:ext cx="914401" cy="73152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188720" y="2560320"/>
                    <a:ext cx="365760" cy="18288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3145868" y="3108961"/>
                    <a:ext cx="914401" cy="73152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4438327" y="3108961"/>
                    <a:ext cx="914400" cy="73152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7" name="Rounded Rectangle 56"/>
              <p:cNvSpPr/>
              <p:nvPr/>
            </p:nvSpPr>
            <p:spPr>
              <a:xfrm>
                <a:off x="990600" y="1447800"/>
                <a:ext cx="3124200" cy="19812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5400000">
                <a:off x="597432" y="3484154"/>
                <a:ext cx="6339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624903" y="3588485"/>
                <a:ext cx="991673" cy="118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2115844" y="3505200"/>
                <a:ext cx="1008356" cy="52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8878.49</a:t>
                </a:r>
                <a:endParaRPr lang="en-US" sz="1600" dirty="0"/>
              </a:p>
            </p:txBody>
          </p:sp>
        </p:grpSp>
        <p:grpSp>
          <p:nvGrpSpPr>
            <p:cNvPr id="39" name="Group 143"/>
            <p:cNvGrpSpPr/>
            <p:nvPr/>
          </p:nvGrpSpPr>
          <p:grpSpPr>
            <a:xfrm>
              <a:off x="4337521" y="1447799"/>
              <a:ext cx="3663480" cy="1828799"/>
              <a:chOff x="4337521" y="1447800"/>
              <a:chExt cx="3663480" cy="19812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993944" y="2104055"/>
                <a:ext cx="315396" cy="6583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129"/>
              <p:cNvGrpSpPr/>
              <p:nvPr/>
            </p:nvGrpSpPr>
            <p:grpSpPr>
              <a:xfrm>
                <a:off x="4337521" y="1600200"/>
                <a:ext cx="378474" cy="1645920"/>
                <a:chOff x="4337521" y="1600200"/>
                <a:chExt cx="378474" cy="164592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4337521" y="1600200"/>
                  <a:ext cx="126158" cy="16459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4589837" y="1600200"/>
                  <a:ext cx="126158" cy="16459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5442323" y="2093975"/>
                <a:ext cx="315396" cy="6583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874472" y="2093975"/>
                <a:ext cx="315396" cy="6583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32"/>
              <p:cNvGrpSpPr/>
              <p:nvPr/>
            </p:nvGrpSpPr>
            <p:grpSpPr>
              <a:xfrm>
                <a:off x="6273564" y="1600200"/>
                <a:ext cx="1661271" cy="1645920"/>
                <a:chOff x="457200" y="2560320"/>
                <a:chExt cx="4816394" cy="182880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457200" y="2560320"/>
                  <a:ext cx="365760" cy="18288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1813839" y="3108960"/>
                  <a:ext cx="914401" cy="73152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1188720" y="2560320"/>
                  <a:ext cx="365760" cy="18288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106300" y="3108960"/>
                  <a:ext cx="914401" cy="73152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359193" y="3108960"/>
                  <a:ext cx="914401" cy="73152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Rounded Rectangle 47"/>
              <p:cNvSpPr/>
              <p:nvPr/>
            </p:nvSpPr>
            <p:spPr>
              <a:xfrm>
                <a:off x="4953001" y="1447800"/>
                <a:ext cx="3048000" cy="19812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131"/>
            <p:cNvGrpSpPr/>
            <p:nvPr/>
          </p:nvGrpSpPr>
          <p:grpSpPr>
            <a:xfrm>
              <a:off x="8232126" y="1600200"/>
              <a:ext cx="378474" cy="1645920"/>
              <a:chOff x="4337521" y="1600200"/>
              <a:chExt cx="378474" cy="164592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337521" y="1600200"/>
                <a:ext cx="126158" cy="16459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589837" y="1600200"/>
                <a:ext cx="126158" cy="16459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838199" y="3352800"/>
            <a:ext cx="5821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  <a:ea typeface="+mj-ea"/>
                <a:cs typeface="+mj-cs"/>
              </a:rPr>
              <a:t>HE 650 </a:t>
            </a:r>
            <a:r>
              <a:rPr lang="en-US" sz="4000" b="1" dirty="0" err="1" smtClean="0">
                <a:solidFill>
                  <a:schemeClr val="accent6"/>
                </a:solidFill>
                <a:ea typeface="+mj-ea"/>
                <a:cs typeface="+mj-cs"/>
              </a:rPr>
              <a:t>Cryomodules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65896" y="2895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3000</a:t>
            </a:r>
            <a:endParaRPr lang="en-US" sz="1600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4686299" y="3086101"/>
            <a:ext cx="5334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191000" y="32766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04648" y="5881048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4645355" y="5676901"/>
            <a:ext cx="5334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191000" y="5486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3000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279525" y="166688"/>
            <a:ext cx="7315200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4617B"/>
                </a:solidFill>
                <a:latin typeface="Calibri" pitchFamily="34" charset="0"/>
              </a:rPr>
              <a:t>Steering Errors Correction</a:t>
            </a:r>
            <a:br>
              <a:rPr lang="en-US" sz="3200">
                <a:solidFill>
                  <a:srgbClr val="04617B"/>
                </a:solidFill>
                <a:latin typeface="Calibri" pitchFamily="34" charset="0"/>
              </a:rPr>
            </a:br>
            <a:r>
              <a:rPr lang="en-US" sz="1400">
                <a:solidFill>
                  <a:srgbClr val="04617B"/>
                </a:solidFill>
                <a:latin typeface="Calibri" pitchFamily="34" charset="0"/>
              </a:rPr>
              <a:t>(for a representative lattice) 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00251" y="1052684"/>
            <a:ext cx="8557146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228600" lvl="0" indent="-228600" eaLnBrk="0" hangingPunct="0">
              <a:buFont typeface="Arial" pitchFamily="34" charset="0"/>
              <a:buChar char="•"/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Misalignments  </a:t>
            </a:r>
            <a:r>
              <a:rPr lang="en-US" sz="2000" dirty="0" smtClean="0">
                <a:solidFill>
                  <a:srgbClr val="0000FF"/>
                </a:solidFill>
                <a:latin typeface="Arial Rounded MT Bold" pitchFamily="34" charset="0"/>
                <a:ea typeface="Calibri" pitchFamily="34" charset="0"/>
                <a:cs typeface="Arial"/>
              </a:rPr>
              <a:t>±</a:t>
            </a:r>
            <a:r>
              <a:rPr lang="en-US" sz="2000" dirty="0" smtClean="0">
                <a:solidFill>
                  <a:srgbClr val="0000FF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0.5 mm   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for all elements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RF jitter of  </a:t>
            </a:r>
            <a:r>
              <a:rPr lang="en-US" sz="2000" dirty="0" smtClean="0">
                <a:solidFill>
                  <a:srgbClr val="0000FF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1.0 ° x 1.0  %  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in all the cavities 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100 seeds and 1 million macro-particles per seed. 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1 corrector, 1 BPM per solenoid/</a:t>
            </a:r>
            <a:r>
              <a:rPr lang="en-US" sz="2000" dirty="0" err="1" smtClean="0">
                <a:ea typeface="Calibri" pitchFamily="34" charset="0"/>
                <a:cs typeface="Times New Roman" pitchFamily="18" charset="0"/>
              </a:rPr>
              <a:t>douplet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/quad; BPM resolution=30 </a:t>
            </a:r>
            <a:r>
              <a:rPr lang="el-GR" sz="2000" dirty="0" smtClean="0">
                <a:ea typeface="Calibri" pitchFamily="34" charset="0"/>
                <a:cs typeface="Arial"/>
              </a:rPr>
              <a:t>μ</a:t>
            </a:r>
            <a:r>
              <a:rPr lang="en-US" sz="2000" dirty="0" smtClean="0">
                <a:ea typeface="Calibri" pitchFamily="34" charset="0"/>
                <a:cs typeface="Arial"/>
              </a:rPr>
              <a:t>m</a:t>
            </a:r>
          </a:p>
          <a:p>
            <a:pPr marL="228600" lvl="0" indent="-228600" eaLnBrk="0" hangingPunct="0">
              <a:buFont typeface="Arial" pitchFamily="34" charset="0"/>
              <a:buChar char="•"/>
            </a:pPr>
            <a:r>
              <a:rPr lang="en-US" sz="2000" dirty="0" smtClean="0">
                <a:ea typeface="Calibri" pitchFamily="34" charset="0"/>
                <a:cs typeface="Arial"/>
              </a:rPr>
              <a:t>Beam </a:t>
            </a:r>
            <a:r>
              <a:rPr lang="en-US" sz="2000" dirty="0" err="1" smtClean="0">
                <a:ea typeface="Calibri" pitchFamily="34" charset="0"/>
                <a:cs typeface="Arial"/>
              </a:rPr>
              <a:t>centroid</a:t>
            </a:r>
            <a:r>
              <a:rPr lang="en-US" sz="2000" dirty="0" smtClean="0">
                <a:ea typeface="Calibri" pitchFamily="34" charset="0"/>
                <a:cs typeface="Arial"/>
              </a:rPr>
              <a:t> is corrected to ±1mm; </a:t>
            </a:r>
            <a:endParaRPr lang="en-US" sz="2000" dirty="0" smtClean="0">
              <a:ea typeface="Calibri" pitchFamily="34" charset="0"/>
              <a:cs typeface="Times New Roman" pitchFamily="18" charset="0"/>
            </a:endParaRPr>
          </a:p>
          <a:p>
            <a:pPr marL="228600" lvl="0" indent="-228600" eaLnBrk="0" hangingPunct="0">
              <a:buFont typeface="Arial" pitchFamily="34" charset="0"/>
              <a:buChar char="•"/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The uncorrected seeds predict losses above 100 W/m; </a:t>
            </a:r>
          </a:p>
          <a:p>
            <a:pPr marL="228600" lvl="0" indent="-228600" eaLnBrk="0" hangingPunct="0"/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	corrected – no losses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639762" y="6337300"/>
            <a:ext cx="85042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red curves: 100 seeds without correction; blue curves : 100 seeds with correction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053152" y="3322092"/>
            <a:ext cx="3048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FF"/>
                </a:solidFill>
              </a:rPr>
              <a:t>Beam </a:t>
            </a:r>
            <a:r>
              <a:rPr lang="en-US" dirty="0" err="1">
                <a:solidFill>
                  <a:srgbClr val="0000FF"/>
                </a:solidFill>
              </a:rPr>
              <a:t>Centroid</a:t>
            </a:r>
            <a:r>
              <a:rPr lang="en-US" dirty="0">
                <a:solidFill>
                  <a:srgbClr val="0000FF"/>
                </a:solidFill>
              </a:rPr>
              <a:t> off-set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5091112" y="3285840"/>
            <a:ext cx="379358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FF"/>
                </a:solidFill>
              </a:rPr>
              <a:t>Beam Transverse </a:t>
            </a:r>
            <a:r>
              <a:rPr lang="en-US" dirty="0" err="1">
                <a:solidFill>
                  <a:srgbClr val="0000FF"/>
                </a:solidFill>
              </a:rPr>
              <a:t>Emittance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Picture 2" descr="C:\CW_v4p0\collaboration_talk\centroid_x_cor_cw_v4p0_cor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319" y="3606420"/>
            <a:ext cx="3657600" cy="2743200"/>
          </a:xfrm>
          <a:prstGeom prst="rect">
            <a:avLst/>
          </a:prstGeom>
          <a:noFill/>
        </p:spPr>
      </p:pic>
      <p:pic>
        <p:nvPicPr>
          <p:cNvPr id="13" name="Picture 12" descr="C:\CW_v4p0\collaboration_talk\emit_rms_x_cor_cw_v4p0_cor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8839" y="3606420"/>
            <a:ext cx="3657600" cy="2743200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143000" y="37623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4617B"/>
                </a:solidFill>
                <a:latin typeface="Calibri" pitchFamily="34" charset="0"/>
              </a:rPr>
              <a:t>H</a:t>
            </a:r>
            <a:r>
              <a:rPr lang="en-US" sz="3600" baseline="30000">
                <a:solidFill>
                  <a:srgbClr val="04617B"/>
                </a:solidFill>
                <a:latin typeface="Calibri" pitchFamily="34" charset="0"/>
              </a:rPr>
              <a:t>-</a:t>
            </a:r>
            <a:r>
              <a:rPr lang="en-US" sz="3600">
                <a:solidFill>
                  <a:srgbClr val="04617B"/>
                </a:solidFill>
                <a:latin typeface="Calibri" pitchFamily="34" charset="0"/>
              </a:rPr>
              <a:t> stripping Summary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8382000" cy="295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28600" indent="-228600"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868363" algn="l"/>
                <a:tab pos="1782763" algn="l"/>
                <a:tab pos="2697163" algn="l"/>
                <a:tab pos="3611563" algn="l"/>
                <a:tab pos="4525963" algn="l"/>
                <a:tab pos="5440363" algn="l"/>
                <a:tab pos="6354763" algn="l"/>
                <a:tab pos="7269163" algn="l"/>
                <a:tab pos="8183563" algn="l"/>
                <a:tab pos="9097963" algn="l"/>
                <a:tab pos="10012363" algn="l"/>
              </a:tabLst>
            </a:pPr>
            <a:r>
              <a:rPr lang="en-US" dirty="0">
                <a:solidFill>
                  <a:srgbClr val="000000"/>
                </a:solidFill>
              </a:rPr>
              <a:t>Stripping on residual gas is &lt; 0.1 W/m if pressure is better </a:t>
            </a:r>
            <a:r>
              <a:rPr lang="en-US" dirty="0" smtClean="0">
                <a:solidFill>
                  <a:srgbClr val="000000"/>
                </a:solidFill>
              </a:rPr>
              <a:t>than </a:t>
            </a:r>
            <a:r>
              <a:rPr lang="en-US" dirty="0">
                <a:solidFill>
                  <a:srgbClr val="000000"/>
                </a:solidFill>
              </a:rPr>
              <a:t>10</a:t>
            </a:r>
            <a:r>
              <a:rPr lang="en-US" baseline="30000" dirty="0">
                <a:solidFill>
                  <a:srgbClr val="000000"/>
                </a:solidFill>
              </a:rPr>
              <a:t>-8 </a:t>
            </a:r>
            <a:r>
              <a:rPr lang="en-US" dirty="0" err="1">
                <a:solidFill>
                  <a:srgbClr val="000000"/>
                </a:solidFill>
              </a:rPr>
              <a:t>Torr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marL="228600" indent="-228600">
              <a:spcBef>
                <a:spcPts val="450"/>
              </a:spcBef>
              <a:buClr>
                <a:srgbClr val="0BD0D9"/>
              </a:buClr>
              <a:buSzPct val="95000"/>
              <a:tabLst>
                <a:tab pos="868363" algn="l"/>
                <a:tab pos="1782763" algn="l"/>
                <a:tab pos="2697163" algn="l"/>
                <a:tab pos="3611563" algn="l"/>
                <a:tab pos="4525963" algn="l"/>
                <a:tab pos="5440363" algn="l"/>
                <a:tab pos="6354763" algn="l"/>
                <a:tab pos="7269163" algn="l"/>
                <a:tab pos="8183563" algn="l"/>
                <a:tab pos="9097963" algn="l"/>
                <a:tab pos="100123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	at </a:t>
            </a:r>
            <a:r>
              <a:rPr lang="en-US" dirty="0">
                <a:solidFill>
                  <a:srgbClr val="000000"/>
                </a:solidFill>
              </a:rPr>
              <a:t>300 °K (10</a:t>
            </a:r>
            <a:r>
              <a:rPr lang="en-US" baseline="30000" dirty="0">
                <a:solidFill>
                  <a:srgbClr val="000000"/>
                </a:solidFill>
              </a:rPr>
              <a:t>-10</a:t>
            </a:r>
            <a:r>
              <a:rPr lang="en-US" dirty="0">
                <a:solidFill>
                  <a:srgbClr val="000000"/>
                </a:solidFill>
              </a:rPr>
              <a:t> at 3°K)</a:t>
            </a:r>
          </a:p>
          <a:p>
            <a:pPr marL="228600" lvl="1" indent="-228600">
              <a:spcBef>
                <a:spcPts val="450"/>
              </a:spcBef>
              <a:buClr>
                <a:srgbClr val="0F6FC6"/>
              </a:buClr>
              <a:buSzPct val="85000"/>
              <a:buFont typeface="Wingdings 2" pitchFamily="16" charset="2"/>
              <a:buNone/>
              <a:tabLst>
                <a:tab pos="868363" algn="l"/>
                <a:tab pos="1782763" algn="l"/>
                <a:tab pos="2697163" algn="l"/>
                <a:tab pos="3611563" algn="l"/>
                <a:tab pos="4525963" algn="l"/>
                <a:tab pos="5440363" algn="l"/>
                <a:tab pos="6354763" algn="l"/>
                <a:tab pos="7269163" algn="l"/>
                <a:tab pos="8183563" algn="l"/>
                <a:tab pos="9097963" algn="l"/>
                <a:tab pos="10012363" algn="l"/>
              </a:tabLst>
            </a:pPr>
            <a:r>
              <a:rPr lang="en-US" dirty="0">
                <a:solidFill>
                  <a:srgbClr val="000000"/>
                </a:solidFill>
              </a:rPr>
              <a:t>(Assuming gas contains 50% H2, 25% O2, 25% </a:t>
            </a:r>
            <a:r>
              <a:rPr lang="en-US" dirty="0" smtClean="0">
                <a:solidFill>
                  <a:srgbClr val="000000"/>
                </a:solidFill>
              </a:rPr>
              <a:t>N2/CO)</a:t>
            </a:r>
            <a:endParaRPr lang="en-US" dirty="0">
              <a:solidFill>
                <a:srgbClr val="000000"/>
              </a:solidFill>
            </a:endParaRPr>
          </a:p>
          <a:p>
            <a:pPr marL="228600" indent="-228600"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868363" algn="l"/>
                <a:tab pos="1782763" algn="l"/>
                <a:tab pos="2697163" algn="l"/>
                <a:tab pos="3611563" algn="l"/>
                <a:tab pos="4525963" algn="l"/>
                <a:tab pos="5440363" algn="l"/>
                <a:tab pos="6354763" algn="l"/>
                <a:tab pos="7269163" algn="l"/>
                <a:tab pos="8183563" algn="l"/>
                <a:tab pos="9097963" algn="l"/>
                <a:tab pos="10012363" algn="l"/>
              </a:tabLst>
            </a:pPr>
            <a:r>
              <a:rPr lang="en-US" dirty="0">
                <a:solidFill>
                  <a:srgbClr val="000000"/>
                </a:solidFill>
              </a:rPr>
              <a:t>Magnetic stripping is well below </a:t>
            </a:r>
            <a:r>
              <a:rPr lang="en-US" dirty="0">
                <a:solidFill>
                  <a:srgbClr val="0000FF"/>
                </a:solidFill>
              </a:rPr>
              <a:t>0.1 W/m, </a:t>
            </a:r>
            <a:r>
              <a:rPr lang="en-US" dirty="0">
                <a:solidFill>
                  <a:srgbClr val="000000"/>
                </a:solidFill>
              </a:rPr>
              <a:t>even for unrealistic 5 mm beam offset.</a:t>
            </a:r>
          </a:p>
          <a:p>
            <a:pPr marL="228600" indent="-228600"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868363" algn="l"/>
                <a:tab pos="1782763" algn="l"/>
                <a:tab pos="2697163" algn="l"/>
                <a:tab pos="3611563" algn="l"/>
                <a:tab pos="4525963" algn="l"/>
                <a:tab pos="5440363" algn="l"/>
                <a:tab pos="6354763" algn="l"/>
                <a:tab pos="7269163" algn="l"/>
                <a:tab pos="8183563" algn="l"/>
                <a:tab pos="9097963" algn="l"/>
                <a:tab pos="10012363" algn="l"/>
              </a:tabLst>
            </a:pPr>
            <a:r>
              <a:rPr lang="en-US" dirty="0">
                <a:solidFill>
                  <a:srgbClr val="000000"/>
                </a:solidFill>
              </a:rPr>
              <a:t>Stripping due to blackbody radiation is not an issue for SC </a:t>
            </a:r>
            <a:r>
              <a:rPr lang="en-US" dirty="0" err="1">
                <a:solidFill>
                  <a:srgbClr val="000000"/>
                </a:solidFill>
              </a:rPr>
              <a:t>linac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228600" indent="-228600"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868363" algn="l"/>
                <a:tab pos="1782763" algn="l"/>
                <a:tab pos="2697163" algn="l"/>
                <a:tab pos="3611563" algn="l"/>
                <a:tab pos="4525963" algn="l"/>
                <a:tab pos="5440363" algn="l"/>
                <a:tab pos="6354763" algn="l"/>
                <a:tab pos="7269163" algn="l"/>
                <a:tab pos="8183563" algn="l"/>
                <a:tab pos="9097963" algn="l"/>
                <a:tab pos="10012363" algn="l"/>
              </a:tabLst>
            </a:pPr>
            <a:r>
              <a:rPr lang="en-US" dirty="0">
                <a:solidFill>
                  <a:srgbClr val="000000"/>
                </a:solidFill>
              </a:rPr>
              <a:t>Intra-beam stripping is </a:t>
            </a:r>
            <a:r>
              <a:rPr lang="en-US" dirty="0">
                <a:solidFill>
                  <a:srgbClr val="0000FF"/>
                </a:solidFill>
              </a:rPr>
              <a:t>~0.1 W/m </a:t>
            </a: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dirty="0" smtClean="0">
                <a:solidFill>
                  <a:srgbClr val="000000"/>
                </a:solidFill>
              </a:rPr>
              <a:t>the baseline design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685800" lvl="1" indent="-228600"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868363" algn="l"/>
                <a:tab pos="1782763" algn="l"/>
                <a:tab pos="2697163" algn="l"/>
                <a:tab pos="3611563" algn="l"/>
                <a:tab pos="4525963" algn="l"/>
                <a:tab pos="5440363" algn="l"/>
                <a:tab pos="6354763" algn="l"/>
                <a:tab pos="7269163" algn="l"/>
                <a:tab pos="8183563" algn="l"/>
                <a:tab pos="9097963" algn="l"/>
                <a:tab pos="100123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Experimental confirmation: 90% of SNS </a:t>
            </a:r>
            <a:r>
              <a:rPr lang="en-US" dirty="0" err="1" smtClean="0">
                <a:solidFill>
                  <a:srgbClr val="000000"/>
                </a:solidFill>
              </a:rPr>
              <a:t>linac</a:t>
            </a:r>
            <a:r>
              <a:rPr lang="en-US" dirty="0" smtClean="0">
                <a:solidFill>
                  <a:srgbClr val="000000"/>
                </a:solidFill>
              </a:rPr>
              <a:t> losses are from stripping</a:t>
            </a:r>
            <a:endParaRPr lang="en-US" dirty="0">
              <a:solidFill>
                <a:srgbClr val="000000"/>
              </a:solidFill>
            </a:endParaRPr>
          </a:p>
          <a:p>
            <a:pPr marL="228600" indent="-228600"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868363" algn="l"/>
                <a:tab pos="1782763" algn="l"/>
                <a:tab pos="2697163" algn="l"/>
                <a:tab pos="3611563" algn="l"/>
                <a:tab pos="4525963" algn="l"/>
                <a:tab pos="5440363" algn="l"/>
                <a:tab pos="6354763" algn="l"/>
                <a:tab pos="7269163" algn="l"/>
                <a:tab pos="8183563" algn="l"/>
                <a:tab pos="9097963" algn="l"/>
                <a:tab pos="10012363" algn="l"/>
              </a:tabLst>
            </a:pPr>
            <a:r>
              <a:rPr lang="en-US" dirty="0">
                <a:solidFill>
                  <a:srgbClr val="000000"/>
                </a:solidFill>
              </a:rPr>
              <a:t>In the pulsed 3-8 </a:t>
            </a:r>
            <a:r>
              <a:rPr lang="en-US" dirty="0" err="1">
                <a:solidFill>
                  <a:srgbClr val="000000"/>
                </a:solidFill>
              </a:rPr>
              <a:t>GeV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linac</a:t>
            </a:r>
            <a:r>
              <a:rPr lang="en-US" dirty="0">
                <a:solidFill>
                  <a:srgbClr val="000000"/>
                </a:solidFill>
              </a:rPr>
              <a:t>, losses due to H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stripping are well below 0.1 W/m</a:t>
            </a:r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997" y="4003248"/>
            <a:ext cx="6629400" cy="260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52800"/>
            <a:ext cx="464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smtClean="0"/>
              <a:t>3 – 8 GeV acceleration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87104" y="1599063"/>
            <a:ext cx="7543800" cy="4405952"/>
          </a:xfrm>
        </p:spPr>
        <p:txBody>
          <a:bodyPr/>
          <a:lstStyle/>
          <a:p>
            <a:r>
              <a:rPr lang="en-US" dirty="0" smtClean="0"/>
              <a:t>Pulsed </a:t>
            </a:r>
            <a:r>
              <a:rPr lang="en-US" dirty="0" err="1" smtClean="0"/>
              <a:t>linac</a:t>
            </a:r>
            <a:r>
              <a:rPr lang="en-US" dirty="0" smtClean="0"/>
              <a:t> based on the ILC technology</a:t>
            </a:r>
          </a:p>
          <a:p>
            <a:pPr lvl="1"/>
            <a:r>
              <a:rPr lang="en-US" dirty="0" smtClean="0"/>
              <a:t>1.3 GHz, 25 MV/m gradient,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dirty="0" smtClean="0"/>
              <a:t>5% duty cycle </a:t>
            </a:r>
          </a:p>
          <a:p>
            <a:pPr lvl="1"/>
            <a:r>
              <a:rPr lang="en-US" dirty="0" smtClean="0"/>
              <a:t>considering 8-30 ms pulse length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 smtClean="0">
                <a:cs typeface="Times New Roman" pitchFamily="18" charset="0"/>
              </a:rPr>
              <a:t>250 cavities (28 ILC-type </a:t>
            </a:r>
            <a:r>
              <a:rPr lang="en-US" dirty="0" err="1" smtClean="0">
                <a:cs typeface="Times New Roman" pitchFamily="18" charset="0"/>
              </a:rPr>
              <a:t>cryomodules</a:t>
            </a:r>
            <a:r>
              <a:rPr lang="en-US" dirty="0" smtClean="0">
                <a:cs typeface="Times New Roman" pitchFamily="18" charset="0"/>
              </a:rPr>
              <a:t>) needed.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Simple FODO lattice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1 Klystron per 2 CM’s</a:t>
            </a:r>
            <a:endParaRPr lang="en-US" dirty="0" smtClea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410200"/>
            <a:ext cx="464343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2600" y="704088"/>
            <a:ext cx="6934200" cy="591312"/>
          </a:xfrm>
        </p:spPr>
        <p:txBody>
          <a:bodyPr>
            <a:normAutofit/>
          </a:bodyPr>
          <a:lstStyle/>
          <a:p>
            <a:r>
              <a:rPr lang="en-US" dirty="0" smtClean="0"/>
              <a:t>Cavity Energy Gain</a:t>
            </a:r>
            <a:endParaRPr lang="en-US" dirty="0"/>
          </a:p>
        </p:txBody>
      </p:sp>
      <p:pic>
        <p:nvPicPr>
          <p:cNvPr id="7" name="Content Placeholder 3" descr="Amplitude (MV) vs. Position of the Center (m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6192" y="1371601"/>
            <a:ext cx="7411645" cy="4953000"/>
          </a:xfrm>
        </p:spPr>
      </p:pic>
      <p:sp>
        <p:nvSpPr>
          <p:cNvPr id="8" name="TextBox 7"/>
          <p:cNvSpPr txBox="1"/>
          <p:nvPr/>
        </p:nvSpPr>
        <p:spPr>
          <a:xfrm>
            <a:off x="2667000" y="190500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Eacc</a:t>
            </a:r>
            <a:r>
              <a:rPr lang="en-US" dirty="0" smtClean="0"/>
              <a:t> = 25 MV/m: L=1.038m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ject_X_Diagram_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959" y="2445135"/>
            <a:ext cx="6736067" cy="3849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Design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320420"/>
          </a:xfrm>
        </p:spPr>
        <p:txBody>
          <a:bodyPr>
            <a:normAutofit/>
          </a:bodyPr>
          <a:lstStyle/>
          <a:p>
            <a:r>
              <a:rPr lang="en-US" dirty="0" smtClean="0"/>
              <a:t>Reference Design continues as our baseline concept </a:t>
            </a:r>
          </a:p>
          <a:p>
            <a:pPr lvl="1"/>
            <a:r>
              <a:rPr lang="en-US" dirty="0" smtClean="0"/>
              <a:t>Modified configuration of initial 10 </a:t>
            </a:r>
            <a:r>
              <a:rPr lang="en-US" dirty="0" err="1" smtClean="0"/>
              <a:t>MeV</a:t>
            </a:r>
            <a:r>
              <a:rPr lang="en-US" dirty="0" smtClean="0"/>
              <a:t> acceleration (RFQ and HWR) </a:t>
            </a:r>
          </a:p>
          <a:p>
            <a:pPr lvl="1"/>
            <a:r>
              <a:rPr lang="en-US" dirty="0" smtClean="0"/>
              <a:t>Functional Requirements Specification (FRS) updated to reflect changes</a:t>
            </a:r>
          </a:p>
          <a:p>
            <a:pPr lvl="2"/>
            <a:r>
              <a:rPr lang="en-US" b="1" dirty="0" smtClean="0"/>
              <a:t>Project X Document # 658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2197" y="2770496"/>
            <a:ext cx="2114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3 MW @ 3 </a:t>
            </a:r>
            <a:r>
              <a:rPr lang="en-US" b="1" dirty="0" err="1" smtClean="0"/>
              <a:t>GeV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200 kW @ 8 </a:t>
            </a:r>
            <a:r>
              <a:rPr lang="en-US" b="1" dirty="0" err="1" smtClean="0"/>
              <a:t>GeV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2 MW @ 120 </a:t>
            </a:r>
            <a:r>
              <a:rPr lang="en-US" b="1" dirty="0" err="1" smtClean="0"/>
              <a:t>GeV</a:t>
            </a:r>
            <a:r>
              <a:rPr lang="en-US" b="1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3145810" y="4496937"/>
            <a:ext cx="382137" cy="2320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02257" y="4804012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1-GeV extraction</a:t>
            </a:r>
          </a:p>
          <a:p>
            <a:r>
              <a:rPr lang="en-US" dirty="0" smtClean="0"/>
              <a:t>section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458429"/>
            <a:ext cx="7391400" cy="515112"/>
          </a:xfrm>
        </p:spPr>
        <p:txBody>
          <a:bodyPr>
            <a:noAutofit/>
          </a:bodyPr>
          <a:lstStyle/>
          <a:p>
            <a:r>
              <a:rPr lang="en-US" dirty="0" smtClean="0"/>
              <a:t>Envelopes (sigma)</a:t>
            </a:r>
            <a:endParaRPr lang="en-US" dirty="0"/>
          </a:p>
        </p:txBody>
      </p:sp>
      <p:pic>
        <p:nvPicPr>
          <p:cNvPr id="7" name="Content Placeholder 3" descr="Envelop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918732" cy="51133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Pulsed </a:t>
            </a:r>
            <a:r>
              <a:rPr lang="en-US" sz="3600" dirty="0" err="1" smtClean="0"/>
              <a:t>Linac</a:t>
            </a:r>
            <a:r>
              <a:rPr lang="en-US" sz="3600" dirty="0" smtClean="0"/>
              <a:t> </a:t>
            </a:r>
            <a:r>
              <a:rPr lang="en-US" sz="3600" dirty="0" err="1" smtClean="0"/>
              <a:t>rf</a:t>
            </a:r>
            <a:r>
              <a:rPr lang="en-US" sz="3600" dirty="0" smtClean="0"/>
              <a:t> power parameters</a:t>
            </a:r>
            <a:endParaRPr lang="en-US" sz="3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43" y="1783948"/>
            <a:ext cx="82296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45910" y="5704765"/>
            <a:ext cx="491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estimate assumes: 1 Klystron per 2 CM’s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accumulate 26 </a:t>
            </a:r>
            <a:r>
              <a:rPr lang="en-US" dirty="0" err="1" smtClean="0"/>
              <a:t>mA</a:t>
            </a:r>
            <a:r>
              <a:rPr lang="en-US" dirty="0" smtClean="0"/>
              <a:t>-ms protons in the MI/Recycler</a:t>
            </a:r>
          </a:p>
          <a:p>
            <a:r>
              <a:rPr lang="en-US" dirty="0" smtClean="0"/>
              <a:t>For  a stationary foil, a single 26-ms pulse would destroy the foil.</a:t>
            </a:r>
          </a:p>
          <a:p>
            <a:r>
              <a:rPr lang="en-US" dirty="0" smtClean="0"/>
              <a:t>6 pulses at 10 Hz give enough time for </a:t>
            </a:r>
            <a:r>
              <a:rPr lang="en-US" dirty="0" err="1" smtClean="0"/>
              <a:t>radiative</a:t>
            </a:r>
            <a:r>
              <a:rPr lang="en-US" dirty="0" smtClean="0"/>
              <a:t> cooling between pulses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705" y="3250726"/>
            <a:ext cx="86487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66750" y="0"/>
            <a:ext cx="5562600" cy="1143000"/>
          </a:xfrm>
        </p:spPr>
        <p:txBody>
          <a:bodyPr/>
          <a:lstStyle/>
          <a:p>
            <a:r>
              <a:rPr lang="en-US" dirty="0" smtClean="0"/>
              <a:t>Recycler Injection</a:t>
            </a:r>
            <a:endParaRPr lang="en-US" dirty="0"/>
          </a:p>
        </p:txBody>
      </p:sp>
      <p:pic>
        <p:nvPicPr>
          <p:cNvPr id="7" name="Picture 6" descr="Picture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5302" y="3652802"/>
            <a:ext cx="3588698" cy="2519440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0" y="1270136"/>
            <a:ext cx="4602411" cy="1966358"/>
            <a:chOff x="2527" y="142"/>
            <a:chExt cx="7200" cy="2912"/>
          </a:xfrm>
        </p:grpSpPr>
        <p:sp>
          <p:nvSpPr>
            <p:cNvPr id="9" name="AutoShape 3"/>
            <p:cNvSpPr>
              <a:spLocks noChangeAspect="1" noChangeArrowheads="1"/>
            </p:cNvSpPr>
            <p:nvPr/>
          </p:nvSpPr>
          <p:spPr bwMode="auto">
            <a:xfrm>
              <a:off x="2527" y="142"/>
              <a:ext cx="7200" cy="2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796" y="1482"/>
              <a:ext cx="65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584" y="1004"/>
              <a:ext cx="1114" cy="9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6237" y="1029"/>
              <a:ext cx="223" cy="9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6960" y="1029"/>
              <a:ext cx="160" cy="9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128" y="1005"/>
              <a:ext cx="159" cy="9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6066" y="1016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200" y="1146"/>
              <a:ext cx="4335" cy="336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1676" y="90"/>
                </a:cxn>
                <a:cxn ang="0">
                  <a:pos x="3046" y="6"/>
                </a:cxn>
                <a:cxn ang="0">
                  <a:pos x="3496" y="0"/>
                </a:cxn>
                <a:cxn ang="0">
                  <a:pos x="3846" y="40"/>
                </a:cxn>
                <a:cxn ang="0">
                  <a:pos x="4771" y="411"/>
                </a:cxn>
                <a:cxn ang="0">
                  <a:pos x="5311" y="411"/>
                </a:cxn>
              </a:cxnLst>
              <a:rect l="0" t="0" r="r" b="b"/>
              <a:pathLst>
                <a:path w="5311" h="411">
                  <a:moveTo>
                    <a:pt x="0" y="411"/>
                  </a:moveTo>
                  <a:lnTo>
                    <a:pt x="1676" y="90"/>
                  </a:lnTo>
                  <a:lnTo>
                    <a:pt x="3046" y="6"/>
                  </a:lnTo>
                  <a:lnTo>
                    <a:pt x="3496" y="0"/>
                  </a:lnTo>
                  <a:lnTo>
                    <a:pt x="3846" y="40"/>
                  </a:lnTo>
                  <a:lnTo>
                    <a:pt x="4771" y="411"/>
                  </a:lnTo>
                  <a:lnTo>
                    <a:pt x="5311" y="411"/>
                  </a:ln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3285" y="2044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4583" y="2032"/>
              <a:ext cx="0" cy="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5698" y="2032"/>
              <a:ext cx="0" cy="3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6236" y="2044"/>
              <a:ext cx="0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6568" y="2032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6959" y="2056"/>
              <a:ext cx="0" cy="3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3285" y="2215"/>
              <a:ext cx="1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5698" y="2179"/>
              <a:ext cx="5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6592" y="2179"/>
              <a:ext cx="3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2821" y="660"/>
              <a:ext cx="783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HBC1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755" y="647"/>
              <a:ext cx="77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HBC2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5967" y="661"/>
              <a:ext cx="796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HBC3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6845" y="661"/>
              <a:ext cx="77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HBC4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H="1" flipV="1">
              <a:off x="3738" y="804"/>
              <a:ext cx="845" cy="281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7767" y="1113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8000" y="1101"/>
              <a:ext cx="0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8073" y="1138"/>
              <a:ext cx="1359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75 to 100 mm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3407" y="2326"/>
              <a:ext cx="1091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8.941 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5159" y="2424"/>
              <a:ext cx="108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0.606 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6518" y="2387"/>
              <a:ext cx="1029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1.068 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4615" y="273"/>
              <a:ext cx="143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Stripping foil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5702" y="526"/>
              <a:ext cx="326" cy="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6085" y="1135"/>
              <a:ext cx="842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7090" y="735"/>
              <a:ext cx="645" cy="40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6923" y="1011"/>
              <a:ext cx="2" cy="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 flipV="1">
              <a:off x="6919" y="1127"/>
              <a:ext cx="188" cy="2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3654" y="539"/>
              <a:ext cx="52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Calibri" pitchFamily="34" charset="0"/>
                </a:rPr>
                <a:t>H</a:t>
              </a:r>
              <a:r>
                <a:rPr kumimoji="0" lang="en-US" sz="1100" b="0" i="0" u="none" strike="noStrike" cap="none" normalizeH="0" baseline="3000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Times New Roman" pitchFamily="18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6240" y="245"/>
              <a:ext cx="57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</a:rPr>
                <a:t>H</a:t>
              </a:r>
              <a:r>
                <a:rPr kumimoji="0" lang="en-US" sz="1100" b="0" i="0" u="none" strike="noStrike" cap="none" normalizeH="0" baseline="3000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4584" y="1089"/>
              <a:ext cx="1478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0" y="70"/>
                </a:cxn>
                <a:cxn ang="0">
                  <a:pos x="1810" y="61"/>
                </a:cxn>
              </a:cxnLst>
              <a:rect l="0" t="0" r="r" b="b"/>
              <a:pathLst>
                <a:path w="1810" h="70">
                  <a:moveTo>
                    <a:pt x="0" y="0"/>
                  </a:moveTo>
                  <a:lnTo>
                    <a:pt x="700" y="70"/>
                  </a:lnTo>
                  <a:lnTo>
                    <a:pt x="1810" y="61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7711" y="599"/>
              <a:ext cx="1780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</a:rPr>
                <a:t>H</a:t>
              </a:r>
              <a:r>
                <a:rPr kumimoji="0" lang="en-US" sz="1100" b="0" i="0" u="none" strike="noStrike" cap="none" normalizeH="0" baseline="3000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</a:rPr>
                <a:t>+ 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</a:rPr>
                <a:t>to inj. absorber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6413" y="509"/>
              <a:ext cx="285" cy="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0" y="280"/>
                </a:cxn>
                <a:cxn ang="0">
                  <a:pos x="349" y="750"/>
                </a:cxn>
              </a:cxnLst>
              <a:rect l="0" t="0" r="r" b="b"/>
              <a:pathLst>
                <a:path w="349" h="750">
                  <a:moveTo>
                    <a:pt x="0" y="0"/>
                  </a:moveTo>
                  <a:lnTo>
                    <a:pt x="220" y="280"/>
                  </a:lnTo>
                  <a:lnTo>
                    <a:pt x="349" y="7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6707" y="240"/>
              <a:ext cx="182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Thick foil H</a:t>
              </a:r>
              <a:r>
                <a:rPr kumimoji="0" lang="en-US" sz="11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-&gt;H</a:t>
              </a:r>
              <a:r>
                <a:rPr kumimoji="0" lang="en-US" sz="11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6764" y="485"/>
              <a:ext cx="122" cy="52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260"/>
                </a:cxn>
                <a:cxn ang="0">
                  <a:pos x="150" y="640"/>
                </a:cxn>
              </a:cxnLst>
              <a:rect l="0" t="0" r="r" b="b"/>
              <a:pathLst>
                <a:path w="150" h="640">
                  <a:moveTo>
                    <a:pt x="120" y="0"/>
                  </a:moveTo>
                  <a:lnTo>
                    <a:pt x="0" y="260"/>
                  </a:lnTo>
                  <a:lnTo>
                    <a:pt x="150" y="6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 Box 44"/>
            <p:cNvSpPr txBox="1">
              <a:spLocks noChangeArrowheads="1"/>
            </p:cNvSpPr>
            <p:nvPr/>
          </p:nvSpPr>
          <p:spPr bwMode="auto">
            <a:xfrm>
              <a:off x="3213" y="1856"/>
              <a:ext cx="17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</a:rPr>
                <a:t>Circulating protons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 flipV="1">
              <a:off x="3572" y="1350"/>
              <a:ext cx="498" cy="5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93758" y="1187355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" name="Picture 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158" y="1286507"/>
            <a:ext cx="4229593" cy="22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687" y="4102611"/>
            <a:ext cx="21050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183057" y="3701955"/>
            <a:ext cx="356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KEK (anti-correlated) H paint V steer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60916" y="4668686"/>
            <a:ext cx="530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Foil orientation (corner foil used in present simulation)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39593" y="5131393"/>
            <a:ext cx="389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Hor. Strip foil (matched to size of beam)</a:t>
            </a:r>
            <a:endParaRPr lang="en-US" dirty="0"/>
          </a:p>
        </p:txBody>
      </p:sp>
      <p:grpSp>
        <p:nvGrpSpPr>
          <p:cNvPr id="58" name="Group 187"/>
          <p:cNvGrpSpPr/>
          <p:nvPr/>
        </p:nvGrpSpPr>
        <p:grpSpPr>
          <a:xfrm>
            <a:off x="2553272" y="5516984"/>
            <a:ext cx="1377109" cy="738129"/>
            <a:chOff x="2335575" y="5244029"/>
            <a:chExt cx="1377109" cy="738129"/>
          </a:xfrm>
        </p:grpSpPr>
        <p:grpSp>
          <p:nvGrpSpPr>
            <p:cNvPr id="59" name="Group 180"/>
            <p:cNvGrpSpPr/>
            <p:nvPr/>
          </p:nvGrpSpPr>
          <p:grpSpPr>
            <a:xfrm>
              <a:off x="2335575" y="5244029"/>
              <a:ext cx="1377109" cy="738129"/>
              <a:chOff x="6599103" y="3646583"/>
              <a:chExt cx="1377109" cy="738129"/>
            </a:xfrm>
          </p:grpSpPr>
          <p:grpSp>
            <p:nvGrpSpPr>
              <p:cNvPr id="61" name="Group 158"/>
              <p:cNvGrpSpPr/>
              <p:nvPr/>
            </p:nvGrpSpPr>
            <p:grpSpPr>
              <a:xfrm>
                <a:off x="7160964" y="3646583"/>
                <a:ext cx="815248" cy="473725"/>
                <a:chOff x="7160964" y="3646583"/>
                <a:chExt cx="815248" cy="473725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7160964" y="3701668"/>
                  <a:ext cx="815248" cy="23135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7755875" y="3646583"/>
                  <a:ext cx="209320" cy="47372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2" name="Straight Connector 61"/>
              <p:cNvCxnSpPr/>
              <p:nvPr/>
            </p:nvCxnSpPr>
            <p:spPr>
              <a:xfrm rot="5400000">
                <a:off x="6973678" y="4197426"/>
                <a:ext cx="3745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0800000">
                <a:off x="6896560" y="3933022"/>
                <a:ext cx="22033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6896560" y="3701667"/>
                <a:ext cx="1872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7568588" y="4197425"/>
                <a:ext cx="341523" cy="11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6599103" y="3679634"/>
                <a:ext cx="6351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6-8mm</a:t>
                </a:r>
                <a:endParaRPr lang="en-US" sz="12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149947" y="4087259"/>
                <a:ext cx="5886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12mm</a:t>
                </a:r>
                <a:endParaRPr lang="en-US" sz="1200" dirty="0"/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2919470" y="5321146"/>
              <a:ext cx="198303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188"/>
          <p:cNvGrpSpPr/>
          <p:nvPr/>
        </p:nvGrpSpPr>
        <p:grpSpPr>
          <a:xfrm>
            <a:off x="63461" y="5068716"/>
            <a:ext cx="1575413" cy="1318600"/>
            <a:chOff x="198303" y="4795761"/>
            <a:chExt cx="1575413" cy="1318600"/>
          </a:xfrm>
        </p:grpSpPr>
        <p:grpSp>
          <p:nvGrpSpPr>
            <p:cNvPr id="71" name="Group 179"/>
            <p:cNvGrpSpPr/>
            <p:nvPr/>
          </p:nvGrpSpPr>
          <p:grpSpPr>
            <a:xfrm>
              <a:off x="198303" y="4795761"/>
              <a:ext cx="1575413" cy="1318600"/>
              <a:chOff x="4946573" y="3638990"/>
              <a:chExt cx="1575413" cy="1318600"/>
            </a:xfrm>
          </p:grpSpPr>
          <p:grpSp>
            <p:nvGrpSpPr>
              <p:cNvPr id="73" name="Group 155"/>
              <p:cNvGrpSpPr/>
              <p:nvPr/>
            </p:nvGrpSpPr>
            <p:grpSpPr>
              <a:xfrm>
                <a:off x="5739788" y="3638990"/>
                <a:ext cx="782198" cy="881349"/>
                <a:chOff x="6202496" y="3613533"/>
                <a:chExt cx="782198" cy="881349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6202496" y="3613533"/>
                  <a:ext cx="782198" cy="11016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863508" y="3712684"/>
                  <a:ext cx="121185" cy="78219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6202496" y="3723700"/>
                  <a:ext cx="638979" cy="77118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>
              <a:xfrm rot="10800000">
                <a:off x="5100810" y="3745735"/>
                <a:ext cx="52881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155894" y="4527933"/>
                <a:ext cx="49575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5574535" y="4737253"/>
                <a:ext cx="3525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6196988" y="4764795"/>
                <a:ext cx="3855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5772838" y="4605051"/>
                <a:ext cx="5886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14mm</a:t>
                </a:r>
                <a:endParaRPr lang="en-US" sz="12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946573" y="3988106"/>
                <a:ext cx="5886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18mm</a:t>
                </a:r>
                <a:endParaRPr lang="en-US" sz="1200" dirty="0"/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1022732" y="5451512"/>
              <a:ext cx="198303" cy="187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3" name="Picture 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5085" y="4140318"/>
            <a:ext cx="2533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Rectangle 83"/>
          <p:cNvSpPr/>
          <p:nvPr/>
        </p:nvSpPr>
        <p:spPr>
          <a:xfrm>
            <a:off x="69238" y="2961107"/>
            <a:ext cx="920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/>
                <a:ea typeface="Times New Roman"/>
              </a:rPr>
              <a:t>+3.5669 </a:t>
            </a:r>
            <a:r>
              <a:rPr lang="en-US" sz="1200" dirty="0" err="1" smtClean="0">
                <a:latin typeface="Times New Roman"/>
                <a:ea typeface="Times New Roman"/>
              </a:rPr>
              <a:t>kG</a:t>
            </a:r>
            <a:endParaRPr lang="en-US" sz="1200" dirty="0"/>
          </a:p>
        </p:txBody>
      </p:sp>
      <p:sp>
        <p:nvSpPr>
          <p:cNvPr id="85" name="Rectangle 84"/>
          <p:cNvSpPr/>
          <p:nvPr/>
        </p:nvSpPr>
        <p:spPr>
          <a:xfrm>
            <a:off x="1217478" y="2951680"/>
            <a:ext cx="885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/>
                <a:ea typeface="Times New Roman"/>
              </a:rPr>
              <a:t>-0.4656 </a:t>
            </a:r>
            <a:r>
              <a:rPr lang="en-US" sz="1200" dirty="0" err="1" smtClean="0">
                <a:latin typeface="Times New Roman"/>
                <a:ea typeface="Times New Roman"/>
              </a:rPr>
              <a:t>kG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2174725" y="2950168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-11 </a:t>
            </a:r>
            <a:r>
              <a:rPr lang="en-US" sz="1400" dirty="0" err="1" smtClean="0"/>
              <a:t>kG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2751331" y="2942313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11 </a:t>
            </a:r>
            <a:r>
              <a:rPr lang="en-US" sz="1400" dirty="0" err="1" smtClean="0"/>
              <a:t>kG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injection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possibility to inject in a single 26-ms pulse is highly desirable.</a:t>
            </a:r>
          </a:p>
          <a:p>
            <a:pPr lvl="1"/>
            <a:r>
              <a:rPr lang="en-US" dirty="0" smtClean="0"/>
              <a:t>Eliminates the need for Recycler (as an accumulator)</a:t>
            </a:r>
          </a:p>
          <a:p>
            <a:pPr lvl="1"/>
            <a:r>
              <a:rPr lang="en-US" dirty="0" smtClean="0"/>
              <a:t>Potentially allows for a lower </a:t>
            </a:r>
            <a:r>
              <a:rPr lang="en-US" dirty="0" err="1" smtClean="0"/>
              <a:t>linac</a:t>
            </a:r>
            <a:r>
              <a:rPr lang="en-US" dirty="0" smtClean="0"/>
              <a:t> energy (6-7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Requires long-pulse </a:t>
            </a:r>
            <a:r>
              <a:rPr lang="en-US" dirty="0" err="1" smtClean="0"/>
              <a:t>linac</a:t>
            </a:r>
            <a:r>
              <a:rPr lang="en-US" dirty="0" smtClean="0"/>
              <a:t> operation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Recycler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rf</a:t>
            </a:r>
            <a:r>
              <a:rPr lang="en-US" dirty="0" smtClean="0"/>
              <a:t> systems:</a:t>
            </a:r>
          </a:p>
          <a:p>
            <a:pPr lvl="1"/>
            <a:r>
              <a:rPr lang="en-US" dirty="0" smtClean="0"/>
              <a:t>53 MHz and 106 MHz (fixed frequency)</a:t>
            </a:r>
          </a:p>
          <a:p>
            <a:r>
              <a:rPr lang="en-US" dirty="0" smtClean="0"/>
              <a:t>New injection system</a:t>
            </a:r>
          </a:p>
          <a:p>
            <a:r>
              <a:rPr lang="en-US" dirty="0" smtClean="0"/>
              <a:t>Possibly </a:t>
            </a:r>
            <a:r>
              <a:rPr lang="en-US" dirty="0" err="1" smtClean="0"/>
              <a:t>TiN</a:t>
            </a:r>
            <a:r>
              <a:rPr lang="en-US" dirty="0" smtClean="0"/>
              <a:t> vacuum pipe coating to mitigate electron cloud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RF systems</a:t>
            </a:r>
          </a:p>
          <a:p>
            <a:pPr lvl="1"/>
            <a:r>
              <a:rPr lang="en-US" dirty="0" smtClean="0"/>
              <a:t>53 MHz and 106 MHz (with freq. sweep for acceleration)</a:t>
            </a:r>
          </a:p>
          <a:p>
            <a:pPr lvl="1"/>
            <a:r>
              <a:rPr lang="en-US" dirty="0" smtClean="0"/>
              <a:t>2.7 MV/turn at 36-degree synch phase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jump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system</a:t>
            </a:r>
          </a:p>
          <a:p>
            <a:r>
              <a:rPr lang="en-US" dirty="0" smtClean="0"/>
              <a:t>Possibly </a:t>
            </a:r>
            <a:r>
              <a:rPr lang="en-US" dirty="0" err="1" smtClean="0"/>
              <a:t>TiN</a:t>
            </a:r>
            <a:r>
              <a:rPr lang="en-US" dirty="0" smtClean="0"/>
              <a:t> vacuum pipe coating to mitigate electron cloud </a:t>
            </a: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Goal: Mitigate risk associated with technical, cost, and schedule uncertainties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CW </a:t>
            </a:r>
            <a:r>
              <a:rPr lang="en-US" sz="2400" kern="0" dirty="0" err="1" smtClean="0">
                <a:solidFill>
                  <a:schemeClr val="tx1"/>
                </a:solidFill>
              </a:rPr>
              <a:t>linac</a:t>
            </a:r>
            <a:endParaRPr lang="en-US" sz="2400" kern="0" dirty="0" smtClean="0">
              <a:solidFill>
                <a:schemeClr val="tx1"/>
              </a:solidFill>
            </a:endParaRP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The first ~20 </a:t>
            </a:r>
            <a:r>
              <a:rPr lang="en-US" sz="2000" kern="0" dirty="0" err="1" smtClean="0"/>
              <a:t>MeV</a:t>
            </a:r>
            <a:r>
              <a:rPr lang="en-US" sz="2000" kern="0" dirty="0" smtClean="0"/>
              <a:t> is key to the Reference Design concept.</a:t>
            </a: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buSzPct val="45000"/>
              <a:buFont typeface="Symbol" pitchFamily="18" charset="2"/>
              <a:buChar char=""/>
              <a:defRPr/>
            </a:pPr>
            <a:r>
              <a:rPr lang="en-US" sz="2000" kern="0" dirty="0" smtClean="0"/>
              <a:t>Front-end, chopper, low-</a:t>
            </a:r>
            <a:r>
              <a:rPr lang="en-US" sz="2000" kern="0" dirty="0" smtClean="0">
                <a:latin typeface="Symbol" pitchFamily="18" charset="2"/>
              </a:rPr>
              <a:t>b</a:t>
            </a:r>
            <a:r>
              <a:rPr lang="en-US" sz="2000" kern="0" dirty="0" smtClean="0"/>
              <a:t> acceleration, beam loss mitigation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Pulsed </a:t>
            </a:r>
            <a:r>
              <a:rPr lang="en-US" sz="2400" kern="0" dirty="0" err="1" smtClean="0">
                <a:solidFill>
                  <a:schemeClr val="tx1"/>
                </a:solidFill>
              </a:rPr>
              <a:t>linac</a:t>
            </a:r>
            <a:endParaRPr lang="en-US" sz="2400" kern="0" dirty="0" smtClean="0">
              <a:solidFill>
                <a:schemeClr val="tx1"/>
              </a:solidFill>
            </a:endParaRP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Pulsed </a:t>
            </a:r>
            <a:r>
              <a:rPr lang="en-US" sz="2000" kern="0" dirty="0" err="1" smtClean="0"/>
              <a:t>linac</a:t>
            </a:r>
            <a:r>
              <a:rPr lang="en-US" sz="2000" kern="0" dirty="0" smtClean="0"/>
              <a:t> has diverged from ILC requirements due to low current</a:t>
            </a: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buSzPct val="45000"/>
              <a:buFont typeface="Symbol" pitchFamily="18" charset="2"/>
              <a:buChar char="Þ"/>
              <a:defRPr/>
            </a:pPr>
            <a:r>
              <a:rPr lang="en-US" sz="2000" kern="0" dirty="0" smtClean="0"/>
              <a:t>Long-pulse beam operation, </a:t>
            </a:r>
            <a:r>
              <a:rPr lang="en-US" sz="2000" kern="0" dirty="0" smtClean="0">
                <a:latin typeface="Symbol" pitchFamily="18" charset="2"/>
              </a:rPr>
              <a:t>b</a:t>
            </a:r>
            <a:r>
              <a:rPr lang="en-US" sz="2000" kern="0" dirty="0" smtClean="0"/>
              <a:t>=1 accelerating structures/modules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MI/Recycler</a:t>
            </a: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H- injection; factor of three increase in beam intensity (relative to </a:t>
            </a:r>
            <a:r>
              <a:rPr lang="en-US" sz="2000" kern="0" dirty="0" err="1" smtClean="0"/>
              <a:t>NOvA</a:t>
            </a:r>
            <a:r>
              <a:rPr lang="en-US" sz="2000" kern="0" dirty="0" smtClean="0"/>
              <a:t>)</a:t>
            </a: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buSzPct val="45000"/>
              <a:buFont typeface="Symbol" pitchFamily="18" charset="2"/>
              <a:buChar char="Þ"/>
              <a:defRPr/>
            </a:pPr>
            <a:r>
              <a:rPr lang="en-US" sz="2000" kern="0" dirty="0" smtClean="0"/>
              <a:t>Injection, instabilities, </a:t>
            </a:r>
            <a:r>
              <a:rPr lang="en-US" sz="2000" kern="0" dirty="0" err="1" smtClean="0"/>
              <a:t>rf</a:t>
            </a:r>
            <a:r>
              <a:rPr lang="en-US" sz="2000" kern="0" dirty="0" smtClean="0"/>
              <a:t> systems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Design development</a:t>
            </a: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Facility configuration including upgrade paths</a:t>
            </a: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buSzPct val="45000"/>
              <a:buFont typeface="Symbol" pitchFamily="18" charset="2"/>
              <a:buChar char="Þ"/>
              <a:defRPr/>
            </a:pPr>
            <a:r>
              <a:rPr lang="en-US" sz="2000" kern="0" dirty="0" smtClean="0"/>
              <a:t>Beam and e-m modeling; reliability analysis;  MC and mu2e Task Forces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 Test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600200"/>
            <a:ext cx="8584442" cy="4525963"/>
          </a:xfrm>
        </p:spPr>
        <p:txBody>
          <a:bodyPr>
            <a:normAutofit fontScale="92500" lnSpcReduction="2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We are preparing to build a prototype of the first ~30 </a:t>
            </a:r>
            <a:r>
              <a:rPr lang="en-US" sz="2400" kern="0" dirty="0" err="1" smtClean="0">
                <a:solidFill>
                  <a:schemeClr val="tx1"/>
                </a:solidFill>
              </a:rPr>
              <a:t>MeV</a:t>
            </a:r>
            <a:r>
              <a:rPr lang="en-US" sz="2400" kern="0" dirty="0" smtClean="0">
                <a:solidFill>
                  <a:schemeClr val="tx1"/>
                </a:solidFill>
              </a:rPr>
              <a:t> of Project X.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Validate the concept for the Project X front end, thereby eliminating the primary technical risk element within the Reference Design.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Wideband chopper; low-</a:t>
            </a:r>
            <a:r>
              <a:rPr lang="en-US" sz="2000" kern="0" dirty="0" smtClean="0">
                <a:latin typeface="Symbol" pitchFamily="18" charset="2"/>
              </a:rPr>
              <a:t>b</a:t>
            </a:r>
            <a:r>
              <a:rPr lang="en-US" sz="2000" kern="0" dirty="0" smtClean="0"/>
              <a:t> acceleration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Operate at full design parameters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Integrated systems test goals: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1 </a:t>
            </a:r>
            <a:r>
              <a:rPr lang="en-US" sz="2000" kern="0" dirty="0" err="1" smtClean="0"/>
              <a:t>mA</a:t>
            </a:r>
            <a:r>
              <a:rPr lang="en-US" sz="2000" kern="0" dirty="0" smtClean="0"/>
              <a:t> average current with 80% chopping of beam delivered from RFQ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 smtClean="0"/>
              <a:t>Efficient acceleration with minimal </a:t>
            </a:r>
            <a:r>
              <a:rPr lang="en-US" sz="2000" kern="0" dirty="0" err="1" smtClean="0"/>
              <a:t>emittance</a:t>
            </a:r>
            <a:r>
              <a:rPr lang="en-US" sz="2000" kern="0" dirty="0" smtClean="0"/>
              <a:t> dilution through ~30 </a:t>
            </a:r>
            <a:r>
              <a:rPr lang="en-US" sz="2000" kern="0" dirty="0" err="1" smtClean="0"/>
              <a:t>MeV</a:t>
            </a:r>
            <a:endParaRPr lang="en-US" sz="2000" kern="0" dirty="0" smtClean="0"/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Potential utilization in Project X facility following successful demonstration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Collaboration between </a:t>
            </a:r>
            <a:r>
              <a:rPr lang="en-US" sz="2400" kern="0" dirty="0" err="1" smtClean="0">
                <a:solidFill>
                  <a:schemeClr val="tx1"/>
                </a:solidFill>
              </a:rPr>
              <a:t>Fermilab</a:t>
            </a:r>
            <a:r>
              <a:rPr lang="en-US" sz="2400" kern="0" dirty="0" smtClean="0">
                <a:solidFill>
                  <a:schemeClr val="tx1"/>
                </a:solidFill>
              </a:rPr>
              <a:t>, ANL, LBNL, SLAC; India &amp; China?</a:t>
            </a:r>
          </a:p>
          <a:p>
            <a:pPr lvl="0"/>
            <a:r>
              <a:rPr lang="en-US" b="1" i="1" kern="0" dirty="0" smtClean="0">
                <a:solidFill>
                  <a:srgbClr val="C00000"/>
                </a:solidFill>
              </a:rPr>
              <a:t>Oct 2016: Beam through </a:t>
            </a:r>
            <a:r>
              <a:rPr lang="en-US" b="1" i="1" kern="0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r>
              <a:rPr lang="en-US" b="1" i="1" kern="0" dirty="0" smtClean="0">
                <a:solidFill>
                  <a:srgbClr val="C00000"/>
                </a:solidFill>
              </a:rPr>
              <a:t>=0.1 , 0.2 CM at ~30 </a:t>
            </a:r>
            <a:r>
              <a:rPr lang="en-US" b="1" i="1" kern="0" dirty="0" err="1" smtClean="0">
                <a:solidFill>
                  <a:srgbClr val="C00000"/>
                </a:solidFill>
              </a:rPr>
              <a:t>MeV</a:t>
            </a:r>
            <a:r>
              <a:rPr lang="en-US" b="1" i="1" kern="0" dirty="0" smtClean="0">
                <a:solidFill>
                  <a:srgbClr val="C00000"/>
                </a:solidFill>
              </a:rPr>
              <a:t> with nearly final parameters (1 </a:t>
            </a:r>
            <a:r>
              <a:rPr lang="en-US" b="1" i="1" kern="0" dirty="0" err="1" smtClean="0">
                <a:solidFill>
                  <a:srgbClr val="C00000"/>
                </a:solidFill>
              </a:rPr>
              <a:t>mA</a:t>
            </a:r>
            <a:r>
              <a:rPr lang="en-US" b="1" i="1" kern="0" dirty="0" smtClean="0">
                <a:solidFill>
                  <a:srgbClr val="C00000"/>
                </a:solidFill>
              </a:rPr>
              <a:t> </a:t>
            </a:r>
            <a:r>
              <a:rPr lang="en-US" b="1" i="1" kern="0" dirty="0" err="1" smtClean="0">
                <a:solidFill>
                  <a:srgbClr val="C00000"/>
                </a:solidFill>
              </a:rPr>
              <a:t>cw</a:t>
            </a:r>
            <a:r>
              <a:rPr lang="en-US" b="1" i="1" kern="0" dirty="0" smtClean="0">
                <a:solidFill>
                  <a:srgbClr val="C00000"/>
                </a:solidFill>
              </a:rPr>
              <a:t>, 5 </a:t>
            </a:r>
            <a:r>
              <a:rPr lang="en-US" b="1" i="1" kern="0" dirty="0" err="1" smtClean="0">
                <a:solidFill>
                  <a:srgbClr val="C00000"/>
                </a:solidFill>
              </a:rPr>
              <a:t>mA</a:t>
            </a:r>
            <a:r>
              <a:rPr lang="en-US" b="1" i="1" kern="0" dirty="0" smtClean="0">
                <a:solidFill>
                  <a:srgbClr val="C00000"/>
                </a:solidFill>
              </a:rPr>
              <a:t> peak, arbitrary bunch chopping)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Injector Experiment: PXIE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5339"/>
            <a:ext cx="9143999" cy="3069064"/>
          </a:xfrm>
        </p:spPr>
        <p:txBody>
          <a:bodyPr>
            <a:normAutofit fontScale="92500" lnSpcReduction="1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CW H- source delivering 5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at 30 </a:t>
            </a:r>
            <a:r>
              <a:rPr lang="en-US" kern="0" dirty="0" err="1" smtClean="0">
                <a:solidFill>
                  <a:schemeClr val="tx1"/>
                </a:solidFill>
              </a:rPr>
              <a:t>keV</a:t>
            </a:r>
            <a:endParaRPr lang="en-US" kern="0" dirty="0" smtClean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LEBT with beam pre-chopping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CW RFQ operating at 162.5 MHz and delivering 5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at 2.1 </a:t>
            </a:r>
            <a:r>
              <a:rPr lang="en-US" kern="0" dirty="0" err="1" smtClean="0">
                <a:solidFill>
                  <a:schemeClr val="tx1"/>
                </a:solidFill>
              </a:rPr>
              <a:t>MeV</a:t>
            </a:r>
            <a:endParaRPr lang="en-US" kern="0" dirty="0" smtClean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MEBT with integrated wide band chopper and beam absorbers capable of generating arbitrary bunch patterns at 162.5 MHz,  and disposing of 4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average beam current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Low beta superconducting </a:t>
            </a:r>
            <a:r>
              <a:rPr lang="en-US" kern="0" dirty="0" err="1" smtClean="0">
                <a:solidFill>
                  <a:schemeClr val="tx1"/>
                </a:solidFill>
              </a:rPr>
              <a:t>cryomodules</a:t>
            </a:r>
            <a:r>
              <a:rPr lang="en-US" kern="0" dirty="0" smtClean="0">
                <a:solidFill>
                  <a:schemeClr val="tx1"/>
                </a:solidFill>
              </a:rPr>
              <a:t>:</a:t>
            </a:r>
            <a:r>
              <a:rPr lang="en-US" kern="0" dirty="0" smtClean="0">
                <a:solidFill>
                  <a:schemeClr val="tx1"/>
                </a:solidFill>
              </a:rPr>
              <a:t> </a:t>
            </a:r>
            <a:r>
              <a:rPr lang="en-US" kern="0" dirty="0" smtClean="0">
                <a:solidFill>
                  <a:schemeClr val="tx1"/>
                </a:solidFill>
              </a:rPr>
              <a:t>1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to </a:t>
            </a:r>
            <a:r>
              <a:rPr lang="en-US" kern="0" dirty="0" smtClean="0">
                <a:solidFill>
                  <a:schemeClr val="tx1"/>
                </a:solidFill>
              </a:rPr>
              <a:t>30 </a:t>
            </a:r>
            <a:r>
              <a:rPr lang="en-US" kern="0" dirty="0" err="1" smtClean="0">
                <a:solidFill>
                  <a:schemeClr val="tx1"/>
                </a:solidFill>
              </a:rPr>
              <a:t>MeV</a:t>
            </a:r>
            <a:endParaRPr lang="en-US" kern="0" dirty="0" smtClean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Beam dump capable of accommodating 1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at </a:t>
            </a:r>
            <a:r>
              <a:rPr lang="en-US" kern="0" dirty="0" smtClean="0">
                <a:solidFill>
                  <a:schemeClr val="tx1"/>
                </a:solidFill>
              </a:rPr>
              <a:t>30</a:t>
            </a:r>
            <a:r>
              <a:rPr lang="en-US" kern="0" dirty="0" smtClean="0">
                <a:solidFill>
                  <a:schemeClr val="tx1"/>
                </a:solidFill>
              </a:rPr>
              <a:t> </a:t>
            </a:r>
            <a:r>
              <a:rPr lang="en-US" kern="0" dirty="0" err="1" smtClean="0">
                <a:solidFill>
                  <a:schemeClr val="tx1"/>
                </a:solidFill>
              </a:rPr>
              <a:t>MeV</a:t>
            </a:r>
            <a:r>
              <a:rPr lang="en-US" kern="0" dirty="0" smtClean="0">
                <a:solidFill>
                  <a:schemeClr val="tx1"/>
                </a:solidFill>
              </a:rPr>
              <a:t> </a:t>
            </a:r>
            <a:r>
              <a:rPr lang="en-US" kern="0" dirty="0" smtClean="0">
                <a:solidFill>
                  <a:schemeClr val="tx1"/>
                </a:solidFill>
              </a:rPr>
              <a:t>(</a:t>
            </a:r>
            <a:r>
              <a:rPr lang="en-US" kern="0" dirty="0" smtClean="0">
                <a:solidFill>
                  <a:schemeClr val="tx1"/>
                </a:solidFill>
              </a:rPr>
              <a:t>30</a:t>
            </a:r>
            <a:r>
              <a:rPr lang="en-US" kern="0" dirty="0" smtClean="0">
                <a:solidFill>
                  <a:schemeClr val="tx1"/>
                </a:solidFill>
              </a:rPr>
              <a:t> </a:t>
            </a:r>
            <a:r>
              <a:rPr lang="en-US" kern="0" dirty="0" smtClean="0">
                <a:solidFill>
                  <a:schemeClr val="tx1"/>
                </a:solidFill>
              </a:rPr>
              <a:t>kW) for extended periods.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Associated beam diagnostics, utilities and shielding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73" y="1846744"/>
            <a:ext cx="8998527" cy="92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41946" y="176056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RFQ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1134" y="174918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MEBT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3832" y="172189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HWR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8860" y="168094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SSR1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3781" y="278641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Dump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047" y="188566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LEBT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2334" y="2581700"/>
            <a:ext cx="665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LBNL                  FNAL, SLAC               FNAL              ANL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Reference Design</a:t>
            </a:r>
            <a:br>
              <a:rPr lang="en-US" smtClean="0"/>
            </a:br>
            <a:r>
              <a:rPr lang="en-US" sz="2400" smtClean="0"/>
              <a:t>Provisional Siting</a:t>
            </a:r>
            <a:endParaRPr lang="en-US" sz="2400" dirty="0" smtClean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1" descr="Site 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21155"/>
            <a:ext cx="6324600" cy="487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0800000" flipV="1">
            <a:off x="4724400" y="3962400"/>
            <a:ext cx="1600200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3733800" y="4397298"/>
            <a:ext cx="838200" cy="45720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6600" y="502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Pulsed </a:t>
            </a:r>
            <a:r>
              <a:rPr lang="en-US" b="1" dirty="0" err="1" smtClean="0">
                <a:solidFill>
                  <a:srgbClr val="0000FF"/>
                </a:solidFill>
              </a:rPr>
              <a:t>Linac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9296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CW </a:t>
            </a:r>
            <a:r>
              <a:rPr lang="en-US" b="1" dirty="0" err="1" smtClean="0">
                <a:solidFill>
                  <a:srgbClr val="FF0000"/>
                </a:solidFill>
              </a:rPr>
              <a:t>Linac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4800600"/>
            <a:ext cx="21336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3399"/>
                </a:solidFill>
                <a:latin typeface="+mn-lt"/>
              </a:rPr>
              <a:t>Pulsed 3-8 </a:t>
            </a:r>
            <a:r>
              <a:rPr lang="en-US" sz="1600" b="1" dirty="0" err="1" smtClean="0">
                <a:solidFill>
                  <a:srgbClr val="003399"/>
                </a:solidFill>
                <a:latin typeface="+mn-lt"/>
              </a:rPr>
              <a:t>GeV</a:t>
            </a:r>
            <a:r>
              <a:rPr lang="en-US" sz="1600" b="1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rgbClr val="003399"/>
                </a:solidFill>
                <a:latin typeface="+mn-lt"/>
              </a:rPr>
              <a:t>Linac</a:t>
            </a:r>
            <a:r>
              <a:rPr lang="en-US" sz="1600" b="1" dirty="0" smtClean="0">
                <a:solidFill>
                  <a:srgbClr val="003399"/>
                </a:solidFill>
                <a:latin typeface="+mn-lt"/>
              </a:rPr>
              <a:t> based on ILC / XFEL technology</a:t>
            </a:r>
            <a:endParaRPr lang="en-US" sz="16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32117" y="4211867"/>
            <a:ext cx="84406" cy="84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48018" y="4276485"/>
            <a:ext cx="84406" cy="84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24801" y="4365486"/>
            <a:ext cx="84406" cy="84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0" idx="6"/>
          </p:cNvCxnSpPr>
          <p:nvPr/>
        </p:nvCxnSpPr>
        <p:spPr>
          <a:xfrm>
            <a:off x="3432424" y="4318689"/>
            <a:ext cx="583621" cy="63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6"/>
          </p:cNvCxnSpPr>
          <p:nvPr/>
        </p:nvCxnSpPr>
        <p:spPr>
          <a:xfrm>
            <a:off x="3616523" y="4254071"/>
            <a:ext cx="406837" cy="127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6"/>
          </p:cNvCxnSpPr>
          <p:nvPr/>
        </p:nvCxnSpPr>
        <p:spPr>
          <a:xfrm flipV="1">
            <a:off x="3609207" y="4381805"/>
            <a:ext cx="436099" cy="25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5562600" cy="1143000"/>
          </a:xfrm>
        </p:spPr>
        <p:txBody>
          <a:bodyPr/>
          <a:lstStyle/>
          <a:p>
            <a:r>
              <a:rPr lang="en-US" dirty="0" smtClean="0"/>
              <a:t>PXIE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78341"/>
            <a:ext cx="7620000" cy="5879659"/>
          </a:xfrm>
          <a:prstGeom prst="rect">
            <a:avLst/>
          </a:prstGeom>
          <a:solidFill>
            <a:srgbClr val="F0EFE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 bwMode="auto">
          <a:xfrm>
            <a:off x="4800600" y="1676400"/>
            <a:ext cx="2514600" cy="1676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6482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New </a:t>
            </a:r>
            <a:r>
              <a:rPr lang="en-US" dirty="0" err="1" smtClean="0">
                <a:solidFill>
                  <a:srgbClr val="C00000"/>
                </a:solidFill>
              </a:rPr>
              <a:t>Muon</a:t>
            </a:r>
            <a:r>
              <a:rPr lang="en-US" dirty="0" smtClean="0">
                <a:solidFill>
                  <a:srgbClr val="C00000"/>
                </a:solidFill>
              </a:rPr>
              <a:t> Lab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2766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CMTF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0288" y="182880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PXIE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5562600" cy="914400"/>
          </a:xfrm>
        </p:spPr>
        <p:txBody>
          <a:bodyPr/>
          <a:lstStyle/>
          <a:p>
            <a:r>
              <a:rPr lang="en-US" dirty="0" smtClean="0"/>
              <a:t>PXIE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552" y="1037224"/>
            <a:ext cx="8144239" cy="58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building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15" y="1275212"/>
            <a:ext cx="8177606" cy="5339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7528" y="373948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PXIE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FY2012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6032"/>
            <a:ext cx="9144000" cy="4788568"/>
          </a:xfrm>
        </p:spPr>
        <p:txBody>
          <a:bodyPr>
            <a:normAutofit/>
          </a:bodyPr>
          <a:lstStyle/>
          <a:p>
            <a:r>
              <a:rPr lang="en-US" dirty="0" smtClean="0"/>
              <a:t>CW </a:t>
            </a:r>
            <a:r>
              <a:rPr lang="en-US" dirty="0" err="1" smtClean="0"/>
              <a:t>Linac</a:t>
            </a:r>
            <a:r>
              <a:rPr lang="en-US" dirty="0" smtClean="0"/>
              <a:t>/PXIE</a:t>
            </a:r>
          </a:p>
          <a:p>
            <a:pPr lvl="1"/>
            <a:r>
              <a:rPr lang="en-US" dirty="0" smtClean="0"/>
              <a:t>Conventional facilities</a:t>
            </a:r>
            <a:endParaRPr lang="en-US" dirty="0"/>
          </a:p>
          <a:p>
            <a:pPr lvl="2"/>
            <a:r>
              <a:rPr lang="en-US" dirty="0" smtClean="0"/>
              <a:t>Complete shielded enclosure – ready for </a:t>
            </a:r>
            <a:r>
              <a:rPr lang="en-US" dirty="0"/>
              <a:t>equipment installation.</a:t>
            </a:r>
          </a:p>
          <a:p>
            <a:pPr lvl="1"/>
            <a:r>
              <a:rPr lang="en-US" dirty="0"/>
              <a:t>LEBT</a:t>
            </a:r>
          </a:p>
          <a:p>
            <a:pPr lvl="2"/>
            <a:r>
              <a:rPr lang="en-US" dirty="0" smtClean="0"/>
              <a:t>Complete design and all </a:t>
            </a:r>
            <a:r>
              <a:rPr lang="en-US" dirty="0"/>
              <a:t>parts </a:t>
            </a:r>
            <a:r>
              <a:rPr lang="en-US" dirty="0" smtClean="0"/>
              <a:t>ordered</a:t>
            </a:r>
            <a:endParaRPr lang="en-US" b="1" dirty="0">
              <a:solidFill>
                <a:srgbClr val="C00000"/>
              </a:solidFill>
            </a:endParaRPr>
          </a:p>
          <a:p>
            <a:pPr lvl="2"/>
            <a:r>
              <a:rPr lang="en-US" dirty="0" smtClean="0"/>
              <a:t>Ion source commissioning (at LBNL)</a:t>
            </a:r>
            <a:endParaRPr lang="en-US" dirty="0"/>
          </a:p>
          <a:p>
            <a:pPr lvl="1"/>
            <a:r>
              <a:rPr lang="en-US" dirty="0"/>
              <a:t>RFQ</a:t>
            </a:r>
          </a:p>
          <a:p>
            <a:pPr lvl="2"/>
            <a:r>
              <a:rPr lang="en-US" dirty="0" smtClean="0"/>
              <a:t>Complete design, ready </a:t>
            </a:r>
            <a:r>
              <a:rPr lang="en-US" dirty="0"/>
              <a:t>for procurement (</a:t>
            </a:r>
            <a:r>
              <a:rPr lang="en-US" dirty="0" smtClean="0"/>
              <a:t>LBNL/FNAL)</a:t>
            </a:r>
            <a:endParaRPr lang="en-US" dirty="0"/>
          </a:p>
          <a:p>
            <a:pPr lvl="2"/>
            <a:r>
              <a:rPr lang="en-US" dirty="0" smtClean="0"/>
              <a:t>Specifications complete, ready for procurement: </a:t>
            </a:r>
            <a:r>
              <a:rPr lang="en-US" dirty="0" err="1"/>
              <a:t>rf</a:t>
            </a:r>
            <a:r>
              <a:rPr lang="en-US" dirty="0"/>
              <a:t> </a:t>
            </a:r>
            <a:r>
              <a:rPr lang="en-US" dirty="0" smtClean="0"/>
              <a:t>&amp; water systems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MEBT</a:t>
            </a:r>
          </a:p>
          <a:p>
            <a:pPr lvl="2"/>
            <a:r>
              <a:rPr lang="en-US" dirty="0" smtClean="0"/>
              <a:t>Vacuum </a:t>
            </a:r>
            <a:r>
              <a:rPr lang="en-US" dirty="0"/>
              <a:t>prototype </a:t>
            </a:r>
            <a:r>
              <a:rPr lang="en-US" dirty="0" smtClean="0"/>
              <a:t>chopper kicker tested (bandwidth and average power)</a:t>
            </a:r>
            <a:endParaRPr lang="en-US" b="1" dirty="0">
              <a:solidFill>
                <a:srgbClr val="C00000"/>
              </a:solidFill>
            </a:endParaRPr>
          </a:p>
          <a:p>
            <a:pPr lvl="2"/>
            <a:r>
              <a:rPr lang="en-US" dirty="0" smtClean="0"/>
              <a:t>12 kW </a:t>
            </a:r>
            <a:r>
              <a:rPr lang="en-US" dirty="0"/>
              <a:t>prototype beam </a:t>
            </a:r>
            <a:r>
              <a:rPr lang="en-US" dirty="0" smtClean="0"/>
              <a:t>absorber </a:t>
            </a:r>
            <a:r>
              <a:rPr lang="en-US" dirty="0"/>
              <a:t>designed, </a:t>
            </a:r>
            <a:r>
              <a:rPr lang="en-US" dirty="0" smtClean="0"/>
              <a:t>fabricated and </a:t>
            </a:r>
            <a:r>
              <a:rPr lang="en-US" dirty="0"/>
              <a:t>tested </a:t>
            </a:r>
            <a:r>
              <a:rPr lang="en-US" dirty="0" smtClean="0"/>
              <a:t> (e-beam)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lvl="2"/>
            <a:r>
              <a:rPr lang="en-US" dirty="0" smtClean="0"/>
              <a:t>MEBT design 50</a:t>
            </a:r>
            <a:r>
              <a:rPr lang="en-US" dirty="0"/>
              <a:t>% </a:t>
            </a:r>
            <a:r>
              <a:rPr lang="en-US" dirty="0" smtClean="0"/>
              <a:t>complete </a:t>
            </a:r>
          </a:p>
          <a:p>
            <a:pPr lvl="1"/>
            <a:r>
              <a:rPr lang="en-US" dirty="0" smtClean="0"/>
              <a:t>HWR </a:t>
            </a:r>
            <a:r>
              <a:rPr lang="en-US" dirty="0" err="1" smtClean="0"/>
              <a:t>Cryomodule</a:t>
            </a:r>
            <a:r>
              <a:rPr lang="en-US" dirty="0" smtClean="0"/>
              <a:t> (ANL)</a:t>
            </a:r>
          </a:p>
          <a:p>
            <a:pPr lvl="2"/>
            <a:r>
              <a:rPr lang="en-US" dirty="0" smtClean="0"/>
              <a:t>Cavity design complete, fabrication started</a:t>
            </a:r>
          </a:p>
          <a:p>
            <a:pPr lvl="2"/>
            <a:r>
              <a:rPr lang="en-US" dirty="0" err="1" smtClean="0"/>
              <a:t>Cryomodule</a:t>
            </a:r>
            <a:r>
              <a:rPr lang="en-US" dirty="0" smtClean="0"/>
              <a:t> design complete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89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FY2012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CW </a:t>
            </a:r>
            <a:r>
              <a:rPr lang="en-US" dirty="0" err="1" smtClean="0"/>
              <a:t>Linac</a:t>
            </a:r>
            <a:r>
              <a:rPr lang="en-US" dirty="0" smtClean="0"/>
              <a:t>/design &amp; development</a:t>
            </a:r>
          </a:p>
          <a:p>
            <a:pPr lvl="1"/>
            <a:r>
              <a:rPr lang="en-US" dirty="0"/>
              <a:t>Complete lattice design for CW </a:t>
            </a:r>
            <a:r>
              <a:rPr lang="en-US" dirty="0" err="1"/>
              <a:t>linac</a:t>
            </a:r>
            <a:r>
              <a:rPr lang="en-US" dirty="0"/>
              <a:t> (including front end)</a:t>
            </a:r>
          </a:p>
          <a:p>
            <a:pPr lvl="2"/>
            <a:r>
              <a:rPr lang="en-US" dirty="0" smtClean="0"/>
              <a:t>Preliminary specifications on all </a:t>
            </a:r>
            <a:r>
              <a:rPr lang="en-US" dirty="0" err="1" smtClean="0"/>
              <a:t>linac</a:t>
            </a:r>
            <a:r>
              <a:rPr lang="en-US" dirty="0" smtClean="0"/>
              <a:t> components: cavities, </a:t>
            </a:r>
            <a:r>
              <a:rPr lang="en-US" dirty="0"/>
              <a:t>CM, magnets, correctors, </a:t>
            </a:r>
            <a:r>
              <a:rPr lang="en-US" dirty="0" smtClean="0"/>
              <a:t>diagnostics</a:t>
            </a:r>
            <a:endParaRPr lang="en-US" dirty="0"/>
          </a:p>
          <a:p>
            <a:pPr lvl="1"/>
            <a:r>
              <a:rPr lang="en-US" dirty="0" smtClean="0"/>
              <a:t>Beam </a:t>
            </a:r>
            <a:r>
              <a:rPr lang="en-US" dirty="0"/>
              <a:t>dynamics studies</a:t>
            </a:r>
          </a:p>
          <a:p>
            <a:pPr lvl="2"/>
            <a:r>
              <a:rPr lang="en-US" dirty="0" smtClean="0"/>
              <a:t>Preliminary tolerances: alignment, stability, optical mismatch</a:t>
            </a:r>
            <a:endParaRPr lang="en-US" dirty="0"/>
          </a:p>
          <a:p>
            <a:pPr lvl="2"/>
            <a:r>
              <a:rPr lang="en-US" dirty="0"/>
              <a:t>Failure </a:t>
            </a:r>
            <a:r>
              <a:rPr lang="en-US" dirty="0" smtClean="0"/>
              <a:t>analysis: effect </a:t>
            </a:r>
            <a:r>
              <a:rPr lang="en-US" dirty="0"/>
              <a:t>of failed components on </a:t>
            </a:r>
            <a:r>
              <a:rPr lang="en-US" dirty="0" smtClean="0"/>
              <a:t>performance and </a:t>
            </a:r>
            <a:r>
              <a:rPr lang="en-US" dirty="0"/>
              <a:t>correction schemes</a:t>
            </a:r>
          </a:p>
          <a:p>
            <a:pPr lvl="1">
              <a:spcBef>
                <a:spcPts val="300"/>
              </a:spcBef>
              <a:tabLst>
                <a:tab pos="5086350" algn="r"/>
                <a:tab pos="6800850" algn="r"/>
                <a:tab pos="7777163" algn="r"/>
              </a:tabLst>
            </a:pPr>
            <a:r>
              <a:rPr lang="en-US" dirty="0" smtClean="0"/>
              <a:t>RF sources (w/ SLAC, India) </a:t>
            </a:r>
            <a:endParaRPr lang="en-US" dirty="0"/>
          </a:p>
          <a:p>
            <a:pPr lvl="2">
              <a:spcBef>
                <a:spcPts val="300"/>
              </a:spcBef>
              <a:tabLst>
                <a:tab pos="5086350" algn="r"/>
                <a:tab pos="6800850" algn="r"/>
                <a:tab pos="7777163" algn="r"/>
              </a:tabLst>
            </a:pPr>
            <a:r>
              <a:rPr lang="en-US" dirty="0" smtClean="0"/>
              <a:t>325 </a:t>
            </a:r>
            <a:r>
              <a:rPr lang="en-US" dirty="0"/>
              <a:t>MHz test </a:t>
            </a:r>
            <a:r>
              <a:rPr lang="en-US" dirty="0" smtClean="0"/>
              <a:t>stand operational at MDB </a:t>
            </a:r>
            <a:r>
              <a:rPr lang="en-US" dirty="0"/>
              <a:t>(couplers</a:t>
            </a:r>
            <a:r>
              <a:rPr lang="en-US" dirty="0" smtClean="0"/>
              <a:t>)</a:t>
            </a:r>
          </a:p>
          <a:p>
            <a:pPr lvl="2">
              <a:spcBef>
                <a:spcPts val="300"/>
              </a:spcBef>
              <a:tabLst>
                <a:tab pos="5086350" algn="r"/>
                <a:tab pos="6800850" algn="r"/>
                <a:tab pos="7777163" algn="r"/>
              </a:tabLst>
            </a:pPr>
            <a:r>
              <a:rPr lang="en-US" dirty="0" smtClean="0"/>
              <a:t>Complete coupler designs; prototype</a:t>
            </a:r>
            <a:endParaRPr lang="en-US" dirty="0"/>
          </a:p>
          <a:p>
            <a:pPr lvl="2">
              <a:spcBef>
                <a:spcPts val="300"/>
              </a:spcBef>
              <a:tabLst>
                <a:tab pos="5086350" algn="r"/>
                <a:tab pos="6800850" algn="r"/>
                <a:tab pos="7777163" algn="r"/>
              </a:tabLst>
            </a:pPr>
            <a:r>
              <a:rPr lang="en-US" dirty="0"/>
              <a:t>Solid </a:t>
            </a:r>
            <a:r>
              <a:rPr lang="en-US" dirty="0" err="1" smtClean="0"/>
              <a:t>statedevelopment</a:t>
            </a:r>
            <a:r>
              <a:rPr lang="en-US" dirty="0" smtClean="0"/>
              <a:t> </a:t>
            </a:r>
            <a:r>
              <a:rPr lang="en-US" dirty="0"/>
              <a:t>(w/SLAC)</a:t>
            </a:r>
          </a:p>
          <a:p>
            <a:pPr lvl="1">
              <a:spcBef>
                <a:spcPts val="300"/>
              </a:spcBef>
              <a:tabLst>
                <a:tab pos="5086350" algn="r"/>
                <a:tab pos="6800850" algn="r"/>
                <a:tab pos="7777163" algn="r"/>
              </a:tabLst>
            </a:pPr>
            <a:r>
              <a:rPr lang="en-US" dirty="0"/>
              <a:t>Cryogenics</a:t>
            </a:r>
          </a:p>
          <a:p>
            <a:pPr lvl="2">
              <a:spcBef>
                <a:spcPts val="300"/>
              </a:spcBef>
              <a:tabLst>
                <a:tab pos="5086350" algn="r"/>
                <a:tab pos="6800850" algn="r"/>
                <a:tab pos="7777163" algn="r"/>
              </a:tabLst>
            </a:pPr>
            <a:r>
              <a:rPr lang="en-US" dirty="0"/>
              <a:t>Heat load estimates, pre-conceptual design, segmentation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of an SSR1 test </a:t>
            </a:r>
            <a:r>
              <a:rPr lang="en-US" dirty="0" err="1" smtClean="0"/>
              <a:t>cryomodule</a:t>
            </a: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70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FY2012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032"/>
            <a:ext cx="8382000" cy="4788568"/>
          </a:xfrm>
        </p:spPr>
        <p:txBody>
          <a:bodyPr>
            <a:normAutofit/>
          </a:bodyPr>
          <a:lstStyle/>
          <a:p>
            <a:r>
              <a:rPr lang="en-US" dirty="0" smtClean="0"/>
              <a:t>Pulsed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/>
              <a:t>Complete lattice </a:t>
            </a:r>
            <a:r>
              <a:rPr lang="en-US" dirty="0" smtClean="0"/>
              <a:t>design</a:t>
            </a:r>
          </a:p>
          <a:p>
            <a:pPr lvl="2"/>
            <a:r>
              <a:rPr lang="en-US" dirty="0" smtClean="0"/>
              <a:t>Specifications </a:t>
            </a:r>
            <a:r>
              <a:rPr lang="en-US" dirty="0"/>
              <a:t>for </a:t>
            </a:r>
            <a:r>
              <a:rPr lang="en-US" dirty="0" smtClean="0"/>
              <a:t>alignment and </a:t>
            </a:r>
            <a:r>
              <a:rPr lang="en-US" dirty="0"/>
              <a:t>RF </a:t>
            </a:r>
            <a:r>
              <a:rPr lang="en-US" dirty="0" smtClean="0"/>
              <a:t>tolerances</a:t>
            </a:r>
            <a:endParaRPr lang="en-US" dirty="0"/>
          </a:p>
          <a:p>
            <a:pPr lvl="2"/>
            <a:r>
              <a:rPr lang="en-US" dirty="0" smtClean="0"/>
              <a:t>Failure </a:t>
            </a:r>
            <a:r>
              <a:rPr lang="en-US" dirty="0"/>
              <a:t>analysis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of the transport lines </a:t>
            </a:r>
            <a:r>
              <a:rPr lang="en-US" dirty="0" smtClean="0"/>
              <a:t>to/from pulsed </a:t>
            </a:r>
            <a:r>
              <a:rPr lang="en-US" dirty="0" err="1" smtClean="0"/>
              <a:t>linac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onceptual </a:t>
            </a:r>
            <a:r>
              <a:rPr lang="en-US" dirty="0"/>
              <a:t>design of the HLRF </a:t>
            </a:r>
            <a:r>
              <a:rPr lang="en-US" dirty="0" smtClean="0"/>
              <a:t>system </a:t>
            </a:r>
            <a:endParaRPr lang="en-US" dirty="0"/>
          </a:p>
          <a:p>
            <a:pPr lvl="2"/>
            <a:r>
              <a:rPr lang="en-US" dirty="0" smtClean="0"/>
              <a:t>Systems specifications</a:t>
            </a:r>
          </a:p>
          <a:p>
            <a:pPr lvl="2"/>
            <a:r>
              <a:rPr lang="en-US" dirty="0" smtClean="0"/>
              <a:t>Survey of alternatives (klystron, IOT, magnetron) </a:t>
            </a:r>
            <a:endParaRPr lang="en-US" dirty="0"/>
          </a:p>
          <a:p>
            <a:pPr lvl="1"/>
            <a:r>
              <a:rPr lang="en-US" dirty="0" smtClean="0"/>
              <a:t>LLRF performance </a:t>
            </a:r>
            <a:r>
              <a:rPr lang="en-US" dirty="0"/>
              <a:t>study </a:t>
            </a:r>
            <a:r>
              <a:rPr lang="en-US" dirty="0" smtClean="0"/>
              <a:t>for </a:t>
            </a:r>
            <a:r>
              <a:rPr lang="en-US" dirty="0"/>
              <a:t>long pulse </a:t>
            </a:r>
            <a:r>
              <a:rPr lang="en-US" dirty="0" smtClean="0"/>
              <a:t>operation. </a:t>
            </a:r>
            <a:endParaRPr lang="en-US" dirty="0"/>
          </a:p>
          <a:p>
            <a:pPr lvl="1"/>
            <a:r>
              <a:rPr lang="en-US" dirty="0"/>
              <a:t>Complete conceptual and EM design of </a:t>
            </a:r>
            <a:r>
              <a:rPr lang="en-US" dirty="0" err="1"/>
              <a:t>splittable</a:t>
            </a:r>
            <a:r>
              <a:rPr lang="en-US" dirty="0"/>
              <a:t> SC </a:t>
            </a:r>
            <a:r>
              <a:rPr lang="en-US" dirty="0" smtClean="0"/>
              <a:t>(focusing) magnet</a:t>
            </a:r>
            <a:endParaRPr lang="en-US" dirty="0"/>
          </a:p>
          <a:p>
            <a:pPr lvl="1"/>
            <a:r>
              <a:rPr lang="en-US" dirty="0"/>
              <a:t>Conceptual design of the cryogenic systems and </a:t>
            </a:r>
            <a:r>
              <a:rPr lang="en-US" dirty="0" smtClean="0"/>
              <a:t>specifications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pecifications </a:t>
            </a:r>
            <a:r>
              <a:rPr lang="en-US" dirty="0"/>
              <a:t>for beam diagnostics in </a:t>
            </a:r>
            <a:r>
              <a:rPr lang="en-US" dirty="0" err="1"/>
              <a:t>Linac</a:t>
            </a:r>
            <a:r>
              <a:rPr lang="en-US" dirty="0"/>
              <a:t> and transport </a:t>
            </a:r>
            <a:r>
              <a:rPr lang="en-US" dirty="0" smtClean="0"/>
              <a:t>lines</a:t>
            </a: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00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FY2012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032"/>
            <a:ext cx="8382000" cy="4636168"/>
          </a:xfrm>
        </p:spPr>
        <p:txBody>
          <a:bodyPr>
            <a:normAutofit/>
          </a:bodyPr>
          <a:lstStyle/>
          <a:p>
            <a:r>
              <a:rPr lang="en-US" dirty="0" smtClean="0"/>
              <a:t>Main Injector/Recycler</a:t>
            </a:r>
          </a:p>
          <a:p>
            <a:pPr lvl="1"/>
            <a:r>
              <a:rPr lang="en-US" dirty="0"/>
              <a:t>RF systems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omplete design </a:t>
            </a:r>
            <a:r>
              <a:rPr lang="en-US" dirty="0"/>
              <a:t>of the second </a:t>
            </a:r>
            <a:r>
              <a:rPr lang="en-US" dirty="0" smtClean="0"/>
              <a:t>harmonic (106 MHz) </a:t>
            </a:r>
            <a:r>
              <a:rPr lang="en-US" dirty="0"/>
              <a:t>cavity </a:t>
            </a:r>
            <a:r>
              <a:rPr lang="en-US" dirty="0" smtClean="0"/>
              <a:t>(w/SLAC) </a:t>
            </a:r>
            <a:endParaRPr lang="en-US" dirty="0"/>
          </a:p>
          <a:p>
            <a:pPr lvl="2"/>
            <a:r>
              <a:rPr lang="en-US" dirty="0" smtClean="0"/>
              <a:t>Fabricate </a:t>
            </a:r>
            <a:r>
              <a:rPr lang="en-US" dirty="0"/>
              <a:t>53 MHz cavity mockup for </a:t>
            </a:r>
            <a:r>
              <a:rPr lang="en-US" dirty="0" smtClean="0"/>
              <a:t>low </a:t>
            </a:r>
            <a:r>
              <a:rPr lang="en-US" dirty="0"/>
              <a:t>level </a:t>
            </a:r>
            <a:r>
              <a:rPr lang="en-US" dirty="0" smtClean="0"/>
              <a:t>measurements </a:t>
            </a:r>
            <a:endParaRPr lang="en-US" dirty="0"/>
          </a:p>
          <a:p>
            <a:pPr lvl="1"/>
            <a:r>
              <a:rPr lang="en-US" dirty="0"/>
              <a:t>Instabilities </a:t>
            </a:r>
          </a:p>
          <a:p>
            <a:pPr lvl="2"/>
            <a:r>
              <a:rPr lang="en-US" dirty="0"/>
              <a:t>e-cloud </a:t>
            </a:r>
          </a:p>
          <a:p>
            <a:pPr lvl="3"/>
            <a:r>
              <a:rPr lang="en-US" dirty="0"/>
              <a:t>I</a:t>
            </a:r>
            <a:r>
              <a:rPr lang="en-US" dirty="0" smtClean="0"/>
              <a:t>n-situ </a:t>
            </a:r>
            <a:r>
              <a:rPr lang="en-US" dirty="0"/>
              <a:t>measurements of different material samples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Evaluate beam </a:t>
            </a:r>
            <a:r>
              <a:rPr lang="en-US" dirty="0"/>
              <a:t>conditioning effect on </a:t>
            </a:r>
            <a:r>
              <a:rPr lang="en-US" dirty="0" smtClean="0"/>
              <a:t>SEY (in MI). </a:t>
            </a:r>
            <a:endParaRPr lang="en-US" dirty="0"/>
          </a:p>
          <a:p>
            <a:pPr lvl="3"/>
            <a:r>
              <a:rPr lang="en-US" dirty="0" smtClean="0"/>
              <a:t>Set-up </a:t>
            </a:r>
            <a:r>
              <a:rPr lang="en-US" dirty="0"/>
              <a:t>coating facility (sputtering) in E4R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Space </a:t>
            </a:r>
            <a:r>
              <a:rPr lang="en-US" dirty="0"/>
              <a:t>Charge </a:t>
            </a:r>
          </a:p>
          <a:p>
            <a:pPr lvl="3"/>
            <a:r>
              <a:rPr lang="en-US" dirty="0"/>
              <a:t>Continue </a:t>
            </a:r>
            <a:r>
              <a:rPr lang="en-US" dirty="0" smtClean="0"/>
              <a:t>simulations </a:t>
            </a:r>
            <a:r>
              <a:rPr lang="en-US" dirty="0"/>
              <a:t>with SYNERGIA and </a:t>
            </a:r>
            <a:r>
              <a:rPr lang="en-US" dirty="0" smtClean="0"/>
              <a:t>IMPACT/MLI</a:t>
            </a:r>
            <a:endParaRPr lang="en-US" dirty="0"/>
          </a:p>
          <a:p>
            <a:pPr lvl="1"/>
            <a:r>
              <a:rPr lang="en-US" dirty="0"/>
              <a:t>H- Stripping injection</a:t>
            </a:r>
          </a:p>
          <a:p>
            <a:pPr lvl="2"/>
            <a:r>
              <a:rPr lang="en-US" dirty="0"/>
              <a:t>Simulate rotating foil with tracking. </a:t>
            </a:r>
          </a:p>
          <a:p>
            <a:pPr lvl="2"/>
            <a:r>
              <a:rPr lang="en-US" dirty="0" smtClean="0"/>
              <a:t>Order </a:t>
            </a:r>
            <a:r>
              <a:rPr lang="en-US" dirty="0"/>
              <a:t>parts for Laser stripping R&amp;D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Collaboration with SNS</a:t>
            </a:r>
            <a:endParaRPr lang="en-US" dirty="0"/>
          </a:p>
          <a:p>
            <a:pPr lvl="2"/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FY2012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032"/>
            <a:ext cx="8382000" cy="4788568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Facilities</a:t>
            </a:r>
          </a:p>
          <a:p>
            <a:pPr lvl="1"/>
            <a:r>
              <a:rPr lang="en-US" dirty="0" smtClean="0"/>
              <a:t>Prepare for DOE workshop</a:t>
            </a:r>
          </a:p>
          <a:p>
            <a:pPr lvl="1"/>
            <a:r>
              <a:rPr lang="en-US" dirty="0" smtClean="0"/>
              <a:t>Preliminary concepts for experimental facilities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Conventional Facilities</a:t>
            </a:r>
          </a:p>
          <a:p>
            <a:pPr lvl="1"/>
            <a:r>
              <a:rPr lang="en-US" dirty="0" smtClean="0"/>
              <a:t>Master </a:t>
            </a:r>
            <a:r>
              <a:rPr lang="en-US" dirty="0"/>
              <a:t>planning </a:t>
            </a:r>
            <a:r>
              <a:rPr lang="en-US" dirty="0" smtClean="0"/>
              <a:t>as related </a:t>
            </a:r>
            <a:r>
              <a:rPr lang="en-US" dirty="0"/>
              <a:t>to PX siting and utility </a:t>
            </a:r>
            <a:r>
              <a:rPr lang="en-US" dirty="0" smtClean="0"/>
              <a:t>needs</a:t>
            </a:r>
          </a:p>
          <a:p>
            <a:pPr lvl="2"/>
            <a:r>
              <a:rPr lang="en-US" dirty="0" smtClean="0"/>
              <a:t>Consolidation </a:t>
            </a:r>
            <a:r>
              <a:rPr lang="en-US" dirty="0"/>
              <a:t>of new project (LBNE, MU2E, </a:t>
            </a:r>
            <a:r>
              <a:rPr lang="en-US" dirty="0" smtClean="0"/>
              <a:t>PX, g-2) infrastructure</a:t>
            </a:r>
            <a:endParaRPr lang="en-US" dirty="0"/>
          </a:p>
          <a:p>
            <a:pPr lvl="1"/>
            <a:r>
              <a:rPr lang="en-US" dirty="0" smtClean="0"/>
              <a:t>Preliminary </a:t>
            </a:r>
            <a:r>
              <a:rPr lang="en-US" dirty="0"/>
              <a:t>design of critical infrastructure needs:</a:t>
            </a:r>
          </a:p>
          <a:p>
            <a:pPr lvl="2"/>
            <a:r>
              <a:rPr lang="en-US" dirty="0" smtClean="0"/>
              <a:t>Electrical </a:t>
            </a:r>
            <a:r>
              <a:rPr lang="en-US" dirty="0"/>
              <a:t>single lines and load tables</a:t>
            </a:r>
          </a:p>
          <a:p>
            <a:pPr lvl="2"/>
            <a:r>
              <a:rPr lang="en-US" dirty="0" smtClean="0"/>
              <a:t>Cooling </a:t>
            </a:r>
            <a:r>
              <a:rPr lang="en-US" dirty="0"/>
              <a:t>schematics with input from pond </a:t>
            </a:r>
            <a:r>
              <a:rPr lang="en-US" dirty="0" smtClean="0"/>
              <a:t>studies; </a:t>
            </a:r>
            <a:r>
              <a:rPr lang="en-US" dirty="0"/>
              <a:t>cost analysis of various cooling options (cooling towers, new pond(s), ICW, etc.)</a:t>
            </a:r>
          </a:p>
          <a:p>
            <a:pPr lvl="2"/>
            <a:r>
              <a:rPr lang="en-US" dirty="0" smtClean="0"/>
              <a:t>Update </a:t>
            </a:r>
            <a:r>
              <a:rPr lang="en-US" dirty="0"/>
              <a:t>siting scenarios against latest wetland studies, </a:t>
            </a:r>
            <a:endParaRPr lang="en-US" dirty="0" smtClean="0"/>
          </a:p>
          <a:p>
            <a:pPr lvl="2"/>
            <a:r>
              <a:rPr lang="en-US" dirty="0" smtClean="0"/>
              <a:t>Discipline </a:t>
            </a:r>
            <a:r>
              <a:rPr lang="en-US" dirty="0"/>
              <a:t>reviews of CD-0 cost estimate </a:t>
            </a:r>
            <a:r>
              <a:rPr lang="en-US" dirty="0" smtClean="0"/>
              <a:t>Review </a:t>
            </a:r>
            <a:r>
              <a:rPr lang="en-US" dirty="0"/>
              <a:t>and revise RLS to support a CD-0 review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support of alternate configurations, value engineering and phasing options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40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979"/>
          </a:xfrm>
        </p:spPr>
        <p:txBody>
          <a:bodyPr>
            <a:normAutofit/>
          </a:bodyPr>
          <a:lstStyle/>
          <a:p>
            <a:r>
              <a:rPr lang="en-US" dirty="0" smtClean="0"/>
              <a:t>Project X Reference Design concept has remained stable for 18 months, subject to technical adjustments </a:t>
            </a:r>
          </a:p>
          <a:p>
            <a:pPr lvl="1"/>
            <a:r>
              <a:rPr lang="en-US" dirty="0" smtClean="0"/>
              <a:t>Adopt 162.5 MHz front end through 10 </a:t>
            </a:r>
            <a:r>
              <a:rPr lang="en-US" dirty="0" err="1" smtClean="0"/>
              <a:t>MeV</a:t>
            </a:r>
            <a:r>
              <a:rPr lang="en-US" dirty="0" smtClean="0"/>
              <a:t> (ANL proposal)</a:t>
            </a:r>
          </a:p>
          <a:p>
            <a:r>
              <a:rPr lang="en-US" dirty="0" smtClean="0"/>
              <a:t>R&amp;D program underway with very significant investment in </a:t>
            </a:r>
            <a:r>
              <a:rPr lang="en-US" dirty="0" err="1" smtClean="0"/>
              <a:t>srf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PXIE identified as centerpiece of the program – planning underway </a:t>
            </a:r>
          </a:p>
          <a:p>
            <a:pPr lvl="2"/>
            <a:r>
              <a:rPr lang="en-US" dirty="0" smtClean="0"/>
              <a:t>Main technical uncertainties with (1) chopper kicker, (2) chopper driver and (3) beam absorber</a:t>
            </a:r>
          </a:p>
          <a:p>
            <a:pPr lvl="2"/>
            <a:r>
              <a:rPr lang="en-US" dirty="0" smtClean="0"/>
              <a:t>Integration test of RFQ, MEBT, HWR, SSR1</a:t>
            </a:r>
          </a:p>
          <a:p>
            <a:pPr lvl="1"/>
            <a:r>
              <a:rPr lang="en-US" dirty="0" smtClean="0"/>
              <a:t>R&amp;D on alternative injection schemes remains high priority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Acknowledgements: many colleagues have contributed to this talk.  Thank you!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6" descr="Project_X_Diagram_v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81400"/>
            <a:ext cx="48768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1122528"/>
          </a:xfrm>
        </p:spPr>
        <p:txBody>
          <a:bodyPr>
            <a:normAutofit/>
          </a:bodyPr>
          <a:lstStyle/>
          <a:p>
            <a:r>
              <a:rPr lang="en-US" dirty="0" smtClean="0"/>
              <a:t>Reference design: </a:t>
            </a:r>
            <a:br>
              <a:rPr lang="en-US" dirty="0" smtClean="0"/>
            </a:br>
            <a:r>
              <a:rPr lang="en-US" dirty="0" smtClean="0"/>
              <a:t>accelerator scope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653653"/>
            <a:ext cx="8915400" cy="3341428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Warm </a:t>
            </a:r>
            <a:r>
              <a:rPr lang="en-US" sz="2200" dirty="0" err="1" smtClean="0"/>
              <a:t>cw</a:t>
            </a:r>
            <a:r>
              <a:rPr lang="en-US" sz="2200" dirty="0" smtClean="0"/>
              <a:t> front end 162.5 MHz, 5 </a:t>
            </a:r>
            <a:r>
              <a:rPr lang="en-US" sz="2200" dirty="0" err="1" smtClean="0"/>
              <a:t>mA</a:t>
            </a:r>
            <a:r>
              <a:rPr lang="en-US" sz="2200" dirty="0" smtClean="0"/>
              <a:t> (H- ion source, RFQ, MEBT, chopper)</a:t>
            </a:r>
          </a:p>
          <a:p>
            <a:r>
              <a:rPr lang="en-US" sz="2200" dirty="0" smtClean="0"/>
              <a:t>3-GeV </a:t>
            </a:r>
            <a:r>
              <a:rPr lang="en-US" sz="2200" dirty="0" err="1" smtClean="0"/>
              <a:t>cw</a:t>
            </a:r>
            <a:r>
              <a:rPr lang="en-US" sz="2200" dirty="0" smtClean="0"/>
              <a:t> SCRF </a:t>
            </a:r>
            <a:r>
              <a:rPr lang="en-US" sz="2200" dirty="0" err="1" smtClean="0"/>
              <a:t>linac</a:t>
            </a:r>
            <a:r>
              <a:rPr lang="en-US" sz="2200" dirty="0" smtClean="0"/>
              <a:t> (162.5, 325, 650 MHz), 1-mA </a:t>
            </a:r>
            <a:r>
              <a:rPr lang="en-US" sz="2200" dirty="0" err="1" smtClean="0"/>
              <a:t>ave</a:t>
            </a:r>
            <a:r>
              <a:rPr lang="en-US" sz="2200" dirty="0" smtClean="0"/>
              <a:t>. beam current</a:t>
            </a:r>
          </a:p>
          <a:p>
            <a:r>
              <a:rPr lang="en-US" sz="2200" dirty="0" smtClean="0"/>
              <a:t>Transverse beam splitter for 3-GeV experiments</a:t>
            </a:r>
          </a:p>
          <a:p>
            <a:r>
              <a:rPr lang="en-US" sz="2200" dirty="0" smtClean="0"/>
              <a:t>3-8 </a:t>
            </a:r>
            <a:r>
              <a:rPr lang="en-US" sz="2200" dirty="0" err="1" smtClean="0"/>
              <a:t>GeV</a:t>
            </a:r>
            <a:r>
              <a:rPr lang="en-US" sz="2200" dirty="0" smtClean="0"/>
              <a:t>: pulsed </a:t>
            </a:r>
            <a:r>
              <a:rPr lang="en-US" sz="2200" dirty="0" err="1" smtClean="0"/>
              <a:t>linac</a:t>
            </a:r>
            <a:r>
              <a:rPr lang="en-US" sz="2200" dirty="0" smtClean="0"/>
              <a:t> (5% duty cycle), 1.3 GHz</a:t>
            </a:r>
          </a:p>
          <a:p>
            <a:r>
              <a:rPr lang="en-US" sz="2200" dirty="0" smtClean="0"/>
              <a:t>Recycler and MI upgrades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1-GeV extraction section (new)</a:t>
            </a:r>
          </a:p>
          <a:p>
            <a:r>
              <a:rPr lang="en-US" sz="2200" dirty="0" smtClean="0"/>
              <a:t>Various beam transport lines, 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FF0000"/>
                </a:solidFill>
              </a:rPr>
              <a:t>including targets (new)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2752941">
            <a:off x="6711335" y="3980241"/>
            <a:ext cx="11318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5% duty cycle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18161" y="4128447"/>
            <a:ext cx="1103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Pulsed dipole</a:t>
            </a:r>
          </a:p>
        </p:txBody>
      </p:sp>
      <p:cxnSp>
        <p:nvCxnSpPr>
          <p:cNvPr id="11" name="Straight Arrow Connector 11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6098405" y="4275291"/>
            <a:ext cx="485775" cy="74453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12"/>
          <p:cNvCxnSpPr/>
          <p:nvPr/>
        </p:nvCxnSpPr>
        <p:spPr>
          <a:xfrm>
            <a:off x="5581934" y="5022376"/>
            <a:ext cx="218365" cy="218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9922" y="525438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1-GeV </a:t>
            </a:r>
          </a:p>
          <a:p>
            <a:r>
              <a:rPr lang="en-US" sz="1200" dirty="0" smtClean="0"/>
              <a:t>extraction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chemeClr val="tx1"/>
                </a:solidFill>
              </a:rPr>
              <a:t>Cryogenic losses</a:t>
            </a:r>
            <a:br>
              <a:rPr lang="en-US" sz="2400" b="1" smtClean="0">
                <a:solidFill>
                  <a:schemeClr val="tx1"/>
                </a:solidFill>
              </a:rPr>
            </a:br>
            <a:endParaRPr lang="en-US" sz="2400" b="1" smtClean="0">
              <a:solidFill>
                <a:schemeClr val="tx1"/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9561" y="1345441"/>
            <a:ext cx="6773196" cy="47824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5988" y="457200"/>
            <a:ext cx="8228012" cy="790575"/>
          </a:xfrm>
        </p:spPr>
        <p:txBody>
          <a:bodyPr/>
          <a:lstStyle/>
          <a:p>
            <a:pPr algn="ctr" eaLnBrk="1" hangingPunct="1"/>
            <a:r>
              <a:rPr lang="en-US" sz="2400" b="1" smtClean="0">
                <a:solidFill>
                  <a:schemeClr val="tx1"/>
                </a:solidFill>
              </a:rPr>
              <a:t>RF Power (without overhead)</a:t>
            </a:r>
            <a:endParaRPr lang="en-US" sz="1600" b="1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5314" y="1106606"/>
            <a:ext cx="6681455" cy="4717626"/>
          </a:xfrm>
        </p:spPr>
      </p:pic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2770496" y="1907274"/>
            <a:ext cx="195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MEBT is excluded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4645" y="563652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cavity per </a:t>
            </a:r>
            <a:r>
              <a:rPr lang="en-US" dirty="0" err="1" smtClean="0"/>
              <a:t>rf</a:t>
            </a:r>
            <a:r>
              <a:rPr lang="en-US" dirty="0" smtClean="0"/>
              <a:t> source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096963" y="-19050"/>
            <a:ext cx="7391400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4617B"/>
                </a:solidFill>
                <a:cs typeface="Calibri" pitchFamily="34" charset="0"/>
              </a:rPr>
              <a:t>Misalignments, Focusing Errors </a:t>
            </a:r>
            <a:br>
              <a:rPr lang="en-US" sz="2800">
                <a:solidFill>
                  <a:srgbClr val="04617B"/>
                </a:solidFill>
                <a:cs typeface="Calibri" pitchFamily="34" charset="0"/>
              </a:rPr>
            </a:br>
            <a:r>
              <a:rPr lang="en-US" sz="2800">
                <a:solidFill>
                  <a:srgbClr val="04617B"/>
                </a:solidFill>
                <a:cs typeface="Calibri" pitchFamily="34" charset="0"/>
              </a:rPr>
              <a:t>and RF Jitter 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096963"/>
            <a:ext cx="853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168275" indent="-168275" eaLnBrk="0" hangingPunct="0">
              <a:buSzPct val="95000"/>
              <a:buFont typeface="Wingdings 2" pitchFamily="16" charset="2"/>
              <a:buChar char=""/>
              <a:tabLst>
                <a:tab pos="808038" algn="l"/>
                <a:tab pos="1722438" algn="l"/>
                <a:tab pos="2636838" algn="l"/>
                <a:tab pos="3551238" algn="l"/>
                <a:tab pos="4465638" algn="l"/>
                <a:tab pos="5380038" algn="l"/>
                <a:tab pos="6294438" algn="l"/>
                <a:tab pos="7208838" algn="l"/>
                <a:tab pos="8123238" algn="l"/>
                <a:tab pos="9037638" algn="l"/>
                <a:tab pos="9952038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Benchmark  errors/losses TRACK and ASTRA - good agreement in term of losses</a:t>
            </a:r>
          </a:p>
          <a:p>
            <a:pPr marL="168275" indent="-168275" eaLnBrk="0" hangingPunct="0">
              <a:buSzPct val="95000"/>
              <a:buFont typeface="Wingdings 2" pitchFamily="16" charset="2"/>
              <a:buNone/>
              <a:tabLst>
                <a:tab pos="808038" algn="l"/>
                <a:tab pos="1722438" algn="l"/>
                <a:tab pos="2636838" algn="l"/>
                <a:tab pos="3551238" algn="l"/>
                <a:tab pos="4465638" algn="l"/>
                <a:tab pos="5380038" algn="l"/>
                <a:tab pos="6294438" algn="l"/>
                <a:tab pos="7208838" algn="l"/>
                <a:tab pos="8123238" algn="l"/>
                <a:tab pos="9037638" algn="l"/>
                <a:tab pos="9952038" algn="l"/>
              </a:tabLst>
            </a:pPr>
            <a:endParaRPr lang="en-US" sz="1500" dirty="0">
              <a:solidFill>
                <a:srgbClr val="000000"/>
              </a:solidFill>
              <a:latin typeface="Arial" charset="0"/>
            </a:endParaRPr>
          </a:p>
          <a:p>
            <a:pPr marL="168275" indent="-168275" eaLnBrk="0" hangingPunct="0">
              <a:buSzPct val="95000"/>
              <a:buFont typeface="Wingdings 2" pitchFamily="16" charset="2"/>
              <a:buChar char=""/>
              <a:tabLst>
                <a:tab pos="808038" algn="l"/>
                <a:tab pos="1722438" algn="l"/>
                <a:tab pos="2636838" algn="l"/>
                <a:tab pos="3551238" algn="l"/>
                <a:tab pos="4465638" algn="l"/>
                <a:tab pos="5380038" algn="l"/>
                <a:tab pos="6294438" algn="l"/>
                <a:tab pos="7208838" algn="l"/>
                <a:tab pos="8123238" algn="l"/>
                <a:tab pos="9037638" algn="l"/>
                <a:tab pos="9952038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Study in TRACKv39, </a:t>
            </a:r>
            <a:r>
              <a:rPr lang="en-US" sz="15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50k </a:t>
            </a:r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particles, 400 machines on the </a:t>
            </a:r>
            <a:r>
              <a:rPr lang="en-US" sz="15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FermiGrid</a:t>
            </a:r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006475" y="2011363"/>
            <a:ext cx="75438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CC0099"/>
                </a:solidFill>
                <a:cs typeface="Calibri" pitchFamily="34" charset="0"/>
              </a:rPr>
              <a:t>Summary of error thresholds at which losses become observable for a representative CW lattice </a:t>
            </a:r>
            <a:r>
              <a:rPr lang="en-US">
                <a:solidFill>
                  <a:srgbClr val="CC0099"/>
                </a:solidFill>
                <a:cs typeface="Calibri" pitchFamily="34" charset="0"/>
              </a:rPr>
              <a:t> 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2895600" y="6019800"/>
            <a:ext cx="3505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</a:rPr>
              <a:t>* No correction was applied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5203508"/>
              </p:ext>
            </p:extLst>
          </p:nvPr>
        </p:nvGraphicFramePr>
        <p:xfrm>
          <a:off x="2121817" y="2819400"/>
          <a:ext cx="4824166" cy="3108807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{284E427A-3D55-4303-BF80-6455036E1DE7}</a:tableStyleId>
              </a:tblPr>
              <a:tblGrid>
                <a:gridCol w="2620239"/>
                <a:gridCol w="2203927"/>
              </a:tblGrid>
              <a:tr h="365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 smtClean="0"/>
                        <a:t>Errors</a:t>
                      </a:r>
                      <a:r>
                        <a:rPr lang="en-GB" sz="2000" b="1" kern="800" baseline="0" dirty="0" smtClean="0"/>
                        <a:t> Type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/>
                        <a:t>Limit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9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Solenoid </a:t>
                      </a:r>
                      <a:r>
                        <a:rPr lang="en-GB" sz="2000" b="1" kern="800" dirty="0">
                          <a:solidFill>
                            <a:srgbClr val="002060"/>
                          </a:solidFill>
                          <a:latin typeface="+mj-lt"/>
                        </a:rPr>
                        <a:t>X&amp;Y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150 </a:t>
                      </a:r>
                      <a:r>
                        <a:rPr lang="en-GB" sz="2000" b="1" kern="800" dirty="0" err="1">
                          <a:solidFill>
                            <a:srgbClr val="FF0000"/>
                          </a:solidFill>
                          <a:latin typeface="+mj-lt"/>
                        </a:rPr>
                        <a:t>μm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9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Solenoid 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j-lt"/>
                          <a:sym typeface="Symbol"/>
                        </a:rPr>
                        <a:t></a:t>
                      </a:r>
                      <a:r>
                        <a:rPr lang="en-US" sz="2000" b="1" kern="1200" baseline="-25000" dirty="0">
                          <a:solidFill>
                            <a:srgbClr val="002060"/>
                          </a:solidFill>
                          <a:latin typeface="+mj-lt"/>
                        </a:rPr>
                        <a:t>x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 smtClean="0">
                          <a:solidFill>
                            <a:srgbClr val="0000FF"/>
                          </a:solidFill>
                          <a:latin typeface="+mj-lt"/>
                        </a:rPr>
                        <a:t>1 </a:t>
                      </a:r>
                      <a:r>
                        <a:rPr lang="en-GB" sz="2000" b="1" kern="800" dirty="0" err="1">
                          <a:solidFill>
                            <a:srgbClr val="0000FF"/>
                          </a:solidFill>
                          <a:latin typeface="+mj-lt"/>
                        </a:rPr>
                        <a:t>mrad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9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Quad </a:t>
                      </a:r>
                      <a:r>
                        <a:rPr lang="en-GB" sz="2000" b="1" kern="800" dirty="0">
                          <a:solidFill>
                            <a:srgbClr val="002060"/>
                          </a:solidFill>
                          <a:latin typeface="+mj-lt"/>
                        </a:rPr>
                        <a:t>X&amp;Y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150 </a:t>
                      </a:r>
                      <a:r>
                        <a:rPr lang="en-GB" sz="2000" b="1" kern="800" dirty="0" err="1">
                          <a:solidFill>
                            <a:srgbClr val="FF0000"/>
                          </a:solidFill>
                          <a:latin typeface="+mj-lt"/>
                        </a:rPr>
                        <a:t>μm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9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Quad 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j-lt"/>
                          <a:sym typeface="Symbol"/>
                        </a:rPr>
                        <a:t></a:t>
                      </a:r>
                      <a:r>
                        <a:rPr lang="en-US" sz="2000" b="1" kern="1200" baseline="-25000" dirty="0">
                          <a:solidFill>
                            <a:srgbClr val="002060"/>
                          </a:solidFill>
                          <a:latin typeface="+mj-lt"/>
                        </a:rPr>
                        <a:t>x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>
                          <a:latin typeface="+mj-lt"/>
                        </a:rPr>
                        <a:t>&gt;10  </a:t>
                      </a:r>
                      <a:r>
                        <a:rPr lang="en-GB" sz="2000" b="1" kern="800" dirty="0" err="1">
                          <a:latin typeface="+mj-lt"/>
                        </a:rPr>
                        <a:t>mrad</a:t>
                      </a: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9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Cavity </a:t>
                      </a:r>
                      <a:r>
                        <a:rPr lang="en-GB" sz="2000" b="1" kern="800" dirty="0">
                          <a:solidFill>
                            <a:srgbClr val="002060"/>
                          </a:solidFill>
                          <a:latin typeface="+mj-lt"/>
                        </a:rPr>
                        <a:t>X&amp;Y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>
                          <a:latin typeface="+mj-lt"/>
                        </a:rPr>
                        <a:t>&gt; 1 mm</a:t>
                      </a: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9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Cavity 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j-lt"/>
                          <a:sym typeface="Symbol"/>
                        </a:rPr>
                        <a:t></a:t>
                      </a:r>
                      <a:r>
                        <a:rPr lang="en-US" sz="2000" b="1" kern="1200" baseline="-25000" dirty="0">
                          <a:solidFill>
                            <a:srgbClr val="002060"/>
                          </a:solidFill>
                          <a:latin typeface="+mj-lt"/>
                        </a:rPr>
                        <a:t>x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>
                          <a:latin typeface="+mj-lt"/>
                        </a:rPr>
                        <a:t>10  </a:t>
                      </a:r>
                      <a:r>
                        <a:rPr lang="en-GB" sz="2000" b="1" kern="800" dirty="0" err="1">
                          <a:latin typeface="+mj-lt"/>
                        </a:rPr>
                        <a:t>mrad</a:t>
                      </a: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9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RF </a:t>
                      </a:r>
                      <a:r>
                        <a:rPr lang="en-GB" sz="2000" b="1" kern="800" dirty="0">
                          <a:solidFill>
                            <a:srgbClr val="002060"/>
                          </a:solidFill>
                          <a:latin typeface="+mj-lt"/>
                        </a:rPr>
                        <a:t>phase jitter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>
                          <a:solidFill>
                            <a:srgbClr val="FF0000"/>
                          </a:solidFill>
                          <a:latin typeface="+mj-lt"/>
                        </a:rPr>
                        <a:t>1 deg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9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RF </a:t>
                      </a:r>
                      <a:r>
                        <a:rPr lang="en-GB" sz="2000" b="1" kern="800" dirty="0">
                          <a:solidFill>
                            <a:srgbClr val="002060"/>
                          </a:solidFill>
                          <a:latin typeface="+mj-lt"/>
                        </a:rPr>
                        <a:t>field jitter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>
                          <a:solidFill>
                            <a:srgbClr val="FF0000"/>
                          </a:solidFill>
                          <a:latin typeface="+mj-lt"/>
                        </a:rPr>
                        <a:t>1 %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9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RF phase + field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 smtClean="0">
                          <a:latin typeface="+mj-lt"/>
                        </a:rPr>
                        <a:t>1deg + 1</a:t>
                      </a:r>
                      <a:r>
                        <a:rPr lang="en-GB" sz="2000" b="1" kern="800" dirty="0">
                          <a:latin typeface="+mj-lt"/>
                        </a:rPr>
                        <a:t>%</a:t>
                      </a: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Nov 7-9, 2011 - S. Nagaitsev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Foil efficiency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95" y="1301585"/>
            <a:ext cx="76771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1" y="1600201"/>
            <a:ext cx="8720918" cy="203010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Linac</a:t>
            </a:r>
            <a:r>
              <a:rPr lang="en-US" dirty="0" smtClean="0"/>
              <a:t> beam starts from an H- ion source operating at a constant current, set for a given timeline:</a:t>
            </a:r>
          </a:p>
          <a:p>
            <a:pPr lvl="1"/>
            <a:r>
              <a:rPr lang="en-US" dirty="0" smtClean="0"/>
              <a:t>If MI/Recycler is running, the minimum ion source current is 1.7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r>
              <a:rPr lang="en-US" dirty="0" smtClean="0"/>
              <a:t>If MI/Recycler is NOT running, the minimum ion source current is 1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r>
              <a:rPr lang="en-US" dirty="0" smtClean="0"/>
              <a:t>The nominal ion source beam current used in optics design is 5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r>
              <a:rPr lang="en-US" dirty="0" smtClean="0"/>
              <a:t>The ion source is capable of 15 </a:t>
            </a:r>
            <a:r>
              <a:rPr lang="en-US" dirty="0" err="1" smtClean="0"/>
              <a:t>mA</a:t>
            </a:r>
            <a:r>
              <a:rPr lang="en-US" dirty="0" smtClean="0"/>
              <a:t>, RFQ and MEBT are designed to 10 </a:t>
            </a:r>
            <a:r>
              <a:rPr lang="en-US" dirty="0" err="1" smtClean="0"/>
              <a:t>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3608947" cy="3276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62066" y="3854356"/>
            <a:ext cx="5581934" cy="2030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Regardless of the ion source current,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lang="en-US" sz="2000" dirty="0" smtClean="0">
                <a:solidFill>
                  <a:srgbClr val="003399"/>
                </a:solidFill>
              </a:rPr>
              <a:t>e </a:t>
            </a:r>
            <a:r>
              <a:rPr lang="en-US" sz="2000" dirty="0" err="1" smtClean="0">
                <a:solidFill>
                  <a:srgbClr val="003399"/>
                </a:solidFill>
              </a:rPr>
              <a:t>linac</a:t>
            </a:r>
            <a:r>
              <a:rPr lang="en-US" sz="2000" dirty="0" smtClean="0">
                <a:solidFill>
                  <a:srgbClr val="003399"/>
                </a:solidFill>
              </a:rPr>
              <a:t> beam current is 1 </a:t>
            </a:r>
            <a:r>
              <a:rPr lang="en-US" sz="2000" dirty="0" err="1" smtClean="0">
                <a:solidFill>
                  <a:srgbClr val="003399"/>
                </a:solidFill>
              </a:rPr>
              <a:t>mA</a:t>
            </a:r>
            <a:endParaRPr lang="en-US" sz="2000" dirty="0" smtClean="0">
              <a:solidFill>
                <a:srgbClr val="003399"/>
              </a:solidFill>
            </a:endParaRPr>
          </a:p>
          <a:p>
            <a:pPr marL="744538" lvl="1" indent="-287338">
              <a:spcBef>
                <a:spcPts val="12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achieved by a LEBT and MEBT choppers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1149824"/>
          </a:xfrm>
        </p:spPr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beam current:</a:t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 err="1" smtClean="0"/>
              <a:t>mA</a:t>
            </a:r>
            <a:r>
              <a:rPr lang="en-US" dirty="0" smtClean="0"/>
              <a:t> averaged over ~us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1" y="1596788"/>
            <a:ext cx="8966580" cy="1172570"/>
          </a:xfrm>
        </p:spPr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beam current has a periodic time structure (at 10 Hz) with two major components.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7824788" cy="403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068"/>
          <p:cNvPicPr>
            <a:picLocks noChangeAspect="1" noChangeArrowheads="1"/>
          </p:cNvPicPr>
          <p:nvPr/>
        </p:nvPicPr>
        <p:blipFill>
          <a:blip r:embed="rId3" cstate="print"/>
          <a:srcRect l="2492" t="3645" r="18683" b="3040"/>
          <a:stretch>
            <a:fillRect/>
          </a:stretch>
        </p:blipFill>
        <p:spPr bwMode="auto">
          <a:xfrm>
            <a:off x="6600825" y="1981200"/>
            <a:ext cx="2543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28801" y="3821373"/>
            <a:ext cx="219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to Recycler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Chopping for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frequency at injection into the Recycler :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~</a:t>
            </a:r>
            <a:r>
              <a:rPr lang="en-US" dirty="0" smtClean="0"/>
              <a:t>53 MHz</a:t>
            </a:r>
          </a:p>
          <a:p>
            <a:r>
              <a:rPr lang="en-US" dirty="0" smtClean="0"/>
              <a:t>Chopper needs to provide a kicker gap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 smtClean="0">
                <a:cs typeface="Times New Roman" pitchFamily="18" charset="0"/>
              </a:rPr>
              <a:t>200 ns per 11 µs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and needs to remove bunches that fall into “wrong” phase of ring </a:t>
            </a:r>
            <a:r>
              <a:rPr lang="en-US" dirty="0" err="1" smtClean="0"/>
              <a:t>rf</a:t>
            </a:r>
            <a:r>
              <a:rPr lang="en-US" dirty="0" smtClean="0"/>
              <a:t> voltage.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002" y="2957658"/>
            <a:ext cx="5953338" cy="31360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39487" y="541816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Recycler RF</a:t>
            </a:r>
            <a:endParaRPr lang="en-US" dirty="0">
              <a:solidFill>
                <a:srgbClr val="003399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3637129" y="5220268"/>
            <a:ext cx="313899" cy="191069"/>
          </a:xfrm>
          <a:prstGeom prst="straightConnector1">
            <a:avLst/>
          </a:prstGeom>
          <a:ln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6592" y="2838734"/>
            <a:ext cx="30707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162 MHz bunches to be removed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858605" y="3480180"/>
            <a:ext cx="313898" cy="2866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95331" y="3439234"/>
            <a:ext cx="1105469" cy="3275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/>
          <a:lstStyle/>
          <a:p>
            <a:r>
              <a:rPr lang="en-US" dirty="0" smtClean="0"/>
              <a:t>Chopping for injection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Kicker gap requires chopping out ~ 6% of beam</a:t>
            </a:r>
          </a:p>
          <a:p>
            <a:r>
              <a:rPr lang="en-US" dirty="0" smtClean="0"/>
              <a:t>Chopping for </a:t>
            </a:r>
            <a:r>
              <a:rPr lang="en-US" dirty="0" err="1" smtClean="0"/>
              <a:t>longitud</a:t>
            </a:r>
            <a:r>
              <a:rPr lang="en-US" dirty="0" smtClean="0"/>
              <a:t>. painting: ~ 33%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Thus, the minimum ion source current for injection is 1.65 </a:t>
            </a:r>
            <a:r>
              <a:rPr lang="en-US" dirty="0" err="1" smtClean="0">
                <a:solidFill>
                  <a:srgbClr val="FF0000"/>
                </a:solidFill>
              </a:rPr>
              <a:t>mA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If the </a:t>
            </a:r>
            <a:r>
              <a:rPr lang="en-US" dirty="0" err="1" smtClean="0">
                <a:solidFill>
                  <a:srgbClr val="000099"/>
                </a:solidFill>
              </a:rPr>
              <a:t>cw</a:t>
            </a:r>
            <a:r>
              <a:rPr lang="en-US" dirty="0" smtClean="0">
                <a:solidFill>
                  <a:srgbClr val="000099"/>
                </a:solidFill>
              </a:rPr>
              <a:t> program (3 </a:t>
            </a:r>
            <a:r>
              <a:rPr lang="en-US" dirty="0" err="1" smtClean="0">
                <a:solidFill>
                  <a:srgbClr val="000099"/>
                </a:solidFill>
              </a:rPr>
              <a:t>GeV</a:t>
            </a:r>
            <a:r>
              <a:rPr lang="en-US" dirty="0" smtClean="0">
                <a:solidFill>
                  <a:srgbClr val="000099"/>
                </a:solidFill>
              </a:rPr>
              <a:t>) requires e.g. 5 </a:t>
            </a:r>
            <a:r>
              <a:rPr lang="en-US" dirty="0" err="1" smtClean="0">
                <a:solidFill>
                  <a:srgbClr val="000099"/>
                </a:solidFill>
              </a:rPr>
              <a:t>mA</a:t>
            </a:r>
            <a:r>
              <a:rPr lang="en-US" dirty="0" smtClean="0">
                <a:solidFill>
                  <a:srgbClr val="000099"/>
                </a:solidFill>
              </a:rPr>
              <a:t>, 80% of bunches need to be chopped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 Nov 7-9, 2011 - 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Chopping and splitting for 3-GeV experiments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 r="19545"/>
          <a:stretch>
            <a:fillRect/>
          </a:stretch>
        </p:blipFill>
        <p:spPr bwMode="auto">
          <a:xfrm>
            <a:off x="6019800" y="3505200"/>
            <a:ext cx="29432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1219200"/>
            <a:ext cx="7543800" cy="1200329"/>
          </a:xfrm>
          <a:prstGeom prst="rect">
            <a:avLst/>
          </a:prstGeom>
          <a:solidFill>
            <a:srgbClr val="F8F8F8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u="sng" dirty="0">
                <a:latin typeface="Arial" pitchFamily="34" charset="0"/>
              </a:rPr>
              <a:t>1 </a:t>
            </a:r>
            <a:r>
              <a:rPr lang="en-US" sz="1800" u="sng" dirty="0" err="1">
                <a:latin typeface="Symbol" pitchFamily="18" charset="2"/>
              </a:rPr>
              <a:t>m</a:t>
            </a:r>
            <a:r>
              <a:rPr lang="en-US" sz="1800" u="sng" dirty="0" err="1">
                <a:latin typeface="Arial" pitchFamily="34" charset="0"/>
              </a:rPr>
              <a:t>sec</a:t>
            </a:r>
            <a:r>
              <a:rPr lang="en-US" sz="1800" u="sng" dirty="0">
                <a:latin typeface="Arial" pitchFamily="34" charset="0"/>
              </a:rPr>
              <a:t> period at 3 </a:t>
            </a:r>
            <a:r>
              <a:rPr lang="en-US" sz="1800" u="sng" dirty="0" err="1">
                <a:latin typeface="Arial" pitchFamily="34" charset="0"/>
              </a:rPr>
              <a:t>GeV</a:t>
            </a:r>
            <a:endParaRPr lang="en-US" sz="1800" u="sng" dirty="0">
              <a:latin typeface="Arial" pitchFamily="34" charset="0"/>
            </a:endParaRPr>
          </a:p>
          <a:p>
            <a:pPr algn="l"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1800" dirty="0" err="1">
                <a:solidFill>
                  <a:srgbClr val="CC0000"/>
                </a:solidFill>
                <a:latin typeface="Arial" pitchFamily="34" charset="0"/>
              </a:rPr>
              <a:t>Muon</a:t>
            </a:r>
            <a:r>
              <a:rPr lang="en-US" sz="1800" dirty="0">
                <a:solidFill>
                  <a:srgbClr val="CC0000"/>
                </a:solidFill>
                <a:latin typeface="Arial" pitchFamily="34" charset="0"/>
              </a:rPr>
              <a:t> pulses (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16e7</a:t>
            </a:r>
            <a:r>
              <a:rPr lang="en-US" sz="1800" dirty="0">
                <a:solidFill>
                  <a:srgbClr val="CC0000"/>
                </a:solidFill>
                <a:latin typeface="Arial" pitchFamily="34" charset="0"/>
              </a:rPr>
              <a:t>) 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81.25 </a:t>
            </a:r>
            <a:r>
              <a:rPr lang="en-US" sz="1800" dirty="0">
                <a:solidFill>
                  <a:srgbClr val="CC0000"/>
                </a:solidFill>
                <a:latin typeface="Arial" pitchFamily="34" charset="0"/>
              </a:rPr>
              <a:t>MHz, 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100 </a:t>
            </a:r>
            <a:r>
              <a:rPr lang="en-US" sz="1800" dirty="0" err="1" smtClean="0">
                <a:solidFill>
                  <a:srgbClr val="CC0000"/>
                </a:solidFill>
                <a:latin typeface="Arial" pitchFamily="34" charset="0"/>
              </a:rPr>
              <a:t>nsec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 at 1 MHz</a:t>
            </a:r>
            <a:r>
              <a:rPr lang="en-US" sz="1800" dirty="0">
                <a:solidFill>
                  <a:srgbClr val="CC0000"/>
                </a:solidFill>
                <a:latin typeface="Arial" pitchFamily="34" charset="0"/>
              </a:rPr>
              <a:t>	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700 </a:t>
            </a:r>
            <a:r>
              <a:rPr lang="en-US" sz="1800" dirty="0">
                <a:solidFill>
                  <a:srgbClr val="CC0000"/>
                </a:solidFill>
                <a:latin typeface="Arial" pitchFamily="34" charset="0"/>
              </a:rPr>
              <a:t>kW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dirty="0">
                <a:solidFill>
                  <a:srgbClr val="003399"/>
                </a:solidFill>
                <a:latin typeface="Arial" pitchFamily="34" charset="0"/>
              </a:rPr>
              <a:t>	</a:t>
            </a:r>
            <a:r>
              <a:rPr lang="en-US" sz="1800" dirty="0" err="1">
                <a:solidFill>
                  <a:srgbClr val="000099"/>
                </a:solidFill>
                <a:latin typeface="Arial" pitchFamily="34" charset="0"/>
              </a:rPr>
              <a:t>Kaon</a:t>
            </a:r>
            <a:r>
              <a:rPr lang="en-US" sz="1800" dirty="0">
                <a:solidFill>
                  <a:srgbClr val="000099"/>
                </a:solidFill>
                <a:latin typeface="Arial" pitchFamily="34" charset="0"/>
              </a:rPr>
              <a:t> pulses (</a:t>
            </a:r>
            <a:r>
              <a:rPr lang="en-US" sz="1800" dirty="0" smtClean="0">
                <a:solidFill>
                  <a:srgbClr val="000099"/>
                </a:solidFill>
                <a:latin typeface="Arial" pitchFamily="34" charset="0"/>
              </a:rPr>
              <a:t>16e7</a:t>
            </a:r>
            <a:r>
              <a:rPr lang="en-US" sz="1800" dirty="0">
                <a:solidFill>
                  <a:srgbClr val="000099"/>
                </a:solidFill>
                <a:latin typeface="Arial" pitchFamily="34" charset="0"/>
              </a:rPr>
              <a:t>) </a:t>
            </a:r>
            <a:r>
              <a:rPr lang="en-US" sz="1800" dirty="0" smtClean="0">
                <a:solidFill>
                  <a:srgbClr val="000099"/>
                </a:solidFill>
                <a:latin typeface="Arial" pitchFamily="34" charset="0"/>
              </a:rPr>
              <a:t>20.3 </a:t>
            </a:r>
            <a:r>
              <a:rPr lang="en-US" sz="1800" dirty="0">
                <a:solidFill>
                  <a:srgbClr val="000099"/>
                </a:solidFill>
                <a:latin typeface="Arial" pitchFamily="34" charset="0"/>
              </a:rPr>
              <a:t>MHz			</a:t>
            </a:r>
            <a:r>
              <a:rPr lang="en-US" sz="1800" dirty="0" smtClean="0">
                <a:solidFill>
                  <a:srgbClr val="000099"/>
                </a:solidFill>
                <a:latin typeface="Arial" pitchFamily="34" charset="0"/>
              </a:rPr>
              <a:t>1540 </a:t>
            </a:r>
            <a:r>
              <a:rPr lang="en-US" sz="1800" dirty="0">
                <a:solidFill>
                  <a:srgbClr val="000099"/>
                </a:solidFill>
                <a:latin typeface="Arial" pitchFamily="34" charset="0"/>
              </a:rPr>
              <a:t>kW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dirty="0">
                <a:solidFill>
                  <a:srgbClr val="FC110F"/>
                </a:solidFill>
                <a:latin typeface="Arial" pitchFamily="34" charset="0"/>
              </a:rPr>
              <a:t>	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</a:rPr>
              <a:t>Nuclear pulses (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</a:rPr>
              <a:t>16e7) 10.15 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</a:rPr>
              <a:t>MHz			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</a:rPr>
              <a:t>770 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</a:rPr>
              <a:t>kW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72200" y="3581400"/>
            <a:ext cx="255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Separation scheme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57225" y="2438400"/>
            <a:ext cx="6168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Ion source and RFQ operate at </a:t>
            </a:r>
            <a:r>
              <a:rPr lang="en-US" sz="2000" dirty="0" smtClean="0"/>
              <a:t>4.2 </a:t>
            </a:r>
            <a:r>
              <a:rPr lang="en-US" sz="2000" dirty="0" err="1"/>
              <a:t>mA</a:t>
            </a:r>
            <a:endParaRPr lang="en-US" sz="2000" dirty="0"/>
          </a:p>
          <a:p>
            <a:r>
              <a:rPr lang="en-US" sz="2000" dirty="0" smtClean="0"/>
              <a:t>~75% </a:t>
            </a:r>
            <a:r>
              <a:rPr lang="en-US" sz="2000" dirty="0"/>
              <a:t>of bunches are </a:t>
            </a:r>
            <a:r>
              <a:rPr lang="en-US" sz="2000" dirty="0" smtClean="0"/>
              <a:t>chopped at 2.5 </a:t>
            </a:r>
            <a:r>
              <a:rPr lang="en-US" sz="2000" dirty="0" err="1" smtClean="0"/>
              <a:t>MeV</a:t>
            </a:r>
            <a:r>
              <a:rPr lang="en-US" sz="2000" dirty="0" smtClean="0"/>
              <a:t> after RFQ</a:t>
            </a:r>
            <a:endParaRPr lang="en-US" sz="2000" dirty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248400" y="5638800"/>
            <a:ext cx="255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Transverse </a:t>
            </a:r>
            <a:r>
              <a:rPr lang="en-US" sz="2000" dirty="0" err="1"/>
              <a:t>rf</a:t>
            </a:r>
            <a:r>
              <a:rPr lang="en-US" sz="2000" dirty="0"/>
              <a:t> splitter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0960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87630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781800" y="3962400"/>
            <a:ext cx="152400" cy="152400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7602"/>
            <a:ext cx="5782327" cy="364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42334</TotalTime>
  <Words>2671</Words>
  <Application>Microsoft Office PowerPoint</Application>
  <PresentationFormat>On-screen Show (4:3)</PresentationFormat>
  <Paragraphs>478</Paragraphs>
  <Slides>43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Cambria Math</vt:lpstr>
      <vt:lpstr>Times New Roman</vt:lpstr>
      <vt:lpstr>Symbol</vt:lpstr>
      <vt:lpstr>Calibri</vt:lpstr>
      <vt:lpstr>Constantia</vt:lpstr>
      <vt:lpstr>文鼎ＰＬ新宋</vt:lpstr>
      <vt:lpstr>Arial Rounded MT Bold</vt:lpstr>
      <vt:lpstr>Wingdings 2</vt:lpstr>
      <vt:lpstr>Wingdings</vt:lpstr>
      <vt:lpstr>Times</vt:lpstr>
      <vt:lpstr>Office Theme</vt:lpstr>
      <vt:lpstr>Project X Reference Design and R&amp;D Plan</vt:lpstr>
      <vt:lpstr>Reference Design </vt:lpstr>
      <vt:lpstr>Reference Design Provisional Siting</vt:lpstr>
      <vt:lpstr>Reference design:  accelerator scope</vt:lpstr>
      <vt:lpstr>Ion Source</vt:lpstr>
      <vt:lpstr>Linac beam current: 1 mA averaged over ~us</vt:lpstr>
      <vt:lpstr>Chopping for injection</vt:lpstr>
      <vt:lpstr>Chopping for injection </vt:lpstr>
      <vt:lpstr>Chopping and splitting for 3-GeV experiments</vt:lpstr>
      <vt:lpstr>Beam after splitter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3 – 8 GeV acceleration</vt:lpstr>
      <vt:lpstr>Cavity Energy Gain</vt:lpstr>
      <vt:lpstr>Envelopes (sigma)</vt:lpstr>
      <vt:lpstr>Pulsed Linac rf power parameters</vt:lpstr>
      <vt:lpstr>Injection</vt:lpstr>
      <vt:lpstr>Recycler Injection</vt:lpstr>
      <vt:lpstr>Alternative injection scheme</vt:lpstr>
      <vt:lpstr>Recycler modifications</vt:lpstr>
      <vt:lpstr>MI modifications</vt:lpstr>
      <vt:lpstr>R&amp;D overview</vt:lpstr>
      <vt:lpstr>Front-End Test Facility</vt:lpstr>
      <vt:lpstr>Project X Injector Experiment: PXIE</vt:lpstr>
      <vt:lpstr>PXIE Location</vt:lpstr>
      <vt:lpstr>PXIE Layout</vt:lpstr>
      <vt:lpstr>Possible building layout</vt:lpstr>
      <vt:lpstr>Goals for FY2012</vt:lpstr>
      <vt:lpstr>Goals for FY2012</vt:lpstr>
      <vt:lpstr>Goals for FY2012</vt:lpstr>
      <vt:lpstr>Goals for FY2012</vt:lpstr>
      <vt:lpstr>Goals for FY2012</vt:lpstr>
      <vt:lpstr>Summary</vt:lpstr>
      <vt:lpstr>Backup slides</vt:lpstr>
      <vt:lpstr>Cryogenic losses </vt:lpstr>
      <vt:lpstr>RF Power (without overhead)</vt:lpstr>
      <vt:lpstr>Slide 42</vt:lpstr>
      <vt:lpstr>Foil efficiency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nsergei</cp:lastModifiedBy>
  <cp:revision>2306</cp:revision>
  <dcterms:created xsi:type="dcterms:W3CDTF">2009-05-07T16:53:10Z</dcterms:created>
  <dcterms:modified xsi:type="dcterms:W3CDTF">2011-11-03T23:01:46Z</dcterms:modified>
</cp:coreProperties>
</file>