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4066" r:id="rId2"/>
    <p:sldMasterId id="2147484071" r:id="rId3"/>
  </p:sldMasterIdLst>
  <p:notesMasterIdLst>
    <p:notesMasterId r:id="rId42"/>
  </p:notesMasterIdLst>
  <p:sldIdLst>
    <p:sldId id="256" r:id="rId4"/>
    <p:sldId id="353" r:id="rId5"/>
    <p:sldId id="335" r:id="rId6"/>
    <p:sldId id="347" r:id="rId7"/>
    <p:sldId id="396" r:id="rId8"/>
    <p:sldId id="351" r:id="rId9"/>
    <p:sldId id="349" r:id="rId10"/>
    <p:sldId id="294" r:id="rId11"/>
    <p:sldId id="261" r:id="rId12"/>
    <p:sldId id="317" r:id="rId13"/>
    <p:sldId id="271" r:id="rId14"/>
    <p:sldId id="295" r:id="rId15"/>
    <p:sldId id="402" r:id="rId16"/>
    <p:sldId id="403" r:id="rId17"/>
    <p:sldId id="355" r:id="rId18"/>
    <p:sldId id="384" r:id="rId19"/>
    <p:sldId id="395" r:id="rId20"/>
    <p:sldId id="383" r:id="rId21"/>
    <p:sldId id="411" r:id="rId22"/>
    <p:sldId id="357" r:id="rId23"/>
    <p:sldId id="358" r:id="rId24"/>
    <p:sldId id="390" r:id="rId25"/>
    <p:sldId id="391" r:id="rId26"/>
    <p:sldId id="401" r:id="rId27"/>
    <p:sldId id="392" r:id="rId28"/>
    <p:sldId id="362" r:id="rId29"/>
    <p:sldId id="389" r:id="rId30"/>
    <p:sldId id="364" r:id="rId31"/>
    <p:sldId id="400" r:id="rId32"/>
    <p:sldId id="372" r:id="rId33"/>
    <p:sldId id="408" r:id="rId34"/>
    <p:sldId id="409" r:id="rId35"/>
    <p:sldId id="410" r:id="rId36"/>
    <p:sldId id="376" r:id="rId37"/>
    <p:sldId id="385" r:id="rId38"/>
    <p:sldId id="407" r:id="rId39"/>
    <p:sldId id="265" r:id="rId40"/>
    <p:sldId id="371" r:id="rId41"/>
  </p:sldIdLst>
  <p:sldSz cx="9144000" cy="6858000" type="screen4x3"/>
  <p:notesSz cx="7010400" cy="92964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8" charset="2"/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8" charset="2"/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8" charset="2"/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8" charset="2"/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8" charset="2"/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  <a:srgbClr val="FFFF00"/>
    <a:srgbClr val="000000"/>
    <a:srgbClr val="003399"/>
    <a:srgbClr val="009799"/>
    <a:srgbClr val="009900"/>
    <a:srgbClr val="CC0000"/>
    <a:srgbClr val="F0E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2" autoAdjust="0"/>
    <p:restoredTop sz="94660"/>
  </p:normalViewPr>
  <p:slideViewPr>
    <p:cSldViewPr>
      <p:cViewPr>
        <p:scale>
          <a:sx n="120" d="100"/>
          <a:sy n="120" d="100"/>
        </p:scale>
        <p:origin x="-528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2576" y="-120"/>
      </p:cViewPr>
      <p:guideLst>
        <p:guide orient="horz" pos="2928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burrill\Documents\650%20MHz%20Project%20X\650MHz_B_Test%20%231a%20(Autosaved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5208515602216"/>
          <c:y val="0.15280043501903243"/>
          <c:w val="0.85059235928842269"/>
          <c:h val="0.66938553561718472"/>
        </c:manualLayout>
      </c:layout>
      <c:scatterChart>
        <c:scatterStyle val="lineMarker"/>
        <c:varyColors val="0"/>
        <c:ser>
          <c:idx val="0"/>
          <c:order val="0"/>
          <c:tx>
            <c:v>Test #1a, 2K, baked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'test#1a'!$F$95:$F$156</c:f>
              <c:numCache>
                <c:formatCode>0.00</c:formatCode>
                <c:ptCount val="62"/>
                <c:pt idx="0">
                  <c:v>5.8923926229407897</c:v>
                </c:pt>
                <c:pt idx="1">
                  <c:v>7.7364430809032978</c:v>
                </c:pt>
                <c:pt idx="2">
                  <c:v>9.0195888310522125</c:v>
                </c:pt>
                <c:pt idx="3">
                  <c:v>9.2580331702809531</c:v>
                </c:pt>
                <c:pt idx="4">
                  <c:v>9.6799381850705473</c:v>
                </c:pt>
                <c:pt idx="5">
                  <c:v>7.7129351472482748</c:v>
                </c:pt>
                <c:pt idx="6">
                  <c:v>6.6126566666633515</c:v>
                </c:pt>
                <c:pt idx="7">
                  <c:v>4.7757606501393592</c:v>
                </c:pt>
                <c:pt idx="8">
                  <c:v>4.2099083564659532</c:v>
                </c:pt>
                <c:pt idx="9">
                  <c:v>3.5754776094423635</c:v>
                </c:pt>
                <c:pt idx="10">
                  <c:v>3.0729069166439777</c:v>
                </c:pt>
                <c:pt idx="11">
                  <c:v>2.5681515774025043</c:v>
                </c:pt>
                <c:pt idx="12">
                  <c:v>2.2109822749272472</c:v>
                </c:pt>
                <c:pt idx="13">
                  <c:v>1.7341150179670188</c:v>
                </c:pt>
                <c:pt idx="14">
                  <c:v>1.3065067563822546</c:v>
                </c:pt>
                <c:pt idx="15">
                  <c:v>9.2971793625173689</c:v>
                </c:pt>
                <c:pt idx="16">
                  <c:v>8.2498779629676999</c:v>
                </c:pt>
                <c:pt idx="17">
                  <c:v>9.3749813830435311</c:v>
                </c:pt>
                <c:pt idx="18">
                  <c:v>9.3749813830435311</c:v>
                </c:pt>
                <c:pt idx="19">
                  <c:v>12.525774947208223</c:v>
                </c:pt>
                <c:pt idx="20">
                  <c:v>10.847639306369008</c:v>
                </c:pt>
                <c:pt idx="21">
                  <c:v>15.222047413478229</c:v>
                </c:pt>
                <c:pt idx="22">
                  <c:v>16.938551801577812</c:v>
                </c:pt>
                <c:pt idx="23">
                  <c:v>18.318871514373431</c:v>
                </c:pt>
                <c:pt idx="24">
                  <c:v>19.303515620652096</c:v>
                </c:pt>
                <c:pt idx="25">
                  <c:v>20.631297274842531</c:v>
                </c:pt>
                <c:pt idx="26">
                  <c:v>21.391833198255476</c:v>
                </c:pt>
                <c:pt idx="27">
                  <c:v>21.577779141207927</c:v>
                </c:pt>
                <c:pt idx="28">
                  <c:v>13.502512548262905</c:v>
                </c:pt>
              </c:numCache>
            </c:numRef>
          </c:xVal>
          <c:yVal>
            <c:numRef>
              <c:f>'test#1a'!$G$95:$G$156</c:f>
              <c:numCache>
                <c:formatCode>0.00E+00</c:formatCode>
                <c:ptCount val="62"/>
                <c:pt idx="0">
                  <c:v>49903364173.41333</c:v>
                </c:pt>
                <c:pt idx="1">
                  <c:v>49210399809.123764</c:v>
                </c:pt>
                <c:pt idx="2">
                  <c:v>20145075973.483025</c:v>
                </c:pt>
                <c:pt idx="3">
                  <c:v>19662026514.989399</c:v>
                </c:pt>
                <c:pt idx="4">
                  <c:v>42743557337.230194</c:v>
                </c:pt>
                <c:pt idx="5">
                  <c:v>47094354144.62973</c:v>
                </c:pt>
                <c:pt idx="6">
                  <c:v>48772167170.270454</c:v>
                </c:pt>
                <c:pt idx="7">
                  <c:v>50512323136.949982</c:v>
                </c:pt>
                <c:pt idx="8">
                  <c:v>50722334911.746155</c:v>
                </c:pt>
                <c:pt idx="9">
                  <c:v>51296129071.674355</c:v>
                </c:pt>
                <c:pt idx="10">
                  <c:v>51723435013.761391</c:v>
                </c:pt>
                <c:pt idx="11">
                  <c:v>51624627851.348083</c:v>
                </c:pt>
                <c:pt idx="12">
                  <c:v>51353333972.095894</c:v>
                </c:pt>
                <c:pt idx="13">
                  <c:v>50803216625.131065</c:v>
                </c:pt>
                <c:pt idx="14">
                  <c:v>48499464528.456337</c:v>
                </c:pt>
                <c:pt idx="15">
                  <c:v>42912521915.987625</c:v>
                </c:pt>
                <c:pt idx="16">
                  <c:v>45594009843.093506</c:v>
                </c:pt>
                <c:pt idx="17">
                  <c:v>29490130255.918827</c:v>
                </c:pt>
                <c:pt idx="18">
                  <c:v>20891814079.407009</c:v>
                </c:pt>
                <c:pt idx="19">
                  <c:v>37477259832.250336</c:v>
                </c:pt>
                <c:pt idx="20">
                  <c:v>40047327613.999962</c:v>
                </c:pt>
                <c:pt idx="21">
                  <c:v>33160346827.393517</c:v>
                </c:pt>
                <c:pt idx="22">
                  <c:v>31073553436.41959</c:v>
                </c:pt>
                <c:pt idx="23">
                  <c:v>28575839313.829136</c:v>
                </c:pt>
                <c:pt idx="24">
                  <c:v>26584198355.817406</c:v>
                </c:pt>
                <c:pt idx="25">
                  <c:v>24136568660.164745</c:v>
                </c:pt>
                <c:pt idx="26">
                  <c:v>21366209375.411652</c:v>
                </c:pt>
                <c:pt idx="27">
                  <c:v>20562260062.611397</c:v>
                </c:pt>
                <c:pt idx="28">
                  <c:v>37037106750.593834</c:v>
                </c:pt>
              </c:numCache>
            </c:numRef>
          </c:yVal>
          <c:smooth val="0"/>
        </c:ser>
        <c:ser>
          <c:idx val="1"/>
          <c:order val="1"/>
          <c:tx>
            <c:v>Test #1, 2K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F6AFD"/>
              </a:solidFill>
            </c:spPr>
          </c:marker>
          <c:errBars>
            <c:errDir val="x"/>
            <c:errBarType val="both"/>
            <c:errValType val="stdErr"/>
            <c:noEndCap val="0"/>
          </c:errBars>
          <c:errBars>
            <c:errDir val="y"/>
            <c:errBarType val="both"/>
            <c:errValType val="stdErr"/>
            <c:noEndCap val="0"/>
          </c:errBars>
          <c:xVal>
            <c:numRef>
              <c:f>'test#1a'!$AE$99:$AE$137</c:f>
              <c:numCache>
                <c:formatCode>General</c:formatCode>
                <c:ptCount val="39"/>
                <c:pt idx="0">
                  <c:v>3.805651013787323</c:v>
                </c:pt>
                <c:pt idx="1">
                  <c:v>4.4538609458647862</c:v>
                </c:pt>
                <c:pt idx="2">
                  <c:v>3.8504776597688317</c:v>
                </c:pt>
                <c:pt idx="3">
                  <c:v>3.0888380073981736</c:v>
                </c:pt>
                <c:pt idx="4">
                  <c:v>2.1683681431081023</c:v>
                </c:pt>
                <c:pt idx="5">
                  <c:v>1.5784871287326954</c:v>
                </c:pt>
                <c:pt idx="6">
                  <c:v>4.4922239363969743</c:v>
                </c:pt>
                <c:pt idx="7">
                  <c:v>5.1205830449640946</c:v>
                </c:pt>
                <c:pt idx="8">
                  <c:v>5.7578626092560965</c:v>
                </c:pt>
                <c:pt idx="9">
                  <c:v>6.6640749478985297</c:v>
                </c:pt>
                <c:pt idx="10">
                  <c:v>7.2083467898855824</c:v>
                </c:pt>
                <c:pt idx="11">
                  <c:v>7.5114475867540333</c:v>
                </c:pt>
                <c:pt idx="12">
                  <c:v>7.5932443460783752</c:v>
                </c:pt>
                <c:pt idx="13">
                  <c:v>7.6428003082937863</c:v>
                </c:pt>
                <c:pt idx="14">
                  <c:v>7.7143134480845763</c:v>
                </c:pt>
                <c:pt idx="15">
                  <c:v>7.7453928223681725</c:v>
                </c:pt>
                <c:pt idx="16">
                  <c:v>7.8815570228572476</c:v>
                </c:pt>
                <c:pt idx="19">
                  <c:v>18.151325760199029</c:v>
                </c:pt>
                <c:pt idx="20">
                  <c:v>18.414130085419163</c:v>
                </c:pt>
                <c:pt idx="21">
                  <c:v>17.999429150354981</c:v>
                </c:pt>
                <c:pt idx="22">
                  <c:v>17.099859102691951</c:v>
                </c:pt>
                <c:pt idx="23">
                  <c:v>16.465930584523125</c:v>
                </c:pt>
                <c:pt idx="24">
                  <c:v>15.653874240002622</c:v>
                </c:pt>
                <c:pt idx="25">
                  <c:v>14.035525603711518</c:v>
                </c:pt>
                <c:pt idx="26">
                  <c:v>14.468971196302242</c:v>
                </c:pt>
                <c:pt idx="27">
                  <c:v>13.307534029015848</c:v>
                </c:pt>
                <c:pt idx="28">
                  <c:v>11.569245531104279</c:v>
                </c:pt>
                <c:pt idx="29">
                  <c:v>12.26054539984333</c:v>
                </c:pt>
                <c:pt idx="30">
                  <c:v>9.2997870700826706</c:v>
                </c:pt>
                <c:pt idx="31">
                  <c:v>10.73846913663685</c:v>
                </c:pt>
                <c:pt idx="32">
                  <c:v>10.865556035270815</c:v>
                </c:pt>
                <c:pt idx="33">
                  <c:v>9.8028362986817452</c:v>
                </c:pt>
                <c:pt idx="34">
                  <c:v>8.0963526850634651</c:v>
                </c:pt>
                <c:pt idx="35">
                  <c:v>8.4895052637985948</c:v>
                </c:pt>
                <c:pt idx="36">
                  <c:v>9.3733043174448696</c:v>
                </c:pt>
                <c:pt idx="37">
                  <c:v>17.999429150354981</c:v>
                </c:pt>
                <c:pt idx="38">
                  <c:v>18.928795701324706</c:v>
                </c:pt>
              </c:numCache>
            </c:numRef>
          </c:xVal>
          <c:yVal>
            <c:numRef>
              <c:f>'test#1a'!$AF$99:$AF$137</c:f>
              <c:numCache>
                <c:formatCode>General</c:formatCode>
                <c:ptCount val="39"/>
                <c:pt idx="0">
                  <c:v>30012316593.621704</c:v>
                </c:pt>
                <c:pt idx="1">
                  <c:v>30810706588.07032</c:v>
                </c:pt>
                <c:pt idx="2">
                  <c:v>30749533742.665581</c:v>
                </c:pt>
                <c:pt idx="3">
                  <c:v>30857303419.608063</c:v>
                </c:pt>
                <c:pt idx="4">
                  <c:v>32410130083.408947</c:v>
                </c:pt>
                <c:pt idx="5">
                  <c:v>32881553036.959167</c:v>
                </c:pt>
                <c:pt idx="6">
                  <c:v>29973053366.466793</c:v>
                </c:pt>
                <c:pt idx="7">
                  <c:v>30340489773.864971</c:v>
                </c:pt>
                <c:pt idx="8">
                  <c:v>29751243413.205421</c:v>
                </c:pt>
                <c:pt idx="9">
                  <c:v>29053667176.316814</c:v>
                </c:pt>
                <c:pt idx="10">
                  <c:v>26821316214.411037</c:v>
                </c:pt>
                <c:pt idx="11">
                  <c:v>23796487700.605865</c:v>
                </c:pt>
                <c:pt idx="12">
                  <c:v>26443068513.858032</c:v>
                </c:pt>
                <c:pt idx="13">
                  <c:v>27849246717.546909</c:v>
                </c:pt>
                <c:pt idx="14">
                  <c:v>25280758515.710632</c:v>
                </c:pt>
                <c:pt idx="15">
                  <c:v>24000627787.179192</c:v>
                </c:pt>
                <c:pt idx="16">
                  <c:v>30067317627.235695</c:v>
                </c:pt>
                <c:pt idx="19">
                  <c:v>14192435902.712059</c:v>
                </c:pt>
                <c:pt idx="20">
                  <c:v>13001071455.063446</c:v>
                </c:pt>
                <c:pt idx="21">
                  <c:v>13341334780.452385</c:v>
                </c:pt>
                <c:pt idx="22">
                  <c:v>15623643351.24865</c:v>
                </c:pt>
                <c:pt idx="23">
                  <c:v>17014476054.509329</c:v>
                </c:pt>
                <c:pt idx="24">
                  <c:v>19181952074.3074</c:v>
                </c:pt>
                <c:pt idx="25">
                  <c:v>22336261916.480907</c:v>
                </c:pt>
                <c:pt idx="26">
                  <c:v>21259915284.0676</c:v>
                </c:pt>
                <c:pt idx="27">
                  <c:v>22996843356.509964</c:v>
                </c:pt>
                <c:pt idx="28">
                  <c:v>24608958940.11232</c:v>
                </c:pt>
                <c:pt idx="29">
                  <c:v>23973562819.965893</c:v>
                </c:pt>
                <c:pt idx="30">
                  <c:v>25142018988.171211</c:v>
                </c:pt>
                <c:pt idx="31">
                  <c:v>25730089671.670166</c:v>
                </c:pt>
                <c:pt idx="32">
                  <c:v>24997946136.8218</c:v>
                </c:pt>
                <c:pt idx="33">
                  <c:v>25515868580.329857</c:v>
                </c:pt>
                <c:pt idx="34">
                  <c:v>26493872537.189522</c:v>
                </c:pt>
                <c:pt idx="35">
                  <c:v>26101954050.827808</c:v>
                </c:pt>
                <c:pt idx="36">
                  <c:v>25794096345.317806</c:v>
                </c:pt>
                <c:pt idx="37">
                  <c:v>16142554019.462111</c:v>
                </c:pt>
                <c:pt idx="38">
                  <c:v>20330358395.22747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912256"/>
        <c:axId val="110914176"/>
      </c:scatterChart>
      <c:valAx>
        <c:axId val="110912256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acc</a:t>
                </a: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[MV/m]</a:t>
                </a:r>
              </a:p>
            </c:rich>
          </c:tx>
          <c:layout>
            <c:manualLayout>
              <c:xMode val="edge"/>
              <c:yMode val="edge"/>
              <c:x val="0.49167594050743657"/>
              <c:y val="0.8939641123290974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0914176"/>
        <c:crosses val="autoZero"/>
        <c:crossBetween val="midCat"/>
        <c:majorUnit val="5"/>
        <c:minorUnit val="1"/>
      </c:valAx>
      <c:valAx>
        <c:axId val="110914176"/>
        <c:scaling>
          <c:logBase val="10"/>
          <c:orientation val="minMax"/>
          <c:max val="100000000000"/>
          <c:min val="1000000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Q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</a:p>
            </c:rich>
          </c:tx>
          <c:layout>
            <c:manualLayout>
              <c:xMode val="edge"/>
              <c:yMode val="edge"/>
              <c:x val="7.9911227763196424E-2"/>
              <c:y val="0.54159881975537372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0912256"/>
        <c:crosses val="autoZero"/>
        <c:crossBetween val="midCat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0009332166812494"/>
          <c:y val="9.59125452455699E-2"/>
          <c:w val="0.79324001166520863"/>
          <c:h val="3.343248760571600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0.6735</cdr:x>
      <cdr:y>0.70575</cdr:y>
    </cdr:from>
    <cdr:to>
      <cdr:x>0.77775</cdr:x>
      <cdr:y>0.76125</cdr:y>
    </cdr:to>
    <cdr:sp macro="" textlink="">
      <cdr:nvSpPr>
        <cdr:cNvPr id="6963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44359" y="4120751"/>
          <a:ext cx="916131" cy="3240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0.82815</cdr:x>
      <cdr:y>0.77101</cdr:y>
    </cdr:from>
    <cdr:to>
      <cdr:x>0.90501</cdr:x>
      <cdr:y>0.80707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098632" y="4501816"/>
          <a:ext cx="661736" cy="210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0.38262</cdr:x>
      <cdr:y>0.4147</cdr:y>
    </cdr:from>
    <cdr:to>
      <cdr:x>0.47257</cdr:x>
      <cdr:y>0.46278</cdr:y>
    </cdr:to>
    <cdr:sp macro="" textlink="">
      <cdr:nvSpPr>
        <cdr:cNvPr id="4" name="Left Brace 3"/>
        <cdr:cNvSpPr/>
      </cdr:nvSpPr>
      <cdr:spPr bwMode="auto">
        <a:xfrm xmlns:a="http://schemas.openxmlformats.org/drawingml/2006/main" rot="16200000">
          <a:off x="3529264" y="2175711"/>
          <a:ext cx="280737" cy="772026"/>
        </a:xfrm>
        <a:prstGeom xmlns:a="http://schemas.openxmlformats.org/drawingml/2006/main" prst="leftBrace">
          <a:avLst/>
        </a:prstGeom>
        <a:ln xmlns:a="http://schemas.openxmlformats.org/drawingml/2006/main" w="28575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0.38203</cdr:x>
      <cdr:y>0.46536</cdr:y>
    </cdr:from>
    <cdr:to>
      <cdr:x>0.5</cdr:x>
      <cdr:y>0.53748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4952" y="2712723"/>
          <a:ext cx="1011298" cy="420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barrier</a:t>
          </a:r>
        </a:p>
      </cdr:txBody>
    </cdr:sp>
  </cdr:relSizeAnchor>
  <cdr:relSizeAnchor xmlns:cdr="http://schemas.openxmlformats.org/drawingml/2006/chartDrawing">
    <cdr:from>
      <cdr:x>0.74187</cdr:x>
      <cdr:y>0.48081</cdr:y>
    </cdr:from>
    <cdr:to>
      <cdr:x>0.75537</cdr:x>
      <cdr:y>0.55293</cdr:y>
    </cdr:to>
    <cdr:sp macro="" textlink="">
      <cdr:nvSpPr>
        <cdr:cNvPr id="7" name="Up Arrow 6"/>
        <cdr:cNvSpPr/>
      </cdr:nvSpPr>
      <cdr:spPr bwMode="auto">
        <a:xfrm xmlns:a="http://schemas.openxmlformats.org/drawingml/2006/main">
          <a:off x="6366712" y="2807369"/>
          <a:ext cx="115904" cy="421105"/>
        </a:xfrm>
        <a:prstGeom xmlns:a="http://schemas.openxmlformats.org/drawingml/2006/main" prst="upArrow">
          <a:avLst/>
        </a:prstGeom>
        <a:solidFill xmlns:a="http://schemas.openxmlformats.org/drawingml/2006/main">
          <a:srgbClr val="0066FF"/>
        </a:solidFill>
        <a:ln xmlns:a="http://schemas.openxmlformats.org/drawingml/2006/main"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0.83883</cdr:x>
      <cdr:y>0.44132</cdr:y>
    </cdr:from>
    <cdr:to>
      <cdr:x>0.85285</cdr:x>
      <cdr:y>0.54778</cdr:y>
    </cdr:to>
    <cdr:sp macro="" textlink="">
      <cdr:nvSpPr>
        <cdr:cNvPr id="8" name="Up Arrow 7"/>
        <cdr:cNvSpPr/>
      </cdr:nvSpPr>
      <cdr:spPr bwMode="auto">
        <a:xfrm xmlns:a="http://schemas.openxmlformats.org/drawingml/2006/main">
          <a:off x="7198894" y="2576763"/>
          <a:ext cx="120317" cy="621631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0.74303</cdr:x>
      <cdr:y>0.5701</cdr:y>
    </cdr:from>
    <cdr:to>
      <cdr:x>0.85519</cdr:x>
      <cdr:y>0.61132</cdr:y>
    </cdr:to>
    <cdr:sp macro="" textlink="">
      <cdr:nvSpPr>
        <cdr:cNvPr id="10" name="Left Brace 9"/>
        <cdr:cNvSpPr/>
      </cdr:nvSpPr>
      <cdr:spPr bwMode="auto">
        <a:xfrm xmlns:a="http://schemas.openxmlformats.org/drawingml/2006/main" rot="16200000">
          <a:off x="6737683" y="2967788"/>
          <a:ext cx="240633" cy="962526"/>
        </a:xfrm>
        <a:prstGeom xmlns:a="http://schemas.openxmlformats.org/drawingml/2006/main" prst="leftBrace">
          <a:avLst>
            <a:gd name="adj1" fmla="val 8333"/>
            <a:gd name="adj2" fmla="val 50000"/>
          </a:avLst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0.66889</cdr:x>
      <cdr:y>0.62334</cdr:y>
    </cdr:from>
    <cdr:to>
      <cdr:x>0.9615</cdr:x>
      <cdr:y>0.68515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734050" y="3633636"/>
          <a:ext cx="2508409" cy="360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no quench, Q-drop + FE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3DF09C49-6EE7-4491-BEFE-28E803152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86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DF5E8-9F2D-482B-AF24-0F0744EF678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DCB86-7FFB-4DBA-A608-D3F190C8229B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47CE23-12F8-4594-AA4C-A2428416D49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293"/>
            <a:fld id="{FC1423E9-016A-423B-BF49-1CD977E14491}" type="slidenum">
              <a:rPr lang="en-US" i="1">
                <a:solidFill>
                  <a:srgbClr val="000099"/>
                </a:solidFill>
              </a:rPr>
              <a:pPr defTabSz="962293"/>
              <a:t>21</a:t>
            </a:fld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9787" cy="34861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4416427"/>
            <a:ext cx="5143500" cy="4183063"/>
          </a:xfrm>
          <a:noFill/>
          <a:ln/>
        </p:spPr>
        <p:txBody>
          <a:bodyPr lIns="94584" tIns="47293" rIns="94584" bIns="47293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2293"/>
            <a:fld id="{FC1423E9-016A-423B-BF49-1CD977E14491}" type="slidenum">
              <a:rPr lang="en-US" i="1">
                <a:solidFill>
                  <a:srgbClr val="000099"/>
                </a:solidFill>
              </a:rPr>
              <a:pPr defTabSz="962293"/>
              <a:t>22</a:t>
            </a:fld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9787" cy="34861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1" y="4416427"/>
            <a:ext cx="5143500" cy="4183063"/>
          </a:xfrm>
          <a:noFill/>
          <a:ln/>
        </p:spPr>
        <p:txBody>
          <a:bodyPr lIns="94584" tIns="47293" rIns="94584" bIns="47293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8BB81-0B64-42A3-8F05-D7EEE7F136A7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8BB81-0B64-42A3-8F05-D7EEE7F136A7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8BB81-0B64-42A3-8F05-D7EEE7F136A7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F4B57-F3E6-4F8F-A2B0-B75B1F20F7E5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D6488-FFB4-4AED-9701-9B31DE23D75B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8C76D-B9FD-4CBB-875C-FAE0343141E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F6CD6-0CFB-41E4-8D6E-28C081F832D2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 txBox="1">
            <a:spLocks noGrp="1" noChangeArrowheads="1"/>
          </p:cNvSpPr>
          <p:nvPr/>
        </p:nvSpPr>
        <p:spPr bwMode="auto">
          <a:xfrm>
            <a:off x="3972562" y="8831580"/>
            <a:ext cx="3036217" cy="46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11" tIns="46205" rIns="92411" bIns="46205" anchor="b"/>
          <a:lstStyle/>
          <a:p>
            <a:pPr algn="r" defTabSz="923676"/>
            <a:fld id="{A9985270-136B-4434-9124-9A293E4994C6}" type="slidenum">
              <a:rPr lang="en-US" sz="1200"/>
              <a:pPr algn="r" defTabSz="923676"/>
              <a:t>38</a:t>
            </a:fld>
            <a:endParaRPr lang="en-US" sz="1200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5025" cy="34845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1"/>
            <a:ext cx="5609944" cy="418338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8C7AA-28F5-43D1-B04E-CE6C5B1F6647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8C7AA-28F5-43D1-B04E-CE6C5B1F6647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E1AF8-5D69-4EFD-8783-AFC923D600B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619BA-5878-4F49-B3AD-88C52E20ABA6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4CFF6-BD82-4E24-ADCB-DC856CE52EE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F630C-4A02-426C-ACED-77E086309C64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6B089-9DC2-447F-8F8C-728973468691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  <a:ea typeface="+mn-ea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8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45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3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6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61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979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653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03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5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6858000" cy="5181600"/>
          </a:xfrm>
        </p:spPr>
        <p:txBody>
          <a:bodyPr/>
          <a:lstStyle>
            <a:lvl1pPr marL="233363" indent="-227013">
              <a:defRPr/>
            </a:lvl1pPr>
            <a:lvl2pPr marL="569913" indent="-231775">
              <a:defRPr/>
            </a:lvl2pPr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  <a:lvl4pPr marL="915988" indent="-228600">
              <a:buFont typeface="Wingdings" pitchFamily="2" charset="2"/>
              <a:buChar char="q"/>
              <a:defRPr/>
            </a:lvl4pPr>
            <a:lvl5pPr marL="1200150" indent="-228600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BB06-BDF1-49A1-9EDD-10419955E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RDK, AAC, Nov 2011</a:t>
            </a:r>
            <a:endParaRPr lang="en-US" sz="1400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AC124C-4574-4049-A858-5168B47922B5}" type="slidenum">
              <a:rPr lang="en-US" sz="1400" i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RDK, AAC, Nov 2011</a:t>
            </a:r>
            <a:endParaRPr lang="en-US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D168965-4E13-4930-BD8B-4AC7CFB8E976}" type="slidenum">
              <a:rPr lang="en-US" kern="120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81000" y="62484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RDK, AAC, Nov 2011</a:t>
            </a: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19FACD-4466-414C-8F79-FA87C0B94749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RDK, AAC, Nov 2011</a:t>
            </a: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AFA0E19-CE7A-4582-A3D6-1D3395D0CB5B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kern="1200" smtClean="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t>RDK, AAC, Nov 2011</a:t>
            </a:r>
            <a:endParaRPr lang="en-US" sz="1000" b="1" kern="1200" dirty="0">
              <a:solidFill>
                <a:srgbClr val="8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8D553C8-CD5F-41C8-BA6B-AEF6426813AC}" type="slidenum">
              <a:rPr lang="en-US" sz="1000" b="1" kern="1200">
                <a:solidFill>
                  <a:srgbClr val="800000"/>
                </a:solidFill>
                <a:latin typeface="Arial Rounded MT Bold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4" descr="Fermi_Blue_subpag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pitchFamily="28" charset="0"/>
                <a:cs typeface="ＭＳ Ｐゴシック" pitchFamily="28" charset="-128"/>
              </a:defRPr>
            </a:lvl1pPr>
          </a:lstStyle>
          <a:p>
            <a:pPr>
              <a:defRPr/>
            </a:pPr>
            <a:r>
              <a:rPr lang="en-US" smtClean="0"/>
              <a:t>RDK, AAC, Nov 2011</a:t>
            </a:r>
            <a:endParaRPr lang="en-US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FB6BBE-A22A-4278-A1E6-BE5B4E0FD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5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143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3"/>
            <a:r>
              <a:rPr lang="en-US" smtClean="0"/>
              <a:t>Third level</a:t>
            </a:r>
          </a:p>
          <a:p>
            <a:pPr lvl="4"/>
            <a:r>
              <a:rPr lang="en-US" smtClean="0"/>
              <a:t>Fourth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233363" indent="-227013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8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8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914400" indent="-2301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8" charset="2"/>
        <a:buChar char="q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1200150" indent="-2222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8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181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latin typeface="Arial Rounded MT Bold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770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smtClean="0">
                <a:latin typeface="Arial Rounded MT Bold"/>
                <a:ea typeface="+mn-ea"/>
                <a:cs typeface="+mn-cs"/>
              </a:rPr>
              <a:t>RDK, AAC, Nov 2011</a:t>
            </a:r>
            <a:endParaRPr lang="en-US" kern="1200" dirty="0">
              <a:latin typeface="Arial Rounded MT Bold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77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800000"/>
                </a:solidFill>
                <a:latin typeface="+mj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B08346DA-F1AC-4C52-9FB1-975FBF71959B}" type="slidenum">
              <a:rPr lang="en-US" kern="1200">
                <a:latin typeface="Arial Rounded MT Bold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31763" y="860425"/>
            <a:ext cx="8458200" cy="76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36563" y="990600"/>
            <a:ext cx="8458200" cy="76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039" name="Picture 15" descr="1024_greendot_divi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687388"/>
            <a:ext cx="7848600" cy="153987"/>
          </a:xfrm>
          <a:prstGeom prst="rect">
            <a:avLst/>
          </a:prstGeom>
          <a:noFill/>
        </p:spPr>
      </p:pic>
      <p:pic>
        <p:nvPicPr>
          <p:cNvPr id="1042" name="Picture 1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66675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80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37861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514600" y="6550223"/>
            <a:ext cx="5112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imes"/>
              </a:rPr>
              <a:t>Andrew Burrill	Fall 2011 Project X Collaboration Meeting</a:t>
            </a:r>
            <a:endParaRPr lang="en-US" sz="1400" dirty="0">
              <a:solidFill>
                <a:srgbClr val="000000">
                  <a:lumMod val="50000"/>
                  <a:lumOff val="50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994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PowerPoint_Slide1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48"/>
            <a:ext cx="9170276" cy="599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382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28" charset="-128"/>
              </a:rPr>
              <a:t>FNAL Superconducting RF Program</a:t>
            </a:r>
            <a:br>
              <a:rPr lang="en-US" dirty="0" smtClean="0">
                <a:ea typeface="ＭＳ Ｐゴシック" pitchFamily="28" charset="-128"/>
              </a:rPr>
            </a:br>
            <a:endParaRPr lang="en-US" dirty="0" smtClean="0">
              <a:ea typeface="ＭＳ Ｐゴシック" pitchFamily="28" charset="-128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16803" y="6172200"/>
            <a:ext cx="6400800" cy="914400"/>
          </a:xfrm>
          <a:noFill/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ea typeface="ＭＳ Ｐゴシック" pitchFamily="28" charset="-128"/>
              </a:rPr>
              <a:t>Bob 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28" charset="-128"/>
              </a:rPr>
              <a:t>Kephart</a:t>
            </a:r>
            <a:endParaRPr lang="en-US" sz="2000" dirty="0" smtClean="0">
              <a:solidFill>
                <a:srgbClr val="FFFFFF"/>
              </a:solidFill>
              <a:ea typeface="ＭＳ Ｐゴシック" pitchFamily="28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sz="1200" dirty="0" smtClean="0">
                <a:solidFill>
                  <a:srgbClr val="FFFFFF"/>
                </a:solidFill>
                <a:ea typeface="ＭＳ Ｐゴシック" pitchFamily="28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7620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28" charset="-128"/>
              </a:rPr>
              <a:t>SSR1 Prototypes Exceeded Performance Specs. </a:t>
            </a: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0F38D9E-9285-4EE0-A7CA-E5B4B02F8EB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04800" y="48006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lang="en-US" sz="1600" kern="0" dirty="0" smtClean="0">
                <a:latin typeface="+mn-lt"/>
                <a:cs typeface="ＭＳ Ｐゴシック" pitchFamily="-105" charset="-128"/>
              </a:rPr>
              <a:t>Tested two SSR1 spoke resonators both performed very well in bare cavity tests</a:t>
            </a: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endParaRPr lang="en-US" sz="1600" kern="0" dirty="0" smtClean="0">
              <a:latin typeface="+mn-lt"/>
              <a:cs typeface="ＭＳ Ｐゴシック" pitchFamily="-105" charset="-128"/>
            </a:endParaRP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lang="en-US" sz="1600" kern="0" dirty="0" smtClean="0">
                <a:latin typeface="+mn-lt"/>
                <a:cs typeface="ＭＳ Ｐゴシック" pitchFamily="-105" charset="-128"/>
              </a:rPr>
              <a:t>Performance at 2 K is above requirements for Project X in both Q</a:t>
            </a:r>
            <a:r>
              <a:rPr lang="en-US" sz="1600" kern="0" baseline="-25000" dirty="0" smtClean="0">
                <a:latin typeface="+mn-lt"/>
                <a:cs typeface="ＭＳ Ｐゴシック" pitchFamily="-105" charset="-128"/>
              </a:rPr>
              <a:t>0</a:t>
            </a:r>
            <a:r>
              <a:rPr lang="en-US" sz="1600" kern="0" dirty="0" smtClean="0">
                <a:latin typeface="+mn-lt"/>
                <a:cs typeface="ＭＳ Ｐゴシック" pitchFamily="-105" charset="-128"/>
              </a:rPr>
              <a:t> and gradient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181600" y="44958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8" charset="-128"/>
              <a:cs typeface="ＭＳ Ｐゴシック" pitchFamily="-105" charset="-128"/>
            </a:endParaRP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lang="en-US" sz="1600" kern="0" dirty="0" smtClean="0">
                <a:latin typeface="+mn-lt"/>
                <a:cs typeface="ＭＳ Ｐゴシック" pitchFamily="-105" charset="-128"/>
              </a:rPr>
              <a:t>Also tested one dressed cavity at 4.8 K.  Exceeded the HINS specification</a:t>
            </a:r>
          </a:p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lang="en-US" sz="1600" kern="0" dirty="0" smtClean="0">
                <a:latin typeface="+mn-lt"/>
                <a:cs typeface="ＭＳ Ｐゴシック" pitchFamily="-105" charset="-128"/>
              </a:rPr>
              <a:t>Modifications to allow CW tests of d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ressed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 spoke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 resonators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 at 2 K for Project X are in progress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78392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09600" y="1447800"/>
            <a:ext cx="1463862" cy="27699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Bare cavity at 2 K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2133600" y="1600200"/>
            <a:ext cx="990600" cy="3048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369277" y="2542401"/>
            <a:ext cx="1856597" cy="276999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Dressed cavity at 4.8K 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2286000" y="2819400"/>
            <a:ext cx="533400" cy="152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3581400" y="2057400"/>
            <a:ext cx="1524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3787682" y="2243277"/>
            <a:ext cx="403318" cy="1951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29365" y="2357735"/>
            <a:ext cx="59503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PX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010400" cy="762000"/>
          </a:xfrm>
        </p:spPr>
        <p:txBody>
          <a:bodyPr/>
          <a:lstStyle/>
          <a:p>
            <a:pPr lvl="1"/>
            <a:r>
              <a:rPr lang="en-US" sz="2400" b="1" dirty="0" smtClean="0">
                <a:solidFill>
                  <a:srgbClr val="FFFF00"/>
                </a:solidFill>
              </a:rPr>
              <a:t>650 MHz Electromagnetic Cavity Design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ea typeface="ＭＳ Ｐゴシック" pitchFamily="28" charset="-128"/>
              </a:rPr>
              <a:t> </a:t>
            </a:r>
            <a:r>
              <a:rPr lang="en-US" sz="2400" dirty="0" smtClean="0">
                <a:latin typeface="Symbol" pitchFamily="28" charset="2"/>
                <a:ea typeface="ＭＳ Ｐゴシック" pitchFamily="28" charset="-128"/>
              </a:rPr>
              <a:t>b</a:t>
            </a:r>
            <a:r>
              <a:rPr lang="en-US" sz="2400" dirty="0" smtClean="0">
                <a:ea typeface="ＭＳ Ｐゴシック" pitchFamily="28" charset="-128"/>
              </a:rPr>
              <a:t> =</a:t>
            </a:r>
            <a:r>
              <a:rPr lang="en-US" dirty="0" smtClean="0">
                <a:ea typeface="ＭＳ Ｐゴシック" pitchFamily="28" charset="-128"/>
              </a:rPr>
              <a:t> </a:t>
            </a:r>
            <a:r>
              <a:rPr lang="en-US" sz="2400" dirty="0" smtClean="0">
                <a:ea typeface="ＭＳ Ｐゴシック" pitchFamily="28" charset="-128"/>
              </a:rPr>
              <a:t>0.6 &amp; 0.9 Five-Cell Cavities is Complete</a:t>
            </a: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DC7E3F-9765-43E5-8314-8CEF3949C52D}" type="slidenum">
              <a:rPr lang="en-US" smtClean="0"/>
              <a:pPr/>
              <a:t>11</a:t>
            </a:fld>
            <a:endParaRPr lang="en-US" smtClean="0"/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1371600" y="990600"/>
          <a:ext cx="716280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Slide" r:id="rId4" imgW="4352633" imgH="3264414" progId="PowerPoint.Slide.12">
                  <p:embed/>
                </p:oleObj>
              </mc:Choice>
              <mc:Fallback>
                <p:oleObj name="Slide" r:id="rId4" imgW="4352633" imgH="3264414" progId="PowerPoint.Slide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7162800" cy="537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858000" cy="7620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28" charset="-128"/>
              </a:rPr>
              <a:t>650 MHz Cavity Prototypes and Readiness for Processing &amp; Testing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239000" cy="5257800"/>
          </a:xfrm>
        </p:spPr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</a:rPr>
              <a:t>Single-cell designs complete: </a:t>
            </a:r>
            <a:r>
              <a:rPr lang="en-US" sz="1800" dirty="0" smtClean="0">
                <a:ea typeface="ＭＳ Ｐゴシック" pitchFamily="28" charset="-128"/>
              </a:rPr>
              <a:t>for </a:t>
            </a:r>
            <a:r>
              <a:rPr lang="en-US" sz="1800" dirty="0" smtClean="0">
                <a:latin typeface="Symbol" pitchFamily="28" charset="2"/>
                <a:ea typeface="ＭＳ Ｐゴシック" pitchFamily="28" charset="-128"/>
              </a:rPr>
              <a:t>b</a:t>
            </a:r>
            <a:r>
              <a:rPr lang="en-US" sz="1800" dirty="0" smtClean="0">
                <a:ea typeface="ＭＳ Ｐゴシック" pitchFamily="28" charset="-128"/>
              </a:rPr>
              <a:t> = 0.6 &amp; 0.9 cavities</a:t>
            </a:r>
          </a:p>
          <a:p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</a:rPr>
              <a:t>Prototypes fabricated:</a:t>
            </a:r>
          </a:p>
          <a:p>
            <a:pPr lvl="1"/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Single-cell </a:t>
            </a:r>
            <a:r>
              <a:rPr lang="en-US" sz="1800" dirty="0" smtClean="0">
                <a:latin typeface="Symbol" pitchFamily="28" charset="2"/>
                <a:ea typeface="ＭＳ Ｐゴシック" pitchFamily="28" charset="-128"/>
                <a:cs typeface="ＭＳ Ｐゴシック" pitchFamily="-105" charset="-128"/>
              </a:rPr>
              <a:t>b</a:t>
            </a: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 = 0.6: 2 </a:t>
            </a:r>
            <a:r>
              <a:rPr lang="en-US" sz="1800" dirty="0" err="1" smtClean="0">
                <a:ea typeface="ＭＳ Ｐゴシック" pitchFamily="28" charset="-128"/>
                <a:cs typeface="ＭＳ Ｐゴシック" pitchFamily="-105" charset="-128"/>
              </a:rPr>
              <a:t>prototypes@JLab</a:t>
            </a: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, 6 ordered industry  </a:t>
            </a:r>
          </a:p>
          <a:p>
            <a:pPr lvl="1"/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Single-cell </a:t>
            </a:r>
            <a:r>
              <a:rPr lang="en-US" sz="1800" dirty="0" smtClean="0">
                <a:latin typeface="Symbol" pitchFamily="28" charset="2"/>
                <a:ea typeface="ＭＳ Ｐゴシック" pitchFamily="28" charset="-128"/>
                <a:cs typeface="ＭＳ Ｐゴシック" pitchFamily="-105" charset="-128"/>
              </a:rPr>
              <a:t>b</a:t>
            </a: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 = 0.9: 5 cavities ordered from industry; due Nov 11</a:t>
            </a:r>
          </a:p>
          <a:p>
            <a:pPr lvl="1"/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Prototypes at both  </a:t>
            </a:r>
            <a:r>
              <a:rPr lang="en-US" sz="1800" dirty="0" smtClean="0">
                <a:latin typeface="Symbol" pitchFamily="28" charset="2"/>
                <a:ea typeface="ＭＳ Ｐゴシック" pitchFamily="28" charset="-128"/>
                <a:cs typeface="ＭＳ Ｐゴシック" pitchFamily="-105" charset="-128"/>
              </a:rPr>
              <a:t>b</a:t>
            </a: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 are also being fabricated in India</a:t>
            </a:r>
          </a:p>
          <a:p>
            <a:pPr lvl="1"/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Two 5-cell</a:t>
            </a:r>
            <a:r>
              <a:rPr lang="en-US" sz="1800" dirty="0" smtClean="0">
                <a:latin typeface="Symbol" pitchFamily="28" charset="2"/>
                <a:ea typeface="ＭＳ Ｐゴシック" pitchFamily="28" charset="-128"/>
                <a:cs typeface="ＭＳ Ｐゴシック" pitchFamily="-105" charset="-128"/>
              </a:rPr>
              <a:t> b</a:t>
            </a: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 = 0.9 cavities ordered from industry </a:t>
            </a:r>
            <a:endParaRPr lang="en-US" sz="1400" dirty="0" smtClean="0">
              <a:ea typeface="ＭＳ Ｐゴシック" pitchFamily="28" charset="-128"/>
            </a:endParaRPr>
          </a:p>
          <a:p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</a:rPr>
              <a:t>Infrastructure modifications: </a:t>
            </a:r>
            <a:r>
              <a:rPr lang="en-US" sz="1800" dirty="0" smtClean="0">
                <a:ea typeface="ＭＳ Ｐゴシック" pitchFamily="28" charset="-128"/>
              </a:rPr>
              <a:t>for 650 MHz in process </a:t>
            </a:r>
          </a:p>
          <a:p>
            <a:pPr marL="806450" lvl="2" indent="-227013">
              <a:buClr>
                <a:srgbClr val="CCFFFF"/>
              </a:buClr>
              <a:buSzPct val="80000"/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FNAL: Vertical Test Stand: </a:t>
            </a:r>
            <a:r>
              <a:rPr lang="en-US" sz="1600" dirty="0" smtClean="0">
                <a:ea typeface="ＭＳ Ｐゴシック" pitchFamily="28" charset="-128"/>
                <a:cs typeface="ＭＳ Ｐゴシック" pitchFamily="-105" charset="-128"/>
              </a:rPr>
              <a:t>Electronics, amplifier, tooling</a:t>
            </a:r>
          </a:p>
          <a:p>
            <a:pPr marL="806450" lvl="2" indent="-227013">
              <a:buClr>
                <a:srgbClr val="CCFFFF"/>
              </a:buClr>
              <a:buSzPct val="80000"/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FNAL: Cavity handling &amp; HPR tooling, etc. </a:t>
            </a:r>
          </a:p>
          <a:p>
            <a:pPr marL="806450" lvl="2" indent="-227013">
              <a:buClr>
                <a:srgbClr val="CCFFFF"/>
              </a:buClr>
              <a:buSzPct val="80000"/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FNAL: Optical inspection system modifications  </a:t>
            </a:r>
          </a:p>
          <a:p>
            <a:pPr marL="806450" lvl="2" indent="-227013">
              <a:buClr>
                <a:srgbClr val="CCFFFF"/>
              </a:buClr>
              <a:buSzPct val="80000"/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ANL: New electro-polishing tool  </a:t>
            </a:r>
          </a:p>
          <a:p>
            <a:pPr marL="806450" lvl="2" indent="-227013">
              <a:buClr>
                <a:srgbClr val="CCFFFF"/>
              </a:buClr>
              <a:buSzPct val="80000"/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28" charset="-128"/>
                <a:cs typeface="ＭＳ Ｐゴシック" pitchFamily="-105" charset="-128"/>
              </a:rPr>
              <a:t>Industry: EP/BCP capability  in US industry</a:t>
            </a:r>
          </a:p>
        </p:txBody>
      </p:sp>
      <p:sp>
        <p:nvSpPr>
          <p:cNvPr id="3686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C8C0D1-F29B-4DAB-97DB-9024D1FC4B50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368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75" y="3200400"/>
            <a:ext cx="20706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6950"/>
            <a:ext cx="2094466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6248400" y="1905000"/>
            <a:ext cx="1295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7543800" y="2971800"/>
            <a:ext cx="457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3361" name="Picture 1" descr="C:\Users\kephart\Desktop\ANL_E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2362200" cy="18288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4724400" y="5257800"/>
            <a:ext cx="2743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44752"/>
              </p:ext>
            </p:extLst>
          </p:nvPr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019800" y="1371600"/>
            <a:ext cx="914400" cy="3886200"/>
          </a:xfrm>
          <a:prstGeom prst="rect">
            <a:avLst/>
          </a:prstGeom>
          <a:solidFill>
            <a:srgbClr val="FFC000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288" y="162580"/>
            <a:ext cx="7255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Excellent Results from JLAB single cell tests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1" y="4114800"/>
            <a:ext cx="3945494" cy="230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7620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28" charset="-128"/>
              </a:rPr>
              <a:t>650 MHz Five-Cell Cavity and CW CM Design Status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105400" cy="1143000"/>
          </a:xfrm>
        </p:spPr>
        <p:txBody>
          <a:bodyPr/>
          <a:lstStyle/>
          <a:p>
            <a:r>
              <a:rPr lang="en-US" sz="1600" dirty="0" smtClean="0">
                <a:ea typeface="ＭＳ Ｐゴシック" pitchFamily="28" charset="-128"/>
              </a:rPr>
              <a:t>Cavity drawing package and specification done</a:t>
            </a:r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6A56A0E-7140-45DC-A326-C20F6507713D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7240"/>
            <a:ext cx="4114800" cy="169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228600" y="6138446"/>
            <a:ext cx="358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Concept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utilizing blade tuner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3429000"/>
            <a:ext cx="3581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9063" indent="-119063" algn="l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EAEAEA"/>
                </a:solidFill>
              </a:rPr>
              <a:t>Stiffening </a:t>
            </a:r>
            <a:r>
              <a:rPr lang="en-US" sz="1600" dirty="0">
                <a:solidFill>
                  <a:srgbClr val="EAEAEA"/>
                </a:solidFill>
              </a:rPr>
              <a:t>rings located to minimize </a:t>
            </a:r>
            <a:r>
              <a:rPr lang="en-US" sz="1600" dirty="0" err="1">
                <a:solidFill>
                  <a:srgbClr val="EAEAEA"/>
                </a:solidFill>
              </a:rPr>
              <a:t>dF</a:t>
            </a:r>
            <a:r>
              <a:rPr lang="en-US" sz="1600" dirty="0">
                <a:solidFill>
                  <a:srgbClr val="EAEAEA"/>
                </a:solidFill>
              </a:rPr>
              <a:t>/</a:t>
            </a:r>
            <a:r>
              <a:rPr lang="en-US" sz="1600" dirty="0" err="1">
                <a:solidFill>
                  <a:srgbClr val="EAEAEA"/>
                </a:solidFill>
              </a:rPr>
              <a:t>dP</a:t>
            </a:r>
            <a:r>
              <a:rPr lang="en-US" sz="1600" dirty="0">
                <a:solidFill>
                  <a:srgbClr val="EAEAEA"/>
                </a:solidFill>
              </a:rPr>
              <a:t> while maintaining tunability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371600" y="1295400"/>
            <a:ext cx="16764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5-cell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 b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0.9</a:t>
            </a:r>
            <a:endParaRPr lang="en-US" sz="20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876800" y="7620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indent="-227013" algn="l" eaLnBrk="0" hangingPunct="0">
              <a:buClr>
                <a:srgbClr val="CCFFFF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rgbClr val="EAEAEA"/>
                </a:solidFill>
                <a:latin typeface="Arial"/>
                <a:cs typeface="ＭＳ Ｐゴシック" pitchFamily="-105" charset="-128"/>
              </a:rPr>
              <a:t>CW CM conceptual design advanced</a:t>
            </a:r>
          </a:p>
          <a:p>
            <a:pPr marL="690563" lvl="1" indent="-227013" algn="l" eaLnBrk="0" hangingPunct="0">
              <a:buClr>
                <a:srgbClr val="CCFFFF"/>
              </a:buClr>
              <a:buFontTx/>
              <a:buChar char="•"/>
            </a:pPr>
            <a:r>
              <a:rPr lang="en-US" sz="1600" dirty="0" smtClean="0">
                <a:solidFill>
                  <a:srgbClr val="EAEAEA"/>
                </a:solidFill>
              </a:rPr>
              <a:t>stand-alone 8-cavity </a:t>
            </a:r>
            <a:r>
              <a:rPr lang="en-US" sz="1600" dirty="0" err="1" smtClean="0">
                <a:solidFill>
                  <a:srgbClr val="EAEAEA"/>
                </a:solidFill>
              </a:rPr>
              <a:t>cryomodule</a:t>
            </a:r>
            <a:endParaRPr lang="en-US" sz="1600" dirty="0" smtClean="0">
              <a:solidFill>
                <a:srgbClr val="EAEAEA"/>
              </a:solidFill>
            </a:endParaRPr>
          </a:p>
          <a:p>
            <a:pPr marL="690563" lvl="1" indent="-227013" algn="l" eaLnBrk="0" hangingPunct="0">
              <a:buClr>
                <a:srgbClr val="CCFFFF"/>
              </a:buClr>
              <a:buFontTx/>
              <a:buChar char="•"/>
            </a:pPr>
            <a:r>
              <a:rPr lang="en-US" sz="1400" dirty="0" smtClean="0">
                <a:solidFill>
                  <a:srgbClr val="EAEAEA"/>
                </a:solidFill>
              </a:rPr>
              <a:t>Overall length:  ~12 m, 48 “ O.D.</a:t>
            </a:r>
          </a:p>
          <a:p>
            <a:pPr lvl="1"/>
            <a:r>
              <a:rPr lang="en-US" sz="1400" dirty="0" smtClean="0">
                <a:solidFill>
                  <a:srgbClr val="EAEAEA"/>
                </a:solidFill>
              </a:rPr>
              <a:t> </a:t>
            </a:r>
          </a:p>
          <a:p>
            <a:pPr marL="233363" indent="-227013" algn="l" eaLnBrk="0" hangingPunct="0">
              <a:buClr>
                <a:srgbClr val="CCFFFF"/>
              </a:buClr>
              <a:buFontTx/>
              <a:buChar char="•"/>
            </a:pPr>
            <a:endParaRPr lang="en-US" sz="1600" kern="0" dirty="0" smtClean="0">
              <a:solidFill>
                <a:srgbClr val="EAEAEA"/>
              </a:solidFill>
              <a:latin typeface="Arial"/>
              <a:cs typeface="ＭＳ Ｐゴシック" pitchFamily="-105" charset="-128"/>
            </a:endParaRPr>
          </a:p>
        </p:txBody>
      </p:sp>
      <p:pic>
        <p:nvPicPr>
          <p:cNvPr id="18" name="Picture 4" descr="CRYOMODULE_650_MHZ_06Sep2011-Im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403988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b="-1558"/>
          <a:stretch/>
        </p:blipFill>
        <p:spPr bwMode="auto">
          <a:xfrm>
            <a:off x="4722159" y="4156364"/>
            <a:ext cx="4040841" cy="216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724400" y="5862935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Collab</a:t>
            </a:r>
            <a:r>
              <a:rPr lang="en-US" dirty="0" smtClean="0">
                <a:solidFill>
                  <a:srgbClr val="FF0000"/>
                </a:solidFill>
              </a:rPr>
              <a:t> with India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73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858000" cy="762000"/>
          </a:xfrm>
        </p:spPr>
        <p:txBody>
          <a:bodyPr/>
          <a:lstStyle/>
          <a:p>
            <a:r>
              <a:rPr lang="en-US" dirty="0" smtClean="0"/>
              <a:t>1300 MHz Development for ILC and PX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46482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Goals: </a:t>
            </a:r>
            <a:r>
              <a:rPr lang="en-US" sz="2400" dirty="0" smtClean="0"/>
              <a:t>ILC SRF goals remain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S0  &gt;35 MV/m bare cavities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S1   31.5 MV/m dressed cavities in a ILC Cryomodule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S2   Beam test of full ILC RF unit (CM, klystron, modulator)</a:t>
            </a:r>
          </a:p>
          <a:p>
            <a:pPr lvl="2"/>
            <a:r>
              <a:rPr lang="en-US" sz="1800" dirty="0" smtClean="0">
                <a:solidFill>
                  <a:srgbClr val="FFFFFF"/>
                </a:solidFill>
              </a:rPr>
              <a:t>Build  and test ~ 1 CM/yr</a:t>
            </a:r>
          </a:p>
          <a:p>
            <a:pPr lvl="1"/>
            <a:r>
              <a:rPr lang="en-US" dirty="0" smtClean="0"/>
              <a:t>All of this will benefit the 3-8 GeV pulsed linac for Project X</a:t>
            </a:r>
            <a:endParaRPr lang="en-US" sz="1600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Accomplishments:</a:t>
            </a:r>
          </a:p>
          <a:p>
            <a:pPr lvl="1"/>
            <a:r>
              <a:rPr lang="en-US" sz="1800" dirty="0" smtClean="0"/>
              <a:t>Excellent progress on gradient improvement</a:t>
            </a:r>
          </a:p>
          <a:p>
            <a:pPr lvl="1"/>
            <a:r>
              <a:rPr lang="en-US" sz="1800" dirty="0" smtClean="0"/>
              <a:t>ANL/FNAL EP facility: world class throughput &amp; yield  </a:t>
            </a:r>
          </a:p>
          <a:p>
            <a:pPr lvl="1"/>
            <a:r>
              <a:rPr lang="en-US" sz="1800" dirty="0" smtClean="0"/>
              <a:t>18 Dressed cavities, HTS tests in progress for CM2</a:t>
            </a:r>
          </a:p>
          <a:p>
            <a:pPr lvl="1"/>
            <a:r>
              <a:rPr lang="en-US" sz="1800" dirty="0" smtClean="0"/>
              <a:t>Parts for 4 more 1.3 GHz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( ARRA funds)</a:t>
            </a:r>
          </a:p>
          <a:p>
            <a:pPr lvl="1"/>
            <a:r>
              <a:rPr lang="en-US" sz="1800" dirty="0" smtClean="0">
                <a:sym typeface="Wingdings" pitchFamily="2" charset="2"/>
              </a:rPr>
              <a:t>C</a:t>
            </a:r>
            <a:r>
              <a:rPr lang="en-US" sz="1800" dirty="0" smtClean="0"/>
              <a:t>ost reduction (e.g. tumbling vs. EP, &amp; cavity repair.)</a:t>
            </a:r>
          </a:p>
          <a:p>
            <a:r>
              <a:rPr lang="en-US" sz="2400" dirty="0" smtClean="0"/>
              <a:t>Excellent progress on all of these </a:t>
            </a:r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CM1 cold and under test at NML ( All 8 cavities powered)</a:t>
            </a:r>
            <a:endParaRPr lang="en-US" sz="1800" dirty="0" smtClean="0"/>
          </a:p>
          <a:p>
            <a:endParaRPr lang="en-US" sz="2400" dirty="0" smtClean="0"/>
          </a:p>
          <a:p>
            <a:pPr lvl="1"/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" y="723900"/>
            <a:ext cx="35337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858000" cy="762000"/>
          </a:xfrm>
        </p:spPr>
        <p:txBody>
          <a:bodyPr/>
          <a:lstStyle/>
          <a:p>
            <a:r>
              <a:rPr lang="en-US" dirty="0" smtClean="0"/>
              <a:t>Current 1300 MHz cavity status</a:t>
            </a:r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667000" y="6324600"/>
            <a:ext cx="3714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 smtClean="0"/>
              <a:t>RDK, AAC, Nov 2011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1000" y="630555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FA12EF3B-9483-4347-B37B-415073C5B66F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4101" name="Picture 5" descr="C:\Users\ginsburg\Documents\Talks\20110518_MP9-cavit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"/>
          <a:stretch>
            <a:fillRect/>
          </a:stretch>
        </p:blipFill>
        <p:spPr bwMode="auto">
          <a:xfrm>
            <a:off x="4800600" y="990602"/>
            <a:ext cx="4078287" cy="27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8" name="TextBox 6"/>
          <p:cNvSpPr txBox="1">
            <a:spLocks noChangeArrowheads="1"/>
          </p:cNvSpPr>
          <p:nvPr/>
        </p:nvSpPr>
        <p:spPr bwMode="auto">
          <a:xfrm>
            <a:off x="152400" y="3505200"/>
            <a:ext cx="45720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algn="l">
              <a:buFont typeface="Arial" charset="0"/>
              <a:buChar char="•"/>
            </a:pPr>
            <a:r>
              <a:rPr lang="en-US" sz="1800" dirty="0"/>
              <a:t>Full suite of facilities in use</a:t>
            </a:r>
          </a:p>
          <a:p>
            <a:pPr marL="174625" indent="-174625" algn="l">
              <a:buFont typeface="Arial" charset="0"/>
              <a:buChar char="•"/>
            </a:pPr>
            <a:r>
              <a:rPr lang="en-US" sz="1800" dirty="0"/>
              <a:t>New vendors being developed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4800600" y="3429000"/>
            <a:ext cx="2379177" cy="338554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Dressed cavities in CAF</a:t>
            </a:r>
            <a:endParaRPr lang="en-US" sz="12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0938"/>
            <a:ext cx="4648200" cy="2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4953000" y="5181600"/>
            <a:ext cx="3935412" cy="10668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en-US" sz="1800" b="1" kern="1200" dirty="0" smtClean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00" b="1" kern="1200" dirty="0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U.S</a:t>
            </a:r>
            <a:r>
              <a:rPr kumimoji="1" lang="en-US" sz="1800" b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. built </a:t>
            </a:r>
            <a:r>
              <a:rPr kumimoji="1" lang="en-US" sz="1800" b="1" kern="1200" dirty="0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 ILC/PX </a:t>
            </a:r>
            <a:r>
              <a:rPr kumimoji="1" lang="en-US" sz="1800" b="1" kern="1200" dirty="0" err="1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Cryomodule</a:t>
            </a:r>
            <a:r>
              <a:rPr kumimoji="1" lang="en-US" sz="1800" b="1" kern="1200" dirty="0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 Parts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00" b="1" dirty="0" smtClean="0">
                <a:solidFill>
                  <a:srgbClr val="FF0000"/>
                </a:solidFill>
                <a:latin typeface="Arial Unicode MS" pitchFamily="34" charset="-128"/>
                <a:ea typeface="+mn-ea"/>
              </a:rPr>
              <a:t>CM 3, 4, 5, 6  for NML arriving,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00" b="1" dirty="0" smtClean="0">
                <a:solidFill>
                  <a:srgbClr val="FF0000"/>
                </a:solidFill>
                <a:latin typeface="Arial Unicode MS" pitchFamily="34" charset="-128"/>
                <a:ea typeface="+mn-ea"/>
              </a:rPr>
              <a:t>funded by ARRA</a:t>
            </a:r>
            <a:endParaRPr kumimoji="1" lang="en-US" sz="1800" b="1" kern="1200" dirty="0" smtClean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800" b="1" kern="1200" dirty="0" smtClean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 </a:t>
            </a:r>
            <a:endParaRPr kumimoji="1" lang="en-US" sz="1800" b="1" kern="1200" dirty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17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3733800" y="4343400"/>
            <a:ext cx="990600" cy="152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609600" y="4343400"/>
            <a:ext cx="2057400" cy="609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2590800" y="4267200"/>
            <a:ext cx="2057400" cy="76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648200" y="4038600"/>
            <a:ext cx="4191000" cy="92333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Cryomodule 2: cold mass parts from Europe in hand, </a:t>
            </a:r>
            <a:r>
              <a:rPr lang="en-US" sz="18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8 dressed cavities tested &gt;35 MV/M, string assembly </a:t>
            </a:r>
            <a:endParaRPr lang="en-US" sz="1800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4191000" y="5486400"/>
            <a:ext cx="762000" cy="6096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1066800" y="5410200"/>
            <a:ext cx="3886200" cy="152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4"/>
          <p:cNvCxnSpPr>
            <a:cxnSpLocks noChangeShapeType="1"/>
          </p:cNvCxnSpPr>
          <p:nvPr/>
        </p:nvCxnSpPr>
        <p:spPr bwMode="auto">
          <a:xfrm flipV="1">
            <a:off x="4419600" y="2438400"/>
            <a:ext cx="1371600" cy="381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143000"/>
            <a:ext cx="7210425" cy="508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CM-2 String complete (&gt;31.5 MV/M </a:t>
            </a:r>
            <a:r>
              <a:rPr lang="en-US" dirty="0" err="1" smtClean="0"/>
              <a:t>ave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52400" y="6494278"/>
            <a:ext cx="533400" cy="36195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buNone/>
              <a:tabLst/>
              <a:defRPr/>
            </a:pPr>
            <a:fld id="{2F9F8B28-62FE-4194-AC21-3113A34D650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28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8" charset="2"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28" charset="-128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057400" y="5672646"/>
            <a:ext cx="3581400" cy="369332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CM-2 Assembly complete Dec 11</a:t>
            </a:r>
            <a:endParaRPr lang="en-US" sz="18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 bwMode="auto">
          <a:xfrm>
            <a:off x="10668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8" charset="2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r>
              <a:rPr lang="en-US" smtClean="0"/>
              <a:t>RDK, AAC, Nov 2011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4"/>
          <p:cNvSpPr>
            <a:spLocks noGrp="1"/>
          </p:cNvSpPr>
          <p:nvPr>
            <p:ph type="title"/>
          </p:nvPr>
        </p:nvSpPr>
        <p:spPr>
          <a:xfrm>
            <a:off x="1676400" y="0"/>
            <a:ext cx="6858000" cy="762000"/>
          </a:xfrm>
        </p:spPr>
        <p:txBody>
          <a:bodyPr/>
          <a:lstStyle/>
          <a:p>
            <a:r>
              <a:rPr lang="en-US" dirty="0" smtClean="0"/>
              <a:t>Facility Throughput</a:t>
            </a:r>
          </a:p>
        </p:txBody>
      </p:sp>
      <p:sp>
        <p:nvSpPr>
          <p:cNvPr id="307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24600"/>
            <a:ext cx="3714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307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81000" y="6305550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fld id="{9733D1EE-A9B0-4E85-A7EA-7CC0F6D030F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-7619" y="6019800"/>
            <a:ext cx="89230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Steady and improving throughput from </a:t>
            </a:r>
            <a:r>
              <a:rPr lang="en-US" sz="2000" dirty="0" smtClean="0"/>
              <a:t>ANL/FNAL processing, </a:t>
            </a:r>
            <a:r>
              <a:rPr lang="en-US" sz="2000" dirty="0"/>
              <a:t>VTS, and HTS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657600"/>
            <a:ext cx="28019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28051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086600" cy="271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28600" y="4114800"/>
            <a:ext cx="8382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772400" y="4267200"/>
            <a:ext cx="8382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sz="20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TS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838200" y="4724400"/>
            <a:ext cx="762000" cy="457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24"/>
          <p:cNvCxnSpPr>
            <a:cxnSpLocks noChangeShapeType="1"/>
          </p:cNvCxnSpPr>
          <p:nvPr/>
        </p:nvCxnSpPr>
        <p:spPr bwMode="auto">
          <a:xfrm rot="5400000">
            <a:off x="7391400" y="4724400"/>
            <a:ext cx="457200" cy="3048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553200" y="152400"/>
            <a:ext cx="2209800" cy="707886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ANL/FNAL EP Processing 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" name="Straight Arrow Connector 24"/>
          <p:cNvCxnSpPr>
            <a:cxnSpLocks noChangeShapeType="1"/>
          </p:cNvCxnSpPr>
          <p:nvPr/>
        </p:nvCxnSpPr>
        <p:spPr bwMode="auto">
          <a:xfrm rot="5400000">
            <a:off x="6172200" y="914400"/>
            <a:ext cx="457200" cy="3048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nsburg\Documents\Cavity Performance\20110930_Americas-LastCavityPerforman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098" r="2118" b="4000"/>
          <a:stretch/>
        </p:blipFill>
        <p:spPr bwMode="auto">
          <a:xfrm>
            <a:off x="381001" y="304800"/>
            <a:ext cx="800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371600" y="1843087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ILC</a:t>
            </a:r>
          </a:p>
        </p:txBody>
      </p:sp>
      <p:cxnSp>
        <p:nvCxnSpPr>
          <p:cNvPr id="1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1068388" y="2055812"/>
            <a:ext cx="304800" cy="31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610600" y="2678112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PX</a:t>
            </a:r>
          </a:p>
        </p:txBody>
      </p:sp>
      <p:cxnSp>
        <p:nvCxnSpPr>
          <p:cNvPr id="14" name="Straight Arrow Connector 22"/>
          <p:cNvCxnSpPr>
            <a:cxnSpLocks noChangeShapeType="1"/>
          </p:cNvCxnSpPr>
          <p:nvPr/>
        </p:nvCxnSpPr>
        <p:spPr bwMode="auto">
          <a:xfrm rot="5400000" flipH="1" flipV="1">
            <a:off x="8306594" y="2894806"/>
            <a:ext cx="304800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05200" y="5895053"/>
            <a:ext cx="1676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Pits in EB weld HAZ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3276600" y="4724400"/>
            <a:ext cx="533400" cy="1219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3619500" y="4076700"/>
            <a:ext cx="2057400" cy="1676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3886200" y="3657600"/>
            <a:ext cx="2368296" cy="2295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1331640" y="4113076"/>
            <a:ext cx="2435688" cy="18396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Left Brace 28"/>
          <p:cNvSpPr/>
          <p:nvPr/>
        </p:nvSpPr>
        <p:spPr bwMode="auto">
          <a:xfrm rot="16019896">
            <a:off x="7663616" y="5826273"/>
            <a:ext cx="381000" cy="29560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6172052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New vendor</a:t>
            </a:r>
            <a:endParaRPr lang="en-US" sz="1200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895600" y="2209800"/>
            <a:ext cx="176784" cy="125272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00400" y="813137"/>
            <a:ext cx="318516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A15 Repaired by CBP 20</a:t>
            </a: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34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AES002 repaired by dressed EP 33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AES003 repaired at KEK by grinding34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AES006 repaired by CBP to 35 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AES005 repaired </a:t>
            </a:r>
            <a:r>
              <a:rPr lang="en-US" sz="1200" b="1" kern="120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tumbling@Cornell</a:t>
            </a: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  <a:sym typeface="Wingdings" pitchFamily="2" charset="2"/>
              </a:rPr>
              <a:t> to 31 </a:t>
            </a:r>
            <a:endParaRPr lang="en-US" sz="1200" b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2971800" y="1490472"/>
            <a:ext cx="283464" cy="8412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5400000">
            <a:off x="5393436" y="2129028"/>
            <a:ext cx="548640" cy="3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686774" y="2057400"/>
            <a:ext cx="329978" cy="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6306950" y="2203703"/>
            <a:ext cx="182880" cy="117043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97280" y="795528"/>
            <a:ext cx="19751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AES replaced damaged end group on A12. CBP then EP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2438400" y="1490472"/>
            <a:ext cx="128016" cy="7193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6120384" y="2551176"/>
            <a:ext cx="170688" cy="9509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rot="16200000" flipH="1">
            <a:off x="5869654" y="2131346"/>
            <a:ext cx="621792" cy="1447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2895600" y="3462528"/>
            <a:ext cx="176784" cy="1752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66800" y="3046412"/>
            <a:ext cx="74676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2208212"/>
            <a:ext cx="6934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52400" y="5805264"/>
            <a:ext cx="304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JLAB &amp; ANL/FNAL facility contributing heavily to ILC gradient program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2971800" y="4724400"/>
            <a:ext cx="795528" cy="1219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021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3914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Goals of the </a:t>
            </a:r>
            <a:r>
              <a:rPr lang="en-US" dirty="0" err="1" smtClean="0">
                <a:ea typeface="ＭＳ Ｐゴシック" pitchFamily="28" charset="-128"/>
              </a:rPr>
              <a:t>Fermilab</a:t>
            </a:r>
            <a:r>
              <a:rPr lang="en-US" dirty="0" smtClean="0">
                <a:ea typeface="ＭＳ Ｐゴシック" pitchFamily="28" charset="-128"/>
              </a:rPr>
              <a:t> SRF Program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7239000" cy="5181600"/>
          </a:xfrm>
        </p:spPr>
        <p:txBody>
          <a:bodyPr/>
          <a:lstStyle/>
          <a:p>
            <a:r>
              <a:rPr lang="en-US" sz="2200" dirty="0" smtClean="0">
                <a:ea typeface="ＭＳ Ｐゴシック" pitchFamily="28" charset="-128"/>
              </a:rPr>
              <a:t>Support the strategic goals of the U.S. HEP program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Energy frontier: International Linear Collider (&amp; </a:t>
            </a:r>
            <a:r>
              <a:rPr lang="en-US" sz="1800" dirty="0" err="1" smtClean="0">
                <a:ea typeface="ＭＳ Ｐゴシック" pitchFamily="28" charset="-128"/>
              </a:rPr>
              <a:t>Muon</a:t>
            </a:r>
            <a:r>
              <a:rPr lang="en-US" sz="1800" dirty="0" smtClean="0">
                <a:ea typeface="ＭＳ Ｐゴシック" pitchFamily="28" charset="-128"/>
              </a:rPr>
              <a:t> Collider)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Intensity frontier: Project X   </a:t>
            </a:r>
          </a:p>
          <a:p>
            <a:pPr lvl="1"/>
            <a:endParaRPr lang="en-US" sz="10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Develop low-beta SRF cavities and </a:t>
            </a:r>
            <a:r>
              <a:rPr lang="en-US" sz="2200" dirty="0" err="1" smtClean="0">
                <a:ea typeface="ＭＳ Ｐゴシック" pitchFamily="28" charset="-128"/>
              </a:rPr>
              <a:t>cryomodules</a:t>
            </a:r>
            <a:r>
              <a:rPr lang="en-US" sz="2200" dirty="0" smtClean="0">
                <a:ea typeface="ＭＳ Ｐゴシック" pitchFamily="28" charset="-128"/>
              </a:rPr>
              <a:t> for the acceleration of high intensity Proton beams</a:t>
            </a:r>
          </a:p>
          <a:p>
            <a:pPr lvl="1"/>
            <a:r>
              <a:rPr lang="en-US" sz="1800" dirty="0" err="1" smtClean="0">
                <a:ea typeface="ＭＳ Ｐゴシック" pitchFamily="28" charset="-128"/>
              </a:rPr>
              <a:t>Subharmonics</a:t>
            </a:r>
            <a:r>
              <a:rPr lang="en-US" sz="1800" dirty="0" smtClean="0">
                <a:ea typeface="ＭＳ Ｐゴシック" pitchFamily="28" charset="-128"/>
              </a:rPr>
              <a:t> of 1.3 GHz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SRF starting from very low beam energy </a:t>
            </a:r>
            <a:r>
              <a:rPr lang="en-US" sz="1800" smtClean="0">
                <a:ea typeface="ＭＳ Ｐゴシック" pitchFamily="28" charset="-128"/>
              </a:rPr>
              <a:t>of 2.1 MeV </a:t>
            </a:r>
            <a:r>
              <a:rPr lang="en-US" sz="1800" dirty="0" smtClean="0">
                <a:ea typeface="ＭＳ Ｐゴシック" pitchFamily="28" charset="-128"/>
              </a:rPr>
              <a:t>(New!)</a:t>
            </a:r>
          </a:p>
          <a:p>
            <a:pPr lvl="1"/>
            <a:endParaRPr lang="en-US" sz="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Develop </a:t>
            </a:r>
            <a:r>
              <a:rPr lang="en-US" sz="2200" dirty="0" smtClean="0">
                <a:latin typeface="Symbol" pitchFamily="18" charset="2"/>
                <a:ea typeface="ＭＳ Ｐゴシック" pitchFamily="28" charset="-128"/>
              </a:rPr>
              <a:t>b</a:t>
            </a:r>
            <a:r>
              <a:rPr lang="en-US" sz="2200" dirty="0" smtClean="0">
                <a:ea typeface="ＭＳ Ｐゴシック" pitchFamily="28" charset="-128"/>
              </a:rPr>
              <a:t>=1 SRF cavities and </a:t>
            </a:r>
            <a:r>
              <a:rPr lang="en-US" sz="2200" dirty="0" err="1" smtClean="0">
                <a:ea typeface="ＭＳ Ｐゴシック" pitchFamily="28" charset="-128"/>
              </a:rPr>
              <a:t>cryomodules</a:t>
            </a:r>
            <a:r>
              <a:rPr lang="en-US" sz="2200" dirty="0" smtClean="0">
                <a:ea typeface="ＭＳ Ｐゴシック" pitchFamily="28" charset="-128"/>
              </a:rPr>
              <a:t> for ILC and/or the Project X  pulsed </a:t>
            </a:r>
            <a:r>
              <a:rPr lang="en-US" sz="2200" dirty="0" err="1" smtClean="0">
                <a:ea typeface="ＭＳ Ｐゴシック" pitchFamily="28" charset="-128"/>
              </a:rPr>
              <a:t>linac</a:t>
            </a:r>
            <a:r>
              <a:rPr lang="en-US" sz="2200" dirty="0" smtClean="0">
                <a:ea typeface="ＭＳ Ｐゴシック" pitchFamily="28" charset="-128"/>
              </a:rPr>
              <a:t> (3-8 </a:t>
            </a:r>
            <a:r>
              <a:rPr lang="en-US" sz="2200" dirty="0" err="1" smtClean="0">
                <a:ea typeface="ＭＳ Ｐゴシック" pitchFamily="28" charset="-128"/>
              </a:rPr>
              <a:t>GeV</a:t>
            </a:r>
            <a:r>
              <a:rPr lang="en-US" sz="2200" dirty="0" smtClean="0">
                <a:ea typeface="ＭＳ Ｐゴシック" pitchFamily="28" charset="-128"/>
              </a:rPr>
              <a:t>)</a:t>
            </a:r>
          </a:p>
          <a:p>
            <a:endParaRPr lang="en-US" sz="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Develop related SRF infrastructure and technology that can be applied to future Office of Science projects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Infrastructure and expertise at </a:t>
            </a:r>
            <a:r>
              <a:rPr lang="en-US" sz="1800" dirty="0" err="1" smtClean="0">
                <a:ea typeface="ＭＳ Ｐゴシック" pitchFamily="28" charset="-128"/>
              </a:rPr>
              <a:t>Fermilab</a:t>
            </a:r>
            <a:r>
              <a:rPr lang="en-US" sz="1800" dirty="0" smtClean="0">
                <a:ea typeface="ＭＳ Ｐゴシック" pitchFamily="28" charset="-128"/>
              </a:rPr>
              <a:t> and U.S. partners 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U.S. Industrialization to permit fabrication of SRF projects  </a:t>
            </a:r>
          </a:p>
          <a:p>
            <a:endParaRPr lang="en-US" sz="2200" dirty="0" smtClean="0">
              <a:ea typeface="ＭＳ Ｐゴシック" pitchFamily="28" charset="-128"/>
            </a:endParaRPr>
          </a:p>
          <a:p>
            <a:pPr lvl="1"/>
            <a:endParaRPr lang="en-US" sz="1800" dirty="0" smtClean="0">
              <a:ea typeface="ＭＳ Ｐゴシック" pitchFamily="28" charset="-128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6D2CA5D-B949-4479-97E8-60D21F82DD0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6172200" cy="9144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  </a:t>
            </a:r>
            <a:br>
              <a:rPr lang="en-US" sz="2800" dirty="0" smtClean="0"/>
            </a:br>
            <a:r>
              <a:rPr lang="en-US" dirty="0" smtClean="0"/>
              <a:t> FNAL SRF Infrastructure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153400" cy="4800600"/>
          </a:xfrm>
        </p:spPr>
        <p:txBody>
          <a:bodyPr/>
          <a:lstStyle/>
          <a:p>
            <a:pPr eaLnBrk="1" hangingPunct="1">
              <a:lnSpc>
                <a:spcPts val="2600"/>
              </a:lnSpc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Goals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Build generic SRF infrastructure at FNAL</a:t>
            </a:r>
            <a:endParaRPr lang="en-US" sz="1100" dirty="0" smtClean="0"/>
          </a:p>
          <a:p>
            <a:pPr lvl="1" eaLnBrk="1" hangingPunct="1">
              <a:lnSpc>
                <a:spcPts val="2600"/>
              </a:lnSpc>
            </a:pPr>
            <a:r>
              <a:rPr lang="en-US" sz="1600" dirty="0" smtClean="0"/>
              <a:t>Particularly large cryogenic &amp; RF systems, cavity &amp; cryomodule assembly and test facilities, etc. that are hard for industry to provide</a:t>
            </a:r>
            <a:endParaRPr lang="en-US" dirty="0" smtClean="0"/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Develop SRF capability in U.S. Industry</a:t>
            </a:r>
          </a:p>
          <a:p>
            <a:pPr eaLnBrk="1" hangingPunct="1">
              <a:lnSpc>
                <a:spcPts val="2600"/>
              </a:lnSpc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Accomplishments: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Vertical test stands  (VTS1) fully operational, VTS 2/3 </a:t>
            </a:r>
            <a:r>
              <a:rPr lang="en-US" sz="2000" dirty="0" err="1" smtClean="0"/>
              <a:t>dewars</a:t>
            </a:r>
            <a:r>
              <a:rPr lang="en-US" sz="2000" dirty="0" smtClean="0"/>
              <a:t> delivered, VTS 2/3 civil work complete, installation in progress</a:t>
            </a:r>
          </a:p>
          <a:p>
            <a:pPr lvl="1" eaLnBrk="1" hangingPunct="1">
              <a:lnSpc>
                <a:spcPts val="2600"/>
              </a:lnSpc>
            </a:pPr>
            <a:r>
              <a:rPr lang="en-US" sz="1600" dirty="0" smtClean="0"/>
              <a:t>VTS2 and </a:t>
            </a:r>
            <a:r>
              <a:rPr lang="en-US" sz="1600" dirty="0" err="1" smtClean="0"/>
              <a:t>Cryo</a:t>
            </a:r>
            <a:r>
              <a:rPr lang="en-US" sz="1600" dirty="0" smtClean="0"/>
              <a:t> upgrades operational in FY12 ?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Horizontal Test Stand (HTS1): fully operational</a:t>
            </a:r>
          </a:p>
          <a:p>
            <a:pPr lvl="1" eaLnBrk="1" hangingPunct="1">
              <a:lnSpc>
                <a:spcPts val="2600"/>
              </a:lnSpc>
            </a:pPr>
            <a:r>
              <a:rPr lang="en-US" sz="1600" dirty="0" smtClean="0"/>
              <a:t>Testing dressed cavities for CM2, tuner studies, LLRF, etc</a:t>
            </a:r>
          </a:p>
          <a:p>
            <a:pPr lvl="1" eaLnBrk="1" hangingPunct="1">
              <a:lnSpc>
                <a:spcPts val="2600"/>
              </a:lnSpc>
            </a:pPr>
            <a:r>
              <a:rPr lang="en-US" sz="1600" dirty="0" smtClean="0"/>
              <a:t>HTS-2: Design in </a:t>
            </a:r>
            <a:r>
              <a:rPr lang="en-US" sz="1600" dirty="0" err="1" smtClean="0"/>
              <a:t>collab</a:t>
            </a:r>
            <a:r>
              <a:rPr lang="en-US" sz="1600" dirty="0" smtClean="0"/>
              <a:t> with India ( 2 dressed 650/1300 CW cavities)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Two new vacuum oven installed &amp; operational (ARRA)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Excellent progress on NML and CMTF (slides)</a:t>
            </a:r>
          </a:p>
          <a:p>
            <a:pPr eaLnBrk="1" hangingPunct="1">
              <a:lnSpc>
                <a:spcPts val="2600"/>
              </a:lnSpc>
              <a:buNone/>
            </a:pPr>
            <a:endParaRPr lang="en-US" sz="2000" b="1" dirty="0" smtClean="0"/>
          </a:p>
          <a:p>
            <a:pPr eaLnBrk="1" hangingPunct="1">
              <a:lnSpc>
                <a:spcPts val="2600"/>
              </a:lnSpc>
              <a:buFontTx/>
              <a:buNone/>
            </a:pPr>
            <a:endParaRPr lang="en-US" sz="1400" dirty="0" smtClean="0">
              <a:solidFill>
                <a:srgbClr val="FF33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20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SC021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4876800"/>
            <a:ext cx="2819400" cy="193330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45132"/>
            <a:ext cx="2895600" cy="191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819400"/>
            <a:ext cx="2173288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722563"/>
            <a:ext cx="26511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5388"/>
            <a:ext cx="236220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152400" y="6359525"/>
            <a:ext cx="1981200" cy="369332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Assembly</a:t>
            </a:r>
          </a:p>
        </p:txBody>
      </p:sp>
      <p:pic>
        <p:nvPicPr>
          <p:cNvPr id="3175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284163"/>
            <a:ext cx="2376488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HPIM09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2551113"/>
            <a:ext cx="2170113" cy="2247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7059613" y="2332038"/>
            <a:ext cx="1673225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HTS</a:t>
            </a:r>
          </a:p>
        </p:txBody>
      </p:sp>
      <p:pic>
        <p:nvPicPr>
          <p:cNvPr id="31754" name="Picture 12" descr="DSCN14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304800"/>
            <a:ext cx="2438400" cy="234473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1600200" y="2133600"/>
            <a:ext cx="16764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</a:t>
            </a:r>
          </a:p>
        </p:txBody>
      </p:sp>
      <p:pic>
        <p:nvPicPr>
          <p:cNvPr id="31756" name="Picture 14" descr="AES1_200608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1250950" cy="46926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1757" name="Rectangle 15"/>
          <p:cNvSpPr>
            <a:spLocks noChangeArrowheads="1"/>
          </p:cNvSpPr>
          <p:nvPr/>
        </p:nvSpPr>
        <p:spPr bwMode="auto">
          <a:xfrm>
            <a:off x="1676400" y="4419600"/>
            <a:ext cx="1727200" cy="33813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String Assembly </a:t>
            </a:r>
            <a:endParaRPr lang="en-US" sz="12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58" name="Rectangle 16"/>
          <p:cNvSpPr>
            <a:spLocks noChangeArrowheads="1"/>
          </p:cNvSpPr>
          <p:nvPr/>
        </p:nvSpPr>
        <p:spPr bwMode="auto">
          <a:xfrm>
            <a:off x="4343400" y="4419600"/>
            <a:ext cx="2089150" cy="369888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MP9 Clean Room</a:t>
            </a:r>
          </a:p>
        </p:txBody>
      </p:sp>
      <p:sp>
        <p:nvSpPr>
          <p:cNvPr id="31759" name="Rectangle 17"/>
          <p:cNvSpPr>
            <a:spLocks noChangeArrowheads="1"/>
          </p:cNvSpPr>
          <p:nvPr/>
        </p:nvSpPr>
        <p:spPr bwMode="auto">
          <a:xfrm>
            <a:off x="228600" y="4114800"/>
            <a:ext cx="838200" cy="40005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</a:t>
            </a:r>
          </a:p>
        </p:txBody>
      </p:sp>
      <p:sp>
        <p:nvSpPr>
          <p:cNvPr id="317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6172200"/>
            <a:ext cx="2362200" cy="609600"/>
          </a:xfr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New Vacuum Oven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for 1300 MHz 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31763" name="Picture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5625"/>
            <a:ext cx="25146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4" name="Rectangle 19"/>
          <p:cNvSpPr>
            <a:spLocks noChangeArrowheads="1"/>
          </p:cNvSpPr>
          <p:nvPr/>
        </p:nvSpPr>
        <p:spPr bwMode="auto">
          <a:xfrm>
            <a:off x="4267200" y="1981200"/>
            <a:ext cx="2286000" cy="646113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Cavity tuning machine</a:t>
            </a:r>
          </a:p>
        </p:txBody>
      </p:sp>
      <p:sp>
        <p:nvSpPr>
          <p:cNvPr id="31765" name="Rectangle 13"/>
          <p:cNvSpPr>
            <a:spLocks noChangeArrowheads="1"/>
          </p:cNvSpPr>
          <p:nvPr/>
        </p:nvSpPr>
        <p:spPr bwMode="auto">
          <a:xfrm>
            <a:off x="1828800" y="-30163"/>
            <a:ext cx="4876800" cy="461963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381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FNAL SRF infrastructure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667000" y="4953000"/>
            <a:ext cx="914400" cy="68580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VTS2 Dewar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667000" cy="28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65" name="Rectangle 13"/>
          <p:cNvSpPr>
            <a:spLocks noChangeArrowheads="1"/>
          </p:cNvSpPr>
          <p:nvPr/>
        </p:nvSpPr>
        <p:spPr bwMode="auto">
          <a:xfrm>
            <a:off x="1828800" y="-30163"/>
            <a:ext cx="6477000" cy="461665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38100" algn="ctr">
            <a:solidFill>
              <a:srgbClr val="FFFF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ANL/</a:t>
            </a:r>
            <a:r>
              <a:rPr lang="en-US" sz="2400" b="1" kern="1200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kern="1200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FNAL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cavity processing</a:t>
            </a:r>
            <a:r>
              <a:rPr lang="en-US" sz="2400" b="1" kern="1200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kern="1200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infrastructure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AC124C-4574-4049-A858-5168B47922B5}" type="slidenum">
              <a:rPr lang="en-US" sz="1400" i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i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7" name="Picture 26" descr="ANL_EP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4343400" cy="2876798"/>
          </a:xfrm>
          <a:prstGeom prst="rect">
            <a:avLst/>
          </a:prstGeom>
        </p:spPr>
      </p:pic>
      <p:pic>
        <p:nvPicPr>
          <p:cNvPr id="28" name="Content Placeholder 8" descr="29683D37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9775" y="533400"/>
            <a:ext cx="4358025" cy="28956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6477000" y="2489537"/>
            <a:ext cx="2514600" cy="1015663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EP tool for ¼ wave and 650 MHz cavities at ANL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" name="Content Placeholder 6" descr="IMG_25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93211"/>
            <a:ext cx="2590800" cy="3288589"/>
          </a:xfrm>
          <a:prstGeom prst="rect">
            <a:avLst/>
          </a:prstGeom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457200" y="6096000"/>
            <a:ext cx="2133600" cy="707886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HPR and clean Rooms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505200"/>
            <a:ext cx="401116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3810000" y="5181600"/>
            <a:ext cx="2514600" cy="707886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EP tool at FNAL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55" name="Rectangle 13"/>
          <p:cNvSpPr>
            <a:spLocks noChangeArrowheads="1"/>
          </p:cNvSpPr>
          <p:nvPr/>
        </p:nvSpPr>
        <p:spPr bwMode="auto">
          <a:xfrm>
            <a:off x="2514600" y="2743200"/>
            <a:ext cx="2057400" cy="707886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EP tool for 1300 MHz at </a:t>
            </a:r>
            <a:r>
              <a:rPr lang="en-US" sz="2000" b="1" kern="1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ANL</a:t>
            </a:r>
            <a:endParaRPr lang="en-US" sz="2000" b="1" kern="12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6477000" y="6172200"/>
            <a:ext cx="2362200" cy="60960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New Vacuum Oven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for 650 MHz + SSR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kern="1200" smtClean="0">
                <a:latin typeface="Arial" pitchFamily="34" charset="0"/>
                <a:ea typeface="+mn-ea"/>
                <a:cs typeface="+mn-cs"/>
              </a:rPr>
              <a:t>RDK, AAC, Nov 2011</a:t>
            </a:r>
            <a:endParaRPr lang="en-US" sz="1400" i="1" kern="1200" dirty="0"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CBP Machine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584484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876800"/>
            <a:ext cx="5588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Tumbles 2 cavities/run, 2 complete cycles/week</a:t>
            </a:r>
            <a:endParaRPr lang="en-US" sz="2000" dirty="0"/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15602" y="-1143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15602" y="10287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6101" y="21717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9000" y="3352800"/>
            <a:ext cx="83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77000" y="4419600"/>
            <a:ext cx="21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C. Cooper </a:t>
            </a:r>
            <a:r>
              <a:rPr lang="en-US" sz="1400" dirty="0"/>
              <a:t>R</a:t>
            </a:r>
            <a:r>
              <a:rPr lang="en-US" sz="1400" dirty="0" smtClean="0"/>
              <a:t>ecipe Media</a:t>
            </a:r>
            <a:endParaRPr lang="en-US" sz="14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9-Cell Cavity Results – CBP Repairs</a:t>
            </a:r>
            <a:endParaRPr lang="en-US" sz="32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64008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0" y="4775537"/>
            <a:ext cx="6324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/>
              <a:t>Break through !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/>
              <a:t>Demonstrated cavity gradients &gt; 35 MV/M </a:t>
            </a:r>
            <a:endParaRPr lang="en-US" sz="20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/>
              <a:t>Drastic </a:t>
            </a:r>
            <a:r>
              <a:rPr lang="en-US" sz="2000" dirty="0"/>
              <a:t>reductions in acid use.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emonstrated </a:t>
            </a:r>
            <a:r>
              <a:rPr lang="en-US" sz="2000" dirty="0"/>
              <a:t>as a cavity repair method.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3695700" y="37719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3600" y="3011269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Previously limited here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3657600"/>
            <a:ext cx="7620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838200" cy="3048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fld id="{7E19FACD-4466-414C-8F79-FA87C0B94749}" type="slidenum">
              <a:rPr lang="en-US" sz="1000" kern="1200" smtClean="0">
                <a:latin typeface="Arial Rounded MT Bold"/>
                <a:ea typeface="+mn-ea"/>
                <a:cs typeface="+mn-cs"/>
              </a:rPr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000" kern="1200" dirty="0"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11" name="Picture 2" descr="C:\Documents and Settings\ccooper\Desktop\Tumbling Paper\paper rev 3\figure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8" y="1219200"/>
            <a:ext cx="2453641" cy="1752601"/>
          </a:xfrm>
          <a:prstGeom prst="rect">
            <a:avLst/>
          </a:prstGeom>
          <a:noFill/>
        </p:spPr>
      </p:pic>
      <p:pic>
        <p:nvPicPr>
          <p:cNvPr id="12" name="Picture 3" descr="C:\Documents and Settings\ccooper\Desktop\Tumbling Paper\paper rev 3\figure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8" y="3657599"/>
            <a:ext cx="2453641" cy="175260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33259" y="2984459"/>
            <a:ext cx="164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ACC015 Before CBP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629399" y="5421868"/>
            <a:ext cx="2453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After CBP and 40 microns EP – Pit completely removed</a:t>
            </a:r>
            <a:endParaRPr lang="en-US" sz="1800" dirty="0"/>
          </a:p>
        </p:txBody>
      </p:sp>
      <p:sp>
        <p:nvSpPr>
          <p:cNvPr id="16" name="Footer Placeholder 13"/>
          <p:cNvSpPr>
            <a:spLocks noGrp="1"/>
          </p:cNvSpPr>
          <p:nvPr>
            <p:ph type="ftr" sz="quarter" idx="10"/>
          </p:nvPr>
        </p:nvSpPr>
        <p:spPr>
          <a:xfrm>
            <a:off x="2133600" y="6359375"/>
            <a:ext cx="2590800" cy="361950"/>
          </a:xfrm>
        </p:spPr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66800"/>
          </a:xfrm>
        </p:spPr>
        <p:txBody>
          <a:bodyPr/>
          <a:lstStyle/>
          <a:p>
            <a:r>
              <a:rPr lang="en-US" dirty="0" smtClean="0"/>
              <a:t>Industrial Capabilities--AES</a:t>
            </a:r>
            <a:endParaRPr lang="en-US" dirty="0"/>
          </a:p>
        </p:txBody>
      </p:sp>
      <p:pic>
        <p:nvPicPr>
          <p:cNvPr id="5122" name="Picture 2" descr="C:\Users\arowe\AppData\Local\Microsoft\Windows\Temporary Internet Files\Content.Outlook\ABPLH0AB\P7083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3200" y="609600"/>
            <a:ext cx="2286000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/>
              <a:t>BCP and EP Tools for 1300 MHz 9-cell or 650 MHz 5-cell. (commissioning)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/>
              <a:t>HPR up to 1000 </a:t>
            </a:r>
            <a:r>
              <a:rPr lang="en-US" sz="1800" dirty="0" err="1" smtClean="0"/>
              <a:t>lb</a:t>
            </a:r>
            <a:r>
              <a:rPr lang="en-US" sz="1800" dirty="0" smtClean="0"/>
              <a:t> structures. (commissioned)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/>
              <a:t>BCP up to 1000 lb. structures.  (commissioned)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/>
              <a:t>Clean Room Area is planned in the future</a:t>
            </a:r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" y="55626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Also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 developing capability at Roark-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Niowave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pitchFamily="-105" charset="-128"/>
                <a:cs typeface="ＭＳ Ｐゴシック" pitchFamily="-105" charset="-128"/>
              </a:rPr>
              <a:t>, PAVAC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4386976" cy="163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59529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-152400"/>
            <a:ext cx="4724400" cy="1143000"/>
          </a:xfrm>
        </p:spPr>
        <p:txBody>
          <a:bodyPr/>
          <a:lstStyle/>
          <a:p>
            <a:r>
              <a:rPr lang="en-US" dirty="0" smtClean="0">
                <a:latin typeface="Arial Rounded MT Bold" charset="0"/>
              </a:rPr>
              <a:t>NML: RF Unit Test Facility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477000"/>
            <a:ext cx="1905000" cy="304800"/>
          </a:xfrm>
          <a:prstGeom prst="rect">
            <a:avLst/>
          </a:prstGeom>
        </p:spPr>
        <p:txBody>
          <a:bodyPr/>
          <a:lstStyle/>
          <a:p>
            <a:fld id="{AF611418-B91E-4E32-BFE9-78381BF4D105}" type="slidenum">
              <a:rPr lang="en-US" smtClean="0"/>
              <a:pPr/>
              <a:t>26</a:t>
            </a:fld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26</a:t>
            </a:fld>
            <a:endParaRPr lang="en-US" dirty="0" smtClean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825500"/>
            <a:ext cx="8521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3733800" cy="209328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616700" y="5920669"/>
            <a:ext cx="2298700" cy="480131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1st </a:t>
            </a:r>
            <a:r>
              <a:rPr lang="en-US" sz="1400" i="1" kern="1200" dirty="0" err="1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Cryomodule</a:t>
            </a:r>
            <a:r>
              <a:rPr lang="en-US" sz="14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latin typeface="Arial Unicode MS" pitchFamily="34" charset="-128"/>
                <a:ea typeface="+mn-ea"/>
              </a:rPr>
              <a:t>Cold and under test</a:t>
            </a:r>
            <a:endParaRPr lang="en-US" sz="2800" i="1" kern="1200" dirty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4762500" y="3924300"/>
            <a:ext cx="1371600" cy="533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288"/>
            <a:ext cx="8046720" cy="52669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Cryomodule 1 Testing in Progress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 rot="18890959">
            <a:off x="677263" y="1595624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974336" y="2441448"/>
            <a:ext cx="987552" cy="4754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791200" y="1066800"/>
            <a:ext cx="2819400" cy="26161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-7 cavities are powered 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simultaneously from 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5 MW klystron using 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SLAC RF dist system</a:t>
            </a:r>
          </a:p>
          <a:p>
            <a:pPr algn="l"/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-Tuner motor failure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so powered 8 by itself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7467600" cy="685800"/>
          </a:xfrm>
        </p:spPr>
        <p:txBody>
          <a:bodyPr/>
          <a:lstStyle/>
          <a:p>
            <a:r>
              <a:rPr lang="en-US" dirty="0" smtClean="0">
                <a:latin typeface="Arial Rounded MT Bold" pitchFamily="34" charset="0"/>
                <a:ea typeface="ＭＳ Ｐゴシック" pitchFamily="34" charset="-128"/>
              </a:rPr>
              <a:t>NML Status and Expansion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28600" y="5553075"/>
            <a:ext cx="2133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Phase 1 NML Building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>
            <a:off x="990600" y="4876800"/>
            <a:ext cx="381000" cy="609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7111" name="Picture 15" descr="extension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88392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17"/>
          <p:cNvSpPr>
            <a:spLocks noChangeArrowheads="1"/>
          </p:cNvSpPr>
          <p:nvPr/>
        </p:nvSpPr>
        <p:spPr bwMode="auto">
          <a:xfrm>
            <a:off x="0" y="2743200"/>
            <a:ext cx="4800600" cy="2057400"/>
          </a:xfrm>
          <a:prstGeom prst="rect">
            <a:avLst/>
          </a:prstGeom>
          <a:solidFill>
            <a:srgbClr val="F41908">
              <a:alpha val="0"/>
            </a:srgbClr>
          </a:solidFill>
          <a:ln w="28575">
            <a:solidFill>
              <a:srgbClr val="F41908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113" name="TextBox 18"/>
          <p:cNvSpPr txBox="1">
            <a:spLocks noChangeArrowheads="1"/>
          </p:cNvSpPr>
          <p:nvPr/>
        </p:nvSpPr>
        <p:spPr bwMode="auto">
          <a:xfrm>
            <a:off x="3200400" y="5181600"/>
            <a:ext cx="5791200" cy="855619"/>
          </a:xfrm>
          <a:prstGeom prst="rect">
            <a:avLst/>
          </a:prstGeom>
          <a:solidFill>
            <a:srgbClr val="FF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New Underground Tunnel Expansion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>
                <a:solidFill>
                  <a:srgbClr val="008000"/>
                </a:solidFill>
              </a:rPr>
              <a:t>Space </a:t>
            </a:r>
            <a:r>
              <a:rPr lang="en-US" sz="1400" dirty="0" smtClean="0">
                <a:solidFill>
                  <a:srgbClr val="008000"/>
                </a:solidFill>
              </a:rPr>
              <a:t>for up to </a:t>
            </a:r>
            <a:r>
              <a:rPr lang="en-US" sz="1400" dirty="0">
                <a:solidFill>
                  <a:srgbClr val="008000"/>
                </a:solidFill>
              </a:rPr>
              <a:t>6 Cryomodules (2 RF Units), AARD Test Beam Lines</a:t>
            </a:r>
            <a:r>
              <a:rPr lang="en-US" sz="14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Civil construction complete (doubles tunnel length to 160 M)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7114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5905500" y="4762500"/>
            <a:ext cx="533400" cy="3048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</p:spPr>
      </p:cxnSp>
      <p:sp>
        <p:nvSpPr>
          <p:cNvPr id="47115" name="Oval 21"/>
          <p:cNvSpPr>
            <a:spLocks noChangeArrowheads="1"/>
          </p:cNvSpPr>
          <p:nvPr/>
        </p:nvSpPr>
        <p:spPr bwMode="auto">
          <a:xfrm>
            <a:off x="4800600" y="2438400"/>
            <a:ext cx="4191000" cy="2133600"/>
          </a:xfrm>
          <a:prstGeom prst="ellipse">
            <a:avLst/>
          </a:prstGeom>
          <a:solidFill>
            <a:srgbClr val="008000">
              <a:alpha val="0"/>
            </a:srgbClr>
          </a:solidFill>
          <a:ln w="28575">
            <a:solidFill>
              <a:srgbClr val="008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876800" y="3124200"/>
            <a:ext cx="1447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629400" y="3124200"/>
            <a:ext cx="1752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876800" y="3581400"/>
            <a:ext cx="2057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934200" y="4038600"/>
            <a:ext cx="1066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153400" y="4038600"/>
            <a:ext cx="38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82000" y="3048000"/>
            <a:ext cx="533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6211094" y="30091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706394" y="3809206"/>
            <a:ext cx="457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344694" y="3847306"/>
            <a:ext cx="381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8611394" y="3352006"/>
            <a:ext cx="609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8344694" y="3085306"/>
            <a:ext cx="76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515894" y="30091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6200000" flipH="1">
            <a:off x="8001000" y="41910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7925594" y="4114006"/>
            <a:ext cx="152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467600" y="4343400"/>
            <a:ext cx="685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5400000">
            <a:off x="7354094" y="4228306"/>
            <a:ext cx="228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467600" y="4114800"/>
            <a:ext cx="457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 flipH="1" flipV="1">
            <a:off x="7887494" y="4152106"/>
            <a:ext cx="76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8305800" y="3657600"/>
            <a:ext cx="6096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6324600" y="2895600"/>
            <a:ext cx="304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20574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8956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7338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5720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4102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248400" y="3200400"/>
            <a:ext cx="6096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28800" y="2971800"/>
            <a:ext cx="990600" cy="533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810000" y="1676400"/>
            <a:ext cx="2667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CM1: cold and operational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2514600" y="1981200"/>
            <a:ext cx="1295400" cy="990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914400" y="3200400"/>
            <a:ext cx="762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838200" y="31242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457200" y="1743075"/>
            <a:ext cx="2667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Capture Cavity II operational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5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5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  <a:noFill/>
        </p:spPr>
        <p:txBody>
          <a:bodyPr/>
          <a:lstStyle/>
          <a:p>
            <a:fld id="{2F9F8B28-62FE-4194-AC21-3113A34D6501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60" name="Rectangle 59"/>
          <p:cNvSpPr/>
          <p:nvPr/>
        </p:nvSpPr>
        <p:spPr bwMode="auto">
          <a:xfrm>
            <a:off x="762000" y="3200400"/>
            <a:ext cx="76200" cy="76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3" name="Line 6"/>
          <p:cNvSpPr>
            <a:spLocks noChangeShapeType="1"/>
          </p:cNvSpPr>
          <p:nvPr/>
        </p:nvSpPr>
        <p:spPr bwMode="auto">
          <a:xfrm>
            <a:off x="457200" y="2057400"/>
            <a:ext cx="457200" cy="1066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6200" y="6400800"/>
            <a:ext cx="609600" cy="361950"/>
          </a:xfrm>
        </p:spPr>
        <p:txBody>
          <a:bodyPr/>
          <a:lstStyle/>
          <a:p>
            <a:pPr>
              <a:defRPr/>
            </a:pPr>
            <a:fld id="{7EB74C3A-859E-4E1D-8C9A-82402DC0C45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76200"/>
            <a:ext cx="595079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X Injector Experiment (PXIE)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Front End test facility for Project 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048000"/>
            <a:ext cx="8458200" cy="2286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l" eaLnBrk="0" hangingPunct="0">
              <a:buClr>
                <a:srgbClr val="CCFFFF"/>
              </a:buClr>
              <a:buFontTx/>
              <a:buChar char="•"/>
              <a:defRPr/>
            </a:pPr>
            <a:r>
              <a:rPr lang="en-US" sz="2000" kern="0" dirty="0" smtClean="0">
                <a:solidFill>
                  <a:srgbClr val="FFFF00"/>
                </a:solidFill>
              </a:rPr>
              <a:t>Goal: Build a prototype of the first ~15-30 </a:t>
            </a:r>
            <a:r>
              <a:rPr lang="en-US" sz="2000" kern="0" dirty="0" err="1" smtClean="0">
                <a:solidFill>
                  <a:srgbClr val="FFFF00"/>
                </a:solidFill>
              </a:rPr>
              <a:t>MeV</a:t>
            </a:r>
            <a:r>
              <a:rPr lang="en-US" sz="2000" kern="0" dirty="0" smtClean="0">
                <a:solidFill>
                  <a:srgbClr val="FFFF00"/>
                </a:solidFill>
              </a:rPr>
              <a:t> of Project X.</a:t>
            </a:r>
          </a:p>
          <a:p>
            <a:pPr marL="742950" lvl="1" indent="-285750" algn="l" eaLnBrk="0" hangingPunct="0">
              <a:buClr>
                <a:schemeClr val="tx1"/>
              </a:buClr>
              <a:buSzPct val="45000"/>
              <a:buFont typeface="Wingdings" pitchFamily="2" charset="2"/>
              <a:buChar char="§"/>
              <a:defRPr/>
            </a:pPr>
            <a:r>
              <a:rPr lang="en-US" sz="1800" kern="0" dirty="0" smtClean="0"/>
              <a:t>Validate the Project X front end to mitigate the primary technical risk  </a:t>
            </a:r>
          </a:p>
          <a:p>
            <a:pPr marL="742950" lvl="1" indent="-285750" algn="l" eaLnBrk="0" hangingPunct="0">
              <a:buClr>
                <a:schemeClr val="tx1"/>
              </a:buClr>
              <a:buSzPct val="45000"/>
              <a:buFont typeface="Wingdings" pitchFamily="2" charset="2"/>
              <a:buChar char="§"/>
              <a:defRPr/>
            </a:pPr>
            <a:r>
              <a:rPr lang="en-US" sz="1800" b="1" i="1" kern="0" dirty="0" smtClean="0">
                <a:solidFill>
                  <a:srgbClr val="FFFF00"/>
                </a:solidFill>
              </a:rPr>
              <a:t>Beam through </a:t>
            </a:r>
            <a:r>
              <a:rPr lang="en-US" sz="1800" b="1" i="1" kern="0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800" b="1" i="1" kern="0" dirty="0" smtClean="0">
                <a:solidFill>
                  <a:srgbClr val="FFFF00"/>
                </a:solidFill>
              </a:rPr>
              <a:t>=0.1 , 0.2 CM at ~15 </a:t>
            </a:r>
            <a:r>
              <a:rPr lang="en-US" sz="1800" b="1" i="1" kern="0" dirty="0" err="1" smtClean="0">
                <a:solidFill>
                  <a:srgbClr val="FFFF00"/>
                </a:solidFill>
              </a:rPr>
              <a:t>MeV</a:t>
            </a:r>
            <a:r>
              <a:rPr lang="en-US" sz="1800" b="1" i="1" kern="0" dirty="0" smtClean="0">
                <a:solidFill>
                  <a:srgbClr val="FFFF00"/>
                </a:solidFill>
              </a:rPr>
              <a:t> with nearly final parameters (1 </a:t>
            </a:r>
            <a:r>
              <a:rPr lang="en-US" sz="1800" b="1" i="1" kern="0" dirty="0" err="1" smtClean="0">
                <a:solidFill>
                  <a:srgbClr val="FFFF00"/>
                </a:solidFill>
              </a:rPr>
              <a:t>mA</a:t>
            </a:r>
            <a:r>
              <a:rPr lang="en-US" sz="1800" b="1" i="1" kern="0" dirty="0" smtClean="0">
                <a:solidFill>
                  <a:srgbClr val="FFFF00"/>
                </a:solidFill>
              </a:rPr>
              <a:t> CW, 5 </a:t>
            </a:r>
            <a:r>
              <a:rPr lang="en-US" sz="1800" b="1" i="1" kern="0" dirty="0" err="1" smtClean="0">
                <a:solidFill>
                  <a:srgbClr val="FFFF00"/>
                </a:solidFill>
              </a:rPr>
              <a:t>mA</a:t>
            </a:r>
            <a:r>
              <a:rPr lang="en-US" sz="1800" b="1" i="1" kern="0" dirty="0" smtClean="0">
                <a:solidFill>
                  <a:srgbClr val="FFFF00"/>
                </a:solidFill>
              </a:rPr>
              <a:t> peak, arbitrary bunch chopping </a:t>
            </a:r>
          </a:p>
          <a:p>
            <a:pPr marL="285750" lvl="0" indent="-285750" algn="l" eaLnBrk="0" hangingPunct="0">
              <a:buClr>
                <a:schemeClr val="tx1"/>
              </a:buClr>
              <a:buSzPct val="45000"/>
              <a:buFont typeface="Wingdings" pitchFamily="2" charset="2"/>
              <a:buChar char="§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 H- source delivering 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30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lang="en-US" sz="1600" kern="0" dirty="0" smtClean="0"/>
              <a:t>LEBT with beam pre-chopping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CW RFQ operating at 162.5 MHz and delivering 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2.1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MEBT with integrated wide band chopper and beam absorbers capable of generating arbitrary bunch patterns at 162.5 MHz,  and disposing of 4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average beam current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beta superconducting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cryomodules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capable of accelerating 1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lang="en-US" sz="1600" kern="0" smtClean="0">
                <a:latin typeface="+mn-lt"/>
                <a:ea typeface="+mn-ea"/>
              </a:rPr>
              <a:t>~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dump capable of accommodating 1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15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(15 kW) for extended periods.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Associated beam diagnostics, utilities and shielding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877175" cy="1600200"/>
          </a:xfrm>
          <a:prstGeom prst="rect">
            <a:avLst/>
          </a:prstGeom>
          <a:solidFill>
            <a:srgbClr val="F0EFE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kern="1200" smtClean="0">
                <a:latin typeface="Arial" pitchFamily="34" charset="0"/>
                <a:ea typeface="+mn-ea"/>
                <a:cs typeface="+mn-cs"/>
              </a:rPr>
              <a:t>RDK, AAC, Nov 2011</a:t>
            </a:r>
            <a:endParaRPr lang="en-US" sz="1400" i="1" kern="1200" dirty="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34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914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Context of SRF Activity at </a:t>
            </a:r>
            <a:r>
              <a:rPr lang="en-US" dirty="0" err="1" smtClean="0">
                <a:ea typeface="ＭＳ Ｐゴシック" pitchFamily="28" charset="-128"/>
              </a:rPr>
              <a:t>Fermilab</a:t>
            </a:r>
            <a:endParaRPr lang="en-US" dirty="0" smtClean="0">
              <a:ea typeface="ＭＳ Ｐゴシック" pitchFamily="28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7162800" cy="5181600"/>
          </a:xfrm>
        </p:spPr>
        <p:txBody>
          <a:bodyPr/>
          <a:lstStyle/>
          <a:p>
            <a:r>
              <a:rPr lang="en-US" sz="2200" dirty="0" smtClean="0">
                <a:ea typeface="ＭＳ Ｐゴシック" pitchFamily="28" charset="-128"/>
              </a:rPr>
              <a:t>The FNAL SRF effort started small for several years as part of the TESLA collaboration but ramped up substantially in 2006 in support of ILC R&amp;D (thru at least FY12)</a:t>
            </a:r>
          </a:p>
          <a:p>
            <a:r>
              <a:rPr lang="en-US" sz="2200" dirty="0" smtClean="0">
                <a:ea typeface="ＭＳ Ｐゴシック" pitchFamily="28" charset="-128"/>
              </a:rPr>
              <a:t>Because of past emphasis on ILC R&amp;D </a:t>
            </a:r>
            <a:r>
              <a:rPr lang="en-US" sz="2200" dirty="0" smtClean="0">
                <a:ea typeface="ＭＳ Ｐゴシック" pitchFamily="28" charset="-128"/>
                <a:sym typeface="Wingdings" pitchFamily="2" charset="2"/>
              </a:rPr>
              <a:t></a:t>
            </a:r>
            <a:r>
              <a:rPr lang="en-US" sz="2200" dirty="0" smtClean="0">
                <a:ea typeface="ＭＳ Ｐゴシック" pitchFamily="28" charset="-128"/>
              </a:rPr>
              <a:t>There is substantial ongoing activity on 1.3 GHz technology 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R&amp;D on gradient, quality factor, and manufacturing yield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Development of US cavity vendors (ARRA procurements)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Cavity inspection, processing, and test infrastructure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Construction of </a:t>
            </a:r>
            <a:r>
              <a:rPr lang="en-US" sz="1800" dirty="0" err="1" smtClean="0">
                <a:ea typeface="ＭＳ Ｐゴシック" pitchFamily="28" charset="-128"/>
              </a:rPr>
              <a:t>cryomodules</a:t>
            </a:r>
            <a:r>
              <a:rPr lang="en-US" sz="1800" dirty="0" smtClean="0">
                <a:ea typeface="ＭＳ Ｐゴシック" pitchFamily="28" charset="-128"/>
              </a:rPr>
              <a:t> for RF Unit test at New </a:t>
            </a:r>
            <a:r>
              <a:rPr lang="en-US" sz="1800" dirty="0" err="1" smtClean="0">
                <a:ea typeface="ＭＳ Ｐゴシック" pitchFamily="28" charset="-128"/>
              </a:rPr>
              <a:t>Muon</a:t>
            </a:r>
            <a:r>
              <a:rPr lang="en-US" sz="1800" dirty="0" smtClean="0">
                <a:ea typeface="ＭＳ Ｐゴシック" pitchFamily="28" charset="-128"/>
              </a:rPr>
              <a:t> Lab</a:t>
            </a:r>
          </a:p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We received one-time ARRA SRF funds of ~$53 M in FY09 which has helped enormously with building FNAL infrastructure and with U.S. industrialization</a:t>
            </a:r>
          </a:p>
          <a:p>
            <a:endParaRPr lang="en-US" sz="18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42658BF-3AE4-4259-B59E-4682882627A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NML Buildings (ARRA funded 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90600"/>
            <a:ext cx="87396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6062228" cy="283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90800" y="3239869"/>
            <a:ext cx="213360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CC0000"/>
                </a:solidFill>
              </a:rPr>
              <a:t>New </a:t>
            </a:r>
            <a:r>
              <a:rPr lang="en-US" sz="1800" b="1" dirty="0" err="1" smtClean="0">
                <a:solidFill>
                  <a:srgbClr val="CC0000"/>
                </a:solidFill>
              </a:rPr>
              <a:t>Cryomodule</a:t>
            </a:r>
            <a:r>
              <a:rPr lang="en-US" sz="1800" b="1" dirty="0" smtClean="0">
                <a:solidFill>
                  <a:srgbClr val="CC0000"/>
                </a:solidFill>
              </a:rPr>
              <a:t> Test Facility  </a:t>
            </a:r>
            <a:endParaRPr lang="en-US" sz="1600" dirty="0">
              <a:solidFill>
                <a:srgbClr val="CC0000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 bwMode="auto">
          <a:xfrm rot="5400000">
            <a:off x="2990170" y="3944040"/>
            <a:ext cx="725270" cy="60959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7" idx="0"/>
          </p:cNvCxnSpPr>
          <p:nvPr/>
        </p:nvCxnSpPr>
        <p:spPr bwMode="auto">
          <a:xfrm rot="5400000" flipH="1" flipV="1">
            <a:off x="3886206" y="1030077"/>
            <a:ext cx="1981187" cy="243839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914400" y="5257800"/>
            <a:ext cx="304800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181600" y="3541695"/>
            <a:ext cx="2971800" cy="95410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New 600 W 1.8 K refrigerator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(under fabrication in industry)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will be located in CMTF bldg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 flipH="1">
            <a:off x="4598413" y="4018749"/>
            <a:ext cx="583187" cy="5532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52400" y="2658736"/>
            <a:ext cx="259080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New Electronics building above tunnel extension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1104900" y="1909948"/>
            <a:ext cx="495300" cy="7487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553200" y="5257800"/>
            <a:ext cx="2286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Compressor building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 bwMode="auto">
          <a:xfrm flipH="1" flipV="1">
            <a:off x="5867400" y="4876800"/>
            <a:ext cx="685800" cy="5348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848600" y="2047220"/>
            <a:ext cx="190500" cy="77218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8534400" y="1909948"/>
            <a:ext cx="433828" cy="909452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8039100" y="2819400"/>
            <a:ext cx="914400" cy="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791200" y="1828800"/>
            <a:ext cx="1371600" cy="17128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7696200" y="2364674"/>
            <a:ext cx="457200" cy="5556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7010398" y="2905207"/>
            <a:ext cx="914402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PXIE</a:t>
            </a:r>
            <a:endParaRPr lang="en-US" sz="12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R&amp;D Plans: FY12  Priorities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295400" y="990600"/>
            <a:ext cx="7239000" cy="5181600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  <a:ea typeface="ＭＳ Ｐゴシック" pitchFamily="28" charset="-128"/>
              </a:rPr>
              <a:t>ILC priorities </a:t>
            </a:r>
            <a:endParaRPr lang="en-US" sz="2200" dirty="0" smtClean="0">
              <a:solidFill>
                <a:srgbClr val="FFFFFF"/>
              </a:solidFill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Process and test 1300 MHz cavities to demonstrate required yield at 35 MV/M for ILC (~ same pace at FY11) 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Note: CBP may become the new standard for processing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Cryomodule construction and test 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CM2 assembly 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Dress and HTS test cavities for CM3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CM1 post mortem and rebuild 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Lower Priority</a:t>
            </a:r>
            <a:endParaRPr lang="en-US" sz="1800" dirty="0" smtClean="0">
              <a:solidFill>
                <a:srgbClr val="FFFF00"/>
              </a:solidFill>
              <a:ea typeface="ＭＳ Ｐゴシック" pitchFamily="28" charset="-128"/>
            </a:endParaRP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S1 global cavity post mortem and rework 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Lower Priority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Install CM2 at NML (1</a:t>
            </a:r>
            <a:r>
              <a:rPr lang="en-US" sz="1800" baseline="30000" dirty="0" smtClean="0">
                <a:ea typeface="ＭＳ Ｐゴシック" pitchFamily="28" charset="-128"/>
              </a:rPr>
              <a:t>st</a:t>
            </a:r>
            <a:r>
              <a:rPr lang="en-US" sz="1800" dirty="0" smtClean="0">
                <a:ea typeface="ＭＳ Ｐゴシック" pitchFamily="28" charset="-128"/>
              </a:rPr>
              <a:t> high gradient CM) and test</a:t>
            </a:r>
          </a:p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Cost reduction R&amp;D ( </a:t>
            </a:r>
            <a:r>
              <a:rPr lang="en-US" sz="1800" dirty="0" err="1" smtClean="0">
                <a:ea typeface="ＭＳ Ｐゴシック" pitchFamily="28" charset="-128"/>
              </a:rPr>
              <a:t>hydroform</a:t>
            </a:r>
            <a:r>
              <a:rPr lang="en-US" sz="1800" dirty="0" smtClean="0">
                <a:ea typeface="ＭＳ Ｐゴシック" pitchFamily="28" charset="-128"/>
              </a:rPr>
              <a:t>, ALD, etc) 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funding!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SRF surface and materials R&amp;D; with deliberate focus on gradients and yields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  funding!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ILC R&amp;D also benefits the Project X pulsed </a:t>
            </a:r>
            <a:r>
              <a:rPr lang="en-US" sz="2200" dirty="0" err="1" smtClean="0">
                <a:ea typeface="ＭＳ Ｐゴシック" pitchFamily="28" charset="-128"/>
              </a:rPr>
              <a:t>linac</a:t>
            </a:r>
            <a:endParaRPr lang="en-US" sz="2200" dirty="0" smtClean="0">
              <a:ea typeface="ＭＳ Ｐゴシック" pitchFamily="28" charset="-128"/>
            </a:endParaRPr>
          </a:p>
          <a:p>
            <a:pPr lvl="1">
              <a:buNone/>
            </a:pPr>
            <a:endParaRPr lang="en-US" sz="1800" dirty="0" smtClean="0">
              <a:ea typeface="ＭＳ Ｐゴシック" pitchFamily="28" charset="-128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0E42E4-E3A1-4C00-AC80-FBC4A024BD31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98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R&amp;D Plans: FY12  Priorities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371600" y="990600"/>
            <a:ext cx="7239000" cy="5181600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  <a:ea typeface="ＭＳ Ｐゴシック" pitchFamily="28" charset="-128"/>
              </a:rPr>
              <a:t>SRF B&amp;R Priorities: </a:t>
            </a:r>
            <a:r>
              <a:rPr lang="en-US" sz="2200" dirty="0" smtClean="0">
                <a:ea typeface="ＭＳ Ｐゴシック" pitchFamily="28" charset="-128"/>
              </a:rPr>
              <a:t> </a:t>
            </a:r>
            <a:endParaRPr lang="en-US" sz="1800" dirty="0" smtClean="0">
              <a:solidFill>
                <a:srgbClr val="FFFF00"/>
              </a:solidFill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Complete ARRA tasks: 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VTS 2/3 milestones, RF equipment orders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ARRA buildings (NML tunnel ext, CMTF, etc)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Work with vendor to monitor progress on </a:t>
            </a:r>
            <a:r>
              <a:rPr lang="en-US" sz="1800" dirty="0" err="1" smtClean="0">
                <a:ea typeface="ＭＳ Ｐゴシック" pitchFamily="28" charset="-128"/>
              </a:rPr>
              <a:t>Superfluid</a:t>
            </a:r>
            <a:r>
              <a:rPr lang="en-US" sz="1800" dirty="0" smtClean="0">
                <a:ea typeface="ＭＳ Ｐゴシック" pitchFamily="28" charset="-128"/>
              </a:rPr>
              <a:t> plant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Order </a:t>
            </a:r>
            <a:r>
              <a:rPr lang="en-US" sz="1800" dirty="0" err="1" smtClean="0">
                <a:ea typeface="ＭＳ Ｐゴシック" pitchFamily="28" charset="-128"/>
              </a:rPr>
              <a:t>cryo</a:t>
            </a:r>
            <a:r>
              <a:rPr lang="en-US" sz="1800" dirty="0" smtClean="0">
                <a:ea typeface="ＭＳ Ｐゴシック" pitchFamily="28" charset="-128"/>
              </a:rPr>
              <a:t> distribution box for CMTF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Prepare for arrival of super-fluid refrigerator at CMTF</a:t>
            </a:r>
          </a:p>
          <a:p>
            <a:pPr lvl="2"/>
            <a:r>
              <a:rPr lang="en-US" sz="1800" dirty="0" smtClean="0">
                <a:ea typeface="ＭＳ Ｐゴシック" pitchFamily="28" charset="-128"/>
              </a:rPr>
              <a:t>Obligate all remaining ARRA funds in FY12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Move Photo-injector parts and rebuild CCI with new cavity ( also for long pulse 30 ms  PX studies)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Work to provide 1</a:t>
            </a:r>
            <a:r>
              <a:rPr lang="en-US" sz="1800" baseline="30000" dirty="0" smtClean="0">
                <a:ea typeface="ＭＳ Ｐゴシック" pitchFamily="28" charset="-128"/>
              </a:rPr>
              <a:t>st</a:t>
            </a:r>
            <a:r>
              <a:rPr lang="en-US" sz="1800" dirty="0" smtClean="0">
                <a:ea typeface="ＭＳ Ｐゴシック" pitchFamily="28" charset="-128"/>
              </a:rPr>
              <a:t> beam at NML by end of FY12</a:t>
            </a:r>
            <a:r>
              <a:rPr lang="en-US" sz="1800" dirty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funding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Work with India on HTS-2 and CM test stands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Continue tech transfer effort to U.S. Industry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  funding!</a:t>
            </a:r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solidFill>
                  <a:srgbClr val="FFFF00"/>
                </a:solidFill>
                <a:ea typeface="ＭＳ Ｐゴシック" pitchFamily="28" charset="-128"/>
              </a:rPr>
              <a:t>SRF operations: </a:t>
            </a:r>
            <a:r>
              <a:rPr lang="en-US" sz="2200" dirty="0" smtClean="0">
                <a:ea typeface="ＭＳ Ｐゴシック" pitchFamily="28" charset="-128"/>
              </a:rPr>
              <a:t> </a:t>
            </a:r>
            <a:endParaRPr lang="en-US" sz="1800" dirty="0" smtClean="0">
              <a:solidFill>
                <a:srgbClr val="FFFF00"/>
              </a:solidFill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Operate the facilities we have built ( VTS, HTS, STF, NML) at about FY11 pace and install 120 C ovens</a:t>
            </a:r>
          </a:p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  <a:p>
            <a:pPr lvl="1">
              <a:buNone/>
            </a:pPr>
            <a:endParaRPr lang="en-US" sz="1800" dirty="0" smtClean="0">
              <a:ea typeface="ＭＳ Ｐゴシック" pitchFamily="28" charset="-128"/>
            </a:endParaRPr>
          </a:p>
          <a:p>
            <a:pPr lvl="1"/>
            <a:endParaRPr lang="en-US" sz="2200" dirty="0" smtClean="0">
              <a:ea typeface="ＭＳ Ｐゴシック" pitchFamily="28" charset="-128"/>
              <a:cs typeface="ＭＳ Ｐゴシック" pitchFamily="-105" charset="-128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0E42E4-E3A1-4C00-AC80-FBC4A024BD31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29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R&amp;D Plans: FY12  Priorities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7239000" cy="5181600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  <a:ea typeface="ＭＳ Ｐゴシック" pitchFamily="28" charset="-128"/>
              </a:rPr>
              <a:t>GAD Priorities: </a:t>
            </a:r>
            <a:r>
              <a:rPr lang="en-US" sz="2200" dirty="0" smtClean="0">
                <a:ea typeface="ＭＳ Ｐゴシック" pitchFamily="28" charset="-128"/>
              </a:rPr>
              <a:t>Cavity/CM development for Project X.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Project X Injector Experiment (PXIE): work out the design details, costs,  and begin construction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Build low beta cavity infrastructure as required (e.g. STF upgrade, 650 MHz cavity fixtures, etc)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Prototype 162.5 MHz </a:t>
            </a:r>
            <a:r>
              <a:rPr lang="en-US" sz="1600" dirty="0" smtClean="0">
                <a:ea typeface="ＭＳ Ｐゴシック" pitchFamily="28" charset="-128"/>
              </a:rPr>
              <a:t>HWR in collaboration with ANL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Inspect, process, and test bare SSR1 cavities (10 arriving)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Dress and test SSR1 cavities (examine tuner options)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Design SSR1 cryomodule and order parts</a:t>
            </a:r>
            <a:r>
              <a:rPr lang="en-US" sz="1800" dirty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funding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Process and test 650 MHz single cells, 1</a:t>
            </a:r>
            <a:r>
              <a:rPr lang="en-US" sz="1800" baseline="30000" dirty="0" smtClean="0">
                <a:ea typeface="ＭＳ Ｐゴシック" pitchFamily="28" charset="-128"/>
              </a:rPr>
              <a:t>st</a:t>
            </a:r>
            <a:r>
              <a:rPr lang="en-US" sz="1800" dirty="0" smtClean="0">
                <a:ea typeface="ＭＳ Ｐゴシック" pitchFamily="28" charset="-128"/>
              </a:rPr>
              <a:t> 5 cell 650 MHz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Complete mechanical design of beta=0.6 five cell 650 MHz cavity with JLAB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325 and 650 MHz Coupler test stand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Complete ICPA and operate it.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  funding!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Order more 650 MHz cavities </a:t>
            </a:r>
            <a:r>
              <a:rPr lang="en-US" sz="1800" dirty="0" err="1" smtClean="0">
                <a:ea typeface="ＭＳ Ｐゴシック" pitchFamily="28" charset="-128"/>
              </a:rPr>
              <a:t>incl</a:t>
            </a:r>
            <a:r>
              <a:rPr lang="en-US" sz="1800" dirty="0" smtClean="0">
                <a:ea typeface="ＭＳ Ｐゴシック" pitchFamily="28" charset="-128"/>
              </a:rPr>
              <a:t> </a:t>
            </a:r>
            <a:r>
              <a:rPr lang="en-US" sz="1800" dirty="0" err="1" smtClean="0">
                <a:ea typeface="ＭＳ Ｐゴシック" pitchFamily="28" charset="-128"/>
              </a:rPr>
              <a:t>Nb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  funding!</a:t>
            </a:r>
            <a:endParaRPr lang="en-US" sz="1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SSR2 design and prototype </a:t>
            </a:r>
            <a:r>
              <a:rPr lang="en-US" sz="1800" dirty="0" err="1" smtClean="0">
                <a:ea typeface="ＭＳ Ｐゴシック" pitchFamily="28" charset="-128"/>
              </a:rPr>
              <a:t>incl</a:t>
            </a:r>
            <a:r>
              <a:rPr lang="en-US" sz="1800" dirty="0" smtClean="0">
                <a:ea typeface="ＭＳ Ｐゴシック" pitchFamily="28" charset="-128"/>
              </a:rPr>
              <a:t> </a:t>
            </a:r>
            <a:r>
              <a:rPr lang="en-US" sz="1800" dirty="0" err="1" smtClean="0">
                <a:ea typeface="ＭＳ Ｐゴシック" pitchFamily="28" charset="-128"/>
              </a:rPr>
              <a:t>Nb</a:t>
            </a:r>
            <a:r>
              <a:rPr lang="en-US" sz="1800" dirty="0" smtClean="0">
                <a:ea typeface="ＭＳ Ｐゴシック" pitchFamily="28" charset="-128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28" charset="-128"/>
                <a:sym typeface="Wingdings" pitchFamily="2" charset="2"/>
              </a:rPr>
              <a:t> people/funding!</a:t>
            </a:r>
            <a:endParaRPr lang="en-US" sz="1800" dirty="0" smtClean="0">
              <a:solidFill>
                <a:srgbClr val="FFFF00"/>
              </a:solidFill>
              <a:ea typeface="ＭＳ Ｐゴシック" pitchFamily="28" charset="-128"/>
            </a:endParaRPr>
          </a:p>
          <a:p>
            <a:pPr lvl="1">
              <a:buNone/>
            </a:pPr>
            <a:endParaRPr lang="en-US" sz="1800" dirty="0" smtClean="0">
              <a:ea typeface="ＭＳ Ｐゴシック" pitchFamily="28" charset="-128"/>
            </a:endParaRPr>
          </a:p>
          <a:p>
            <a:pPr lvl="1"/>
            <a:endParaRPr lang="en-US" sz="2200" dirty="0" smtClean="0">
              <a:ea typeface="ＭＳ Ｐゴシック" pitchFamily="28" charset="-128"/>
              <a:cs typeface="ＭＳ Ｐゴシック" pitchFamily="-105" charset="-128"/>
            </a:endParaRPr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B0E42E4-E3A1-4C00-AC80-FBC4A024BD31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57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8580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Integrated SRF Schedule - </a:t>
            </a:r>
            <a:r>
              <a:rPr lang="en-US" dirty="0" err="1" smtClean="0">
                <a:ea typeface="ＭＳ Ｐゴシック" pitchFamily="28" charset="-128"/>
              </a:rPr>
              <a:t>Cryomodules</a:t>
            </a:r>
            <a:r>
              <a:rPr lang="en-US" dirty="0" smtClean="0">
                <a:ea typeface="ＭＳ Ｐゴシック" pitchFamily="28" charset="-128"/>
              </a:rPr>
              <a:t> </a:t>
            </a: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9A3272-F6EB-4713-8683-B7043D59CDC3}" type="slidenum">
              <a:rPr lang="en-US" smtClean="0"/>
              <a:pPr/>
              <a:t>34</a:t>
            </a:fld>
            <a:endParaRPr 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8580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Integrated SRF Schedule - Infrastructure</a:t>
            </a:r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58ED156-03CA-449E-9379-7E14D7A0579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" y="6096000"/>
            <a:ext cx="88392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Shows only remaining items, many completed items are now not shown (VTS-1, HTS, STF, CAF)</a:t>
            </a:r>
            <a:endParaRPr lang="en-US" sz="1200" dirty="0">
              <a:solidFill>
                <a:srgbClr val="CC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09499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 in FY12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162800" cy="5181600"/>
          </a:xfrm>
        </p:spPr>
        <p:txBody>
          <a:bodyPr/>
          <a:lstStyle/>
          <a:p>
            <a:r>
              <a:rPr lang="en-US" dirty="0" smtClean="0"/>
              <a:t>Available funding and reduced workforce (10% down </a:t>
            </a:r>
            <a:r>
              <a:rPr lang="en-US" dirty="0" err="1" smtClean="0"/>
              <a:t>vs</a:t>
            </a:r>
            <a:r>
              <a:rPr lang="en-US" dirty="0" smtClean="0"/>
              <a:t> FY11) will limit our progress</a:t>
            </a:r>
          </a:p>
          <a:p>
            <a:endParaRPr lang="en-US" dirty="0" smtClean="0"/>
          </a:p>
          <a:p>
            <a:r>
              <a:rPr lang="en-US" dirty="0" smtClean="0"/>
              <a:t>Outlook for overall funding is FY12-15  below our Feb 2010 plan </a:t>
            </a:r>
          </a:p>
          <a:p>
            <a:r>
              <a:rPr lang="en-US" dirty="0" smtClean="0"/>
              <a:t>AND we have added new scope PXIE (~ $ 40 M ) </a:t>
            </a:r>
            <a:r>
              <a:rPr lang="en-US" dirty="0" smtClean="0">
                <a:sym typeface="Wingdings" pitchFamily="2" charset="2"/>
              </a:rPr>
              <a:t> another $ 8-10 M per year is needed between GAD and Project X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Our plan to revise our RLS as we understand </a:t>
            </a:r>
            <a:r>
              <a:rPr lang="en-US" dirty="0" err="1" smtClean="0"/>
              <a:t>outyear</a:t>
            </a:r>
            <a:r>
              <a:rPr lang="en-US" dirty="0" smtClean="0"/>
              <a:t> funding and PXIE costs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D6BB06-BDF1-49A1-9EDD-10419955E1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8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600200" y="-76200"/>
            <a:ext cx="68580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Summary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SRF program at FNAL supports both ILC &amp; Project X strategic goals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ea typeface="ＭＳ Ｐゴシック" pitchFamily="28" charset="-128"/>
              </a:rPr>
              <a:t>Demonstrated world class performance of 1300 MHz cavities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>
                <a:ea typeface="ＭＳ Ｐゴシック" pitchFamily="28" charset="-128"/>
              </a:rPr>
              <a:t>Developing additional 162.5, 325, &amp; 650 MHz cavity and cryomodule designs  in support of Project X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Application of SRF to the low energy extreme of 2.1 MeV is a new and significant development in high intensity hadron </a:t>
            </a:r>
            <a:r>
              <a:rPr lang="en-US" sz="2000" dirty="0" err="1" smtClean="0">
                <a:ea typeface="ＭＳ Ｐゴシック" pitchFamily="28" charset="-128"/>
              </a:rPr>
              <a:t>linacs</a:t>
            </a:r>
            <a:endParaRPr lang="en-US" sz="2000" dirty="0" smtClean="0">
              <a:ea typeface="ＭＳ Ｐゴシック" pitchFamily="28" charset="-128"/>
            </a:endParaRP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ea typeface="ＭＳ Ｐゴシック" pitchFamily="28" charset="-128"/>
              </a:rPr>
              <a:t>Project X Injector Experiment (PXIE) is a major new thrust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Program leverages existing FNAL infrastructure (</a:t>
            </a:r>
            <a:r>
              <a:rPr lang="en-US" sz="2000" dirty="0" err="1" smtClean="0">
                <a:ea typeface="ＭＳ Ｐゴシック" pitchFamily="28" charset="-128"/>
              </a:rPr>
              <a:t>bldgs</a:t>
            </a:r>
            <a:r>
              <a:rPr lang="en-US" sz="2000" dirty="0" smtClean="0">
                <a:ea typeface="ＭＳ Ｐゴシック" pitchFamily="28" charset="-128"/>
              </a:rPr>
              <a:t>, </a:t>
            </a:r>
            <a:r>
              <a:rPr lang="en-US" sz="2000" dirty="0" err="1" smtClean="0">
                <a:ea typeface="ＭＳ Ｐゴシック" pitchFamily="28" charset="-128"/>
              </a:rPr>
              <a:t>cryo</a:t>
            </a:r>
            <a:r>
              <a:rPr lang="en-US" sz="2000" dirty="0" smtClean="0">
                <a:ea typeface="ＭＳ Ｐゴシック" pitchFamily="28" charset="-128"/>
              </a:rPr>
              <a:t>, etc)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ea typeface="ＭＳ Ｐゴシック" pitchFamily="28" charset="-128"/>
              </a:rPr>
              <a:t>Augmented with SRF and ARRA infrastructure funds</a:t>
            </a:r>
          </a:p>
          <a:p>
            <a:pPr lvl="1">
              <a:lnSpc>
                <a:spcPct val="110000"/>
              </a:lnSpc>
            </a:pPr>
            <a:r>
              <a:rPr lang="en-US" sz="1800" dirty="0" smtClean="0">
                <a:ea typeface="ＭＳ Ｐゴシック" pitchFamily="28" charset="-128"/>
              </a:rPr>
              <a:t>Lots of infrastructure is now in operation and is being used effectively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Leveraging  existing SRF collaborations and building new ones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Significant effort to transfer SRF technology to U.S. Industry but this may stall in projected funding scenarios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Excellent team in place with growing SRF expertise 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pitchFamily="28" charset="-128"/>
              </a:rPr>
              <a:t>Available resources will limit our technical progress.  </a:t>
            </a: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01A21C6-C529-47E2-B4CA-E610E6B21F72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76200"/>
            <a:ext cx="6629400" cy="533400"/>
          </a:xfrm>
          <a:noFill/>
          <a:ln>
            <a:noFill/>
          </a:ln>
        </p:spPr>
        <p:txBody>
          <a:bodyPr anchor="t"/>
          <a:lstStyle/>
          <a:p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Collaborations (~20 MOU’s)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4400"/>
            <a:ext cx="8382000" cy="510540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ANL:  EP development and cavity processing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Cornell: Cavity processing &amp; test, materials R&amp;D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DESY: 3.9 GHz, cryomodule kit, FLASH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Dubna: cavity development, bimetallic joints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KEK: Cavity R&amp;D, ATF II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MSU: Cavity cost reduction, hydro-form, TIG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TJNL: EP cavity processing and test, PX cavities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INFN: tuners, HTS, NML gun cathodes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TRIUMF: Vendor development (PAVAC)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SLAC: RF power, klystrons, couplers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CERN, DESY, KEK, INFN, etc: Type IV CM design</a:t>
            </a: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BARC, RRCAT, IUAC, VECC (India) </a:t>
            </a: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CM design, cavities, infrastructure</a:t>
            </a:r>
            <a:endParaRPr lang="en-US" sz="2000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China: Peking U, IHEP, cavity development </a:t>
            </a:r>
            <a:r>
              <a:rPr lang="en-US" sz="200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( developing)</a:t>
            </a:r>
            <a:endParaRPr lang="en-US" sz="2000" dirty="0" smtClean="0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ea typeface="ＭＳ Ｐゴシック" pitchFamily="34" charset="-128"/>
              </a:rPr>
              <a:t>UC,NW,NHMFL, UN Reno, Cornell, DESY, KEK…: Materials R&amp;D</a:t>
            </a:r>
          </a:p>
          <a:p>
            <a:endParaRPr lang="en-US" dirty="0" smtClean="0">
              <a:solidFill>
                <a:srgbClr val="0066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AC124C-4574-4049-A858-5168B47922B5}" type="slidenum">
              <a:rPr lang="en-US" sz="1400" i="1" kern="1200" smtClean="0"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i="1" kern="1200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kern="1200" smtClean="0">
                <a:latin typeface="Arial" pitchFamily="34" charset="0"/>
                <a:ea typeface="+mn-ea"/>
                <a:cs typeface="+mn-cs"/>
              </a:rPr>
              <a:t>RDK, AAC, Nov 2011</a:t>
            </a:r>
            <a:endParaRPr lang="en-US" sz="1400" i="1" kern="1200" dirty="0"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3914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 Context of SRF Activity at </a:t>
            </a:r>
            <a:r>
              <a:rPr lang="en-US" dirty="0" err="1" smtClean="0">
                <a:ea typeface="ＭＳ Ｐゴシック" pitchFamily="28" charset="-128"/>
              </a:rPr>
              <a:t>Fermilab</a:t>
            </a:r>
            <a:endParaRPr lang="en-US" dirty="0" smtClean="0">
              <a:ea typeface="ＭＳ Ｐゴシック" pitchFamily="28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7772400" cy="5181600"/>
          </a:xfrm>
        </p:spPr>
        <p:txBody>
          <a:bodyPr/>
          <a:lstStyle/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SRF R&amp;D for Project X began with the HINS program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Development of 325 MHz SSR1 spoke resonator</a:t>
            </a:r>
          </a:p>
          <a:p>
            <a:pPr lvl="1"/>
            <a:endParaRPr lang="en-US" sz="1800" dirty="0" smtClean="0">
              <a:ea typeface="ＭＳ Ｐゴシック" pitchFamily="28" charset="-128"/>
            </a:endParaRPr>
          </a:p>
          <a:p>
            <a:r>
              <a:rPr lang="en-US" sz="2200" dirty="0" smtClean="0">
                <a:ea typeface="ＭＳ Ｐゴシック" pitchFamily="28" charset="-128"/>
              </a:rPr>
              <a:t>Adoption of a 3 </a:t>
            </a:r>
            <a:r>
              <a:rPr lang="en-US" sz="2200" dirty="0" err="1" smtClean="0">
                <a:ea typeface="ＭＳ Ｐゴシック" pitchFamily="28" charset="-128"/>
              </a:rPr>
              <a:t>GeV</a:t>
            </a:r>
            <a:r>
              <a:rPr lang="en-US" sz="2200" dirty="0" smtClean="0">
                <a:ea typeface="ＭＳ Ｐゴシック" pitchFamily="28" charset="-128"/>
              </a:rPr>
              <a:t> CW </a:t>
            </a:r>
            <a:r>
              <a:rPr lang="en-US" sz="2200" dirty="0" err="1" smtClean="0">
                <a:ea typeface="ＭＳ Ｐゴシック" pitchFamily="28" charset="-128"/>
              </a:rPr>
              <a:t>linac</a:t>
            </a:r>
            <a:r>
              <a:rPr lang="en-US" sz="2200" dirty="0" smtClean="0">
                <a:ea typeface="ＭＳ Ｐゴシック" pitchFamily="28" charset="-128"/>
              </a:rPr>
              <a:t> followed by a 3-8 </a:t>
            </a:r>
            <a:r>
              <a:rPr lang="en-US" sz="2200" dirty="0" err="1" smtClean="0">
                <a:ea typeface="ＭＳ Ｐゴシック" pitchFamily="28" charset="-128"/>
              </a:rPr>
              <a:t>GeV</a:t>
            </a:r>
            <a:r>
              <a:rPr lang="en-US" sz="2200" dirty="0" smtClean="0">
                <a:ea typeface="ＭＳ Ｐゴシック" pitchFamily="28" charset="-128"/>
              </a:rPr>
              <a:t> pulsed </a:t>
            </a:r>
            <a:r>
              <a:rPr lang="en-US" sz="2200" dirty="0" err="1" smtClean="0">
                <a:ea typeface="ＭＳ Ｐゴシック" pitchFamily="28" charset="-128"/>
              </a:rPr>
              <a:t>linac</a:t>
            </a:r>
            <a:r>
              <a:rPr lang="en-US" sz="2200" dirty="0" smtClean="0">
                <a:ea typeface="ＭＳ Ｐゴシック" pitchFamily="28" charset="-128"/>
              </a:rPr>
              <a:t> for Project X has added great capability to the Project, but presents new challenges </a:t>
            </a:r>
          </a:p>
          <a:p>
            <a:pPr>
              <a:buNone/>
            </a:pPr>
            <a:endParaRPr lang="en-US" sz="800" dirty="0" smtClean="0">
              <a:ea typeface="ＭＳ Ｐゴシック" pitchFamily="28" charset="-128"/>
            </a:endParaRP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Need six different families of cavities optimized for changing velocity ( </a:t>
            </a:r>
            <a:r>
              <a:rPr lang="en-US" sz="1800" dirty="0" smtClean="0">
                <a:latin typeface="Symbol" pitchFamily="18" charset="2"/>
                <a:ea typeface="ＭＳ Ｐゴシック" pitchFamily="28" charset="-128"/>
              </a:rPr>
              <a:t>b</a:t>
            </a:r>
            <a:r>
              <a:rPr lang="en-US" sz="1800" dirty="0" smtClean="0">
                <a:ea typeface="ＭＳ Ｐゴシック" pitchFamily="28" charset="-128"/>
              </a:rPr>
              <a:t> ) of Protons 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Four different frequencies (162.5, 325, 650, 1300 MHz)</a:t>
            </a:r>
          </a:p>
          <a:p>
            <a:pPr lvl="1"/>
            <a:r>
              <a:rPr lang="en-US" sz="1800" dirty="0" smtClean="0">
                <a:ea typeface="ＭＳ Ｐゴシック" pitchFamily="28" charset="-128"/>
              </a:rPr>
              <a:t>Five of these cavities are completely </a:t>
            </a:r>
            <a:r>
              <a:rPr lang="en-US" sz="1800" u="sng" dirty="0" smtClean="0">
                <a:ea typeface="ＭＳ Ｐゴシック" pitchFamily="28" charset="-128"/>
              </a:rPr>
              <a:t>new</a:t>
            </a:r>
            <a:r>
              <a:rPr lang="en-US" sz="1800" dirty="0" smtClean="0">
                <a:ea typeface="ＭＳ Ｐゴシック" pitchFamily="28" charset="-128"/>
              </a:rPr>
              <a:t> for Project X </a:t>
            </a:r>
            <a:r>
              <a:rPr lang="en-US" sz="1400" dirty="0" smtClean="0">
                <a:ea typeface="ＭＳ Ｐゴシック" pitchFamily="28" charset="-128"/>
              </a:rPr>
              <a:t>(</a:t>
            </a:r>
            <a:r>
              <a:rPr lang="en-US" sz="1400" dirty="0" err="1" smtClean="0">
                <a:ea typeface="ＭＳ Ｐゴシック" pitchFamily="28" charset="-128"/>
              </a:rPr>
              <a:t>vs</a:t>
            </a:r>
            <a:r>
              <a:rPr lang="en-US" sz="1400" dirty="0" smtClean="0">
                <a:ea typeface="ＭＳ Ｐゴシック" pitchFamily="28" charset="-128"/>
              </a:rPr>
              <a:t> 2 for SNS)</a:t>
            </a:r>
          </a:p>
          <a:p>
            <a:r>
              <a:rPr lang="en-US" sz="2200" dirty="0" smtClean="0">
                <a:ea typeface="ＭＳ Ｐゴシック" pitchFamily="28" charset="-128"/>
              </a:rPr>
              <a:t>The development of these cavities is a major new effort</a:t>
            </a:r>
          </a:p>
          <a:p>
            <a:r>
              <a:rPr lang="en-US" sz="2200" dirty="0" err="1" smtClean="0">
                <a:ea typeface="ＭＳ Ｐゴシック" pitchFamily="28" charset="-128"/>
              </a:rPr>
              <a:t>Fermilab</a:t>
            </a:r>
            <a:r>
              <a:rPr lang="en-US" sz="2200" dirty="0" smtClean="0">
                <a:ea typeface="ＭＳ Ｐゴシック" pitchFamily="28" charset="-128"/>
              </a:rPr>
              <a:t> SRF activities are managed as an </a:t>
            </a:r>
            <a:r>
              <a:rPr lang="en-US" sz="2200" u="sng" dirty="0" smtClean="0">
                <a:ea typeface="ＭＳ Ｐゴシック" pitchFamily="28" charset="-128"/>
              </a:rPr>
              <a:t>integrated program</a:t>
            </a:r>
            <a:r>
              <a:rPr lang="en-US" sz="2200" dirty="0" smtClean="0">
                <a:ea typeface="ＭＳ Ｐゴシック" pitchFamily="28" charset="-128"/>
              </a:rPr>
              <a:t> to avoid duplications and insure efficiency</a:t>
            </a:r>
          </a:p>
          <a:p>
            <a:endParaRPr lang="en-US" sz="2200" dirty="0" smtClean="0">
              <a:ea typeface="ＭＳ Ｐゴシック" pitchFamily="28" charset="-128"/>
            </a:endParaRPr>
          </a:p>
          <a:p>
            <a:pPr lvl="1">
              <a:buNone/>
            </a:pPr>
            <a:endParaRPr lang="en-US" sz="1800" dirty="0" smtClean="0">
              <a:ea typeface="ＭＳ Ｐゴシック" pitchFamily="28" charset="-128"/>
            </a:endParaRPr>
          </a:p>
          <a:p>
            <a:endParaRPr lang="en-US" sz="2200" dirty="0" smtClean="0">
              <a:ea typeface="ＭＳ Ｐゴシック" pitchFamily="28" charset="-128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42658BF-3AE4-4259-B59E-4682882627A1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2400" y="6477000"/>
            <a:ext cx="609600" cy="285750"/>
          </a:xfrm>
        </p:spPr>
        <p:txBody>
          <a:bodyPr/>
          <a:lstStyle/>
          <a:p>
            <a:pPr>
              <a:defRPr/>
            </a:pPr>
            <a:fld id="{7EB74C3A-859E-4E1D-8C9A-82402DC0C4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0" y="76200"/>
            <a:ext cx="68580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Reference design configuration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343400"/>
            <a:ext cx="8839200" cy="2133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3-GeV, 1-mA CW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linac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provides beam for rare processes program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Cambria Math" pitchFamily="18" charset="0"/>
              </a:rPr>
              <a:t>~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3 MW; flexible provision for beam formats supporting multiple users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&lt;5% of beam is sent to the MI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3-8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acceleration: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pulsed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linac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Linac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would be 1300 MHz with &lt;5% duty cycle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tabLst/>
              <a:defRPr/>
            </a:pPr>
            <a:r>
              <a:rPr lang="en-US" sz="1800" kern="0" dirty="0" smtClean="0">
                <a:latin typeface="+mn-lt"/>
              </a:rPr>
              <a:t>Up to 200 kW beam power available at 8 </a:t>
            </a:r>
            <a:r>
              <a:rPr lang="en-US" sz="1800" kern="0" dirty="0" err="1" smtClean="0">
                <a:latin typeface="+mn-lt"/>
              </a:rPr>
              <a:t>GeV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6" descr="Project_X_Diagram_v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5000" y="838200"/>
            <a:ext cx="25146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C00000"/>
                </a:solidFill>
              </a:rPr>
              <a:t>3 MW @ 3 </a:t>
            </a:r>
            <a:r>
              <a:rPr lang="en-US" sz="1800" b="1" dirty="0" err="1" smtClean="0">
                <a:solidFill>
                  <a:srgbClr val="C00000"/>
                </a:solidFill>
              </a:rPr>
              <a:t>GeV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C00000"/>
                </a:solidFill>
              </a:rPr>
              <a:t>200 kW @ 8 </a:t>
            </a:r>
            <a:r>
              <a:rPr lang="en-US" sz="1800" b="1" dirty="0" err="1" smtClean="0">
                <a:solidFill>
                  <a:srgbClr val="C00000"/>
                </a:solidFill>
              </a:rPr>
              <a:t>GeV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C00000"/>
                </a:solidFill>
              </a:rPr>
              <a:t>2.2 MW @ 120 </a:t>
            </a:r>
            <a:r>
              <a:rPr lang="en-US" sz="1800" b="1" dirty="0" err="1" smtClean="0">
                <a:solidFill>
                  <a:srgbClr val="C00000"/>
                </a:solidFill>
              </a:rPr>
              <a:t>GeV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19400" cy="285750"/>
          </a:xfr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smtClean="0">
                <a:latin typeface="Arial" pitchFamily="34" charset="0"/>
                <a:ea typeface="+mn-ea"/>
                <a:cs typeface="+mn-cs"/>
              </a:rPr>
              <a:t>RDK, AAC, Nov 2011</a:t>
            </a:r>
            <a:endParaRPr lang="en-US" kern="1200" dirty="0"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858000" cy="1143000"/>
          </a:xfrm>
        </p:spPr>
        <p:txBody>
          <a:bodyPr/>
          <a:lstStyle/>
          <a:p>
            <a:r>
              <a:rPr lang="en-US" dirty="0" smtClean="0"/>
              <a:t>PX SRF </a:t>
            </a: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RDK, AAC, Nov 2011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B74C3A-859E-4E1D-8C9A-82402DC0C4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-152400" y="1066800"/>
            <a:ext cx="9508475" cy="2376779"/>
            <a:chOff x="1234030" y="1649685"/>
            <a:chExt cx="5949364" cy="1524199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234030" y="1649685"/>
              <a:ext cx="5949364" cy="1524199"/>
              <a:chOff x="1220175" y="2550634"/>
              <a:chExt cx="5949364" cy="152419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00200" y="2819400"/>
                <a:ext cx="838591" cy="38074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=0.11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438791" y="2819400"/>
                <a:ext cx="837579" cy="38074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=0.22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276370" y="2819400"/>
                <a:ext cx="838591" cy="38074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=0.4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114961" y="2819400"/>
                <a:ext cx="837578" cy="38074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=0.61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52539" y="2819400"/>
                <a:ext cx="838591" cy="38074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=0.9</a:t>
                </a:r>
              </a:p>
            </p:txBody>
          </p:sp>
          <p:sp>
            <p:nvSpPr>
              <p:cNvPr id="12" name="Left-Right Arrow 11"/>
              <p:cNvSpPr/>
              <p:nvPr/>
            </p:nvSpPr>
            <p:spPr>
              <a:xfrm>
                <a:off x="2459800" y="3429209"/>
                <a:ext cx="1655161" cy="228042"/>
              </a:xfrm>
              <a:prstGeom prst="leftRightArrow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3" name="TextBox 42"/>
              <p:cNvSpPr txBox="1">
                <a:spLocks noChangeArrowheads="1"/>
              </p:cNvSpPr>
              <p:nvPr/>
            </p:nvSpPr>
            <p:spPr bwMode="auto">
              <a:xfrm>
                <a:off x="2412122" y="3581400"/>
                <a:ext cx="1702678" cy="493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000" dirty="0"/>
                  <a:t>325 </a:t>
                </a:r>
                <a:r>
                  <a:rPr lang="en-US" sz="2000" dirty="0" smtClean="0"/>
                  <a:t>MHz</a:t>
                </a:r>
                <a:endParaRPr lang="en-US" sz="2000" dirty="0"/>
              </a:p>
              <a:p>
                <a:pPr algn="ctr" eaLnBrk="0" hangingPunct="0"/>
                <a:r>
                  <a:rPr lang="en-US" sz="2000" dirty="0" smtClean="0"/>
                  <a:t>10-160 </a:t>
                </a:r>
                <a:r>
                  <a:rPr lang="en-US" sz="2000" dirty="0" err="1"/>
                  <a:t>MeV</a:t>
                </a:r>
                <a:endParaRPr lang="en-US" sz="2000" dirty="0"/>
              </a:p>
            </p:txBody>
          </p:sp>
          <p:sp>
            <p:nvSpPr>
              <p:cNvPr id="14" name="Left-Right Arrow 13"/>
              <p:cNvSpPr/>
              <p:nvPr/>
            </p:nvSpPr>
            <p:spPr>
              <a:xfrm>
                <a:off x="4114961" y="3429209"/>
                <a:ext cx="1676169" cy="228042"/>
              </a:xfrm>
              <a:prstGeom prst="leftRightArrow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91130" y="2819400"/>
                <a:ext cx="1087637" cy="380749"/>
              </a:xfrm>
              <a:prstGeom prst="rect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</a:rPr>
                  <a:t>b</a:t>
                </a:r>
                <a:r>
                  <a:rPr lang="en-US" dirty="0">
                    <a:solidFill>
                      <a:schemeClr val="bg1"/>
                    </a:solidFill>
                  </a:rPr>
                  <a:t>=1.0</a:t>
                </a:r>
              </a:p>
            </p:txBody>
          </p:sp>
          <p:sp>
            <p:nvSpPr>
              <p:cNvPr id="16" name="Left-Right Arrow 15"/>
              <p:cNvSpPr/>
              <p:nvPr/>
            </p:nvSpPr>
            <p:spPr>
              <a:xfrm>
                <a:off x="5791130" y="3429209"/>
                <a:ext cx="1065053" cy="228042"/>
              </a:xfrm>
              <a:prstGeom prst="leftRightArrow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17" name="TextBox 47"/>
              <p:cNvSpPr txBox="1">
                <a:spLocks noChangeArrowheads="1"/>
              </p:cNvSpPr>
              <p:nvPr/>
            </p:nvSpPr>
            <p:spPr bwMode="auto">
              <a:xfrm>
                <a:off x="5712702" y="3581400"/>
                <a:ext cx="1456837" cy="453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000" dirty="0"/>
                  <a:t>1.3 </a:t>
                </a:r>
                <a:r>
                  <a:rPr lang="en-US" sz="2000" dirty="0" smtClean="0"/>
                  <a:t>GHz</a:t>
                </a:r>
              </a:p>
              <a:p>
                <a:pPr algn="ctr" eaLnBrk="0" hangingPunct="0"/>
                <a:r>
                  <a:rPr lang="en-US" sz="2000" dirty="0" smtClean="0"/>
                  <a:t>3-8 </a:t>
                </a:r>
                <a:r>
                  <a:rPr lang="en-US" sz="2000" dirty="0" err="1"/>
                  <a:t>GeV</a:t>
                </a:r>
                <a:endParaRPr lang="en-US" sz="2000" dirty="0"/>
              </a:p>
            </p:txBody>
          </p:sp>
          <p:sp>
            <p:nvSpPr>
              <p:cNvPr id="24" name="TextBox 47"/>
              <p:cNvSpPr txBox="1">
                <a:spLocks noChangeArrowheads="1"/>
              </p:cNvSpPr>
              <p:nvPr/>
            </p:nvSpPr>
            <p:spPr bwMode="auto">
              <a:xfrm>
                <a:off x="5580019" y="2550634"/>
                <a:ext cx="1456837" cy="256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000" b="1" dirty="0" smtClean="0"/>
                  <a:t>ILC</a:t>
                </a:r>
                <a:endParaRPr lang="en-US" sz="2000" b="1" dirty="0"/>
              </a:p>
            </p:txBody>
          </p:sp>
          <p:sp>
            <p:nvSpPr>
              <p:cNvPr id="26" name="Left-Right Arrow 25"/>
              <p:cNvSpPr/>
              <p:nvPr/>
            </p:nvSpPr>
            <p:spPr>
              <a:xfrm>
                <a:off x="1601598" y="3430224"/>
                <a:ext cx="844640" cy="228042"/>
              </a:xfrm>
              <a:prstGeom prst="leftRightArrow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/>
              </a:p>
            </p:txBody>
          </p:sp>
          <p:sp>
            <p:nvSpPr>
              <p:cNvPr id="27" name="TextBox 42"/>
              <p:cNvSpPr txBox="1">
                <a:spLocks noChangeArrowheads="1"/>
              </p:cNvSpPr>
              <p:nvPr/>
            </p:nvSpPr>
            <p:spPr bwMode="auto">
              <a:xfrm>
                <a:off x="1220175" y="3576822"/>
                <a:ext cx="1702678" cy="493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000" dirty="0" smtClean="0"/>
                  <a:t>162.5 MHz</a:t>
                </a:r>
                <a:endParaRPr lang="en-US" sz="2000" dirty="0"/>
              </a:p>
              <a:p>
                <a:pPr algn="ctr" eaLnBrk="0" hangingPunct="0"/>
                <a:r>
                  <a:rPr lang="en-US" sz="2000" dirty="0" smtClean="0"/>
                  <a:t>2.1-10 </a:t>
                </a:r>
                <a:r>
                  <a:rPr lang="en-US" sz="2000" dirty="0" err="1"/>
                  <a:t>MeV</a:t>
                </a:r>
                <a:endParaRPr lang="en-US" sz="2000" dirty="0"/>
              </a:p>
            </p:txBody>
          </p:sp>
        </p:grpSp>
        <p:sp>
          <p:nvSpPr>
            <p:cNvPr id="6" name="TextBox 47"/>
            <p:cNvSpPr txBox="1">
              <a:spLocks noChangeArrowheads="1"/>
            </p:cNvSpPr>
            <p:nvPr/>
          </p:nvSpPr>
          <p:spPr bwMode="auto">
            <a:xfrm>
              <a:off x="4247152" y="2712534"/>
              <a:ext cx="1515974" cy="454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/>
                <a:t>650 </a:t>
              </a:r>
              <a:r>
                <a:rPr lang="en-US" sz="2000" dirty="0" smtClean="0"/>
                <a:t>MHz</a:t>
              </a:r>
            </a:p>
            <a:p>
              <a:pPr algn="ctr" eaLnBrk="0" hangingPunct="0"/>
              <a:r>
                <a:rPr lang="en-US" sz="2000" dirty="0" smtClean="0"/>
                <a:t>0.16-3 </a:t>
              </a:r>
              <a:r>
                <a:rPr lang="en-US" sz="2000" dirty="0" err="1"/>
                <a:t>GeV</a:t>
              </a:r>
              <a:endParaRPr lang="en-US" sz="2000" dirty="0"/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056833"/>
              </p:ext>
            </p:extLst>
          </p:nvPr>
        </p:nvGraphicFramePr>
        <p:xfrm>
          <a:off x="557213" y="3581400"/>
          <a:ext cx="8281736" cy="27289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46208"/>
                <a:gridCol w="801823"/>
                <a:gridCol w="1502006"/>
                <a:gridCol w="1558472"/>
                <a:gridCol w="2473227"/>
              </a:tblGrid>
              <a:tr h="365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 /6/1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Half Wave,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0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10-42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Single Spoke,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391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42-160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36/20/4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Single Spoke,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391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160-460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 /14/7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391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460-3000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152/19/19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391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ILC  1.3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=1.0)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1300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3000-8000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 /28 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9-cell elliptical, quad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>
          <a:xfrm>
            <a:off x="505326" y="2273968"/>
            <a:ext cx="6641432" cy="12032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170821" y="2261937"/>
            <a:ext cx="1720516" cy="12033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2057400"/>
            <a:ext cx="78599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CW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3800" y="2093484"/>
            <a:ext cx="9585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</a:rPr>
              <a:t>Pulsed</a:t>
            </a:r>
            <a:endParaRPr lang="en-US" sz="1800" b="1" i="1" dirty="0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14600" y="3962400"/>
            <a:ext cx="7620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a typeface="ＭＳ Ｐゴシック" pitchFamily="28" charset="-128"/>
              </a:rPr>
              <a:t>Current Activities 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01000" cy="5181600"/>
          </a:xfrm>
        </p:spPr>
        <p:txBody>
          <a:bodyPr/>
          <a:lstStyle/>
          <a:p>
            <a:pPr lvl="1"/>
            <a:r>
              <a:rPr lang="en-US" dirty="0" smtClean="0">
                <a:ea typeface="ＭＳ Ｐゴシック" pitchFamily="28" charset="-128"/>
              </a:rPr>
              <a:t>Project X:</a:t>
            </a:r>
          </a:p>
          <a:p>
            <a:pPr lvl="2"/>
            <a:r>
              <a:rPr lang="en-US" dirty="0" smtClean="0">
                <a:ea typeface="ＭＳ Ｐゴシック" pitchFamily="28" charset="-128"/>
              </a:rPr>
              <a:t>162.5  Cavity and </a:t>
            </a:r>
            <a:r>
              <a:rPr lang="en-US" smtClean="0">
                <a:ea typeface="ＭＳ Ｐゴシック" pitchFamily="28" charset="-128"/>
              </a:rPr>
              <a:t>Cryomodule Development </a:t>
            </a:r>
            <a:r>
              <a:rPr lang="en-US" dirty="0" smtClean="0">
                <a:ea typeface="ＭＳ Ｐゴシック" pitchFamily="28" charset="-128"/>
              </a:rPr>
              <a:t>(ANL)</a:t>
            </a:r>
          </a:p>
          <a:p>
            <a:pPr lvl="2"/>
            <a:r>
              <a:rPr lang="en-US" dirty="0" smtClean="0">
                <a:ea typeface="ＭＳ Ｐゴシック" pitchFamily="28" charset="-128"/>
              </a:rPr>
              <a:t>325 MHz Cavity &amp; Cryomodule Development</a:t>
            </a:r>
          </a:p>
          <a:p>
            <a:pPr lvl="2"/>
            <a:r>
              <a:rPr lang="en-US" dirty="0" smtClean="0">
                <a:ea typeface="ＭＳ Ｐゴシック" pitchFamily="28" charset="-128"/>
              </a:rPr>
              <a:t>650 MHz Cavity &amp; </a:t>
            </a:r>
            <a:r>
              <a:rPr lang="en-US" dirty="0" err="1" smtClean="0">
                <a:ea typeface="ＭＳ Ｐゴシック" pitchFamily="28" charset="-128"/>
              </a:rPr>
              <a:t>Cryomodule</a:t>
            </a:r>
            <a:r>
              <a:rPr lang="en-US" dirty="0" smtClean="0">
                <a:ea typeface="ＭＳ Ｐゴシック" pitchFamily="28" charset="-128"/>
              </a:rPr>
              <a:t> Development</a:t>
            </a:r>
          </a:p>
          <a:p>
            <a:pPr lvl="2"/>
            <a:endParaRPr lang="en-US" dirty="0" smtClean="0">
              <a:ea typeface="ＭＳ Ｐゴシック" pitchFamily="28" charset="-128"/>
            </a:endParaRPr>
          </a:p>
          <a:p>
            <a:pPr lvl="1"/>
            <a:r>
              <a:rPr lang="en-US" dirty="0" smtClean="0">
                <a:ea typeface="ＭＳ Ｐゴシック" pitchFamily="28" charset="-128"/>
              </a:rPr>
              <a:t>ILC and Project X</a:t>
            </a:r>
          </a:p>
          <a:p>
            <a:pPr lvl="2"/>
            <a:r>
              <a:rPr lang="en-US" dirty="0" smtClean="0">
                <a:ea typeface="ＭＳ Ｐゴシック" pitchFamily="28" charset="-128"/>
              </a:rPr>
              <a:t>1300 MHz: Cavity gradient improvement, CM development, and  industrialization  </a:t>
            </a:r>
          </a:p>
          <a:p>
            <a:pPr lvl="2"/>
            <a:r>
              <a:rPr lang="en-US" dirty="0" smtClean="0">
                <a:ea typeface="ＭＳ Ｐゴシック" pitchFamily="28" charset="-128"/>
              </a:rPr>
              <a:t>1300 MHz: SRF Infrastructure Operations </a:t>
            </a:r>
          </a:p>
          <a:p>
            <a:pPr lvl="2"/>
            <a:endParaRPr lang="en-US" dirty="0" smtClean="0">
              <a:ea typeface="ＭＳ Ｐゴシック" pitchFamily="28" charset="-128"/>
            </a:endParaRPr>
          </a:p>
          <a:p>
            <a:pPr lvl="1"/>
            <a:r>
              <a:rPr lang="en-US" dirty="0" smtClean="0">
                <a:ea typeface="ＭＳ Ｐゴシック" pitchFamily="28" charset="-128"/>
              </a:rPr>
              <a:t>Additional SRF Infrastructure Construction</a:t>
            </a:r>
          </a:p>
          <a:p>
            <a:pPr lvl="1"/>
            <a:r>
              <a:rPr lang="en-US" dirty="0" smtClean="0">
                <a:ea typeface="ＭＳ Ｐゴシック" pitchFamily="28" charset="-128"/>
              </a:rPr>
              <a:t>RF unit test facility at New </a:t>
            </a:r>
            <a:r>
              <a:rPr lang="en-US" dirty="0" err="1" smtClean="0">
                <a:ea typeface="ＭＳ Ｐゴシック" pitchFamily="28" charset="-128"/>
              </a:rPr>
              <a:t>Muon</a:t>
            </a:r>
            <a:r>
              <a:rPr lang="en-US" dirty="0" smtClean="0">
                <a:ea typeface="ＭＳ Ｐゴシック" pitchFamily="28" charset="-128"/>
              </a:rPr>
              <a:t> lab</a:t>
            </a:r>
          </a:p>
          <a:p>
            <a:pPr lvl="1"/>
            <a:r>
              <a:rPr lang="en-US" dirty="0" err="1" smtClean="0">
                <a:ea typeface="ＭＳ Ｐゴシック" pitchFamily="28" charset="-128"/>
              </a:rPr>
              <a:t>CryoModule</a:t>
            </a:r>
            <a:r>
              <a:rPr lang="en-US" dirty="0" smtClean="0">
                <a:ea typeface="ＭＳ Ｐゴシック" pitchFamily="28" charset="-128"/>
              </a:rPr>
              <a:t> Test Facility (CMTF) </a:t>
            </a:r>
          </a:p>
          <a:p>
            <a:pPr lvl="1"/>
            <a:r>
              <a:rPr lang="en-US" dirty="0" smtClean="0">
                <a:ea typeface="ＭＳ Ｐゴシック" pitchFamily="28" charset="-128"/>
              </a:rPr>
              <a:t>Design, Construction of Project X Injector Experiment (PXIE)</a:t>
            </a: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5532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  <a:endParaRPr lang="en-US" dirty="0" smtClean="0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7458BC-A6F9-474C-97A7-63BB5BF47197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0" y="1143000"/>
            <a:ext cx="6477000" cy="53340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HWR ( </a:t>
            </a:r>
            <a:r>
              <a:rPr lang="en-US" sz="2000" b="1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FFFF00"/>
                </a:solidFill>
              </a:rPr>
              <a:t> = 0.11 )  Half Wave Resonator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EM and Mechanical Design starting at ANL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Very similar to cavities &amp; CM already manufactured by ANL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Optimize to achieve tight packing in PX front end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SSR1 ( </a:t>
            </a:r>
            <a:r>
              <a:rPr lang="en-US" sz="2000" b="1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FFFF00"/>
                </a:solidFill>
              </a:rPr>
              <a:t> = 0.22 ) Single Spoke Resonator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Started under HINS program and is therefore more advanced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Two prototypes have been fabricated by industry, processed in collaboration with ANL, and tested at </a:t>
            </a:r>
            <a:r>
              <a:rPr lang="en-US" sz="1600" dirty="0" err="1" smtClean="0"/>
              <a:t>Fermilab</a:t>
            </a:r>
            <a:endParaRPr lang="en-US" sz="1600" dirty="0" smtClean="0"/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Two cavities in fabrication at IUAC-Delhi  ( Fall 2011 )</a:t>
            </a:r>
          </a:p>
          <a:p>
            <a:pPr lvl="1">
              <a:buFont typeface="Wingdings" pitchFamily="-105" charset="2"/>
              <a:buChar char="§"/>
              <a:defRPr/>
            </a:pPr>
            <a:r>
              <a:rPr lang="en-US" sz="1600" dirty="0" smtClean="0"/>
              <a:t>Ten cavities in fabrication by US industry  (4 have arrived)</a:t>
            </a:r>
          </a:p>
          <a:p>
            <a:pPr lvl="1">
              <a:defRPr/>
            </a:pPr>
            <a:r>
              <a:rPr lang="en-US" sz="1600" dirty="0" smtClean="0"/>
              <a:t>One cavity dressed with He vessel, coupler tuner</a:t>
            </a:r>
          </a:p>
          <a:p>
            <a:pPr lvl="1">
              <a:defRPr/>
            </a:pPr>
            <a:r>
              <a:rPr lang="en-US" sz="1600" dirty="0" smtClean="0"/>
              <a:t>Tests in progress (next slides)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</a:rPr>
              <a:t>SSR2( </a:t>
            </a:r>
            <a:r>
              <a:rPr lang="en-US" sz="2000" b="1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FFFF00"/>
                </a:solidFill>
              </a:rPr>
              <a:t> = 0.47 )</a:t>
            </a:r>
          </a:p>
          <a:p>
            <a:pPr lvl="1">
              <a:defRPr/>
            </a:pPr>
            <a:r>
              <a:rPr lang="en-US" sz="1600" dirty="0" smtClean="0"/>
              <a:t>EM design complete</a:t>
            </a:r>
          </a:p>
          <a:p>
            <a:pPr lvl="1">
              <a:defRPr/>
            </a:pPr>
            <a:r>
              <a:rPr lang="en-US" sz="1600" dirty="0" smtClean="0"/>
              <a:t>Awaiting Mechanical Design</a:t>
            </a:r>
          </a:p>
          <a:p>
            <a:pPr lvl="1">
              <a:defRPr/>
            </a:pPr>
            <a:r>
              <a:rPr lang="en-US" sz="1600" dirty="0" smtClean="0"/>
              <a:t>Prototype in FY12-FY13</a:t>
            </a:r>
          </a:p>
          <a:p>
            <a:pPr lvl="2">
              <a:defRPr/>
            </a:pPr>
            <a:endParaRPr lang="en-US" sz="1600" dirty="0" smtClean="0"/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63246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 162.5 and 325 MHz Cavities 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7BF8B3-1C70-42BF-BEFA-FB3FD1E832BA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47791"/>
            <a:ext cx="1752600" cy="18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259" r="57500" b="44289"/>
          <a:stretch>
            <a:fillRect/>
          </a:stretch>
        </p:blipFill>
        <p:spPr bwMode="auto">
          <a:xfrm>
            <a:off x="0" y="4343400"/>
            <a:ext cx="25276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4800600" y="5257800"/>
            <a:ext cx="2057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1905002" y="4343400"/>
            <a:ext cx="838198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6000" y="762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3363" marR="0" lvl="0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Three designs cover the beta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range 0.07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  <a:sym typeface="Wingdings" pitchFamily="2" charset="2"/>
              </a:rPr>
              <a:t>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28" charset="-128"/>
                <a:cs typeface="ＭＳ Ｐゴシック" pitchFamily="-105" charset="-128"/>
              </a:rPr>
              <a:t>0.52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28" charset="-128"/>
              <a:cs typeface="ＭＳ Ｐゴシック" pitchFamily="-105" charset="-128"/>
            </a:endParaRPr>
          </a:p>
        </p:txBody>
      </p:sp>
      <p:pic>
        <p:nvPicPr>
          <p:cNvPr id="23559" name="Picture 2" descr="HINS_SSR1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2438400" cy="19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10800000" flipV="1">
            <a:off x="1676402" y="2666999"/>
            <a:ext cx="838198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34364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9" y="152400"/>
            <a:ext cx="99344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1752600" y="1371600"/>
            <a:ext cx="533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010400" cy="762000"/>
          </a:xfrm>
        </p:spPr>
        <p:txBody>
          <a:bodyPr/>
          <a:lstStyle/>
          <a:p>
            <a:r>
              <a:rPr lang="en-US" dirty="0" smtClean="0">
                <a:ea typeface="ＭＳ Ｐゴシック" pitchFamily="28" charset="-128"/>
              </a:rPr>
              <a:t>New 325 MHz Test Capabilities Developed </a:t>
            </a: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477000" cy="361950"/>
          </a:xfrm>
          <a:noFill/>
        </p:spPr>
        <p:txBody>
          <a:bodyPr/>
          <a:lstStyle/>
          <a:p>
            <a:r>
              <a:rPr lang="en-US" smtClean="0"/>
              <a:t>RDK, AAC, Nov 2011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2F4D33E-E199-423E-B992-2B332DCDF7F6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36576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606" name="Picture 8" descr="http://www-visualmedia.fnal.gov/VMS_Site/gallery/stillphotos/2008/0000/08-0043-08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2439988" cy="3292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5607" name="Picture 10" descr="http://www-visualmedia.fnal.gov/VMS_Site/gallery/stillphotos/2010/0200/10-0281-03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1379538"/>
            <a:ext cx="2441575" cy="3252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152400" y="4343400"/>
            <a:ext cx="2209800" cy="16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SSR-1 </a:t>
            </a:r>
            <a:r>
              <a:rPr lang="en-US" sz="1400" dirty="0" smtClean="0"/>
              <a:t>prototypes were tested </a:t>
            </a:r>
            <a:r>
              <a:rPr lang="en-US" sz="1400" dirty="0"/>
              <a:t>in the </a:t>
            </a:r>
            <a:r>
              <a:rPr lang="en-US" sz="1400" dirty="0" smtClean="0"/>
              <a:t>VTS-1 vertical </a:t>
            </a:r>
            <a:r>
              <a:rPr lang="en-US" sz="1400" dirty="0" err="1" smtClean="0"/>
              <a:t>dewar</a:t>
            </a:r>
            <a:r>
              <a:rPr lang="en-US" sz="1400" dirty="0" smtClean="0"/>
              <a:t>  (normally </a:t>
            </a:r>
            <a:r>
              <a:rPr lang="en-US" sz="1400" dirty="0"/>
              <a:t>used for 1.3 GHz cavity testing </a:t>
            </a:r>
            <a:r>
              <a:rPr lang="en-US" sz="1400" dirty="0" smtClean="0"/>
              <a:t>) with </a:t>
            </a:r>
            <a:r>
              <a:rPr lang="en-US" sz="1400" dirty="0"/>
              <a:t>the addition of new electronics and tooling.</a:t>
            </a:r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2743200" y="4495800"/>
            <a:ext cx="3543300" cy="1772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Spoke Cavity Test </a:t>
            </a:r>
            <a:r>
              <a:rPr lang="en-US" sz="1400" dirty="0" smtClean="0"/>
              <a:t>Cryostat </a:t>
            </a:r>
            <a:r>
              <a:rPr lang="en-US" sz="1400" dirty="0"/>
              <a:t>completed and commissioned</a:t>
            </a:r>
            <a:r>
              <a:rPr lang="en-US" sz="1400" dirty="0" smtClean="0"/>
              <a:t>.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 smtClean="0"/>
              <a:t>Enables 4 </a:t>
            </a:r>
            <a:r>
              <a:rPr lang="en-US" sz="1400" dirty="0"/>
              <a:t>K testing of “dressed” </a:t>
            </a:r>
            <a:r>
              <a:rPr lang="en-US" sz="1400" dirty="0" smtClean="0"/>
              <a:t> 325 </a:t>
            </a:r>
            <a:r>
              <a:rPr lang="en-US" sz="1400" dirty="0"/>
              <a:t>MHz single-spoke resonators</a:t>
            </a:r>
            <a:r>
              <a:rPr lang="en-US" sz="1400" dirty="0" smtClean="0"/>
              <a:t>.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400" dirty="0" smtClean="0"/>
              <a:t>Upgrades for 1.8 K operation in process</a:t>
            </a:r>
            <a:endParaRPr lang="en-US" sz="1400" dirty="0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6413" y="4718050"/>
            <a:ext cx="2133600" cy="1686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dirty="0"/>
              <a:t>Dressed SSR-1 prototype </a:t>
            </a:r>
            <a:r>
              <a:rPr lang="en-US" sz="1400" dirty="0" smtClean="0"/>
              <a:t>prepared </a:t>
            </a:r>
            <a:r>
              <a:rPr lang="en-US" sz="1400" dirty="0"/>
              <a:t>for testing</a:t>
            </a:r>
            <a:r>
              <a:rPr lang="en-US" sz="1400" dirty="0" smtClean="0"/>
              <a:t>.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 smtClean="0"/>
              <a:t>Includes RF </a:t>
            </a:r>
            <a:r>
              <a:rPr lang="en-US" sz="1400" dirty="0"/>
              <a:t>couplers, tuners, and magnetic shielding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0" y="1066800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746536" y="1447800"/>
            <a:ext cx="1401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Dressed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019800" y="3124200"/>
            <a:ext cx="1066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DE TESLA 03-05">
  <a:themeElements>
    <a:clrScheme name="">
      <a:dk1>
        <a:srgbClr val="000000"/>
      </a:dk1>
      <a:lt1>
        <a:srgbClr val="FFFFF7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DE TESLA 03-05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DE TESLA 03-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E TESLA 03-0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DE TESLA 03-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6257</TotalTime>
  <Words>2958</Words>
  <Application>Microsoft Office PowerPoint</Application>
  <PresentationFormat>On-screen Show (4:3)</PresentationFormat>
  <Paragraphs>488</Paragraphs>
  <Slides>38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Factory</vt:lpstr>
      <vt:lpstr>GDE TESLA 03-05</vt:lpstr>
      <vt:lpstr>Office Theme</vt:lpstr>
      <vt:lpstr>Slide</vt:lpstr>
      <vt:lpstr>FNAL Superconducting RF Program </vt:lpstr>
      <vt:lpstr>Goals of the Fermilab SRF Program</vt:lpstr>
      <vt:lpstr>Context of SRF Activity at Fermilab</vt:lpstr>
      <vt:lpstr> Context of SRF Activity at Fermilab</vt:lpstr>
      <vt:lpstr>PowerPoint Presentation</vt:lpstr>
      <vt:lpstr>PX SRF Linac Technology Map</vt:lpstr>
      <vt:lpstr>Current Activities </vt:lpstr>
      <vt:lpstr> 162.5 and 325 MHz Cavities </vt:lpstr>
      <vt:lpstr>New 325 MHz Test Capabilities Developed </vt:lpstr>
      <vt:lpstr>SSR1 Prototypes Exceeded Performance Specs. </vt:lpstr>
      <vt:lpstr>650 MHz Electromagnetic Cavity Design  b = 0.6 &amp; 0.9 Five-Cell Cavities is Complete</vt:lpstr>
      <vt:lpstr>650 MHz Cavity Prototypes and Readiness for Processing &amp; Testing</vt:lpstr>
      <vt:lpstr>PowerPoint Presentation</vt:lpstr>
      <vt:lpstr>650 MHz Five-Cell Cavity and CW CM Design Status</vt:lpstr>
      <vt:lpstr>1300 MHz Development for ILC and PX</vt:lpstr>
      <vt:lpstr>Current 1300 MHz cavity status</vt:lpstr>
      <vt:lpstr>CM-2 String complete (&gt;31.5 MV/M ave)</vt:lpstr>
      <vt:lpstr>Facility Throughput</vt:lpstr>
      <vt:lpstr>PowerPoint Presentation</vt:lpstr>
      <vt:lpstr>     FNAL SRF Infrastructure  </vt:lpstr>
      <vt:lpstr>New Vacuum Oven for 1300 MHz </vt:lpstr>
      <vt:lpstr>PowerPoint Presentation</vt:lpstr>
      <vt:lpstr>FNAL CBP Machine</vt:lpstr>
      <vt:lpstr>9-Cell Cavity Results – CBP Repairs</vt:lpstr>
      <vt:lpstr>Industrial Capabilities--AES</vt:lpstr>
      <vt:lpstr>NML: RF Unit Test Facility</vt:lpstr>
      <vt:lpstr>Cryomodule 1 Testing in Progress</vt:lpstr>
      <vt:lpstr>NML Status and Expansion</vt:lpstr>
      <vt:lpstr>PowerPoint Presentation</vt:lpstr>
      <vt:lpstr>New NML Buildings (ARRA funded ) </vt:lpstr>
      <vt:lpstr>R&amp;D Plans: FY12  Priorities</vt:lpstr>
      <vt:lpstr>R&amp;D Plans: FY12  Priorities</vt:lpstr>
      <vt:lpstr>R&amp;D Plans: FY12  Priorities</vt:lpstr>
      <vt:lpstr>Integrated SRF Schedule - Cryomodules </vt:lpstr>
      <vt:lpstr>Integrated SRF Schedule - Infrastructure</vt:lpstr>
      <vt:lpstr>Concerns in FY12 and beyond</vt:lpstr>
      <vt:lpstr>Summary</vt:lpstr>
      <vt:lpstr>Collaborations (~20 MOU’s)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Robert D. Kephart x3135 03329N</dc:creator>
  <cp:lastModifiedBy>kephart</cp:lastModifiedBy>
  <cp:revision>380</cp:revision>
  <cp:lastPrinted>2011-11-04T20:46:00Z</cp:lastPrinted>
  <dcterms:created xsi:type="dcterms:W3CDTF">2011-01-17T18:22:38Z</dcterms:created>
  <dcterms:modified xsi:type="dcterms:W3CDTF">2011-11-04T21:08:23Z</dcterms:modified>
</cp:coreProperties>
</file>