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361" r:id="rId7"/>
    <p:sldId id="268" r:id="rId8"/>
    <p:sldId id="462" r:id="rId9"/>
    <p:sldId id="463" r:id="rId10"/>
    <p:sldId id="460" r:id="rId11"/>
    <p:sldId id="452" r:id="rId12"/>
    <p:sldId id="443" r:id="rId13"/>
    <p:sldId id="420" r:id="rId14"/>
    <p:sldId id="447" r:id="rId15"/>
    <p:sldId id="464" r:id="rId16"/>
    <p:sldId id="421" r:id="rId17"/>
    <p:sldId id="466" r:id="rId18"/>
    <p:sldId id="351" r:id="rId19"/>
    <p:sldId id="459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LM" initials="WLM" lastIdx="4" clrIdx="0">
    <p:extLst>
      <p:ext uri="{19B8F6BF-5375-455C-9EA6-DF929625EA0E}">
        <p15:presenceInfo xmlns:p15="http://schemas.microsoft.com/office/powerpoint/2012/main" userId="WL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85442" autoAdjust="0"/>
  </p:normalViewPr>
  <p:slideViewPr>
    <p:cSldViewPr snapToGrid="0">
      <p:cViewPr varScale="1">
        <p:scale>
          <a:sx n="108" d="100"/>
          <a:sy n="108" d="100"/>
        </p:scale>
        <p:origin x="1104" y="200"/>
      </p:cViewPr>
      <p:guideLst>
        <p:guide orient="horz" pos="3576"/>
        <p:guide pos="7272"/>
        <p:guide orient="horz" pos="2260"/>
        <p:guide pos="5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sf-my.sharepoint.com/personal/0833789212_nsf_gov/Documents/HEPAP/07.09.2020/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President’s Budget</a:t>
            </a:r>
            <a:r>
              <a:rPr lang="en-US" sz="1600" baseline="0" dirty="0"/>
              <a:t> </a:t>
            </a:r>
            <a:r>
              <a:rPr lang="en-US" sz="1600" dirty="0"/>
              <a:t>Request (in $millions)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Sheet1!$B$1:$G$1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246.55</c:v>
                </c:pt>
                <c:pt idx="1">
                  <c:v>262.61</c:v>
                </c:pt>
                <c:pt idx="2">
                  <c:v>221.15</c:v>
                </c:pt>
                <c:pt idx="3">
                  <c:v>230.69</c:v>
                </c:pt>
                <c:pt idx="4">
                  <c:v>217.08</c:v>
                </c:pt>
                <c:pt idx="5">
                  <c:v>242.1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75-4F84-9543-34F83DB943C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Sheet1!$B$1:$G$1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251.2</c:v>
                </c:pt>
                <c:pt idx="1">
                  <c:v>262.16000000000003</c:v>
                </c:pt>
                <c:pt idx="2">
                  <c:v>221.05</c:v>
                </c:pt>
                <c:pt idx="3">
                  <c:v>230.58</c:v>
                </c:pt>
                <c:pt idx="4">
                  <c:v>214.18</c:v>
                </c:pt>
                <c:pt idx="5">
                  <c:v>218.71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75-4F84-9543-34F83DB943C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DMR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Sheet1!$B$1:$G$1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315.8</c:v>
                </c:pt>
                <c:pt idx="1">
                  <c:v>329.71</c:v>
                </c:pt>
                <c:pt idx="2">
                  <c:v>282.87</c:v>
                </c:pt>
                <c:pt idx="3">
                  <c:v>295.05</c:v>
                </c:pt>
                <c:pt idx="4">
                  <c:v>273.77999999999997</c:v>
                </c:pt>
                <c:pt idx="5">
                  <c:v>280.22000000000003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75-4F84-9543-34F83DB943C4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DMS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Sheet1!$B$1:$G$1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235.47</c:v>
                </c:pt>
                <c:pt idx="1">
                  <c:v>249.17</c:v>
                </c:pt>
                <c:pt idx="2">
                  <c:v>209.78</c:v>
                </c:pt>
                <c:pt idx="3">
                  <c:v>218.82</c:v>
                </c:pt>
                <c:pt idx="4">
                  <c:v>203.26</c:v>
                </c:pt>
                <c:pt idx="5">
                  <c:v>214.79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75-4F84-9543-34F83DB943C4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PHY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Sheet1!$B$1:$G$1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Sheet1!$B$6:$G$6</c:f>
              <c:numCache>
                <c:formatCode>General</c:formatCode>
                <c:ptCount val="6"/>
                <c:pt idx="0">
                  <c:v>277.37</c:v>
                </c:pt>
                <c:pt idx="1">
                  <c:v>295.26</c:v>
                </c:pt>
                <c:pt idx="2">
                  <c:v>253.3</c:v>
                </c:pt>
                <c:pt idx="3">
                  <c:v>266.73</c:v>
                </c:pt>
                <c:pt idx="4">
                  <c:v>247.5</c:v>
                </c:pt>
                <c:pt idx="5">
                  <c:v>257.83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5-4F84-9543-34F83DB943C4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OMA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Sheet1!$B$1:$G$1</c:f>
              <c:strCache>
                <c:ptCount val="6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</c:strCache>
            </c:strRef>
          </c:cat>
          <c:val>
            <c:numRef>
              <c:f>Sheet1!$B$7:$G$7</c:f>
              <c:numCache>
                <c:formatCode>General</c:formatCode>
                <c:ptCount val="6"/>
                <c:pt idx="0">
                  <c:v>39.840000000000003</c:v>
                </c:pt>
                <c:pt idx="1">
                  <c:v>37.54</c:v>
                </c:pt>
                <c:pt idx="2">
                  <c:v>31.28</c:v>
                </c:pt>
                <c:pt idx="3">
                  <c:v>103.45</c:v>
                </c:pt>
                <c:pt idx="4">
                  <c:v>100.02</c:v>
                </c:pt>
                <c:pt idx="5">
                  <c:v>234.67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5-4F84-9543-34F83DB943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6442544"/>
        <c:axId val="626438936"/>
      </c:areaChart>
      <c:catAx>
        <c:axId val="62644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438936"/>
        <c:crosses val="autoZero"/>
        <c:auto val="1"/>
        <c:lblAlgn val="ctr"/>
        <c:lblOffset val="100"/>
        <c:noMultiLvlLbl val="0"/>
      </c:catAx>
      <c:valAx>
        <c:axId val="626438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442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0BB6BF-C33F-4392-BC3D-2E27EB2B758D}" type="datetimeFigureOut">
              <a:rPr lang="en-US" smtClean="0"/>
              <a:t>8/1/21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74349A-219E-45A4-A6E4-E9799664F3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302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EC539D-4A70-CE49-92E3-7EFA7FB5B0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81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168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MoEDal</a:t>
            </a:r>
            <a:r>
              <a:rPr lang="en-US" dirty="0"/>
              <a:t> = Monopole search at p[t. 8 LHC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3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4349A-219E-45A4-A6E4-E9799664F3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1816E1-7D1A-4668-B4F5-B746A8C9E1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1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24130C-95CE-4A6E-BD86-9510E8519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4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8602E-4EA1-4653-BE2D-3B962244A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96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7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68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2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09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DEF0BB-CF22-43B5-ADB4-4B24AC1C7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78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6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5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0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0EA649-8AF4-4F2F-9A21-0E5C491AA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48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2662E2-DF3B-4976-B382-E855B344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0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9E17384-A5DB-45C3-8DF6-A047BD10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5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080F-1562-4A3B-A14A-1B556FAF8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6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80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9C517D5-C28A-4B40-A8A3-5BE8348B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3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5871ED-BE21-4160-99D0-D7F9405B7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15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150" y="1249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EE496-80F9-4FF5-A92B-3EA3F4C869A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0" y="6021658"/>
            <a:ext cx="743256" cy="747141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56B8CB-54D0-417F-A936-24C84F1B6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C000"/>
                </a:solidFill>
              </a:defRPr>
            </a:lvl1pPr>
          </a:lstStyle>
          <a:p>
            <a:fld id="{8F4BEAD3-91E3-4FFC-B7DC-935959D17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0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FNAL Users Meeting Aug. 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F6DD-FE3A-4630-ABB6-E2FB5DD73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jshank@nsf.gov" TargetMode="External"/><Relationship Id="rId3" Type="http://schemas.openxmlformats.org/officeDocument/2006/relationships/hyperlink" Target="https://www.nsf.gov/pubs/2020/nsf20525/nsf20525.htm" TargetMode="External"/><Relationship Id="rId7" Type="http://schemas.openxmlformats.org/officeDocument/2006/relationships/hyperlink" Target="https://www.nsf.gov/pubs/2021/nsf21573/nsf21573.htm" TargetMode="External"/><Relationship Id="rId12" Type="http://schemas.openxmlformats.org/officeDocument/2006/relationships/hyperlink" Target="https://www.nsf.gov/pubs/policydocs/" TargetMode="External"/><Relationship Id="rId2" Type="http://schemas.openxmlformats.org/officeDocument/2006/relationships/hyperlink" Target="https://www.nsf.gov/pubs/2014/nsf14579/nsf14579.ht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sf.gov/pubs/2021/nsf21065/nsf21065.jsp" TargetMode="External"/><Relationship Id="rId11" Type="http://schemas.openxmlformats.org/officeDocument/2006/relationships/hyperlink" Target="mailto:ejgarcia@nsf.gov" TargetMode="External"/><Relationship Id="rId5" Type="http://schemas.openxmlformats.org/officeDocument/2006/relationships/hyperlink" Target="https://www.nsf.gov/pubs/2020/nsf20083/nsf20083.jsp" TargetMode="External"/><Relationship Id="rId10" Type="http://schemas.openxmlformats.org/officeDocument/2006/relationships/hyperlink" Target="mailto:dgrant@nsf.gov" TargetMode="External"/><Relationship Id="rId4" Type="http://schemas.openxmlformats.org/officeDocument/2006/relationships/hyperlink" Target="https://www.nsf.gov/pubs/2021/nsf21570/nsf21570.htm" TargetMode="External"/><Relationship Id="rId9" Type="http://schemas.openxmlformats.org/officeDocument/2006/relationships/hyperlink" Target="mailto:kdienes@nsf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publications/pub_summ.jsp?WT.z_pims_id=505602&amp;ods_key=nsf21505" TargetMode="External"/><Relationship Id="rId2" Type="http://schemas.openxmlformats.org/officeDocument/2006/relationships/hyperlink" Target="https://www.nsf.gov/od/oia/programs/mid-scale/index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sf.gov/bfa/lfo/lfo_documents.jsp" TargetMode="External"/><Relationship Id="rId4" Type="http://schemas.openxmlformats.org/officeDocument/2006/relationships/hyperlink" Target="https://www.nsf.gov/publications/pub_summ.jsp?WT.z_pims_id=505550&amp;ods_key=nsf2153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B8B17A-0F97-3042-9892-A04870763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2238"/>
            <a:ext cx="9144000" cy="2387600"/>
          </a:xfrm>
        </p:spPr>
        <p:txBody>
          <a:bodyPr>
            <a:normAutofit/>
          </a:bodyPr>
          <a:lstStyle/>
          <a:p>
            <a:br>
              <a:rPr lang="en-US" sz="4800" b="1" dirty="0">
                <a:solidFill>
                  <a:srgbClr val="FFC000"/>
                </a:solidFill>
              </a:rPr>
            </a:br>
            <a:r>
              <a:rPr lang="en-US" sz="4800" dirty="0">
                <a:solidFill>
                  <a:srgbClr val="FFC000"/>
                </a:solidFill>
              </a:rPr>
              <a:t>NSF Report: Division of Physics Particle </a:t>
            </a:r>
            <a:r>
              <a:rPr lang="en-US" sz="4800" b="1" dirty="0">
                <a:solidFill>
                  <a:srgbClr val="FFC000"/>
                </a:solidFill>
              </a:rPr>
              <a:t>Physics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5C161F9-1F68-BD4D-BB39-2A2D1C948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0409"/>
            <a:ext cx="9144000" cy="2229735"/>
          </a:xfrm>
        </p:spPr>
        <p:txBody>
          <a:bodyPr>
            <a:noAutofit/>
          </a:bodyPr>
          <a:lstStyle/>
          <a:p>
            <a:r>
              <a:rPr lang="en-US" dirty="0"/>
              <a:t>Jim Shank, Keith Dienes </a:t>
            </a:r>
          </a:p>
          <a:p>
            <a:r>
              <a:rPr lang="en-US" dirty="0"/>
              <a:t>National Science Foundation</a:t>
            </a:r>
          </a:p>
          <a:p>
            <a:r>
              <a:rPr lang="en-US" dirty="0"/>
              <a:t>Division of Physics</a:t>
            </a:r>
          </a:p>
          <a:p>
            <a:r>
              <a:rPr lang="en-US" dirty="0"/>
              <a:t>FNAL Users Meeting </a:t>
            </a:r>
          </a:p>
          <a:p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August 2,2021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84BFA3-75B0-FA4F-9230-278A1DE6E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91D110-DCC3-604A-BA2E-0004FAB04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34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EB7D0-1863-5044-BA34-140B5711B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1A84A-6D19-804F-B77A-D179CE0EAF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Content Placeholder 15" descr="Chart, pie chart&#10;&#10;Description automatically generated">
            <a:extLst>
              <a:ext uri="{FF2B5EF4-FFF2-40B4-BE49-F238E27FC236}">
                <a16:creationId xmlns:a16="http://schemas.microsoft.com/office/drawing/2014/main" id="{21A64AA4-E7B3-FC48-802B-ACF0B2FF9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05" y="29650"/>
            <a:ext cx="7330190" cy="62577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D18FFB-2CC5-BA41-B882-9414FCB6A32B}"/>
              </a:ext>
            </a:extLst>
          </p:cNvPr>
          <p:cNvSpPr txBox="1"/>
          <p:nvPr/>
        </p:nvSpPr>
        <p:spPr>
          <a:xfrm>
            <a:off x="8153400" y="1045029"/>
            <a:ext cx="157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awards from 2020 proposals.</a:t>
            </a:r>
          </a:p>
        </p:txBody>
      </p:sp>
    </p:spTree>
    <p:extLst>
      <p:ext uri="{BB962C8B-B14F-4D97-AF65-F5344CB8AC3E}">
        <p14:creationId xmlns:p14="http://schemas.microsoft.com/office/powerpoint/2010/main" val="410056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462A-98BC-9B4A-BB77-A7A57D33F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00" y="-5979"/>
            <a:ext cx="10515600" cy="824081"/>
          </a:xfrm>
        </p:spPr>
        <p:txBody>
          <a:bodyPr/>
          <a:lstStyle/>
          <a:p>
            <a:r>
              <a:rPr lang="en-US" dirty="0"/>
              <a:t>Full EPP program at the end of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BCB94-9E81-DF47-8F88-0B922D8EA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D9B9E-A7CA-5847-B244-46B1CCEA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69005-A8A5-D94E-96D8-C7E23FE74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B098D-378D-2541-AF28-03051026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0" y="726086"/>
            <a:ext cx="8092209" cy="5935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8D4A5F8-0A04-E141-B8D6-9C33FD984BEA}"/>
              </a:ext>
            </a:extLst>
          </p:cNvPr>
          <p:cNvSpPr txBox="1"/>
          <p:nvPr/>
        </p:nvSpPr>
        <p:spPr>
          <a:xfrm>
            <a:off x="8864026" y="1274267"/>
            <a:ext cx="157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awards by fraction of FY20 budget.</a:t>
            </a:r>
          </a:p>
        </p:txBody>
      </p:sp>
    </p:spTree>
    <p:extLst>
      <p:ext uri="{BB962C8B-B14F-4D97-AF65-F5344CB8AC3E}">
        <p14:creationId xmlns:p14="http://schemas.microsoft.com/office/powerpoint/2010/main" val="413005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3009-DDFB-B943-956E-D98860B6B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Theory Program for Particle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9992-C596-4C47-8398-15C65E79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42" y="1175466"/>
            <a:ext cx="10515600" cy="5180884"/>
          </a:xfrm>
        </p:spPr>
        <p:txBody>
          <a:bodyPr>
            <a:normAutofit/>
          </a:bodyPr>
          <a:lstStyle/>
          <a:p>
            <a:r>
              <a:rPr lang="en-US" sz="2000" dirty="0"/>
              <a:t>Particle Theory is essential to the success of the entire Particle Physics mission.  We support cutting-edge investigator-driven research in two programs:</a:t>
            </a:r>
          </a:p>
          <a:p>
            <a:pPr lvl="1"/>
            <a:r>
              <a:rPr lang="en-US" sz="1800" dirty="0">
                <a:solidFill>
                  <a:srgbClr val="FFC000"/>
                </a:solidFill>
              </a:rPr>
              <a:t>Theoretical High-Energy Physics</a:t>
            </a:r>
          </a:p>
          <a:p>
            <a:pPr lvl="1"/>
            <a:r>
              <a:rPr lang="en-US" sz="1800" dirty="0">
                <a:solidFill>
                  <a:srgbClr val="FFC000"/>
                </a:solidFill>
              </a:rPr>
              <a:t>Theoretical Particle Astrophysics and Cosmology</a:t>
            </a:r>
          </a:p>
          <a:p>
            <a:r>
              <a:rPr lang="en-US" sz="2000" dirty="0"/>
              <a:t>Regular interactions with EPP, PA, Gravity Theory, Nuclear Theory, Astronomy, Materials Research, Mathematical Sciences, etc.</a:t>
            </a:r>
          </a:p>
          <a:p>
            <a:r>
              <a:rPr lang="en-US" sz="2000" dirty="0"/>
              <a:t>Supporting individuals, RUI's, and special facilities or initiatives (Aspen Center for Physics, TASI summer school, LHC Theory Initiative, etc.)</a:t>
            </a:r>
            <a:r>
              <a:rPr lang="en-US" sz="1600" dirty="0"/>
              <a:t> </a:t>
            </a:r>
          </a:p>
          <a:p>
            <a:r>
              <a:rPr lang="en-US" sz="2000" dirty="0"/>
              <a:t>Trend: Dramatic increase in number of proposals—factor of two in last 5 years, +20% last year</a:t>
            </a: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endParaRPr lang="en-US" sz="2300" dirty="0">
              <a:solidFill>
                <a:srgbClr val="C00000"/>
              </a:solidFill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631FFC3-BA5F-496C-8369-B6353B3093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0967773"/>
              </p:ext>
            </p:extLst>
          </p:nvPr>
        </p:nvGraphicFramePr>
        <p:xfrm>
          <a:off x="936566" y="4578969"/>
          <a:ext cx="10184705" cy="20218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1568">
                  <a:extLst>
                    <a:ext uri="{9D8B030D-6E8A-4147-A177-3AD203B41FA5}">
                      <a16:colId xmlns:a16="http://schemas.microsoft.com/office/drawing/2014/main" val="1505684705"/>
                    </a:ext>
                  </a:extLst>
                </a:gridCol>
                <a:gridCol w="1246634">
                  <a:extLst>
                    <a:ext uri="{9D8B030D-6E8A-4147-A177-3AD203B41FA5}">
                      <a16:colId xmlns:a16="http://schemas.microsoft.com/office/drawing/2014/main" val="650694505"/>
                    </a:ext>
                  </a:extLst>
                </a:gridCol>
                <a:gridCol w="1449101">
                  <a:extLst>
                    <a:ext uri="{9D8B030D-6E8A-4147-A177-3AD203B41FA5}">
                      <a16:colId xmlns:a16="http://schemas.microsoft.com/office/drawing/2014/main" val="1947693646"/>
                    </a:ext>
                  </a:extLst>
                </a:gridCol>
                <a:gridCol w="1449101">
                  <a:extLst>
                    <a:ext uri="{9D8B030D-6E8A-4147-A177-3AD203B41FA5}">
                      <a16:colId xmlns:a16="http://schemas.microsoft.com/office/drawing/2014/main" val="3758072156"/>
                    </a:ext>
                  </a:extLst>
                </a:gridCol>
                <a:gridCol w="1462767">
                  <a:extLst>
                    <a:ext uri="{9D8B030D-6E8A-4147-A177-3AD203B41FA5}">
                      <a16:colId xmlns:a16="http://schemas.microsoft.com/office/drawing/2014/main" val="275948607"/>
                    </a:ext>
                  </a:extLst>
                </a:gridCol>
                <a:gridCol w="1462767">
                  <a:extLst>
                    <a:ext uri="{9D8B030D-6E8A-4147-A177-3AD203B41FA5}">
                      <a16:colId xmlns:a16="http://schemas.microsoft.com/office/drawing/2014/main" val="2253982169"/>
                    </a:ext>
                  </a:extLst>
                </a:gridCol>
                <a:gridCol w="1462767">
                  <a:extLst>
                    <a:ext uri="{9D8B030D-6E8A-4147-A177-3AD203B41FA5}">
                      <a16:colId xmlns:a16="http://schemas.microsoft.com/office/drawing/2014/main" val="21184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Theory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Funding (in $k)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$13,751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$13,232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$13,388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$13,427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$12,029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$13,559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072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Awards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CAREER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874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12C2C-FB64-45E6-A8F6-A3026EF29F79}"/>
              </a:ext>
            </a:extLst>
          </p:cNvPr>
          <p:cNvSpPr txBox="1"/>
          <p:nvPr/>
        </p:nvSpPr>
        <p:spPr>
          <a:xfrm>
            <a:off x="924990" y="4233603"/>
            <a:ext cx="2231773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Program Director: K. Dienes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1B36B-2E6E-3C45-B4BD-F8B21A990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D661B-ABFC-054C-A0FA-8765BF39D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5189"/>
            <a:ext cx="4114800" cy="365125"/>
          </a:xfr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0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62182" y="3301944"/>
            <a:ext cx="1412447" cy="19959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2" y="5800623"/>
            <a:ext cx="7492181" cy="9639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350" y="757379"/>
            <a:ext cx="9679899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https://www.nsf.gov/pubs/2021/nsf21593/nsf21593.htm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general, all-purpose Solicitation for our regular base grants.   Use this as your default. 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Deadlines in Fall 2021, depending on specific program. 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https://www.nsf.gov/pubs/2014/nsf14579/nsf14579.htm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(“RUI”)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as above, but for applicants from primarily undergraduate institutions.  Check eligibility with your SRO.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https://www.nsf.gov/pubs/2020/nsf20525/nsf20525.htm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“CAREER”)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alternative funding track for those junior (untenured) faculty who, at this point in their careers, wish to undertake a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 education/outreach activity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addition to their research.    </a:t>
            </a:r>
            <a:r>
              <a:rPr kumimoji="0" lang="en-US" sz="15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simply a research-excellence prize, and </a:t>
            </a:r>
            <a:r>
              <a:rPr kumimoji="0" lang="en-US" sz="15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intended as a default for junior faculty unless you plan a major mix of research and education/outreach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 deadline:  July 26, 2021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https://www.nsf.gov/pubs/2021/nsf21570/nsf21570.htm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(“LEAPS-MPS”)   Grants designed to “</a:t>
            </a:r>
            <a:r>
              <a:rPr kumimoji="0" lang="en-US" sz="15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careers of pre-tenure faculty… at minority-serving institutions (MSIs), predominantly undergraduate institutions (PUIs), and Carnegie Research 2 (R2) universities … with the goal of achieving excellence through diversity.”  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you have no prior or current NSF grants (see special exceptions).     Deadline for FY22 not yet determined.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Supplements to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existing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NSF grants to fund a </a:t>
            </a:r>
            <a:r>
              <a:rPr kumimoji="0" lang="en-US" sz="1800" b="0" i="1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graduate student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Emphasis placed on “increasing the involvement by members of underrepresented groups”.  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anytime, fall preferred.</a:t>
            </a:r>
          </a:p>
          <a:p>
            <a:pPr marL="742944" marR="0" lvl="1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https://www.nsf.gov/pubs/2020/nsf20083/nsf20083.jsp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MPS AGEP-GRS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(only for allowed institutions).</a:t>
            </a:r>
          </a:p>
          <a:p>
            <a:pPr marL="742932" marR="0" lvl="1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https://www.nsf.gov/pubs/2021/nsf21065/nsf21065.jsp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PHY-GRS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(similar, but for remaining institutions).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https://www.nsf.gov/pubs/2021/nsf21573/nsf21573.htm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(“MPS-Ascend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”)  Fellowships to “support postdoctoral Fellows who will broaden the participation of under-represented groups”.   Postdocs or graduating PhDs apply on their own after identifying a potential postdoctoral mentor.  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Deadline for FY22 not yet determined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Divisions, such as Division of Astronomy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relevant Program Directors in both Divisions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0109" y="117993"/>
            <a:ext cx="8219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NSF Physics Funding Opportunities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68700" y="182525"/>
            <a:ext cx="2880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(relevant for high-energy physics, particle astrophysics, and cosmology)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107" y="5936251"/>
            <a:ext cx="4414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PHY Contacts:</a:t>
            </a:r>
          </a:p>
        </p:txBody>
      </p:sp>
      <p:sp>
        <p:nvSpPr>
          <p:cNvPr id="14" name="5-Point Star 13"/>
          <p:cNvSpPr/>
          <p:nvPr/>
        </p:nvSpPr>
        <p:spPr>
          <a:xfrm>
            <a:off x="1219417" y="1447662"/>
            <a:ext cx="467025" cy="4302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1219416" y="2003189"/>
            <a:ext cx="467025" cy="4302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1219417" y="881013"/>
            <a:ext cx="467025" cy="4302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4082" y="5780959"/>
            <a:ext cx="72857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Jim Shank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jshank@nsf.gov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-- HEP Experiment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Keith Dienes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kdienes@nsf.gov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-- HEP Theory &amp; Particle Astro/Cosmo Theory </a:t>
            </a:r>
            <a:endParaRPr kumimoji="0" lang="en-US" sz="15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Darren Grant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0"/>
              </a:rPr>
              <a:t>dgrant@nsf.gov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-- Particle Astro Experiment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Kathy McCloud 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(kmccloud</a:t>
            </a:r>
            <a:r>
              <a:rPr kumimoji="0" lang="en-US" sz="15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@nsf.gov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-- for LEAPS-MPS and MPS-Ascend</a:t>
            </a:r>
          </a:p>
          <a:p>
            <a:pPr marL="285744" marR="0" lvl="0" indent="-28574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025" y="4190472"/>
            <a:ext cx="1073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/>
              </a:rPr>
              <a:t>https://www.nsf.gov/pubs/policydocs/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pappg22_1/ </a:t>
            </a:r>
            <a:r>
              <a:rPr kumimoji="0" lang="en-US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index.jsp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670" y="3339654"/>
            <a:ext cx="133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PAPPG in effect Oct. 4!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640" y="2785447"/>
            <a:ext cx="13319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Proposal &amp; Award Policies &amp; Procedures Guide: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B9B3F5C-D1DF-C04F-9330-82FF4BAC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F36A267-2AC8-004E-9208-7072AEB22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F6DD-FE3A-4630-ABB6-E2FB5DD73B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83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53B5-E4DA-4227-8309-422F01D1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129" y="2644298"/>
            <a:ext cx="9090031" cy="1325563"/>
          </a:xfrm>
        </p:spPr>
        <p:txBody>
          <a:bodyPr/>
          <a:lstStyle/>
          <a:p>
            <a:pPr algn="ctr"/>
            <a:r>
              <a:rPr lang="en-US" b="1" dirty="0"/>
              <a:t>Research Infrastructure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3FC39-4E87-C142-84F5-CAF597A7D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FCAF8-93E9-EA44-A8B9-30B0C904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5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11EF-5BA8-4A47-BBFF-F5BB4726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24985"/>
            <a:ext cx="10515600" cy="1005316"/>
          </a:xfrm>
        </p:spPr>
        <p:txBody>
          <a:bodyPr/>
          <a:lstStyle/>
          <a:p>
            <a:pPr algn="ctr"/>
            <a:r>
              <a:rPr lang="en-US" dirty="0"/>
              <a:t>Mid-Scale Research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63129-7B48-D84E-944F-DC6445F32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0466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Webinar from Nov. 2020: </a:t>
            </a:r>
            <a:r>
              <a:rPr lang="en-US" dirty="0">
                <a:hlinkClick r:id="rId2"/>
              </a:rPr>
              <a:t>weblink</a:t>
            </a:r>
            <a:r>
              <a:rPr lang="en-US" dirty="0"/>
              <a:t> </a:t>
            </a:r>
          </a:p>
          <a:p>
            <a:r>
              <a:rPr lang="en-US" dirty="0"/>
              <a:t>Mid-Scale RI-1 Solicitation: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21-505</a:t>
            </a:r>
            <a:endParaRPr lang="en-US" dirty="0"/>
          </a:p>
          <a:p>
            <a:r>
              <a:rPr lang="en-US" dirty="0"/>
              <a:t>Preliminary Proposal Deadline Date: January 7, 2021</a:t>
            </a:r>
          </a:p>
          <a:p>
            <a:r>
              <a:rPr lang="en-US" b="1" dirty="0"/>
              <a:t>Full Proposal Deadline Date: </a:t>
            </a:r>
            <a:r>
              <a:rPr lang="en-US" dirty="0"/>
              <a:t>April 23, 2021 (By Invitation Only) </a:t>
            </a:r>
          </a:p>
          <a:p>
            <a:r>
              <a:rPr lang="en-US" dirty="0"/>
              <a:t>Mid-Scale RI-1 Implementation projects  Total cost: $6M - $20M</a:t>
            </a:r>
          </a:p>
          <a:p>
            <a:r>
              <a:rPr lang="en-US" dirty="0"/>
              <a:t>Mid-Scale RI-1 Design projects  Total cost: $600k - $20M</a:t>
            </a:r>
          </a:p>
          <a:p>
            <a:r>
              <a:rPr lang="en-US" dirty="0"/>
              <a:t>Mid-Scale RI-2 Solicitation: </a:t>
            </a:r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21-537</a:t>
            </a: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Letter of Intent Deadline Date: </a:t>
            </a:r>
            <a:r>
              <a:rPr lang="en-US" b="1" dirty="0"/>
              <a:t>Feb.</a:t>
            </a:r>
            <a:r>
              <a:rPr lang="en-US" dirty="0"/>
              <a:t>3, 2021 , Prelim proposal: Mar. 5, Full: Sept. 20, 2021</a:t>
            </a:r>
          </a:p>
          <a:p>
            <a:r>
              <a:rPr lang="en-US" dirty="0"/>
              <a:t>Mid-Scale RI-2 Projects  Total cost: $20M - $100M</a:t>
            </a:r>
          </a:p>
          <a:p>
            <a:r>
              <a:rPr lang="en-US" dirty="0"/>
              <a:t>Consult the Major Facilities Guide 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NSF 19-068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29EF6-9592-FB46-A981-90109141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AB9028-D3C4-CC44-802F-542EB5BA1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4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1F8E-397B-5E40-A3F2-E332B063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NSF Particle Physics Programs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C5151-E3CD-794C-A27B-65E2AAA78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49014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Transitions in Physics Division (PHY)</a:t>
            </a:r>
          </a:p>
          <a:p>
            <a:r>
              <a:rPr lang="en-US" dirty="0">
                <a:solidFill>
                  <a:srgbClr val="FFC000"/>
                </a:solidFill>
              </a:rPr>
              <a:t>Status of EPP Exp and THY Programs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63EA4C-4A83-F743-9127-8D78EF171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B54D0-6B1F-DD44-AE12-33F6A8916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9" name="Picture 1" descr="page10image2353719328">
            <a:extLst>
              <a:ext uri="{FF2B5EF4-FFF2-40B4-BE49-F238E27FC236}">
                <a16:creationId xmlns:a16="http://schemas.microsoft.com/office/drawing/2014/main" id="{7F59E858-BF6B-9548-BF8C-810CCBA0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214" y="1234412"/>
            <a:ext cx="4465983" cy="335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11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565" y="328398"/>
            <a:ext cx="820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Division of Physics – Individual Investigator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722" y="1105249"/>
            <a:ext cx="41501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Atomic, Molecular, &amp; Optical Physics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Experiment: John </a:t>
            </a:r>
            <a:r>
              <a:rPr lang="en-US" sz="1400" dirty="0" err="1">
                <a:solidFill>
                  <a:schemeClr val="bg2"/>
                </a:solidFill>
              </a:rPr>
              <a:t>Gillaspy</a:t>
            </a:r>
            <a:r>
              <a:rPr lang="en-US" sz="1400" dirty="0">
                <a:solidFill>
                  <a:schemeClr val="bg2"/>
                </a:solidFill>
              </a:rPr>
              <a:t>, Kevin Jones, Tony </a:t>
            </a:r>
            <a:r>
              <a:rPr lang="en-US" sz="1400" dirty="0" err="1">
                <a:solidFill>
                  <a:schemeClr val="bg2"/>
                </a:solidFill>
              </a:rPr>
              <a:t>Calamai</a:t>
            </a:r>
            <a:endParaRPr lang="en-US" sz="1400" dirty="0">
              <a:solidFill>
                <a:schemeClr val="bg2"/>
              </a:solidFill>
            </a:endParaRPr>
          </a:p>
          <a:p>
            <a:r>
              <a:rPr lang="en-US" sz="1400" dirty="0">
                <a:solidFill>
                  <a:schemeClr val="bg2"/>
                </a:solidFill>
              </a:rPr>
              <a:t>               Theory: Robert Forrey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065" y="2892862"/>
            <a:ext cx="351698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dirty="0">
                <a:solidFill>
                  <a:schemeClr val="bg2"/>
                </a:solidFill>
              </a:rPr>
              <a:t>Elementary Particle Physics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       Experiment: Jim Shank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               Theory: Keith Dienes                          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1669" y="2057401"/>
            <a:ext cx="326076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Nuclear Physics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Experiment: Allena Opper; Jim Thomas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        Theory: Bogdan Mihaila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83800" y="1074136"/>
            <a:ext cx="3715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Gravitational Physics + LIGO research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            Pedro Marronetti</a:t>
            </a:r>
          </a:p>
        </p:txBody>
      </p:sp>
      <p:sp>
        <p:nvSpPr>
          <p:cNvPr id="9" name="TextBox 8"/>
          <p:cNvSpPr txBox="1"/>
          <p:nvPr/>
        </p:nvSpPr>
        <p:spPr>
          <a:xfrm rot="20438224">
            <a:off x="3238827" y="5519433"/>
            <a:ext cx="33653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      Integrative Activities in Physics</a:t>
            </a:r>
          </a:p>
          <a:p>
            <a:r>
              <a:rPr lang="en-US" sz="1400" dirty="0">
                <a:solidFill>
                  <a:schemeClr val="bg2"/>
                </a:solidFill>
              </a:rPr>
              <a:t>(REU Sites, MRI, CAREER, BP)  Kathy McCloud (soon)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2932" y="3991055"/>
            <a:ext cx="2736839" cy="800219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Particle Astrophysics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Experiment: Darren Grant</a:t>
            </a:r>
          </a:p>
          <a:p>
            <a:r>
              <a:rPr lang="en-US" sz="1400" dirty="0">
                <a:solidFill>
                  <a:schemeClr val="bg2"/>
                </a:solidFill>
              </a:rPr>
              <a:t>Theory (+cosmology): Keith Dienes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53241" y="3255115"/>
            <a:ext cx="2499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Physics of Living Systems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         Krastan Blagoev</a:t>
            </a:r>
          </a:p>
        </p:txBody>
      </p:sp>
      <p:sp>
        <p:nvSpPr>
          <p:cNvPr id="12" name="TextBox 11"/>
          <p:cNvSpPr txBox="1"/>
          <p:nvPr/>
        </p:nvSpPr>
        <p:spPr>
          <a:xfrm rot="20416636">
            <a:off x="7122325" y="5334215"/>
            <a:ext cx="257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Physics Frontiers Centers</a:t>
            </a:r>
          </a:p>
          <a:p>
            <a:pPr algn="ctr"/>
            <a:r>
              <a:rPr lang="en-US" sz="1400" dirty="0">
                <a:solidFill>
                  <a:schemeClr val="bg2"/>
                </a:solidFill>
              </a:rPr>
              <a:t>  Jim Shank</a:t>
            </a:r>
          </a:p>
        </p:txBody>
      </p:sp>
      <p:sp>
        <p:nvSpPr>
          <p:cNvPr id="13" name="TextBox 12"/>
          <p:cNvSpPr txBox="1"/>
          <p:nvPr/>
        </p:nvSpPr>
        <p:spPr>
          <a:xfrm rot="20394330">
            <a:off x="884680" y="5543119"/>
            <a:ext cx="3425681" cy="584775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Physics at the Information Frontier</a:t>
            </a:r>
          </a:p>
          <a:p>
            <a:r>
              <a:rPr lang="en-US" sz="1400" dirty="0">
                <a:solidFill>
                  <a:schemeClr val="bg2"/>
                </a:solidFill>
              </a:rPr>
              <a:t>	Bogdan Mihaila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7755" y="1074329"/>
            <a:ext cx="4061410" cy="87446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09223" y="1062660"/>
            <a:ext cx="3567539" cy="6096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20430532">
            <a:off x="3223278" y="5460750"/>
            <a:ext cx="3318151" cy="869339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95375" y="2057400"/>
            <a:ext cx="3276593" cy="914353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70975" y="2916789"/>
            <a:ext cx="3364397" cy="8382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20791" y="3213501"/>
            <a:ext cx="2590800" cy="6096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0417176">
            <a:off x="7018818" y="5274499"/>
            <a:ext cx="2700020" cy="685800"/>
          </a:xfrm>
          <a:prstGeom prst="rect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02624" y="4003437"/>
            <a:ext cx="3276600" cy="6096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88488" y="368228"/>
            <a:ext cx="8588271" cy="5334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5285775" y="914400"/>
            <a:ext cx="0" cy="4114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  <a:stCxn id="18" idx="3"/>
            <a:endCxn id="18" idx="3"/>
          </p:cNvCxnSpPr>
          <p:nvPr/>
        </p:nvCxnSpPr>
        <p:spPr>
          <a:xfrm>
            <a:off x="6446353" y="53418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5299630" y="1367460"/>
            <a:ext cx="60959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  <a:endCxn id="19" idx="1"/>
          </p:cNvCxnSpPr>
          <p:nvPr/>
        </p:nvCxnSpPr>
        <p:spPr>
          <a:xfrm>
            <a:off x="5281052" y="2514576"/>
            <a:ext cx="6143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  <a:endCxn id="20" idx="3"/>
          </p:cNvCxnSpPr>
          <p:nvPr/>
        </p:nvCxnSpPr>
        <p:spPr>
          <a:xfrm flipH="1">
            <a:off x="4535371" y="3335889"/>
            <a:ext cx="7456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6096000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stCxn id="10" idx="3"/>
          </p:cNvCxnSpPr>
          <p:nvPr/>
        </p:nvCxnSpPr>
        <p:spPr>
          <a:xfrm>
            <a:off x="3709771" y="4391165"/>
            <a:ext cx="1575997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5299629" y="3518301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334000" y="45339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5307515" y="4987743"/>
            <a:ext cx="3539353" cy="930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  <a:stCxn id="13" idx="3"/>
          </p:cNvCxnSpPr>
          <p:nvPr/>
        </p:nvCxnSpPr>
        <p:spPr>
          <a:xfrm flipV="1">
            <a:off x="4206095" y="5020356"/>
            <a:ext cx="1084736" cy="2266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096000" y="5803612"/>
            <a:ext cx="0" cy="63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24" idx="1"/>
          </p:cNvCxnSpPr>
          <p:nvPr/>
        </p:nvCxnSpPr>
        <p:spPr>
          <a:xfrm flipH="1">
            <a:off x="5293024" y="4308237"/>
            <a:ext cx="60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C2EFF18-E833-478D-9CB9-8029CF62E9EB}"/>
              </a:ext>
            </a:extLst>
          </p:cNvPr>
          <p:cNvSpPr txBox="1"/>
          <p:nvPr/>
        </p:nvSpPr>
        <p:spPr>
          <a:xfrm>
            <a:off x="6179662" y="3997918"/>
            <a:ext cx="300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Quantum Information Science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8541D2-2676-403E-B606-38721629136A}"/>
              </a:ext>
            </a:extLst>
          </p:cNvPr>
          <p:cNvSpPr txBox="1"/>
          <p:nvPr/>
        </p:nvSpPr>
        <p:spPr>
          <a:xfrm>
            <a:off x="6275772" y="4229298"/>
            <a:ext cx="279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</a:rPr>
              <a:t>(Alex Cronin)</a:t>
            </a:r>
            <a:r>
              <a:rPr lang="en-US" dirty="0">
                <a:solidFill>
                  <a:schemeClr val="bg2"/>
                </a:solidFill>
              </a:rPr>
              <a:t>; </a:t>
            </a:r>
            <a:r>
              <a:rPr lang="en-US" sz="1400" dirty="0">
                <a:solidFill>
                  <a:schemeClr val="bg2"/>
                </a:solidFill>
              </a:rPr>
              <a:t>Julio Gea-Banacloche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F80C0-3711-4B71-A861-E1F529537016}"/>
              </a:ext>
            </a:extLst>
          </p:cNvPr>
          <p:cNvSpPr txBox="1"/>
          <p:nvPr/>
        </p:nvSpPr>
        <p:spPr>
          <a:xfrm>
            <a:off x="2383832" y="2132775"/>
            <a:ext cx="2126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Plasma Physics</a:t>
            </a:r>
          </a:p>
          <a:p>
            <a:r>
              <a:rPr lang="en-US" sz="1400" dirty="0">
                <a:solidFill>
                  <a:schemeClr val="bg2"/>
                </a:solidFill>
              </a:rPr>
              <a:t>       Slava </a:t>
            </a:r>
            <a:r>
              <a:rPr lang="en-US" sz="1400" dirty="0" err="1">
                <a:solidFill>
                  <a:schemeClr val="bg2"/>
                </a:solidFill>
              </a:rPr>
              <a:t>Lukin</a:t>
            </a:r>
            <a:r>
              <a:rPr lang="en-US" sz="1400" dirty="0">
                <a:solidFill>
                  <a:schemeClr val="bg2"/>
                </a:solidFill>
              </a:rPr>
              <a:t>, Jose Lopez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76DD73E-48CF-4804-B0AB-F931C8C86333}"/>
              </a:ext>
            </a:extLst>
          </p:cNvPr>
          <p:cNvSpPr/>
          <p:nvPr/>
        </p:nvSpPr>
        <p:spPr>
          <a:xfrm>
            <a:off x="2333559" y="2140755"/>
            <a:ext cx="2169633" cy="598297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CF8CE11-5E32-4DD6-95C9-B9361227860E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559165" y="1506499"/>
            <a:ext cx="726604" cy="50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2B1EE20-6237-45D0-8F9C-77B4E93B2B91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4503191" y="2432791"/>
            <a:ext cx="775336" cy="71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A7E5370-4F3C-4071-A370-3C5936B0919D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4737322" y="4979401"/>
            <a:ext cx="572457" cy="5062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623718-AAE7-4676-A73D-61800E443343}"/>
              </a:ext>
            </a:extLst>
          </p:cNvPr>
          <p:cNvSpPr txBox="1"/>
          <p:nvPr/>
        </p:nvSpPr>
        <p:spPr>
          <a:xfrm>
            <a:off x="9558235" y="1906608"/>
            <a:ext cx="2405171" cy="203132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Notable transitions: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Edmundo Garcia-Solis has left NSF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Saul Gonzales has left the PHY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Jim Whitmore has retired</a:t>
            </a:r>
          </a:p>
        </p:txBody>
      </p:sp>
      <p:sp>
        <p:nvSpPr>
          <p:cNvPr id="43" name="Slide Number Placeholder 4">
            <a:extLst>
              <a:ext uri="{FF2B5EF4-FFF2-40B4-BE49-F238E27FC236}">
                <a16:creationId xmlns:a16="http://schemas.microsoft.com/office/drawing/2014/main" id="{15C35CFF-23B1-4F85-BAE2-3D8B45D94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206" y="6356350"/>
            <a:ext cx="2743200" cy="365125"/>
          </a:xfrm>
        </p:spPr>
        <p:txBody>
          <a:bodyPr/>
          <a:lstStyle/>
          <a:p>
            <a:fld id="{8F4BEAD3-91E3-4FFC-B7DC-935959D1748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68ED12A-05E6-664C-9646-D8EC8BDE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489C-C7F2-A144-8020-E2CC2E52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984"/>
            <a:ext cx="3145536" cy="3605768"/>
          </a:xfrm>
        </p:spPr>
        <p:txBody>
          <a:bodyPr/>
          <a:lstStyle/>
          <a:p>
            <a:r>
              <a:rPr lang="en-US" dirty="0"/>
              <a:t>FY2022 President’s Request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8B5A1F-A6D1-8745-9B92-543D7049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1DA88-A03E-584F-A754-64933800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13A1A9-9DE1-CF4B-B05A-B0EFD98D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57682F-5710-0E46-A78B-1279997BE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0" y="153008"/>
            <a:ext cx="8348664" cy="62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BA48-BB87-0A4B-8388-57DC0B8B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Research Equipment Account</a:t>
            </a:r>
            <a:br>
              <a:rPr lang="en-US" dirty="0"/>
            </a:br>
            <a:r>
              <a:rPr lang="en-US" sz="2000" dirty="0"/>
              <a:t>FY2022 President’s budget request </a:t>
            </a:r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23C60A2-0CBC-504B-B17D-E4F2B14C89E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842503"/>
              </p:ext>
            </p:extLst>
          </p:nvPr>
        </p:nvGraphicFramePr>
        <p:xfrm>
          <a:off x="524256" y="1609344"/>
          <a:ext cx="10936227" cy="4425698"/>
        </p:xfrm>
        <a:graphic>
          <a:graphicData uri="http://schemas.openxmlformats.org/drawingml/2006/table">
            <a:tbl>
              <a:tblPr/>
              <a:tblGrid>
                <a:gridCol w="3380995">
                  <a:extLst>
                    <a:ext uri="{9D8B030D-6E8A-4147-A177-3AD203B41FA5}">
                      <a16:colId xmlns:a16="http://schemas.microsoft.com/office/drawing/2014/main" val="864661096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1817145624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963705417"/>
                    </a:ext>
                  </a:extLst>
                </a:gridCol>
                <a:gridCol w="988292">
                  <a:extLst>
                    <a:ext uri="{9D8B030D-6E8A-4147-A177-3AD203B41FA5}">
                      <a16:colId xmlns:a16="http://schemas.microsoft.com/office/drawing/2014/main" val="13475401"/>
                    </a:ext>
                  </a:extLst>
                </a:gridCol>
                <a:gridCol w="1027302">
                  <a:extLst>
                    <a:ext uri="{9D8B030D-6E8A-4147-A177-3AD203B41FA5}">
                      <a16:colId xmlns:a16="http://schemas.microsoft.com/office/drawing/2014/main" val="3265179666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699842797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2621050904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4241382124"/>
                    </a:ext>
                  </a:extLst>
                </a:gridCol>
                <a:gridCol w="923273">
                  <a:extLst>
                    <a:ext uri="{9D8B030D-6E8A-4147-A177-3AD203B41FA5}">
                      <a16:colId xmlns:a16="http://schemas.microsoft.com/office/drawing/2014/main" val="1583045198"/>
                    </a:ext>
                  </a:extLst>
                </a:gridCol>
              </a:tblGrid>
              <a:tr h="318266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MREFC Account Funding, by Project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37981"/>
                  </a:ext>
                </a:extLst>
              </a:tr>
              <a:tr h="36030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(Dollars in Millions)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67482"/>
                  </a:ext>
                </a:extLst>
              </a:tr>
              <a:tr h="672562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2020</a:t>
                      </a:r>
                      <a:b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Actual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2021  Estimate</a:t>
                      </a:r>
                      <a:r>
                        <a:rPr lang="en-US" sz="1400" b="0" i="0" u="none" strike="noStrike" baseline="30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2022</a:t>
                      </a:r>
                      <a:b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2023 Estimate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2024 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2025 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2026 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FY 2027 Estimate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481773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Antarctic Infrastructure Recapitalization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$48.78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$90.00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$90.00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$60.00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$60.00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TBD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112662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DKIST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865713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HL-LHC Upgrade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506983"/>
                  </a:ext>
                </a:extLst>
              </a:tr>
              <a:tr h="36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Mid-scale Research Infrastructure</a:t>
                      </a:r>
                      <a:r>
                        <a:rPr lang="en-US" sz="1400" b="0" i="0" u="none" strike="noStrike" baseline="30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76.25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45841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NEON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0.74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306037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RCRV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25.00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830599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Vera C. Rubin Observatory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46.35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40.75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40.75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15.00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2048"/>
                  </a:ext>
                </a:extLst>
              </a:tr>
              <a:tr h="3362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Dedicated Construction Oversight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0.97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23448"/>
                  </a:ext>
                </a:extLst>
              </a:tr>
              <a:tr h="36030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$154.84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$241.00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$249.00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$200.25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$155.25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$77.25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$77.25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</a:rPr>
                        <a:t>$77.25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20850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611CC-C55E-804B-BF25-B2181925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4DB35-70AD-D94C-B3D1-10CDC9A08F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6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6C74-8DA1-D640-A542-8176E2A51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24985"/>
            <a:ext cx="10515600" cy="1094216"/>
          </a:xfrm>
        </p:spPr>
        <p:txBody>
          <a:bodyPr/>
          <a:lstStyle/>
          <a:p>
            <a:r>
              <a:rPr lang="en-US" dirty="0"/>
              <a:t>FY2022 President’s budget request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55CBA90A-52ED-EB44-B184-7F87143A4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815447"/>
              </p:ext>
            </p:extLst>
          </p:nvPr>
        </p:nvGraphicFramePr>
        <p:xfrm>
          <a:off x="1926336" y="1353312"/>
          <a:ext cx="8586471" cy="4967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3151">
                  <a:extLst>
                    <a:ext uri="{9D8B030D-6E8A-4147-A177-3AD203B41FA5}">
                      <a16:colId xmlns:a16="http://schemas.microsoft.com/office/drawing/2014/main" val="2574711651"/>
                    </a:ext>
                  </a:extLst>
                </a:gridCol>
                <a:gridCol w="916664">
                  <a:extLst>
                    <a:ext uri="{9D8B030D-6E8A-4147-A177-3AD203B41FA5}">
                      <a16:colId xmlns:a16="http://schemas.microsoft.com/office/drawing/2014/main" val="464973132"/>
                    </a:ext>
                  </a:extLst>
                </a:gridCol>
                <a:gridCol w="916664">
                  <a:extLst>
                    <a:ext uri="{9D8B030D-6E8A-4147-A177-3AD203B41FA5}">
                      <a16:colId xmlns:a16="http://schemas.microsoft.com/office/drawing/2014/main" val="1525408904"/>
                    </a:ext>
                  </a:extLst>
                </a:gridCol>
                <a:gridCol w="916664">
                  <a:extLst>
                    <a:ext uri="{9D8B030D-6E8A-4147-A177-3AD203B41FA5}">
                      <a16:colId xmlns:a16="http://schemas.microsoft.com/office/drawing/2014/main" val="1412211103"/>
                    </a:ext>
                  </a:extLst>
                </a:gridCol>
                <a:gridCol w="916664">
                  <a:extLst>
                    <a:ext uri="{9D8B030D-6E8A-4147-A177-3AD203B41FA5}">
                      <a16:colId xmlns:a16="http://schemas.microsoft.com/office/drawing/2014/main" val="3651846862"/>
                    </a:ext>
                  </a:extLst>
                </a:gridCol>
                <a:gridCol w="916664">
                  <a:extLst>
                    <a:ext uri="{9D8B030D-6E8A-4147-A177-3AD203B41FA5}">
                      <a16:colId xmlns:a16="http://schemas.microsoft.com/office/drawing/2014/main" val="944934802"/>
                    </a:ext>
                  </a:extLst>
                </a:gridCol>
              </a:tblGrid>
              <a:tr h="26354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PHY Funding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050641"/>
                  </a:ext>
                </a:extLst>
              </a:tr>
              <a:tr h="263542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(Dollars in Millions)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035014"/>
                  </a:ext>
                </a:extLst>
              </a:tr>
              <a:tr h="49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FY 2020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Actual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FY 2021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Estimate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FY 2022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Request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Change over</a:t>
                      </a:r>
                      <a:br>
                        <a:rPr lang="en-US" sz="1600" u="none" strike="noStrike">
                          <a:effectLst/>
                        </a:rPr>
                      </a:br>
                      <a:r>
                        <a:rPr lang="en-US" sz="1600" u="none" strike="noStrike">
                          <a:effectLst/>
                        </a:rPr>
                        <a:t>FY 2021 Estimate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152555"/>
                  </a:ext>
                </a:extLst>
              </a:tr>
              <a:tr h="23173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Amount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Percent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003933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$304.39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$303.90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$316.59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$12.69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4.2%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97999156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Research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175.08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187.32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203.22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15.90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8.5%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4069779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CAREER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10.24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7.30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7.30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22369987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Centers Funding (total)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7.45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7.70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11.00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3.30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42.9%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36087998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Artificial Intelligence Research Institutes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2.79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2.70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6.00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3.30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122.2%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2921194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STC: Center for Bright Beams (PHY)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4.66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5.00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5.00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008046924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Education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5.76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4.92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4.92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-  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4189572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Infrastructure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105.86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96.66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90.15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-6.51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-6.7%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1488187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IceCube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3.65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0.15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4.3%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983018475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LHC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20.00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20.00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20.50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0.50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2.5%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44696165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LIGO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45.00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45.00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45.00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-  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60610160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Midscale Research Infrastructure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15.36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12.66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18.50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5.84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46.1%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0311503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NSCL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22.00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15.50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-13.00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-83.9%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46233977"/>
                  </a:ext>
                </a:extLst>
              </a:tr>
              <a:tr h="263542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Research Resources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-  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1.00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2.50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>
                          <a:effectLst/>
                        </a:rPr>
                        <a:t>1.50</a:t>
                      </a:r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u="none" strike="noStrike" dirty="0">
                          <a:effectLst/>
                        </a:rPr>
                        <a:t>150.0%</a:t>
                      </a:r>
                      <a:endParaRPr lang="en-US" sz="16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9168870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1FD26-D6D5-5B41-941D-A7DC7A87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1E6F0-5E98-834D-9D7E-26BE9B1D7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7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E395-962A-439E-865C-C3B950640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Funding at NSF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1A015-E3FD-4189-A79F-FF40E560C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2" y="1742711"/>
            <a:ext cx="4646044" cy="4434252"/>
          </a:xfrm>
        </p:spPr>
        <p:txBody>
          <a:bodyPr>
            <a:normAutofit/>
          </a:bodyPr>
          <a:lstStyle/>
          <a:p>
            <a:r>
              <a:rPr lang="en-US" dirty="0"/>
              <a:t>PHY FY21 Request is 9.6% </a:t>
            </a:r>
            <a:r>
              <a:rPr lang="en-US" i="1" dirty="0"/>
              <a:t>below</a:t>
            </a:r>
            <a:r>
              <a:rPr lang="en-US" dirty="0"/>
              <a:t> FY19 Actual </a:t>
            </a:r>
          </a:p>
          <a:p>
            <a:r>
              <a:rPr lang="en-US" dirty="0"/>
              <a:t>Particle physics funding is ~1/3 of Physics budget</a:t>
            </a:r>
          </a:p>
          <a:p>
            <a:r>
              <a:rPr lang="en-US" dirty="0"/>
              <a:t>Increasing importance of NSF multidisciplinary “Big Ideas” </a:t>
            </a:r>
          </a:p>
          <a:p>
            <a:r>
              <a:rPr lang="en-US" dirty="0"/>
              <a:t>Overall, FY20 enacted is ~3% </a:t>
            </a:r>
            <a:r>
              <a:rPr lang="en-US" i="1" dirty="0"/>
              <a:t>above</a:t>
            </a:r>
            <a:r>
              <a:rPr lang="en-US" dirty="0"/>
              <a:t> FY19 Actual for NSF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242E7D-82C9-4CD5-BFE0-B66272D8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0D735-AE2C-4AA6-9B5E-D3DAEC528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/>
              <a:pPr/>
              <a:t>7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66D29C4-B366-43D5-A86A-A125D0FC08FB}"/>
              </a:ext>
            </a:extLst>
          </p:cNvPr>
          <p:cNvGraphicFramePr>
            <a:graphicFrameLocks/>
          </p:cNvGraphicFramePr>
          <p:nvPr/>
        </p:nvGraphicFramePr>
        <p:xfrm>
          <a:off x="5278057" y="1173707"/>
          <a:ext cx="6472666" cy="489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5F6F561-03DD-4344-8419-E57795432658}"/>
              </a:ext>
            </a:extLst>
          </p:cNvPr>
          <p:cNvSpPr/>
          <p:nvPr/>
        </p:nvSpPr>
        <p:spPr>
          <a:xfrm>
            <a:off x="5732059" y="2192443"/>
            <a:ext cx="309349" cy="276840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CA72F2DC-CEAF-42BB-8261-44F2D49A9DC1}"/>
              </a:ext>
            </a:extLst>
          </p:cNvPr>
          <p:cNvSpPr/>
          <p:nvPr/>
        </p:nvSpPr>
        <p:spPr>
          <a:xfrm>
            <a:off x="6855067" y="2132768"/>
            <a:ext cx="309349" cy="276840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B299D24A-0012-4870-AFAB-17C840A24A33}"/>
              </a:ext>
            </a:extLst>
          </p:cNvPr>
          <p:cNvSpPr/>
          <p:nvPr/>
        </p:nvSpPr>
        <p:spPr>
          <a:xfrm>
            <a:off x="7969991" y="1791866"/>
            <a:ext cx="309349" cy="276840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1515F85-E077-4074-BA4D-BE1C9CC78BA0}"/>
              </a:ext>
            </a:extLst>
          </p:cNvPr>
          <p:cNvSpPr/>
          <p:nvPr/>
        </p:nvSpPr>
        <p:spPr>
          <a:xfrm>
            <a:off x="9072892" y="1799884"/>
            <a:ext cx="309349" cy="276840"/>
          </a:xfrm>
          <a:prstGeom prst="star5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DCC449-DC92-4A3F-B4BD-13EA3402F66B}"/>
              </a:ext>
            </a:extLst>
          </p:cNvPr>
          <p:cNvCxnSpPr>
            <a:cxnSpLocks/>
          </p:cNvCxnSpPr>
          <p:nvPr/>
        </p:nvCxnSpPr>
        <p:spPr>
          <a:xfrm>
            <a:off x="6041408" y="2298186"/>
            <a:ext cx="813659" cy="0"/>
          </a:xfrm>
          <a:prstGeom prst="line">
            <a:avLst/>
          </a:prstGeom>
          <a:ln w="254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B8029A-A3DA-4F2E-A4D1-CB8E41A6A520}"/>
              </a:ext>
            </a:extLst>
          </p:cNvPr>
          <p:cNvCxnSpPr>
            <a:cxnSpLocks/>
          </p:cNvCxnSpPr>
          <p:nvPr/>
        </p:nvCxnSpPr>
        <p:spPr>
          <a:xfrm flipV="1">
            <a:off x="7084152" y="1981241"/>
            <a:ext cx="893923" cy="276840"/>
          </a:xfrm>
          <a:prstGeom prst="line">
            <a:avLst/>
          </a:prstGeom>
          <a:ln w="254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3EAED7-C572-432C-970B-88AD0AD55397}"/>
              </a:ext>
            </a:extLst>
          </p:cNvPr>
          <p:cNvCxnSpPr>
            <a:cxnSpLocks/>
          </p:cNvCxnSpPr>
          <p:nvPr/>
        </p:nvCxnSpPr>
        <p:spPr>
          <a:xfrm>
            <a:off x="8247201" y="1941249"/>
            <a:ext cx="825691" cy="0"/>
          </a:xfrm>
          <a:prstGeom prst="line">
            <a:avLst/>
          </a:prstGeom>
          <a:ln w="2540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1">
            <a:extLst>
              <a:ext uri="{FF2B5EF4-FFF2-40B4-BE49-F238E27FC236}">
                <a16:creationId xmlns:a16="http://schemas.microsoft.com/office/drawing/2014/main" id="{44D4094C-4D10-41CD-AEEE-16D3783B5A4C}"/>
              </a:ext>
            </a:extLst>
          </p:cNvPr>
          <p:cNvSpPr txBox="1"/>
          <p:nvPr/>
        </p:nvSpPr>
        <p:spPr>
          <a:xfrm>
            <a:off x="6094566" y="2552899"/>
            <a:ext cx="1061099" cy="4162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Physics</a:t>
            </a: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B26D14A1-0B70-430F-BDDA-223B8C72852B}"/>
              </a:ext>
            </a:extLst>
          </p:cNvPr>
          <p:cNvSpPr txBox="1"/>
          <p:nvPr/>
        </p:nvSpPr>
        <p:spPr>
          <a:xfrm>
            <a:off x="6082377" y="3232894"/>
            <a:ext cx="2862628" cy="416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accent1"/>
                </a:solidFill>
              </a:rPr>
              <a:t>Mathematical Sciences</a:t>
            </a:r>
          </a:p>
        </p:txBody>
      </p:sp>
      <p:sp>
        <p:nvSpPr>
          <p:cNvPr id="29" name="TextBox 1">
            <a:extLst>
              <a:ext uri="{FF2B5EF4-FFF2-40B4-BE49-F238E27FC236}">
                <a16:creationId xmlns:a16="http://schemas.microsoft.com/office/drawing/2014/main" id="{5F15A4D8-EC02-491D-807C-EE406CF59479}"/>
              </a:ext>
            </a:extLst>
          </p:cNvPr>
          <p:cNvSpPr txBox="1"/>
          <p:nvPr/>
        </p:nvSpPr>
        <p:spPr>
          <a:xfrm>
            <a:off x="6083807" y="3918694"/>
            <a:ext cx="2526958" cy="416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Materials Research</a:t>
            </a: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6E7B2A5B-AF63-444A-9345-EB0C4711B992}"/>
              </a:ext>
            </a:extLst>
          </p:cNvPr>
          <p:cNvSpPr txBox="1"/>
          <p:nvPr/>
        </p:nvSpPr>
        <p:spPr>
          <a:xfrm>
            <a:off x="6123674" y="4568394"/>
            <a:ext cx="1556880" cy="416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Chemistry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7FEAFEF4-C595-4EE9-8B51-9384261E90B8}"/>
              </a:ext>
            </a:extLst>
          </p:cNvPr>
          <p:cNvSpPr txBox="1"/>
          <p:nvPr/>
        </p:nvSpPr>
        <p:spPr>
          <a:xfrm>
            <a:off x="6142042" y="5145918"/>
            <a:ext cx="1640464" cy="416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Astronomy</a:t>
            </a: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FAD5F94D-91F7-4585-8BC4-076A98F2F64B}"/>
              </a:ext>
            </a:extLst>
          </p:cNvPr>
          <p:cNvSpPr txBox="1"/>
          <p:nvPr/>
        </p:nvSpPr>
        <p:spPr>
          <a:xfrm>
            <a:off x="9495214" y="2282396"/>
            <a:ext cx="2489966" cy="4162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2"/>
                </a:solidFill>
              </a:rPr>
              <a:t>Multidisciplinary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9BD343C8-1E0B-40F5-9058-E0F771792D26}"/>
              </a:ext>
            </a:extLst>
          </p:cNvPr>
          <p:cNvSpPr txBox="1"/>
          <p:nvPr/>
        </p:nvSpPr>
        <p:spPr>
          <a:xfrm>
            <a:off x="9866444" y="1628352"/>
            <a:ext cx="853662" cy="416274"/>
          </a:xfrm>
          <a:prstGeom prst="rect">
            <a:avLst/>
          </a:prstGeom>
          <a:ln w="1270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Actual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D15AB8-C33D-4240-84E3-0292309D4EA9}"/>
              </a:ext>
            </a:extLst>
          </p:cNvPr>
          <p:cNvCxnSpPr>
            <a:cxnSpLocks/>
          </p:cNvCxnSpPr>
          <p:nvPr/>
        </p:nvCxnSpPr>
        <p:spPr>
          <a:xfrm flipH="1">
            <a:off x="9436412" y="1836489"/>
            <a:ext cx="466128" cy="71433"/>
          </a:xfrm>
          <a:prstGeom prst="straightConnector1">
            <a:avLst/>
          </a:prstGeom>
          <a:ln w="25400">
            <a:solidFill>
              <a:schemeClr val="bg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1D56000-1716-4C0C-98B8-EC2CF8824F59}"/>
              </a:ext>
            </a:extLst>
          </p:cNvPr>
          <p:cNvSpPr txBox="1"/>
          <p:nvPr/>
        </p:nvSpPr>
        <p:spPr>
          <a:xfrm>
            <a:off x="5951347" y="904088"/>
            <a:ext cx="496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Directorate of Mathematical and Physical Sciences</a:t>
            </a:r>
          </a:p>
        </p:txBody>
      </p:sp>
    </p:spTree>
    <p:extLst>
      <p:ext uri="{BB962C8B-B14F-4D97-AF65-F5344CB8AC3E}">
        <p14:creationId xmlns:p14="http://schemas.microsoft.com/office/powerpoint/2010/main" val="45827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E2DFB-E2DF-4303-BEAD-2942E9870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Particle Physics Research Programs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7C6347-00D1-CE40-92A1-13BFA84D7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DE80D49-5EDB-3542-86E6-C16059B2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FNAL Users Meeting Aug. 2, 2021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12EEE6-8D70-6F46-A409-F1FF2B2960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4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B72A5-ECAC-9149-AD98-D565DC23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Experimental EPP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8CA69-8B6B-6F41-9617-94E11D804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217"/>
            <a:ext cx="10515600" cy="4351338"/>
          </a:xfrm>
        </p:spPr>
        <p:txBody>
          <a:bodyPr>
            <a:normAutofit/>
          </a:bodyPr>
          <a:lstStyle/>
          <a:p>
            <a:r>
              <a:rPr lang="en-US" u="sng" dirty="0"/>
              <a:t>Elementary Particle Physics </a:t>
            </a:r>
            <a:r>
              <a:rPr lang="en-US" dirty="0"/>
              <a:t>(EPP) Program, which primarily supports particle physics at accelerators and advances in detector development.</a:t>
            </a:r>
          </a:p>
          <a:p>
            <a:r>
              <a:rPr lang="en-US" u="sng" dirty="0"/>
              <a:t>Range of program coverage</a:t>
            </a:r>
            <a:r>
              <a:rPr lang="en-US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</a:rPr>
              <a:t>High Energy Physics (ATLAS, CMS,…)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</a:rPr>
              <a:t>Precision Experiments (Neutrinos, </a:t>
            </a:r>
            <a:r>
              <a:rPr lang="en-US" dirty="0" err="1">
                <a:solidFill>
                  <a:srgbClr val="FFC000"/>
                </a:solidFill>
              </a:rPr>
              <a:t>LHCb</a:t>
            </a:r>
            <a:r>
              <a:rPr lang="en-US" dirty="0">
                <a:solidFill>
                  <a:srgbClr val="FFC000"/>
                </a:solidFill>
              </a:rPr>
              <a:t>, Rare-K, EDMs, …), </a:t>
            </a:r>
            <a:r>
              <a:rPr lang="en-US" dirty="0" err="1">
                <a:solidFill>
                  <a:srgbClr val="FFC000"/>
                </a:solidFill>
              </a:rPr>
              <a:t>LHCb</a:t>
            </a:r>
            <a:r>
              <a:rPr lang="en-US" dirty="0">
                <a:solidFill>
                  <a:srgbClr val="FFC000"/>
                </a:solidFill>
              </a:rPr>
              <a:t> M&amp;O</a:t>
            </a:r>
          </a:p>
          <a:p>
            <a:pPr lvl="1"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</a:rPr>
              <a:t>Tools for Particle Physics (Artificial Intelligence, Instrumentation,…)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B1773A4-8CED-44B7-9328-CCCEC5241C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676786"/>
              </p:ext>
            </p:extLst>
          </p:nvPr>
        </p:nvGraphicFramePr>
        <p:xfrm>
          <a:off x="1029222" y="4636361"/>
          <a:ext cx="10133553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01871">
                  <a:extLst>
                    <a:ext uri="{9D8B030D-6E8A-4147-A177-3AD203B41FA5}">
                      <a16:colId xmlns:a16="http://schemas.microsoft.com/office/drawing/2014/main" val="1505684705"/>
                    </a:ext>
                  </a:extLst>
                </a:gridCol>
                <a:gridCol w="1084632">
                  <a:extLst>
                    <a:ext uri="{9D8B030D-6E8A-4147-A177-3AD203B41FA5}">
                      <a16:colId xmlns:a16="http://schemas.microsoft.com/office/drawing/2014/main" val="650694505"/>
                    </a:ext>
                  </a:extLst>
                </a:gridCol>
                <a:gridCol w="1461142">
                  <a:extLst>
                    <a:ext uri="{9D8B030D-6E8A-4147-A177-3AD203B41FA5}">
                      <a16:colId xmlns:a16="http://schemas.microsoft.com/office/drawing/2014/main" val="1947693646"/>
                    </a:ext>
                  </a:extLst>
                </a:gridCol>
                <a:gridCol w="1461142">
                  <a:extLst>
                    <a:ext uri="{9D8B030D-6E8A-4147-A177-3AD203B41FA5}">
                      <a16:colId xmlns:a16="http://schemas.microsoft.com/office/drawing/2014/main" val="3758072156"/>
                    </a:ext>
                  </a:extLst>
                </a:gridCol>
                <a:gridCol w="1474922">
                  <a:extLst>
                    <a:ext uri="{9D8B030D-6E8A-4147-A177-3AD203B41FA5}">
                      <a16:colId xmlns:a16="http://schemas.microsoft.com/office/drawing/2014/main" val="275948607"/>
                    </a:ext>
                  </a:extLst>
                </a:gridCol>
                <a:gridCol w="1474922">
                  <a:extLst>
                    <a:ext uri="{9D8B030D-6E8A-4147-A177-3AD203B41FA5}">
                      <a16:colId xmlns:a16="http://schemas.microsoft.com/office/drawing/2014/main" val="1601416964"/>
                    </a:ext>
                  </a:extLst>
                </a:gridCol>
                <a:gridCol w="1474922">
                  <a:extLst>
                    <a:ext uri="{9D8B030D-6E8A-4147-A177-3AD203B41FA5}">
                      <a16:colId xmlns:a16="http://schemas.microsoft.com/office/drawing/2014/main" val="3445741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EPP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FY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857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Funding (in $k)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$19,913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$19,183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$19,133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$20,522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$17,325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$21,090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74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Awards issued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6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CAREER awards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2874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501FB78-E619-4312-A6AD-E027723DF2A6}"/>
              </a:ext>
            </a:extLst>
          </p:cNvPr>
          <p:cNvSpPr txBox="1"/>
          <p:nvPr/>
        </p:nvSpPr>
        <p:spPr>
          <a:xfrm>
            <a:off x="1029222" y="4273972"/>
            <a:ext cx="3195537" cy="3077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C000"/>
                </a:solidFill>
              </a:rPr>
              <a:t>Program Directors: S. Gonzalez, J. Shank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725E80-8D3E-734F-AFEE-51C91838F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F4BEAD3-91E3-4FFC-B7DC-935959D1748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E8A5E-2DA0-834A-B363-43B2BDC1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444539"/>
            <a:ext cx="4114800" cy="365125"/>
          </a:xfrm>
        </p:spPr>
        <p:txBody>
          <a:bodyPr/>
          <a:lstStyle/>
          <a:p>
            <a:r>
              <a:rPr lang="en-US"/>
              <a:t>FNAL Users Meeting Aug.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52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9AB21F91937A4CA511AA968E3C7EE3" ma:contentTypeVersion="0" ma:contentTypeDescription="Create a new document." ma:contentTypeScope="" ma:versionID="0fd6099a21d5e75f97fb2bdac0ed5d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7e30616eeadeb776f014c5fbcfd8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D5B1D-8EDC-44A8-9054-157AB2542E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CA3D1A-C01A-432F-857A-1C91E025095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E6DFE0-FFC8-443E-98AE-9B4B0E4E2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19843</TotalTime>
  <Words>1681</Words>
  <Application>Microsoft Macintosh PowerPoint</Application>
  <PresentationFormat>Widescreen</PresentationFormat>
  <Paragraphs>388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1_Office Theme</vt:lpstr>
      <vt:lpstr> NSF Report: Division of Physics Particle Physics</vt:lpstr>
      <vt:lpstr>NSF Particle Physics Programs</vt:lpstr>
      <vt:lpstr>PowerPoint Presentation</vt:lpstr>
      <vt:lpstr>FY2022 President’s Request</vt:lpstr>
      <vt:lpstr>Major Research Equipment Account FY2022 President’s budget request </vt:lpstr>
      <vt:lpstr>FY2022 President’s budget request</vt:lpstr>
      <vt:lpstr>Physics Funding at NSF</vt:lpstr>
      <vt:lpstr>Particle Physics Research Programs</vt:lpstr>
      <vt:lpstr>Experimental EPP Program</vt:lpstr>
      <vt:lpstr>PowerPoint Presentation</vt:lpstr>
      <vt:lpstr>Full EPP program at the end of 2020</vt:lpstr>
      <vt:lpstr>Theory Program for Particle Physics</vt:lpstr>
      <vt:lpstr>PowerPoint Presentation</vt:lpstr>
      <vt:lpstr>Research Infrastructure</vt:lpstr>
      <vt:lpstr>Mid-Scale Research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Kensill, Trinka (Contractor)</dc:creator>
  <cp:lastModifiedBy>Shank, James T.</cp:lastModifiedBy>
  <cp:revision>313</cp:revision>
  <cp:lastPrinted>2019-10-16T20:40:35Z</cp:lastPrinted>
  <dcterms:created xsi:type="dcterms:W3CDTF">2017-05-04T14:12:29Z</dcterms:created>
  <dcterms:modified xsi:type="dcterms:W3CDTF">2021-08-01T23:05:46Z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0x010100A19AB21F91937A4CA511AA968E3C7EE3</vt:lpwstr>
  </property>
</Properties>
</file>