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653" r:id="rId2"/>
    <p:sldId id="861" r:id="rId3"/>
    <p:sldId id="919" r:id="rId4"/>
    <p:sldId id="917" r:id="rId5"/>
    <p:sldId id="864" r:id="rId6"/>
    <p:sldId id="865" r:id="rId7"/>
    <p:sldId id="867" r:id="rId8"/>
    <p:sldId id="916" r:id="rId9"/>
    <p:sldId id="868" r:id="rId10"/>
    <p:sldId id="869" r:id="rId11"/>
    <p:sldId id="870" r:id="rId12"/>
    <p:sldId id="871" r:id="rId13"/>
    <p:sldId id="872" r:id="rId14"/>
    <p:sldId id="922" r:id="rId15"/>
    <p:sldId id="920" r:id="rId16"/>
    <p:sldId id="921" r:id="rId17"/>
    <p:sldId id="751" r:id="rId18"/>
    <p:sldId id="923" r:id="rId19"/>
    <p:sldId id="914" r:id="rId20"/>
    <p:sldId id="915" r:id="rId21"/>
  </p:sldIdLst>
  <p:sldSz cx="9144000" cy="6858000" type="screen4x3"/>
  <p:notesSz cx="7034213" cy="91948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7200" kern="1200">
        <a:solidFill>
          <a:srgbClr val="000000"/>
        </a:solidFill>
        <a:latin typeface="Arial" pitchFamily="1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7200" kern="1200">
        <a:solidFill>
          <a:srgbClr val="000000"/>
        </a:solidFill>
        <a:latin typeface="Arial" pitchFamily="1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7200" kern="1200">
        <a:solidFill>
          <a:srgbClr val="000000"/>
        </a:solidFill>
        <a:latin typeface="Arial" pitchFamily="1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7200" kern="1200">
        <a:solidFill>
          <a:srgbClr val="000000"/>
        </a:solidFill>
        <a:latin typeface="Arial" pitchFamily="1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7200" kern="1200">
        <a:solidFill>
          <a:srgbClr val="000000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7200" kern="1200">
        <a:solidFill>
          <a:srgbClr val="000000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7200" kern="1200">
        <a:solidFill>
          <a:srgbClr val="000000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7200" kern="1200">
        <a:solidFill>
          <a:srgbClr val="000000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7200" kern="1200">
        <a:solidFill>
          <a:srgbClr val="000000"/>
        </a:solidFill>
        <a:latin typeface="Arial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chemeClr val="tx1"/>
    </p:penClr>
  </p:showPr>
  <p:clrMru>
    <a:srgbClr val="DFC5B5"/>
    <a:srgbClr val="FE4EFE"/>
    <a:srgbClr val="FC6867"/>
    <a:srgbClr val="00FF00"/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28" y="-8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2768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763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9D8E01C7-C7C1-BB4F-99D6-1E3174265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034213" cy="91948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034213" cy="91948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034213" cy="91948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034213" cy="91948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034213" cy="91948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034213" cy="91948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344" name="Rectangle 7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90563"/>
            <a:ext cx="4597400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6" name="Text Box 8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3263" y="4367213"/>
            <a:ext cx="5629275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984625" y="8734425"/>
            <a:ext cx="30495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80" tIns="46440" rIns="92880" bIns="46440" anchor="b">
            <a:prstTxWarp prst="textNoShape">
              <a:avLst/>
            </a:prstTxWarp>
            <a:spAutoFit/>
          </a:bodyPr>
          <a:lstStyle/>
          <a:p>
            <a:pPr algn="r" eaLnBrk="1" hangingPunct="1">
              <a:lnSpc>
                <a:spcPct val="93000"/>
              </a:lnSpc>
              <a:buClr>
                <a:srgbClr val="000000"/>
              </a:buClr>
              <a:buSzPct val="29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200">
                <a:solidFill>
                  <a:schemeClr val="tx1"/>
                </a:solidFill>
                <a:latin typeface="Arial" charset="0"/>
                <a:ea typeface="HG Mincho Light J" charset="0"/>
                <a:cs typeface="HG Mincho Light J" charset="0"/>
              </a:rPr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37931725" indent="-37474525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Text Box 1027"/>
          <p:cNvSpPr txBox="1">
            <a:spLocks noGrp="1" noChangeArrowheads="1"/>
          </p:cNvSpPr>
          <p:nvPr>
            <p:ph type="body" idx="1"/>
          </p:nvPr>
        </p:nvSpPr>
        <p:spPr>
          <a:xfrm>
            <a:off x="703263" y="4367213"/>
            <a:ext cx="5629275" cy="4138612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Text Box 1027"/>
          <p:cNvSpPr txBox="1">
            <a:spLocks noGrp="1" noChangeArrowheads="1"/>
          </p:cNvSpPr>
          <p:nvPr>
            <p:ph type="body" idx="1"/>
          </p:nvPr>
        </p:nvSpPr>
        <p:spPr>
          <a:xfrm>
            <a:off x="703263" y="4367213"/>
            <a:ext cx="5629275" cy="4138612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685800"/>
            <a:ext cx="4572000" cy="3429000"/>
          </a:xfrm>
          <a:noFill/>
          <a:ln/>
        </p:spPr>
      </p:sp>
      <p:sp>
        <p:nvSpPr>
          <p:cNvPr id="28675" name="Text Box 3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Text Box 1027"/>
          <p:cNvSpPr txBox="1">
            <a:spLocks noGrp="1" noChangeArrowheads="1"/>
          </p:cNvSpPr>
          <p:nvPr>
            <p:ph type="body" idx="1"/>
          </p:nvPr>
        </p:nvSpPr>
        <p:spPr>
          <a:xfrm>
            <a:off x="703263" y="4367213"/>
            <a:ext cx="5629275" cy="4138612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Text Box 1027"/>
          <p:cNvSpPr txBox="1">
            <a:spLocks noGrp="1" noChangeArrowheads="1"/>
          </p:cNvSpPr>
          <p:nvPr>
            <p:ph type="body" idx="1"/>
          </p:nvPr>
        </p:nvSpPr>
        <p:spPr>
          <a:xfrm>
            <a:off x="703263" y="4367213"/>
            <a:ext cx="5629275" cy="4138612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76450" cy="6202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76950" cy="6202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767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0767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533400" y="1295400"/>
            <a:ext cx="8077200" cy="1588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533400" y="1371600"/>
            <a:ext cx="8077200" cy="1588"/>
          </a:xfrm>
          <a:prstGeom prst="line">
            <a:avLst/>
          </a:prstGeom>
          <a:noFill/>
          <a:ln w="2844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533400" y="1219200"/>
            <a:ext cx="8077200" cy="1588"/>
          </a:xfrm>
          <a:prstGeom prst="line">
            <a:avLst/>
          </a:prstGeom>
          <a:noFill/>
          <a:ln w="2844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200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00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30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6934200" y="64770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32" tIns="45666" rIns="91332" bIns="45666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fld id="{D5B9F018-75E0-D848-97D3-085FDA9CE0CA}" type="slidenum">
              <a:rPr lang="en-US" sz="1400">
                <a:solidFill>
                  <a:schemeClr val="tx1"/>
                </a:solidFill>
                <a:latin typeface="Arial" charset="0"/>
              </a:rPr>
              <a:pPr algn="r" eaLnBrk="1" hangingPunct="1">
                <a:defRPr/>
              </a:pPr>
              <a:t>‹#›</a:t>
            </a:fld>
            <a:endParaRPr lang="en-US" sz="1400">
              <a:solidFill>
                <a:schemeClr val="tx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1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1" charset="0"/>
        <a:defRPr sz="3200">
          <a:solidFill>
            <a:srgbClr val="000000"/>
          </a:solidFill>
          <a:latin typeface="Arial" charset="0"/>
          <a:ea typeface="HG Mincho Light J" charset="0"/>
          <a:cs typeface="HG Mincho Light J" charset="0"/>
        </a:defRPr>
      </a:lvl2pPr>
      <a:lvl3pPr algn="ctr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1" charset="0"/>
        <a:defRPr sz="3200">
          <a:solidFill>
            <a:srgbClr val="000000"/>
          </a:solidFill>
          <a:latin typeface="Arial" charset="0"/>
          <a:ea typeface="HG Mincho Light J" charset="0"/>
          <a:cs typeface="HG Mincho Light J" charset="0"/>
        </a:defRPr>
      </a:lvl3pPr>
      <a:lvl4pPr algn="ctr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1" charset="0"/>
        <a:defRPr sz="3200">
          <a:solidFill>
            <a:srgbClr val="000000"/>
          </a:solidFill>
          <a:latin typeface="Arial" charset="0"/>
          <a:ea typeface="HG Mincho Light J" charset="0"/>
          <a:cs typeface="HG Mincho Light J" charset="0"/>
        </a:defRPr>
      </a:lvl4pPr>
      <a:lvl5pPr algn="ctr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1" charset="0"/>
        <a:defRPr sz="3200">
          <a:solidFill>
            <a:srgbClr val="000000"/>
          </a:solidFill>
          <a:latin typeface="Arial" charset="0"/>
          <a:ea typeface="HG Mincho Light J" charset="0"/>
          <a:cs typeface="HG Mincho Light J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9pPr>
    </p:titleStyle>
    <p:bodyStyle>
      <a:lvl1pPr marL="333375" indent="-333375" algn="l" defTabSz="449263" rtl="0" eaLnBrk="0" fontAlgn="base" hangingPunct="0">
        <a:lnSpc>
          <a:spcPct val="97000"/>
        </a:lnSpc>
        <a:spcBef>
          <a:spcPts val="525"/>
        </a:spcBef>
        <a:spcAft>
          <a:spcPct val="0"/>
        </a:spcAft>
        <a:buClr>
          <a:srgbClr val="000000"/>
        </a:buClr>
        <a:buSzPct val="100000"/>
        <a:buFont typeface="Arial" pitchFamily="1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3425" indent="-276225" algn="l" defTabSz="449263" rtl="0" eaLnBrk="0" fontAlgn="base" hangingPunct="0">
        <a:lnSpc>
          <a:spcPct val="97000"/>
        </a:lnSpc>
        <a:spcBef>
          <a:spcPts val="425"/>
        </a:spcBef>
        <a:spcAft>
          <a:spcPct val="0"/>
        </a:spcAft>
        <a:buClr>
          <a:srgbClr val="000000"/>
        </a:buClr>
        <a:buSzPct val="100000"/>
        <a:buFont typeface="Arial" pitchFamily="1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7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Arial" pitchFamily="1" charset="0"/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7000"/>
        </a:lnSpc>
        <a:spcBef>
          <a:spcPts val="325"/>
        </a:spcBef>
        <a:spcAft>
          <a:spcPct val="0"/>
        </a:spcAft>
        <a:buClr>
          <a:srgbClr val="000000"/>
        </a:buClr>
        <a:buSzPct val="100000"/>
        <a:buFont typeface="Arial" pitchFamily="1" charset="0"/>
        <a:buChar char="–"/>
        <a:defRPr sz="1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7000"/>
        </a:lnSpc>
        <a:spcBef>
          <a:spcPts val="275"/>
        </a:spcBef>
        <a:spcAft>
          <a:spcPct val="0"/>
        </a:spcAft>
        <a:buClr>
          <a:srgbClr val="000000"/>
        </a:buClr>
        <a:buSzPct val="100000"/>
        <a:buFont typeface="Arial" pitchFamily="1" charset="0"/>
        <a:buChar char="»"/>
        <a:defRPr sz="14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97000"/>
        </a:lnSpc>
        <a:spcBef>
          <a:spcPts val="275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97000"/>
        </a:lnSpc>
        <a:spcBef>
          <a:spcPts val="275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97000"/>
        </a:lnSpc>
        <a:spcBef>
          <a:spcPts val="275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97000"/>
        </a:lnSpc>
        <a:spcBef>
          <a:spcPts val="275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8.pdf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gif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d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4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df"/><Relationship Id="rId4" Type="http://schemas.openxmlformats.org/officeDocument/2006/relationships/image" Target="../media/image16.pn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2438400"/>
            <a:ext cx="8229600" cy="1143000"/>
          </a:xfrm>
        </p:spPr>
        <p:txBody>
          <a:bodyPr lIns="90000" tIns="46800" rIns="90000" bIns="46800"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400" b="1" dirty="0" smtClean="0"/>
              <a:t>PreCam:  A Step Towards </a:t>
            </a:r>
            <a:br>
              <a:rPr lang="en-US" sz="3400" b="1" dirty="0" smtClean="0"/>
            </a:br>
            <a:r>
              <a:rPr lang="en-US" sz="3400" b="1" dirty="0" smtClean="0"/>
              <a:t>the Photometric Calibration </a:t>
            </a:r>
            <a:br>
              <a:rPr lang="en-US" sz="3400" b="1" dirty="0" smtClean="0"/>
            </a:br>
            <a:r>
              <a:rPr lang="en-US" sz="3400" b="1" dirty="0" smtClean="0"/>
              <a:t>of the DES </a:t>
            </a:r>
            <a:br>
              <a:rPr lang="en-US" sz="34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GB" sz="3600" dirty="0" smtClean="0"/>
          </a:p>
        </p:txBody>
      </p:sp>
      <p:sp>
        <p:nvSpPr>
          <p:cNvPr id="1536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2400" y="3657600"/>
            <a:ext cx="8991600" cy="990600"/>
          </a:xfrm>
        </p:spPr>
        <p:txBody>
          <a:bodyPr lIns="90000" tIns="46800" rIns="90000" bIns="46800"/>
          <a:lstStyle/>
          <a:p>
            <a:pPr algn="ctr">
              <a:lnSpc>
                <a:spcPct val="93000"/>
              </a:lnSpc>
              <a:spcBef>
                <a:spcPts val="425"/>
              </a:spcBef>
              <a:buClr>
                <a:srgbClr val="FF0000"/>
              </a:buClr>
              <a:buSzPct val="32000"/>
              <a:buFont typeface="Arial" pitchFamily="1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 i="1" dirty="0" smtClean="0">
                <a:solidFill>
                  <a:schemeClr val="tx1"/>
                </a:solidFill>
              </a:rPr>
              <a:t>Sahar S. Allam &amp; Douglas L. Tucker</a:t>
            </a:r>
          </a:p>
          <a:p>
            <a:pPr algn="ctr">
              <a:lnSpc>
                <a:spcPct val="93000"/>
              </a:lnSpc>
              <a:spcBef>
                <a:spcPts val="425"/>
              </a:spcBef>
              <a:buClr>
                <a:srgbClr val="FF0000"/>
              </a:buClr>
              <a:buSzPct val="32000"/>
              <a:buFont typeface="Arial" pitchFamily="1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 i="1" dirty="0" smtClean="0">
                <a:solidFill>
                  <a:schemeClr val="tx1"/>
                </a:solidFill>
              </a:rPr>
              <a:t>for the PreCam team 17 April 2012</a:t>
            </a:r>
          </a:p>
          <a:p>
            <a:pPr algn="ctr">
              <a:lnSpc>
                <a:spcPct val="93000"/>
              </a:lnSpc>
              <a:spcBef>
                <a:spcPts val="425"/>
              </a:spcBef>
              <a:buClr>
                <a:srgbClr val="FF0000"/>
              </a:buClr>
              <a:buSzPct val="32000"/>
              <a:buFont typeface="Arial" pitchFamily="1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b="1" i="1" dirty="0" smtClean="0">
              <a:solidFill>
                <a:schemeClr val="tx1"/>
              </a:solidFill>
            </a:endParaRPr>
          </a:p>
          <a:p>
            <a:pPr algn="ctr">
              <a:lnSpc>
                <a:spcPct val="93000"/>
              </a:lnSpc>
              <a:spcBef>
                <a:spcPts val="425"/>
              </a:spcBef>
              <a:buClr>
                <a:srgbClr val="FF0000"/>
              </a:buClr>
              <a:buSzPct val="32000"/>
              <a:buFont typeface="Arial" pitchFamily="1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b="1" i="1" dirty="0" smtClean="0">
              <a:solidFill>
                <a:schemeClr val="tx1"/>
              </a:solidFill>
            </a:endParaRPr>
          </a:p>
        </p:txBody>
      </p:sp>
      <p:pic>
        <p:nvPicPr>
          <p:cNvPr id="5" name="Picture 4" descr="LOGO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5475" y="0"/>
            <a:ext cx="998525" cy="12716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5244405"/>
            <a:ext cx="396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/>
              <a:t>1-Overview</a:t>
            </a:r>
          </a:p>
          <a:p>
            <a:pPr algn="l"/>
            <a:r>
              <a:rPr lang="en-US" sz="2800" b="1" dirty="0" smtClean="0"/>
              <a:t>2-Photometric Quality</a:t>
            </a:r>
          </a:p>
          <a:p>
            <a:pPr algn="l"/>
            <a:r>
              <a:rPr lang="en-US" sz="2800" b="1" dirty="0" smtClean="0"/>
              <a:t>3-What next?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ewRSDSSvsprecam-sdss-.2-.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71600"/>
            <a:ext cx="7645400" cy="28956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en-US" sz="4200" b="1" dirty="0" smtClean="0"/>
              <a:t>Nightly Solutions </a:t>
            </a:r>
            <a:r>
              <a:rPr lang="en-US" sz="4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PreCam</a:t>
            </a:r>
            <a:r>
              <a:rPr lang="en-US" sz="42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sz="42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</a:t>
            </a:r>
            <a:r>
              <a:rPr lang="en-US" sz="42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2286000" y="1447800"/>
            <a:ext cx="466407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300" b="1" i="1">
                <a:solidFill>
                  <a:schemeClr val="tx1"/>
                </a:solidFill>
              </a:rPr>
              <a:t>(PreCam-r – SDSS-r) vs SDSS-r</a:t>
            </a:r>
          </a:p>
        </p:txBody>
      </p:sp>
      <p:sp>
        <p:nvSpPr>
          <p:cNvPr id="25606" name="TextBox 7"/>
          <p:cNvSpPr txBox="1">
            <a:spLocks noChangeArrowheads="1"/>
          </p:cNvSpPr>
          <p:nvPr/>
        </p:nvSpPr>
        <p:spPr bwMode="auto">
          <a:xfrm>
            <a:off x="5241925" y="4125913"/>
            <a:ext cx="466407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i="1" dirty="0"/>
              <a:t>r</a:t>
            </a:r>
            <a:r>
              <a:rPr lang="en-US" sz="2400" b="1" i="1" dirty="0" smtClean="0"/>
              <a:t>-Nightly Solutions</a:t>
            </a:r>
          </a:p>
          <a:p>
            <a:r>
              <a:rPr lang="en-US" sz="2400" b="1" i="1" dirty="0" smtClean="0"/>
              <a:t>(mean) </a:t>
            </a:r>
          </a:p>
          <a:p>
            <a:r>
              <a:rPr lang="en-US" sz="2400" b="1" i="1" dirty="0" smtClean="0"/>
              <a:t>4.271 </a:t>
            </a:r>
            <a:r>
              <a:rPr lang="en-US" sz="2400" b="1" i="1" dirty="0"/>
              <a:t>+ </a:t>
            </a:r>
            <a:r>
              <a:rPr lang="en-US" sz="2400" b="1" i="1" dirty="0" smtClean="0"/>
              <a:t>0.08*</a:t>
            </a:r>
            <a:r>
              <a:rPr lang="en-US" sz="2400" b="1" i="1" dirty="0"/>
              <a:t>X </a:t>
            </a:r>
          </a:p>
          <a:p>
            <a:r>
              <a:rPr lang="en-US" sz="2400" b="1" i="1" dirty="0"/>
              <a:t>-.</a:t>
            </a:r>
            <a:r>
              <a:rPr lang="en-US" sz="2400" b="1" i="1" dirty="0" smtClean="0"/>
              <a:t>079*</a:t>
            </a:r>
            <a:r>
              <a:rPr lang="en-US" sz="2400" b="1" i="1" dirty="0" smtClean="0">
                <a:solidFill>
                  <a:srgbClr val="FF0000"/>
                </a:solidFill>
              </a:rPr>
              <a:t>((g-r)-</a:t>
            </a:r>
            <a:r>
              <a:rPr lang="en-US" sz="2400" b="1" i="1" dirty="0">
                <a:solidFill>
                  <a:srgbClr val="FF0000"/>
                </a:solidFill>
              </a:rPr>
              <a:t>0.53)</a:t>
            </a:r>
          </a:p>
          <a:p>
            <a:endParaRPr lang="en-US" sz="2000" dirty="0"/>
          </a:p>
          <a:p>
            <a:r>
              <a:rPr lang="en-US" sz="2300" b="1" i="1" dirty="0">
                <a:solidFill>
                  <a:schemeClr val="tx1"/>
                </a:solidFill>
              </a:rPr>
              <a:t>(</a:t>
            </a:r>
            <a:r>
              <a:rPr lang="en-US" sz="2300" b="1" i="1" dirty="0" err="1">
                <a:solidFill>
                  <a:schemeClr val="tx1"/>
                </a:solidFill>
              </a:rPr>
              <a:t>PreCam-r</a:t>
            </a:r>
            <a:r>
              <a:rPr lang="en-US" sz="2300" b="1" i="1" dirty="0">
                <a:solidFill>
                  <a:schemeClr val="tx1"/>
                </a:solidFill>
              </a:rPr>
              <a:t> – SDSS-</a:t>
            </a:r>
            <a:r>
              <a:rPr lang="en-US" sz="2300" b="1" i="1" dirty="0" err="1">
                <a:solidFill>
                  <a:schemeClr val="tx1"/>
                </a:solidFill>
              </a:rPr>
              <a:t>r</a:t>
            </a:r>
            <a:r>
              <a:rPr lang="en-US" sz="2300" b="1" i="1" dirty="0">
                <a:solidFill>
                  <a:schemeClr val="tx1"/>
                </a:solidFill>
              </a:rPr>
              <a:t>) </a:t>
            </a:r>
          </a:p>
          <a:p>
            <a:r>
              <a:rPr lang="en-US" sz="2300" b="1" i="1" dirty="0" err="1">
                <a:solidFill>
                  <a:schemeClr val="tx1"/>
                </a:solidFill>
              </a:rPr>
              <a:t>vs</a:t>
            </a:r>
            <a:r>
              <a:rPr lang="en-US" sz="2300" b="1" i="1" dirty="0">
                <a:solidFill>
                  <a:schemeClr val="tx1"/>
                </a:solidFill>
              </a:rPr>
              <a:t> </a:t>
            </a:r>
            <a:r>
              <a:rPr lang="en-US" sz="2300" b="1" i="1" dirty="0" err="1">
                <a:solidFill>
                  <a:schemeClr val="tx1"/>
                </a:solidFill>
              </a:rPr>
              <a:t>SDSS(g-r</a:t>
            </a:r>
            <a:r>
              <a:rPr lang="en-US" sz="2300" b="1" i="1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7" name="Picture 6" descr="LOGO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5475" y="0"/>
            <a:ext cx="998525" cy="1271626"/>
          </a:xfrm>
          <a:prstGeom prst="rect">
            <a:avLst/>
          </a:prstGeom>
        </p:spPr>
      </p:pic>
      <p:pic>
        <p:nvPicPr>
          <p:cNvPr id="9" name="Picture 8" descr="NewRSDSS-SDSSvsGRsdss-.2-.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7200" y="4324350"/>
            <a:ext cx="5458460" cy="25336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52400" y="2133600"/>
            <a:ext cx="167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0.2</a:t>
            </a:r>
          </a:p>
          <a:p>
            <a:r>
              <a:rPr lang="en-US" sz="2400" b="1" dirty="0" smtClean="0"/>
              <a:t>-0.2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ewISDSS-SDSSvsIZsdss-.2-.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124200"/>
            <a:ext cx="5689600" cy="4267200"/>
          </a:xfrm>
          <a:prstGeom prst="rect">
            <a:avLst/>
          </a:prstGeom>
        </p:spPr>
      </p:pic>
      <p:pic>
        <p:nvPicPr>
          <p:cNvPr id="7" name="Picture 6" descr="NewISDSSvsprecam-sdss-.2-.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0" y="1244600"/>
            <a:ext cx="6827520" cy="245364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en-US" sz="4200" b="1" dirty="0" smtClean="0"/>
              <a:t>Nightly Solutions </a:t>
            </a:r>
            <a:r>
              <a:rPr lang="en-US" sz="4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PreCam-</a:t>
            </a:r>
            <a:r>
              <a:rPr lang="en-US" sz="4200" b="1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4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endParaRPr lang="en-US" sz="42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4724400" y="3581400"/>
            <a:ext cx="4572000" cy="264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i="1" dirty="0"/>
              <a:t>i</a:t>
            </a:r>
            <a:r>
              <a:rPr lang="en-US" sz="2400" b="1" i="1" dirty="0" smtClean="0"/>
              <a:t>-Nightly Solutions (mean)</a:t>
            </a:r>
          </a:p>
          <a:p>
            <a:r>
              <a:rPr lang="en-US" sz="2400" b="1" i="1" dirty="0" smtClean="0"/>
              <a:t>4.432+ 0.077*</a:t>
            </a:r>
            <a:r>
              <a:rPr lang="en-US" sz="2400" b="1" i="1" dirty="0"/>
              <a:t>X </a:t>
            </a:r>
          </a:p>
          <a:p>
            <a:r>
              <a:rPr lang="en-US" sz="2400" b="1" i="1" dirty="0" smtClean="0"/>
              <a:t>-0.253*</a:t>
            </a:r>
            <a:r>
              <a:rPr lang="en-US" sz="2400" b="1" i="1" dirty="0" smtClean="0">
                <a:solidFill>
                  <a:srgbClr val="FF0000"/>
                </a:solidFill>
              </a:rPr>
              <a:t>((i-z)-</a:t>
            </a:r>
            <a:r>
              <a:rPr lang="en-US" sz="2400" b="1" i="1" dirty="0">
                <a:solidFill>
                  <a:srgbClr val="FF0000"/>
                </a:solidFill>
              </a:rPr>
              <a:t>0.09</a:t>
            </a:r>
            <a:r>
              <a:rPr lang="en-US" sz="2400" b="1" i="1" dirty="0" smtClean="0">
                <a:solidFill>
                  <a:srgbClr val="FF0000"/>
                </a:solidFill>
              </a:rPr>
              <a:t>)</a:t>
            </a:r>
          </a:p>
          <a:p>
            <a:endParaRPr lang="en-US" sz="2400" b="1" i="1" dirty="0">
              <a:solidFill>
                <a:srgbClr val="FF0000"/>
              </a:solidFill>
            </a:endParaRPr>
          </a:p>
          <a:p>
            <a:endParaRPr lang="en-US" sz="2400" b="1" i="1" dirty="0" smtClean="0">
              <a:solidFill>
                <a:srgbClr val="FF0000"/>
              </a:solidFill>
            </a:endParaRPr>
          </a:p>
          <a:p>
            <a:r>
              <a:rPr lang="en-US" sz="2300" b="1" i="1" dirty="0" smtClean="0">
                <a:solidFill>
                  <a:schemeClr val="tx1"/>
                </a:solidFill>
              </a:rPr>
              <a:t>(</a:t>
            </a:r>
            <a:r>
              <a:rPr lang="en-US" sz="2300" b="1" i="1" dirty="0" err="1">
                <a:solidFill>
                  <a:schemeClr val="tx1"/>
                </a:solidFill>
              </a:rPr>
              <a:t>PreCam-i</a:t>
            </a:r>
            <a:r>
              <a:rPr lang="en-US" sz="2300" b="1" i="1" dirty="0">
                <a:solidFill>
                  <a:schemeClr val="tx1"/>
                </a:solidFill>
              </a:rPr>
              <a:t> – SDSS-</a:t>
            </a:r>
            <a:r>
              <a:rPr lang="en-US" sz="2300" b="1" i="1" dirty="0" err="1">
                <a:solidFill>
                  <a:schemeClr val="tx1"/>
                </a:solidFill>
              </a:rPr>
              <a:t>i</a:t>
            </a:r>
            <a:r>
              <a:rPr lang="en-US" sz="2300" b="1" i="1" dirty="0">
                <a:solidFill>
                  <a:schemeClr val="tx1"/>
                </a:solidFill>
              </a:rPr>
              <a:t>) </a:t>
            </a:r>
          </a:p>
          <a:p>
            <a:r>
              <a:rPr lang="en-US" sz="2300" b="1" i="1" dirty="0" err="1">
                <a:solidFill>
                  <a:schemeClr val="tx1"/>
                </a:solidFill>
              </a:rPr>
              <a:t>vs</a:t>
            </a:r>
            <a:r>
              <a:rPr lang="en-US" sz="2300" b="1" i="1" dirty="0">
                <a:solidFill>
                  <a:schemeClr val="tx1"/>
                </a:solidFill>
              </a:rPr>
              <a:t> </a:t>
            </a:r>
            <a:r>
              <a:rPr lang="en-US" sz="2300" b="1" i="1" dirty="0" err="1">
                <a:solidFill>
                  <a:schemeClr val="tx1"/>
                </a:solidFill>
              </a:rPr>
              <a:t>SDSS(i-z</a:t>
            </a:r>
            <a:r>
              <a:rPr lang="en-US" sz="2300" b="1" i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2286000" y="1447800"/>
            <a:ext cx="45720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2300" b="1" i="1">
                <a:solidFill>
                  <a:schemeClr val="tx1"/>
                </a:solidFill>
              </a:rPr>
              <a:t>(PreCam-i - SDSS-i) vs SDSS-i</a:t>
            </a:r>
          </a:p>
        </p:txBody>
      </p:sp>
      <p:pic>
        <p:nvPicPr>
          <p:cNvPr id="9" name="Picture 8" descr="LOGO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475" y="0"/>
            <a:ext cx="998525" cy="12716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8230" y="1828800"/>
            <a:ext cx="7150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0.2</a:t>
            </a:r>
          </a:p>
          <a:p>
            <a:r>
              <a:rPr lang="en-US" sz="2400" b="1" dirty="0" smtClean="0"/>
              <a:t>-0.2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ZSDSSvsprecam-sdss-.2-.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143000"/>
            <a:ext cx="9144000" cy="2688388"/>
          </a:xfrm>
          <a:prstGeom prst="rect">
            <a:avLst/>
          </a:prstGeom>
        </p:spPr>
      </p:pic>
      <p:pic>
        <p:nvPicPr>
          <p:cNvPr id="8" name="Picture 7" descr="NewZSDSS-SDSSvsIZsdss-.2-.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3581400"/>
            <a:ext cx="4876800" cy="3657600"/>
          </a:xfrm>
          <a:prstGeom prst="rect">
            <a:avLst/>
          </a:prstGeom>
        </p:spPr>
      </p:pic>
      <p:sp>
        <p:nvSpPr>
          <p:cNvPr id="27650" name="Title 1"/>
          <p:cNvSpPr txBox="1">
            <a:spLocks/>
          </p:cNvSpPr>
          <p:nvPr/>
        </p:nvSpPr>
        <p:spPr bwMode="auto">
          <a:xfrm>
            <a:off x="381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defTabSz="457200" eaLnBrk="1" hangingPunct="1"/>
            <a:r>
              <a:rPr lang="en-US" sz="4200" b="1" dirty="0" smtClean="0"/>
              <a:t>Nightly Solutions </a:t>
            </a:r>
            <a:r>
              <a:rPr lang="en-US" sz="4200" b="1" dirty="0" smtClean="0">
                <a:solidFill>
                  <a:schemeClr val="tx1"/>
                </a:solidFill>
              </a:rPr>
              <a:t>PreCam</a:t>
            </a:r>
            <a:r>
              <a:rPr lang="en-US" sz="4200" b="1" dirty="0">
                <a:solidFill>
                  <a:schemeClr val="tx1"/>
                </a:solidFill>
              </a:rPr>
              <a:t>-</a:t>
            </a:r>
            <a:r>
              <a:rPr lang="en-US" sz="4200" b="1" dirty="0" err="1">
                <a:solidFill>
                  <a:schemeClr val="tx1"/>
                </a:solidFill>
              </a:rPr>
              <a:t>z</a:t>
            </a:r>
            <a:endParaRPr lang="en-US" sz="4200" b="1" dirty="0">
              <a:solidFill>
                <a:schemeClr val="tx1"/>
              </a:solidFill>
            </a:endParaRP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2286000" y="1306513"/>
            <a:ext cx="49530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2300" b="1" i="1">
                <a:solidFill>
                  <a:schemeClr val="tx1"/>
                </a:solidFill>
              </a:rPr>
              <a:t>(PreCam-z – SDSS-z) vs SDSS-z</a:t>
            </a:r>
          </a:p>
        </p:txBody>
      </p:sp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4876800" y="3810000"/>
            <a:ext cx="4572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2400" b="1" i="1" dirty="0"/>
              <a:t>Z-</a:t>
            </a:r>
            <a:r>
              <a:rPr lang="en-US" sz="2400" b="1" i="1" dirty="0" smtClean="0"/>
              <a:t>Nightly Solutions</a:t>
            </a:r>
          </a:p>
          <a:p>
            <a:pPr marL="0" lvl="1" defTabSz="457200" eaLnBrk="1" hangingPunct="1"/>
            <a:r>
              <a:rPr lang="en-US" sz="2400" b="1" i="1" dirty="0" smtClean="0"/>
              <a:t>mean </a:t>
            </a:r>
          </a:p>
          <a:p>
            <a:pPr marL="0" lvl="1" defTabSz="457200" eaLnBrk="1" hangingPunct="1"/>
            <a:r>
              <a:rPr lang="en-US" sz="2400" b="1" i="1" dirty="0" smtClean="0"/>
              <a:t>4.7076+ 0.0333*X </a:t>
            </a:r>
          </a:p>
          <a:p>
            <a:pPr marL="0" lvl="1" defTabSz="457200" eaLnBrk="1" hangingPunct="1"/>
            <a:r>
              <a:rPr lang="en-US" sz="2400" b="1" i="1" dirty="0" smtClean="0"/>
              <a:t>-0.1056*</a:t>
            </a:r>
            <a:r>
              <a:rPr lang="en-US" sz="2400" b="1" i="1" dirty="0" smtClean="0">
                <a:solidFill>
                  <a:srgbClr val="FF0000"/>
                </a:solidFill>
              </a:rPr>
              <a:t>((i-z)-</a:t>
            </a:r>
            <a:r>
              <a:rPr lang="en-US" sz="2400" b="1" i="1" dirty="0">
                <a:solidFill>
                  <a:srgbClr val="FF0000"/>
                </a:solidFill>
              </a:rPr>
              <a:t>0.09) </a:t>
            </a:r>
          </a:p>
          <a:p>
            <a:pPr defTabSz="457200" eaLnBrk="1" hangingPunct="1"/>
            <a:endParaRPr lang="en-US" sz="2000" dirty="0"/>
          </a:p>
          <a:p>
            <a:pPr defTabSz="457200" eaLnBrk="1" hangingPunct="1"/>
            <a:r>
              <a:rPr lang="en-US" sz="2300" b="1" i="1" dirty="0">
                <a:solidFill>
                  <a:schemeClr val="tx1"/>
                </a:solidFill>
              </a:rPr>
              <a:t>(</a:t>
            </a:r>
            <a:r>
              <a:rPr lang="en-US" sz="2300" b="1" i="1" dirty="0" err="1">
                <a:solidFill>
                  <a:schemeClr val="tx1"/>
                </a:solidFill>
              </a:rPr>
              <a:t>PreCam-z</a:t>
            </a:r>
            <a:r>
              <a:rPr lang="en-US" sz="2300" b="1" i="1" dirty="0">
                <a:solidFill>
                  <a:schemeClr val="tx1"/>
                </a:solidFill>
              </a:rPr>
              <a:t> – SDSS-</a:t>
            </a:r>
            <a:r>
              <a:rPr lang="en-US" sz="2300" b="1" i="1" dirty="0" err="1">
                <a:solidFill>
                  <a:schemeClr val="tx1"/>
                </a:solidFill>
              </a:rPr>
              <a:t>z</a:t>
            </a:r>
            <a:r>
              <a:rPr lang="en-US" sz="2300" b="1" i="1" dirty="0">
                <a:solidFill>
                  <a:schemeClr val="tx1"/>
                </a:solidFill>
              </a:rPr>
              <a:t>) </a:t>
            </a:r>
          </a:p>
          <a:p>
            <a:pPr defTabSz="457200" eaLnBrk="1" hangingPunct="1"/>
            <a:r>
              <a:rPr lang="en-US" sz="2300" b="1" i="1" dirty="0" err="1">
                <a:solidFill>
                  <a:schemeClr val="tx1"/>
                </a:solidFill>
              </a:rPr>
              <a:t>vs</a:t>
            </a:r>
            <a:r>
              <a:rPr lang="en-US" sz="2300" b="1" i="1" dirty="0">
                <a:solidFill>
                  <a:schemeClr val="tx1"/>
                </a:solidFill>
              </a:rPr>
              <a:t> </a:t>
            </a:r>
            <a:r>
              <a:rPr lang="en-US" sz="2300" b="1" i="1" dirty="0" err="1">
                <a:solidFill>
                  <a:schemeClr val="tx1"/>
                </a:solidFill>
              </a:rPr>
              <a:t>SDSS(i-z</a:t>
            </a:r>
            <a:r>
              <a:rPr lang="en-US" sz="2300" b="1" i="1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9" name="Picture 8" descr="LOGO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5475" y="0"/>
            <a:ext cx="998525" cy="12716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5829" y="1905000"/>
            <a:ext cx="7150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0.2</a:t>
            </a:r>
          </a:p>
          <a:p>
            <a:r>
              <a:rPr lang="en-US" sz="2400" b="1" dirty="0" smtClean="0"/>
              <a:t>-0.2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198437"/>
            <a:ext cx="8686800" cy="10207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en-US" sz="4200" b="1" dirty="0" smtClean="0"/>
              <a:t>Nightly Solutions </a:t>
            </a:r>
            <a:r>
              <a:rPr lang="en-US" sz="4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PreCam</a:t>
            </a:r>
            <a:r>
              <a:rPr lang="en-US" sz="42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-Y </a:t>
            </a:r>
          </a:p>
        </p:txBody>
      </p:sp>
      <p:pic>
        <p:nvPicPr>
          <p:cNvPr id="28675" name="Picture 4" descr="PreCamY-UKIDSYsUKIDS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700" y="990600"/>
            <a:ext cx="58721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 descr="PreCamY-UKIDSYvssdssZ-UKIDS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0" y="3425825"/>
            <a:ext cx="46228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3657600" y="2590800"/>
            <a:ext cx="5492368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300" b="1" i="1" dirty="0">
                <a:solidFill>
                  <a:schemeClr val="tx1"/>
                </a:solidFill>
              </a:rPr>
              <a:t>(PreCam-Y – </a:t>
            </a:r>
            <a:r>
              <a:rPr lang="en-US" sz="2300" b="1" i="1" dirty="0" smtClean="0">
                <a:solidFill>
                  <a:schemeClr val="tx1"/>
                </a:solidFill>
              </a:rPr>
              <a:t>UKIDSS</a:t>
            </a:r>
            <a:r>
              <a:rPr lang="en-US" sz="2300" b="1" i="1" dirty="0">
                <a:solidFill>
                  <a:schemeClr val="tx1"/>
                </a:solidFill>
              </a:rPr>
              <a:t>-Y) </a:t>
            </a:r>
            <a:r>
              <a:rPr lang="en-US" sz="2300" b="1" i="1" dirty="0" err="1">
                <a:solidFill>
                  <a:schemeClr val="tx1"/>
                </a:solidFill>
              </a:rPr>
              <a:t>vs</a:t>
            </a:r>
            <a:r>
              <a:rPr lang="en-US" sz="2300" b="1" i="1" dirty="0">
                <a:solidFill>
                  <a:schemeClr val="tx1"/>
                </a:solidFill>
              </a:rPr>
              <a:t> </a:t>
            </a:r>
            <a:r>
              <a:rPr lang="en-US" sz="2300" b="1" i="1" dirty="0" smtClean="0">
                <a:solidFill>
                  <a:schemeClr val="tx1"/>
                </a:solidFill>
              </a:rPr>
              <a:t>UKIDSS</a:t>
            </a:r>
            <a:r>
              <a:rPr lang="en-US" sz="2300" b="1" i="1" dirty="0">
                <a:solidFill>
                  <a:schemeClr val="tx1"/>
                </a:solidFill>
              </a:rPr>
              <a:t>-Y</a:t>
            </a:r>
          </a:p>
        </p:txBody>
      </p:sp>
      <p:sp>
        <p:nvSpPr>
          <p:cNvPr id="28678" name="TextBox 7"/>
          <p:cNvSpPr txBox="1">
            <a:spLocks noChangeArrowheads="1"/>
          </p:cNvSpPr>
          <p:nvPr/>
        </p:nvSpPr>
        <p:spPr bwMode="auto">
          <a:xfrm>
            <a:off x="5516563" y="4114800"/>
            <a:ext cx="3596347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i="1" dirty="0"/>
              <a:t>Y-</a:t>
            </a:r>
            <a:r>
              <a:rPr lang="en-US" sz="2400" b="1" i="1" dirty="0" smtClean="0"/>
              <a:t>Nightly Solutions</a:t>
            </a:r>
          </a:p>
          <a:p>
            <a:r>
              <a:rPr lang="en-US" sz="2400" b="1" i="1" dirty="0"/>
              <a:t>5.748 + 0.03*X  </a:t>
            </a:r>
          </a:p>
          <a:p>
            <a:r>
              <a:rPr lang="en-US" sz="2400" b="1" i="1" dirty="0"/>
              <a:t>+.463*</a:t>
            </a:r>
            <a:r>
              <a:rPr lang="en-US" sz="2400" b="1" i="1" dirty="0" smtClean="0">
                <a:solidFill>
                  <a:srgbClr val="FF0000"/>
                </a:solidFill>
              </a:rPr>
              <a:t>((z-Y)-</a:t>
            </a:r>
            <a:r>
              <a:rPr lang="en-US" sz="2400" b="1" i="1" dirty="0">
                <a:solidFill>
                  <a:srgbClr val="FF0000"/>
                </a:solidFill>
              </a:rPr>
              <a:t>0.05)</a:t>
            </a:r>
          </a:p>
          <a:p>
            <a:endParaRPr lang="en-US" sz="2400" dirty="0"/>
          </a:p>
          <a:p>
            <a:r>
              <a:rPr lang="en-US" sz="2300" b="1" i="1" dirty="0">
                <a:solidFill>
                  <a:schemeClr val="tx1"/>
                </a:solidFill>
              </a:rPr>
              <a:t>(PreCam-Y – </a:t>
            </a:r>
            <a:r>
              <a:rPr lang="en-US" sz="2300" b="1" i="1" dirty="0" smtClean="0">
                <a:solidFill>
                  <a:schemeClr val="tx1"/>
                </a:solidFill>
              </a:rPr>
              <a:t>UKIDSS</a:t>
            </a:r>
            <a:r>
              <a:rPr lang="en-US" sz="2300" b="1" i="1" dirty="0">
                <a:solidFill>
                  <a:schemeClr val="tx1"/>
                </a:solidFill>
              </a:rPr>
              <a:t>-Y) </a:t>
            </a:r>
          </a:p>
          <a:p>
            <a:r>
              <a:rPr lang="en-US" sz="2300" b="1" i="1" dirty="0" err="1">
                <a:solidFill>
                  <a:schemeClr val="tx1"/>
                </a:solidFill>
              </a:rPr>
              <a:t>vs</a:t>
            </a:r>
            <a:r>
              <a:rPr lang="en-US" sz="2300" b="1" i="1" dirty="0">
                <a:solidFill>
                  <a:schemeClr val="tx1"/>
                </a:solidFill>
              </a:rPr>
              <a:t> </a:t>
            </a:r>
            <a:r>
              <a:rPr lang="en-US" sz="2300" b="1" i="1" dirty="0" err="1" smtClean="0">
                <a:solidFill>
                  <a:schemeClr val="tx1"/>
                </a:solidFill>
              </a:rPr>
              <a:t>SDSSz</a:t>
            </a:r>
            <a:r>
              <a:rPr lang="en-US" sz="2300" b="1" i="1" dirty="0" smtClean="0">
                <a:solidFill>
                  <a:schemeClr val="tx1"/>
                </a:solidFill>
              </a:rPr>
              <a:t>-UKIDSS</a:t>
            </a:r>
            <a:r>
              <a:rPr lang="en-US" sz="2300" b="1" i="1" dirty="0">
                <a:solidFill>
                  <a:schemeClr val="tx1"/>
                </a:solidFill>
              </a:rPr>
              <a:t>-Y</a:t>
            </a:r>
          </a:p>
        </p:txBody>
      </p:sp>
      <p:pic>
        <p:nvPicPr>
          <p:cNvPr id="7" name="Picture 6" descr="LOGO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475" y="0"/>
            <a:ext cx="998525" cy="12716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5829" y="1828800"/>
            <a:ext cx="7150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0.2</a:t>
            </a:r>
          </a:p>
          <a:p>
            <a:r>
              <a:rPr lang="en-US" sz="2400" b="1" dirty="0" smtClean="0"/>
              <a:t>-0.2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2217" y="-76200"/>
            <a:ext cx="6532558" cy="6555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 smtClean="0"/>
              <a:t>How to improve</a:t>
            </a:r>
          </a:p>
          <a:p>
            <a:r>
              <a:rPr lang="en-US" sz="4200" b="1" dirty="0" smtClean="0"/>
              <a:t>Photometric Quality</a:t>
            </a:r>
          </a:p>
          <a:p>
            <a:endParaRPr lang="en-US" sz="4200" b="1" dirty="0" smtClean="0"/>
          </a:p>
          <a:p>
            <a:r>
              <a:rPr lang="en-US" sz="4200" b="1" dirty="0" smtClean="0"/>
              <a:t>Systematic:</a:t>
            </a:r>
          </a:p>
          <a:p>
            <a:r>
              <a:rPr lang="en-US" sz="4200" b="1" dirty="0" smtClean="0"/>
              <a:t>Using the </a:t>
            </a:r>
          </a:p>
          <a:p>
            <a:r>
              <a:rPr lang="en-US" sz="4200" b="1" dirty="0" smtClean="0"/>
              <a:t># of Repeated star</a:t>
            </a:r>
          </a:p>
          <a:p>
            <a:r>
              <a:rPr lang="en-US" sz="4200" b="1" dirty="0"/>
              <a:t>o</a:t>
            </a:r>
            <a:r>
              <a:rPr lang="en-US" sz="4200" b="1" dirty="0" smtClean="0"/>
              <a:t>bservation</a:t>
            </a:r>
          </a:p>
          <a:p>
            <a:r>
              <a:rPr lang="en-US" sz="4200" b="1" dirty="0" smtClean="0"/>
              <a:t>(√N) will improve</a:t>
            </a:r>
          </a:p>
          <a:p>
            <a:r>
              <a:rPr lang="en-US" sz="4200" b="1" dirty="0"/>
              <a:t>o</a:t>
            </a:r>
            <a:r>
              <a:rPr lang="en-US" sz="4200" b="1" dirty="0" smtClean="0"/>
              <a:t>ur results for each filter</a:t>
            </a:r>
          </a:p>
          <a:p>
            <a:endParaRPr lang="en-US" sz="42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 bwMode="auto">
          <a:xfrm>
            <a:off x="9144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 b="1" kern="0" dirty="0">
                <a:latin typeface="+mj-lt"/>
                <a:ea typeface="+mj-ea"/>
                <a:cs typeface="+mj-cs"/>
              </a:rPr>
              <a:t>r</a:t>
            </a:r>
            <a:r>
              <a:rPr lang="en-GB" sz="4000" b="1" kern="0" dirty="0" smtClean="0">
                <a:latin typeface="+mj-lt"/>
                <a:ea typeface="+mj-ea"/>
                <a:cs typeface="+mj-cs"/>
              </a:rPr>
              <a:t>-band </a:t>
            </a:r>
            <a:endParaRPr lang="en-GB" sz="4000" b="1" kern="0" dirty="0">
              <a:latin typeface="+mj-lt"/>
              <a:ea typeface="+mj-ea"/>
              <a:cs typeface="+mj-cs"/>
            </a:endParaRPr>
          </a:p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600" b="1" kern="0" dirty="0">
                <a:latin typeface="+mj-lt"/>
                <a:ea typeface="+mj-ea"/>
                <a:cs typeface="+mj-cs"/>
              </a:rPr>
              <a:t>(# of Repeat Star Observations)</a:t>
            </a:r>
          </a:p>
        </p:txBody>
      </p:sp>
      <p:pic>
        <p:nvPicPr>
          <p:cNvPr id="4" name="Picture 3" descr="LOGO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5475" y="0"/>
            <a:ext cx="998525" cy="1271626"/>
          </a:xfrm>
          <a:prstGeom prst="rect">
            <a:avLst/>
          </a:prstGeom>
        </p:spPr>
      </p:pic>
      <p:pic>
        <p:nvPicPr>
          <p:cNvPr id="5" name="Picture 4" descr="RBandRADECGroupSiz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3125471"/>
            <a:ext cx="3295650" cy="3590925"/>
          </a:xfrm>
          <a:prstGeom prst="rect">
            <a:avLst/>
          </a:prstGeom>
        </p:spPr>
      </p:pic>
      <p:pic>
        <p:nvPicPr>
          <p:cNvPr id="6" name="Picture 5" descr="RBandRADECGlobGroupSize2-1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2107565"/>
            <a:ext cx="5407025" cy="36074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3408402"/>
            <a:ext cx="82655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100</a:t>
            </a:r>
            <a:endParaRPr lang="en-US" sz="3000" b="1" dirty="0"/>
          </a:p>
        </p:txBody>
      </p:sp>
      <p:sp>
        <p:nvSpPr>
          <p:cNvPr id="9" name="Rectangle 8"/>
          <p:cNvSpPr/>
          <p:nvPr/>
        </p:nvSpPr>
        <p:spPr>
          <a:xfrm>
            <a:off x="7543800" y="2143780"/>
            <a:ext cx="903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2-10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1671697"/>
            <a:ext cx="305514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(√N) will improve</a:t>
            </a:r>
          </a:p>
          <a:p>
            <a:r>
              <a:rPr lang="en-US" sz="2800" b="1" dirty="0" smtClean="0"/>
              <a:t>our results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TESTI-RADECGroupsize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3068320"/>
            <a:ext cx="5076190" cy="401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026"/>
          <p:cNvSpPr txBox="1"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800" b="1" kern="0" dirty="0">
                <a:latin typeface="+mj-lt"/>
                <a:ea typeface="+mj-ea"/>
                <a:cs typeface="+mj-cs"/>
              </a:rPr>
              <a:t>i</a:t>
            </a:r>
            <a:r>
              <a:rPr lang="en-GB" sz="3800" b="1" kern="0" dirty="0" smtClean="0">
                <a:latin typeface="+mj-lt"/>
                <a:ea typeface="+mj-ea"/>
                <a:cs typeface="+mj-cs"/>
              </a:rPr>
              <a:t>-</a:t>
            </a:r>
            <a:r>
              <a:rPr lang="en-GB" sz="3800" b="1" kern="0" dirty="0">
                <a:latin typeface="+mj-lt"/>
                <a:ea typeface="+mj-ea"/>
                <a:cs typeface="+mj-cs"/>
              </a:rPr>
              <a:t>band Groups </a:t>
            </a:r>
          </a:p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800" b="1" kern="0" dirty="0">
                <a:latin typeface="+mj-lt"/>
                <a:ea typeface="+mj-ea"/>
                <a:cs typeface="+mj-cs"/>
              </a:rPr>
              <a:t>(# of Repeat Star Observations)</a:t>
            </a:r>
          </a:p>
        </p:txBody>
      </p:sp>
      <p:pic>
        <p:nvPicPr>
          <p:cNvPr id="29699" name="Picture 3" descr="TESTI-3D-RADEC-Groupsize2-1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804670"/>
            <a:ext cx="5351780" cy="406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OGO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475" y="0"/>
            <a:ext cx="998525" cy="12716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6222" y="3733800"/>
            <a:ext cx="698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125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-228600" y="171289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/>
              <a:t>(√N) will improve</a:t>
            </a:r>
          </a:p>
          <a:p>
            <a:r>
              <a:rPr lang="en-US" sz="2800" b="1" dirty="0" smtClean="0"/>
              <a:t>our results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05130" y="1900535"/>
            <a:ext cx="80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2-10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8229600" cy="1143000"/>
          </a:xfrm>
        </p:spPr>
        <p:txBody>
          <a:bodyPr lIns="90000" tIns="46800" rIns="90000" bIns="46800"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 dirty="0" smtClean="0"/>
              <a:t>To do list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4600" y="2057400"/>
            <a:ext cx="1846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828800"/>
            <a:ext cx="730199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Apply overall global relative calibration,</a:t>
            </a:r>
          </a:p>
          <a:p>
            <a:pPr algn="l"/>
            <a:endParaRPr lang="en-US" sz="2800" b="1" dirty="0" smtClean="0">
              <a:solidFill>
                <a:srgbClr val="FF0000"/>
              </a:solidFill>
            </a:endParaRPr>
          </a:p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Improve the Systematic: by using the # of </a:t>
            </a:r>
          </a:p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repeated star observation (√N)</a:t>
            </a:r>
          </a:p>
          <a:p>
            <a:pPr algn="l"/>
            <a:endParaRPr lang="en-US" sz="2800" b="1" dirty="0" smtClean="0">
              <a:solidFill>
                <a:srgbClr val="FF0000"/>
              </a:solidFill>
            </a:endParaRPr>
          </a:p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Plan for the future PreCam (1.5++) </a:t>
            </a:r>
          </a:p>
          <a:p>
            <a:pPr algn="l"/>
            <a:endParaRPr lang="en-US" sz="2800" b="1" dirty="0" smtClean="0">
              <a:solidFill>
                <a:srgbClr val="FF0000"/>
              </a:solidFill>
            </a:endParaRPr>
          </a:p>
          <a:p>
            <a:pPr algn="l"/>
            <a:endParaRPr lang="en-US" sz="2800" b="1" dirty="0" smtClean="0">
              <a:solidFill>
                <a:srgbClr val="FF0000"/>
              </a:solidFill>
            </a:endParaRPr>
          </a:p>
          <a:p>
            <a:pPr algn="l"/>
            <a:endParaRPr lang="en-US" sz="2800" b="1" dirty="0" smtClean="0">
              <a:solidFill>
                <a:srgbClr val="FF0000"/>
              </a:solidFill>
            </a:endParaRPr>
          </a:p>
          <a:p>
            <a:pPr algn="l"/>
            <a:endParaRPr lang="en-US" sz="28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8229600" cy="1143000"/>
          </a:xfrm>
        </p:spPr>
        <p:txBody>
          <a:bodyPr lIns="90000" tIns="46800" rIns="90000" bIns="46800"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smtClean="0"/>
              <a:t>Extra Slides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Extra “Shutter++” problem </a:t>
            </a:r>
            <a:br>
              <a:rPr lang="en-US" b="1" i="1" dirty="0" smtClean="0"/>
            </a:br>
            <a:r>
              <a:rPr lang="en-US" b="1" i="1" dirty="0" smtClean="0"/>
              <a:t>~400 frames have “Dark”</a:t>
            </a:r>
            <a:br>
              <a:rPr lang="en-US" b="1" i="1" dirty="0" smtClean="0"/>
            </a:br>
            <a:r>
              <a:rPr lang="en-US" b="1" i="1" dirty="0" smtClean="0"/>
              <a:t>recoverable frames</a:t>
            </a:r>
            <a:endParaRPr lang="en-US" b="1" i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325609"/>
            <a:ext cx="4040188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Before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Content Placeholder 12" descr="ccmap-wcs-Ftttprecam_00015156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143" b="-1143"/>
          <a:stretch>
            <a:fillRect/>
          </a:stretch>
        </p:blipFill>
        <p:spPr>
          <a:xfrm>
            <a:off x="-1055" y="2004653"/>
            <a:ext cx="4632960" cy="4531024"/>
          </a:xfrm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645025" y="1364891"/>
            <a:ext cx="4041775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After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6" name="Content Placeholder 15" descr="BGCccmap-wcs-Ftttprecam_00015156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-1716" b="-1716"/>
          <a:stretch>
            <a:fillRect/>
          </a:stretch>
        </p:blipFill>
        <p:spPr>
          <a:xfrm>
            <a:off x="4566466" y="1991559"/>
            <a:ext cx="4632960" cy="45292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ChangeArrowheads="1"/>
          </p:cNvSpPr>
          <p:nvPr/>
        </p:nvSpPr>
        <p:spPr bwMode="auto">
          <a:xfrm>
            <a:off x="5791200" y="4495800"/>
            <a:ext cx="3352800" cy="2362200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3124200" cy="5334000"/>
          </a:xfrm>
        </p:spPr>
        <p:txBody>
          <a:bodyPr lIns="90000" tIns="46800" rIns="90000" bIns="46800"/>
          <a:lstStyle/>
          <a:p>
            <a:pPr marL="457200" indent="-457200" eaLnBrk="1" hangingPunct="1">
              <a:lnSpc>
                <a:spcPct val="93000"/>
              </a:lnSpc>
              <a:spcBef>
                <a:spcPts val="425"/>
              </a:spcBef>
              <a:spcAft>
                <a:spcPts val="600"/>
              </a:spcAft>
              <a:buClr>
                <a:schemeClr val="tx1"/>
              </a:buClr>
              <a:buSzTx/>
              <a:buFont typeface="Arial" pitchFamily="1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 err="1" smtClean="0">
                <a:solidFill>
                  <a:schemeClr val="tx1"/>
                </a:solidFill>
              </a:rPr>
              <a:t>Sahar</a:t>
            </a:r>
            <a:r>
              <a:rPr lang="en-GB" sz="1800" dirty="0" smtClean="0">
                <a:solidFill>
                  <a:schemeClr val="tx1"/>
                </a:solidFill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</a:rPr>
              <a:t>Allam</a:t>
            </a:r>
            <a:endParaRPr lang="en-GB" sz="1800" dirty="0" smtClean="0">
              <a:solidFill>
                <a:schemeClr val="tx1"/>
              </a:solidFill>
            </a:endParaRPr>
          </a:p>
          <a:p>
            <a:pPr marL="457200" indent="-457200" eaLnBrk="1" hangingPunct="1">
              <a:lnSpc>
                <a:spcPct val="93000"/>
              </a:lnSpc>
              <a:spcBef>
                <a:spcPts val="425"/>
              </a:spcBef>
              <a:spcAft>
                <a:spcPts val="600"/>
              </a:spcAft>
              <a:buClr>
                <a:schemeClr val="tx1"/>
              </a:buClr>
              <a:buSzTx/>
              <a:buFont typeface="Arial" pitchFamily="1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Jim Annis</a:t>
            </a:r>
          </a:p>
          <a:p>
            <a:pPr marL="457200" indent="-457200" eaLnBrk="1" hangingPunct="1">
              <a:lnSpc>
                <a:spcPct val="93000"/>
              </a:lnSpc>
              <a:spcBef>
                <a:spcPts val="425"/>
              </a:spcBef>
              <a:spcAft>
                <a:spcPts val="600"/>
              </a:spcAft>
              <a:buClr>
                <a:schemeClr val="tx1"/>
              </a:buClr>
              <a:buSzTx/>
              <a:buFont typeface="Arial" pitchFamily="1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Eduardo </a:t>
            </a:r>
            <a:r>
              <a:rPr lang="en-GB" sz="1800" dirty="0" err="1" smtClean="0">
                <a:solidFill>
                  <a:schemeClr val="tx1"/>
                </a:solidFill>
              </a:rPr>
              <a:t>Balbinot</a:t>
            </a:r>
            <a:endParaRPr lang="en-GB" sz="1800" dirty="0" smtClean="0">
              <a:solidFill>
                <a:schemeClr val="tx1"/>
              </a:solidFill>
            </a:endParaRPr>
          </a:p>
          <a:p>
            <a:pPr marL="457200" indent="-457200" eaLnBrk="1" hangingPunct="1">
              <a:lnSpc>
                <a:spcPct val="93000"/>
              </a:lnSpc>
              <a:spcBef>
                <a:spcPts val="425"/>
              </a:spcBef>
              <a:spcAft>
                <a:spcPts val="600"/>
              </a:spcAft>
              <a:buClr>
                <a:schemeClr val="tx1"/>
              </a:buClr>
              <a:buSzTx/>
              <a:buFont typeface="Arial" pitchFamily="1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Joe Bernstein</a:t>
            </a:r>
          </a:p>
          <a:p>
            <a:pPr marL="457200" indent="-457200" eaLnBrk="1" hangingPunct="1">
              <a:lnSpc>
                <a:spcPct val="93000"/>
              </a:lnSpc>
              <a:spcBef>
                <a:spcPts val="425"/>
              </a:spcBef>
              <a:spcAft>
                <a:spcPts val="600"/>
              </a:spcAft>
              <a:buClr>
                <a:schemeClr val="tx1"/>
              </a:buClr>
              <a:buSzTx/>
              <a:buFont typeface="Arial" pitchFamily="1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Tomasz </a:t>
            </a:r>
            <a:r>
              <a:rPr lang="en-GB" sz="1800" dirty="0" err="1" smtClean="0">
                <a:solidFill>
                  <a:schemeClr val="tx1"/>
                </a:solidFill>
              </a:rPr>
              <a:t>Biesiadzinski</a:t>
            </a:r>
            <a:endParaRPr lang="en-GB" sz="1800" dirty="0" smtClean="0">
              <a:solidFill>
                <a:schemeClr val="tx1"/>
              </a:solidFill>
            </a:endParaRPr>
          </a:p>
          <a:p>
            <a:pPr marL="457200" indent="-457200" eaLnBrk="1" hangingPunct="1">
              <a:lnSpc>
                <a:spcPct val="93000"/>
              </a:lnSpc>
              <a:spcBef>
                <a:spcPts val="425"/>
              </a:spcBef>
              <a:spcAft>
                <a:spcPts val="600"/>
              </a:spcAft>
              <a:buClr>
                <a:schemeClr val="tx1"/>
              </a:buClr>
              <a:buSzTx/>
              <a:buFont typeface="Arial" pitchFamily="1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David Burke</a:t>
            </a:r>
          </a:p>
          <a:p>
            <a:pPr marL="457200" indent="-457200" eaLnBrk="1" hangingPunct="1">
              <a:lnSpc>
                <a:spcPct val="93000"/>
              </a:lnSpc>
              <a:spcBef>
                <a:spcPts val="425"/>
              </a:spcBef>
              <a:spcAft>
                <a:spcPts val="600"/>
              </a:spcAft>
              <a:buClr>
                <a:schemeClr val="tx1"/>
              </a:buClr>
              <a:buSzTx/>
              <a:buFont typeface="Arial" pitchFamily="1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Melissa </a:t>
            </a:r>
            <a:r>
              <a:rPr lang="en-GB" sz="1800" dirty="0" err="1" smtClean="0">
                <a:solidFill>
                  <a:schemeClr val="tx1"/>
                </a:solidFill>
              </a:rPr>
              <a:t>Butner</a:t>
            </a:r>
            <a:endParaRPr lang="en-GB" sz="1800" dirty="0" smtClean="0">
              <a:solidFill>
                <a:schemeClr val="tx1"/>
              </a:solidFill>
            </a:endParaRPr>
          </a:p>
          <a:p>
            <a:pPr marL="457200" indent="-457200" eaLnBrk="1" hangingPunct="1">
              <a:lnSpc>
                <a:spcPct val="93000"/>
              </a:lnSpc>
              <a:spcBef>
                <a:spcPts val="425"/>
              </a:spcBef>
              <a:spcAft>
                <a:spcPts val="600"/>
              </a:spcAft>
              <a:buClr>
                <a:schemeClr val="tx1"/>
              </a:buClr>
              <a:buSzTx/>
              <a:buFont typeface="Arial" pitchFamily="1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Julio </a:t>
            </a:r>
            <a:r>
              <a:rPr lang="en-GB" sz="1800" dirty="0" err="1" smtClean="0">
                <a:solidFill>
                  <a:schemeClr val="tx1"/>
                </a:solidFill>
              </a:rPr>
              <a:t>Camargo</a:t>
            </a:r>
            <a:endParaRPr lang="en-GB" sz="1800" dirty="0" smtClean="0">
              <a:solidFill>
                <a:schemeClr val="tx1"/>
              </a:solidFill>
            </a:endParaRPr>
          </a:p>
          <a:p>
            <a:pPr marL="457200" indent="-457200" eaLnBrk="1" hangingPunct="1">
              <a:lnSpc>
                <a:spcPct val="93000"/>
              </a:lnSpc>
              <a:spcBef>
                <a:spcPts val="425"/>
              </a:spcBef>
              <a:spcAft>
                <a:spcPts val="600"/>
              </a:spcAft>
              <a:buClr>
                <a:schemeClr val="tx1"/>
              </a:buClr>
              <a:buSzTx/>
              <a:buFont typeface="Arial" pitchFamily="1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Darren DePoy +TAMU group</a:t>
            </a:r>
          </a:p>
          <a:p>
            <a:pPr marL="457200" indent="-457200" eaLnBrk="1" hangingPunct="1">
              <a:lnSpc>
                <a:spcPct val="93000"/>
              </a:lnSpc>
              <a:spcBef>
                <a:spcPts val="425"/>
              </a:spcBef>
              <a:spcAft>
                <a:spcPts val="600"/>
              </a:spcAft>
              <a:buClr>
                <a:schemeClr val="tx1"/>
              </a:buClr>
              <a:buSzTx/>
              <a:buFont typeface="Arial" pitchFamily="1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Brian </a:t>
            </a:r>
            <a:r>
              <a:rPr lang="en-GB" sz="1800" dirty="0" err="1" smtClean="0">
                <a:solidFill>
                  <a:schemeClr val="tx1"/>
                </a:solidFill>
              </a:rPr>
              <a:t>Gerke</a:t>
            </a:r>
            <a:endParaRPr lang="en-GB" sz="1800" dirty="0" smtClean="0">
              <a:solidFill>
                <a:schemeClr val="tx1"/>
              </a:solidFill>
            </a:endParaRPr>
          </a:p>
          <a:p>
            <a:pPr marL="457200" indent="-457200" eaLnBrk="1" hangingPunct="1">
              <a:lnSpc>
                <a:spcPct val="93000"/>
              </a:lnSpc>
              <a:spcBef>
                <a:spcPts val="425"/>
              </a:spcBef>
              <a:spcAft>
                <a:spcPts val="600"/>
              </a:spcAft>
              <a:buClr>
                <a:schemeClr val="tx1"/>
              </a:buClr>
              <a:buSzTx/>
              <a:buFont typeface="Arial" pitchFamily="1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Rick Kessler</a:t>
            </a:r>
          </a:p>
          <a:p>
            <a:pPr marL="457200" indent="-457200" eaLnBrk="1" hangingPunct="1">
              <a:lnSpc>
                <a:spcPct val="93000"/>
              </a:lnSpc>
              <a:spcBef>
                <a:spcPts val="425"/>
              </a:spcBef>
              <a:spcAft>
                <a:spcPts val="600"/>
              </a:spcAft>
              <a:buClr>
                <a:schemeClr val="tx1"/>
              </a:buClr>
              <a:buSzTx/>
              <a:buFont typeface="Arial" pitchFamily="1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 err="1" smtClean="0">
                <a:solidFill>
                  <a:schemeClr val="tx1"/>
                </a:solidFill>
              </a:rPr>
              <a:t>Kyler</a:t>
            </a:r>
            <a:r>
              <a:rPr lang="en-GB" sz="1800" dirty="0" smtClean="0">
                <a:solidFill>
                  <a:schemeClr val="tx1"/>
                </a:solidFill>
              </a:rPr>
              <a:t> Kuehn</a:t>
            </a:r>
          </a:p>
          <a:p>
            <a:pPr marL="457200" indent="-457200" eaLnBrk="1" hangingPunct="1">
              <a:lnSpc>
                <a:spcPct val="93000"/>
              </a:lnSpc>
              <a:spcBef>
                <a:spcPts val="425"/>
              </a:spcBef>
              <a:spcAft>
                <a:spcPts val="600"/>
              </a:spcAft>
              <a:buClr>
                <a:schemeClr val="tx1"/>
              </a:buClr>
              <a:buSzTx/>
              <a:buFont typeface="Arial" pitchFamily="1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Steve Kuhlmann</a:t>
            </a:r>
          </a:p>
          <a:p>
            <a:pPr marL="457200" indent="-457200" eaLnBrk="1" hangingPunct="1">
              <a:lnSpc>
                <a:spcPct val="93000"/>
              </a:lnSpc>
              <a:spcBef>
                <a:spcPts val="425"/>
              </a:spcBef>
              <a:spcAft>
                <a:spcPts val="600"/>
              </a:spcAft>
              <a:buClr>
                <a:schemeClr val="tx1"/>
              </a:buClr>
              <a:buSzTx/>
              <a:buFont typeface="Arial" pitchFamily="1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Wolfgang </a:t>
            </a:r>
            <a:r>
              <a:rPr lang="en-GB" sz="1800" dirty="0" err="1" smtClean="0">
                <a:solidFill>
                  <a:schemeClr val="tx1"/>
                </a:solidFill>
              </a:rPr>
              <a:t>Lorenzon</a:t>
            </a:r>
            <a:endParaRPr lang="en-GB" sz="1800" dirty="0" smtClean="0">
              <a:solidFill>
                <a:schemeClr val="tx1"/>
              </a:solidFill>
            </a:endParaRPr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8836025" y="6459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 sz="1800">
              <a:latin typeface="Times New Roman" pitchFamily="1" charset="0"/>
            </a:endParaRPr>
          </a:p>
        </p:txBody>
      </p:sp>
      <p:sp>
        <p:nvSpPr>
          <p:cNvPr id="45061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8229600" cy="1143000"/>
          </a:xfrm>
        </p:spPr>
        <p:txBody>
          <a:bodyPr lIns="90000" tIns="46800" rIns="90000" bIns="46800"/>
          <a:lstStyle/>
          <a:p>
            <a:pPr eaLnBrk="1" hangingPunct="1"/>
            <a:r>
              <a:rPr lang="en-US" b="1" dirty="0" err="1" smtClean="0"/>
              <a:t>PreCam</a:t>
            </a:r>
            <a:r>
              <a:rPr lang="en-US" b="1" dirty="0" smtClean="0"/>
              <a:t> Observers:  </a:t>
            </a:r>
            <a:br>
              <a:rPr lang="en-US" b="1" dirty="0" smtClean="0"/>
            </a:br>
            <a:r>
              <a:rPr lang="en-US" b="1" dirty="0" smtClean="0"/>
              <a:t>Commissioning &amp; Operations</a:t>
            </a:r>
            <a:endParaRPr lang="en-GB" sz="2000" b="1" dirty="0" smtClean="0"/>
          </a:p>
        </p:txBody>
      </p:sp>
      <p:sp>
        <p:nvSpPr>
          <p:cNvPr id="45062" name="Rectangle 2"/>
          <p:cNvSpPr txBox="1">
            <a:spLocks noChangeArrowheads="1"/>
          </p:cNvSpPr>
          <p:nvPr/>
        </p:nvSpPr>
        <p:spPr bwMode="auto">
          <a:xfrm>
            <a:off x="3200400" y="1524000"/>
            <a:ext cx="3124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457200" indent="-457200" algn="l" defTabSz="449263" eaLnBrk="1" hangingPunct="1">
              <a:lnSpc>
                <a:spcPct val="93000"/>
              </a:lnSpc>
              <a:spcBef>
                <a:spcPts val="425"/>
              </a:spcBef>
              <a:spcAft>
                <a:spcPts val="600"/>
              </a:spcAft>
              <a:buClr>
                <a:schemeClr val="tx1"/>
              </a:buClr>
              <a:buFont typeface="Arial" pitchFamily="1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 err="1">
                <a:solidFill>
                  <a:schemeClr val="tx1"/>
                </a:solidFill>
              </a:rPr>
              <a:t>Marcio</a:t>
            </a:r>
            <a:r>
              <a:rPr lang="en-GB" sz="1800" dirty="0">
                <a:solidFill>
                  <a:schemeClr val="tx1"/>
                </a:solidFill>
              </a:rPr>
              <a:t> Maia</a:t>
            </a:r>
          </a:p>
          <a:p>
            <a:pPr marL="457200" indent="-457200" algn="l" defTabSz="449263" eaLnBrk="1" hangingPunct="1">
              <a:lnSpc>
                <a:spcPct val="93000"/>
              </a:lnSpc>
              <a:spcBef>
                <a:spcPts val="425"/>
              </a:spcBef>
              <a:spcAft>
                <a:spcPts val="600"/>
              </a:spcAft>
              <a:buClr>
                <a:schemeClr val="tx1"/>
              </a:buClr>
              <a:buFont typeface="Arial" pitchFamily="1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>
                <a:solidFill>
                  <a:schemeClr val="tx1"/>
                </a:solidFill>
              </a:rPr>
              <a:t>Leandro </a:t>
            </a:r>
            <a:r>
              <a:rPr lang="en-GB" sz="1800" dirty="0" err="1">
                <a:solidFill>
                  <a:schemeClr val="tx1"/>
                </a:solidFill>
              </a:rPr>
              <a:t>Martelli</a:t>
            </a:r>
            <a:endParaRPr lang="en-GB" sz="1800" dirty="0">
              <a:solidFill>
                <a:schemeClr val="tx1"/>
              </a:solidFill>
            </a:endParaRPr>
          </a:p>
          <a:p>
            <a:pPr marL="457200" indent="-457200" algn="l" defTabSz="449263" eaLnBrk="1" hangingPunct="1">
              <a:lnSpc>
                <a:spcPct val="93000"/>
              </a:lnSpc>
              <a:spcBef>
                <a:spcPts val="425"/>
              </a:spcBef>
              <a:spcAft>
                <a:spcPts val="600"/>
              </a:spcAft>
              <a:buClr>
                <a:schemeClr val="tx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>
                <a:solidFill>
                  <a:schemeClr val="tx1"/>
                </a:solidFill>
              </a:rPr>
              <a:t>Brian </a:t>
            </a:r>
            <a:r>
              <a:rPr lang="en-GB" sz="1800" dirty="0" smtClean="0">
                <a:solidFill>
                  <a:schemeClr val="tx1"/>
                </a:solidFill>
              </a:rPr>
              <a:t>Nord</a:t>
            </a:r>
          </a:p>
          <a:p>
            <a:pPr marL="457200" indent="-457200" algn="l" defTabSz="449263" eaLnBrk="1" hangingPunct="1">
              <a:lnSpc>
                <a:spcPct val="93000"/>
              </a:lnSpc>
              <a:spcBef>
                <a:spcPts val="425"/>
              </a:spcBef>
              <a:spcAft>
                <a:spcPts val="600"/>
              </a:spcAft>
              <a:buClr>
                <a:schemeClr val="tx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1800" dirty="0" smtClean="0">
                <a:solidFill>
                  <a:schemeClr val="tx1"/>
                </a:solidFill>
              </a:rPr>
              <a:t>Eric </a:t>
            </a:r>
            <a:r>
              <a:rPr lang="en-US" sz="1800" dirty="0" err="1" smtClean="0">
                <a:solidFill>
                  <a:schemeClr val="tx1"/>
                </a:solidFill>
              </a:rPr>
              <a:t>Neilsen</a:t>
            </a:r>
            <a:endParaRPr lang="en-GB" sz="1800" dirty="0" smtClean="0">
              <a:solidFill>
                <a:schemeClr val="tx1"/>
              </a:solidFill>
            </a:endParaRPr>
          </a:p>
          <a:p>
            <a:pPr marL="457200" indent="-457200" algn="l" defTabSz="449263" eaLnBrk="1" hangingPunct="1">
              <a:lnSpc>
                <a:spcPct val="93000"/>
              </a:lnSpc>
              <a:spcBef>
                <a:spcPts val="425"/>
              </a:spcBef>
              <a:spcAft>
                <a:spcPts val="600"/>
              </a:spcAft>
              <a:buClr>
                <a:schemeClr val="tx1"/>
              </a:buClr>
              <a:buFont typeface="Arial" pitchFamily="1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>
                <a:solidFill>
                  <a:schemeClr val="tx1"/>
                </a:solidFill>
              </a:rPr>
              <a:t>Ricardo </a:t>
            </a:r>
            <a:r>
              <a:rPr lang="en-GB" sz="1800" dirty="0" err="1">
                <a:solidFill>
                  <a:schemeClr val="tx1"/>
                </a:solidFill>
              </a:rPr>
              <a:t>Ogando</a:t>
            </a:r>
            <a:endParaRPr lang="en-GB" sz="1800" dirty="0">
              <a:solidFill>
                <a:schemeClr val="tx1"/>
              </a:solidFill>
            </a:endParaRPr>
          </a:p>
          <a:p>
            <a:pPr marL="457200" indent="-457200" algn="l" defTabSz="449263" eaLnBrk="1" hangingPunct="1">
              <a:lnSpc>
                <a:spcPct val="93000"/>
              </a:lnSpc>
              <a:spcBef>
                <a:spcPts val="425"/>
              </a:spcBef>
              <a:spcAft>
                <a:spcPts val="600"/>
              </a:spcAft>
              <a:buClr>
                <a:schemeClr val="tx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>
                <a:solidFill>
                  <a:schemeClr val="tx1"/>
                </a:solidFill>
              </a:rPr>
              <a:t>John Peoples</a:t>
            </a:r>
          </a:p>
          <a:p>
            <a:pPr marL="457200" indent="-457200" algn="l" defTabSz="449263" eaLnBrk="1" hangingPunct="1">
              <a:lnSpc>
                <a:spcPct val="93000"/>
              </a:lnSpc>
              <a:spcBef>
                <a:spcPts val="425"/>
              </a:spcBef>
              <a:spcAft>
                <a:spcPts val="600"/>
              </a:spcAft>
              <a:buClr>
                <a:schemeClr val="tx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 err="1">
                <a:solidFill>
                  <a:schemeClr val="tx1"/>
                </a:solidFill>
              </a:rPr>
              <a:t>Dominik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Rastawicki</a:t>
            </a:r>
            <a:endParaRPr lang="en-GB" sz="1800" dirty="0">
              <a:solidFill>
                <a:schemeClr val="tx1"/>
              </a:solidFill>
            </a:endParaRPr>
          </a:p>
          <a:p>
            <a:pPr marL="457200" indent="-457200" algn="l" defTabSz="449263" eaLnBrk="1" hangingPunct="1">
              <a:lnSpc>
                <a:spcPct val="93000"/>
              </a:lnSpc>
              <a:spcBef>
                <a:spcPts val="425"/>
              </a:spcBef>
              <a:spcAft>
                <a:spcPts val="600"/>
              </a:spcAft>
              <a:buClr>
                <a:schemeClr val="tx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 err="1">
                <a:solidFill>
                  <a:schemeClr val="tx1"/>
                </a:solidFill>
              </a:rPr>
              <a:t>Joerg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Retzlaff</a:t>
            </a:r>
            <a:endParaRPr lang="en-GB" sz="1800" dirty="0">
              <a:solidFill>
                <a:schemeClr val="tx1"/>
              </a:solidFill>
            </a:endParaRPr>
          </a:p>
          <a:p>
            <a:pPr marL="457200" indent="-457200" algn="l" defTabSz="449263" eaLnBrk="1" hangingPunct="1">
              <a:lnSpc>
                <a:spcPct val="93000"/>
              </a:lnSpc>
              <a:spcBef>
                <a:spcPts val="425"/>
              </a:spcBef>
              <a:spcAft>
                <a:spcPts val="600"/>
              </a:spcAft>
              <a:buClr>
                <a:schemeClr val="tx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>
                <a:solidFill>
                  <a:schemeClr val="tx1"/>
                </a:solidFill>
              </a:rPr>
              <a:t>Michael </a:t>
            </a:r>
            <a:r>
              <a:rPr lang="en-GB" sz="1800" dirty="0" err="1">
                <a:solidFill>
                  <a:schemeClr val="tx1"/>
                </a:solidFill>
              </a:rPr>
              <a:t>Schubnell</a:t>
            </a:r>
            <a:endParaRPr lang="en-GB" sz="1800" dirty="0">
              <a:solidFill>
                <a:schemeClr val="tx1"/>
              </a:solidFill>
            </a:endParaRPr>
          </a:p>
          <a:p>
            <a:pPr marL="457200" indent="-457200" algn="l" defTabSz="449263" eaLnBrk="1" hangingPunct="1">
              <a:lnSpc>
                <a:spcPct val="93000"/>
              </a:lnSpc>
              <a:spcBef>
                <a:spcPts val="425"/>
              </a:spcBef>
              <a:spcAft>
                <a:spcPts val="600"/>
              </a:spcAft>
              <a:buClr>
                <a:schemeClr val="tx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>
                <a:solidFill>
                  <a:schemeClr val="tx1"/>
                </a:solidFill>
              </a:rPr>
              <a:t>J. </a:t>
            </a:r>
            <a:r>
              <a:rPr lang="en-GB" sz="1800" dirty="0" err="1">
                <a:solidFill>
                  <a:schemeClr val="tx1"/>
                </a:solidFill>
              </a:rPr>
              <a:t>Allyn</a:t>
            </a:r>
            <a:r>
              <a:rPr lang="en-GB" sz="1800" dirty="0">
                <a:solidFill>
                  <a:schemeClr val="tx1"/>
                </a:solidFill>
              </a:rPr>
              <a:t> Smith</a:t>
            </a:r>
          </a:p>
          <a:p>
            <a:pPr marL="457200" indent="-457200" algn="l" defTabSz="449263" eaLnBrk="1" hangingPunct="1">
              <a:lnSpc>
                <a:spcPct val="93000"/>
              </a:lnSpc>
              <a:spcBef>
                <a:spcPts val="425"/>
              </a:spcBef>
              <a:spcAft>
                <a:spcPts val="600"/>
              </a:spcAft>
              <a:buClr>
                <a:schemeClr val="tx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>
                <a:solidFill>
                  <a:schemeClr val="tx1"/>
                </a:solidFill>
              </a:rPr>
              <a:t>Adam </a:t>
            </a:r>
            <a:r>
              <a:rPr lang="en-GB" sz="1800" dirty="0" err="1">
                <a:solidFill>
                  <a:schemeClr val="tx1"/>
                </a:solidFill>
              </a:rPr>
              <a:t>Sypniewski</a:t>
            </a:r>
            <a:endParaRPr lang="en-GB" sz="1800" dirty="0">
              <a:solidFill>
                <a:schemeClr val="tx1"/>
              </a:solidFill>
            </a:endParaRPr>
          </a:p>
          <a:p>
            <a:pPr marL="457200" indent="-457200" algn="l" defTabSz="449263" eaLnBrk="1" hangingPunct="1">
              <a:lnSpc>
                <a:spcPct val="93000"/>
              </a:lnSpc>
              <a:spcBef>
                <a:spcPts val="425"/>
              </a:spcBef>
              <a:spcAft>
                <a:spcPts val="600"/>
              </a:spcAft>
              <a:buClr>
                <a:schemeClr val="tx1"/>
              </a:buClr>
              <a:buFont typeface="Arial" pitchFamily="1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>
                <a:solidFill>
                  <a:schemeClr val="tx1"/>
                </a:solidFill>
              </a:rPr>
              <a:t>Greg </a:t>
            </a:r>
            <a:r>
              <a:rPr lang="en-GB" sz="1800" dirty="0" err="1">
                <a:solidFill>
                  <a:schemeClr val="tx1"/>
                </a:solidFill>
              </a:rPr>
              <a:t>Tarle</a:t>
            </a:r>
            <a:endParaRPr lang="en-GB" sz="1800" dirty="0">
              <a:solidFill>
                <a:schemeClr val="tx1"/>
              </a:solidFill>
            </a:endParaRPr>
          </a:p>
          <a:p>
            <a:pPr marL="457200" indent="-457200" algn="l" defTabSz="449263" eaLnBrk="1" hangingPunct="1">
              <a:lnSpc>
                <a:spcPct val="93000"/>
              </a:lnSpc>
              <a:spcBef>
                <a:spcPts val="425"/>
              </a:spcBef>
              <a:spcAft>
                <a:spcPts val="600"/>
              </a:spcAft>
              <a:buClr>
                <a:schemeClr val="tx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>
                <a:solidFill>
                  <a:schemeClr val="tx1"/>
                </a:solidFill>
              </a:rPr>
              <a:t>Douglas Tucker</a:t>
            </a:r>
          </a:p>
          <a:p>
            <a:pPr marL="457200" indent="-457200" algn="l" defTabSz="449263" eaLnBrk="1" hangingPunct="1">
              <a:lnSpc>
                <a:spcPct val="93000"/>
              </a:lnSpc>
              <a:spcBef>
                <a:spcPts val="425"/>
              </a:spcBef>
              <a:spcAft>
                <a:spcPts val="600"/>
              </a:spcAft>
              <a:buClr>
                <a:schemeClr val="tx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>
                <a:solidFill>
                  <a:schemeClr val="tx1"/>
                </a:solidFill>
              </a:rPr>
              <a:t>Will </a:t>
            </a:r>
            <a:r>
              <a:rPr lang="en-GB" sz="1800" dirty="0" err="1">
                <a:solidFill>
                  <a:schemeClr val="tx1"/>
                </a:solidFill>
              </a:rPr>
              <a:t>Wester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791200" y="4572000"/>
            <a:ext cx="3276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algn="l" defTabSz="449263" eaLnBrk="1" hangingPunct="1">
              <a:lnSpc>
                <a:spcPct val="93000"/>
              </a:lnSpc>
              <a:spcBef>
                <a:spcPts val="425"/>
              </a:spcBef>
              <a:spcAft>
                <a:spcPts val="600"/>
              </a:spcAft>
              <a:buClr>
                <a:schemeClr val="tx1"/>
              </a:buClr>
              <a:buFont typeface="Arial" pitchFamily="1" charset="0"/>
              <a:buNone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b="1" i="1" u="sng" dirty="0">
                <a:solidFill>
                  <a:schemeClr val="tx1"/>
                </a:solidFill>
              </a:rPr>
              <a:t>And special thanks to:</a:t>
            </a:r>
          </a:p>
          <a:p>
            <a:pPr algn="l" defTabSz="449263" eaLnBrk="1" hangingPunct="1">
              <a:lnSpc>
                <a:spcPct val="93000"/>
              </a:lnSpc>
              <a:spcBef>
                <a:spcPts val="425"/>
              </a:spcBef>
              <a:spcAft>
                <a:spcPts val="600"/>
              </a:spcAft>
              <a:buClr>
                <a:schemeClr val="tx1"/>
              </a:buClr>
              <a:buFont typeface="Arial" pitchFamily="1" charset="0"/>
              <a:buNone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>
                <a:solidFill>
                  <a:schemeClr val="tx1"/>
                </a:solidFill>
              </a:rPr>
              <a:t>Oscar </a:t>
            </a:r>
            <a:r>
              <a:rPr lang="en-GB" sz="1800" dirty="0" err="1">
                <a:solidFill>
                  <a:schemeClr val="tx1"/>
                </a:solidFill>
              </a:rPr>
              <a:t>Saa</a:t>
            </a:r>
            <a:r>
              <a:rPr lang="en-GB" sz="1800" dirty="0">
                <a:solidFill>
                  <a:schemeClr val="tx1"/>
                </a:solidFill>
              </a:rPr>
              <a:t> and CTIO </a:t>
            </a:r>
            <a:r>
              <a:rPr lang="en-GB" sz="1800" dirty="0" err="1">
                <a:solidFill>
                  <a:schemeClr val="tx1"/>
                </a:solidFill>
              </a:rPr>
              <a:t>TelOps</a:t>
            </a:r>
            <a:endParaRPr lang="en-GB" sz="1800" dirty="0">
              <a:solidFill>
                <a:schemeClr val="tx1"/>
              </a:solidFill>
            </a:endParaRPr>
          </a:p>
          <a:p>
            <a:pPr algn="l" defTabSz="449263" eaLnBrk="1" hangingPunct="1">
              <a:lnSpc>
                <a:spcPct val="93000"/>
              </a:lnSpc>
              <a:spcBef>
                <a:spcPts val="425"/>
              </a:spcBef>
              <a:spcAft>
                <a:spcPts val="600"/>
              </a:spcAft>
              <a:buClr>
                <a:schemeClr val="tx1"/>
              </a:buClr>
              <a:buFont typeface="Arial" pitchFamily="1" charset="0"/>
              <a:buNone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>
                <a:solidFill>
                  <a:schemeClr val="tx1"/>
                </a:solidFill>
              </a:rPr>
              <a:t>Tim Abbott, Chris Smith, Alistair Walker</a:t>
            </a:r>
          </a:p>
          <a:p>
            <a:pPr algn="l" defTabSz="449263" eaLnBrk="1" hangingPunct="1">
              <a:lnSpc>
                <a:spcPct val="93000"/>
              </a:lnSpc>
              <a:spcBef>
                <a:spcPts val="425"/>
              </a:spcBef>
              <a:spcAft>
                <a:spcPts val="600"/>
              </a:spcAft>
              <a:buClr>
                <a:schemeClr val="tx1"/>
              </a:buClr>
              <a:buFont typeface="Arial" pitchFamily="1" charset="0"/>
              <a:buNone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>
                <a:solidFill>
                  <a:schemeClr val="tx1"/>
                </a:solidFill>
              </a:rPr>
              <a:t>Pat </a:t>
            </a:r>
            <a:r>
              <a:rPr lang="en-GB" sz="1800" dirty="0" err="1">
                <a:solidFill>
                  <a:schemeClr val="tx1"/>
                </a:solidFill>
              </a:rPr>
              <a:t>Seitzer</a:t>
            </a:r>
            <a:r>
              <a:rPr lang="en-GB" sz="1800" dirty="0">
                <a:solidFill>
                  <a:schemeClr val="tx1"/>
                </a:solidFill>
              </a:rPr>
              <a:t> (PI of Curtis-Schmidt NASA program) </a:t>
            </a:r>
          </a:p>
        </p:txBody>
      </p:sp>
      <p:pic>
        <p:nvPicPr>
          <p:cNvPr id="8" name="Picture 7" descr="LOGO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5475" y="0"/>
            <a:ext cx="998525" cy="1271626"/>
          </a:xfrm>
          <a:prstGeom prst="rect">
            <a:avLst/>
          </a:prstGeom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477000" y="1600200"/>
            <a:ext cx="1600200" cy="1600200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000" dirty="0" smtClean="0"/>
              <a:t>Students:</a:t>
            </a:r>
          </a:p>
          <a:p>
            <a:r>
              <a:rPr lang="en-US" sz="2000" dirty="0" smtClean="0"/>
              <a:t>D. Park</a:t>
            </a:r>
          </a:p>
          <a:p>
            <a:r>
              <a:rPr lang="en-US" sz="2000" dirty="0" smtClean="0"/>
              <a:t>H. Head</a:t>
            </a:r>
          </a:p>
          <a:p>
            <a:r>
              <a:rPr lang="en-US" sz="2000" dirty="0"/>
              <a:t>T. </a:t>
            </a:r>
            <a:r>
              <a:rPr lang="en-US" sz="2000" dirty="0" smtClean="0"/>
              <a:t>Bailey</a:t>
            </a:r>
          </a:p>
          <a:p>
            <a:r>
              <a:rPr lang="en-US" sz="2000" dirty="0" smtClean="0"/>
              <a:t>L. Maki</a:t>
            </a:r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Extra “Shutter++” problem </a:t>
            </a:r>
            <a:br>
              <a:rPr lang="en-US" b="1" i="1" dirty="0" smtClean="0"/>
            </a:br>
            <a:r>
              <a:rPr lang="en-US" b="1" i="1" dirty="0" smtClean="0"/>
              <a:t>~300 frames have “bright”</a:t>
            </a:r>
            <a:br>
              <a:rPr lang="en-US" b="1" i="1" dirty="0" smtClean="0"/>
            </a:br>
            <a:r>
              <a:rPr lang="en-US" b="1" i="1" dirty="0" smtClean="0"/>
              <a:t>recoverable frames</a:t>
            </a:r>
            <a:endParaRPr lang="en-US" b="1" i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325609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en-US" sz="3400" i="1" dirty="0" smtClean="0">
                <a:solidFill>
                  <a:srgbClr val="FF0000"/>
                </a:solidFill>
              </a:rPr>
              <a:t>Before</a:t>
            </a:r>
            <a:endParaRPr lang="en-US" sz="3400" i="1" dirty="0">
              <a:solidFill>
                <a:srgbClr val="FF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645025" y="1364891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en-US" sz="3400" i="1" dirty="0" smtClean="0">
                <a:solidFill>
                  <a:srgbClr val="0000FF"/>
                </a:solidFill>
              </a:rPr>
              <a:t>After</a:t>
            </a:r>
            <a:endParaRPr lang="en-US" sz="3400" i="1" dirty="0">
              <a:solidFill>
                <a:srgbClr val="0000FF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ccmap-wcs-Ftttprecam_000210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279" y="1957070"/>
            <a:ext cx="4632960" cy="4399280"/>
          </a:xfrm>
          <a:prstGeom prst="rect">
            <a:avLst/>
          </a:prstGeom>
        </p:spPr>
      </p:pic>
      <p:pic>
        <p:nvPicPr>
          <p:cNvPr id="7" name="Picture 6" descr="BGCccmap-wcs-Ftttprecam_000210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588" y="1946910"/>
            <a:ext cx="4632960" cy="4409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0075" cy="1133475"/>
          </a:xfrm>
        </p:spPr>
        <p:txBody>
          <a:bodyPr/>
          <a:lstStyle/>
          <a:p>
            <a:r>
              <a:rPr lang="en-US" sz="3400" b="1" dirty="0" err="1" smtClean="0"/>
              <a:t>PreCam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648200"/>
          </a:xfrm>
        </p:spPr>
        <p:txBody>
          <a:bodyPr/>
          <a:lstStyle/>
          <a:p>
            <a:r>
              <a:rPr lang="en-US" sz="2300" b="1" dirty="0" smtClean="0"/>
              <a:t>Is a shallow bright survey. It’s goals to deliver 1-2% </a:t>
            </a:r>
            <a:r>
              <a:rPr lang="en-US" sz="2300" b="1" dirty="0" smtClean="0">
                <a:solidFill>
                  <a:srgbClr val="FF0000"/>
                </a:solidFill>
              </a:rPr>
              <a:t>(1%)</a:t>
            </a:r>
            <a:r>
              <a:rPr lang="en-US" sz="2300" b="1" dirty="0" smtClean="0"/>
              <a:t> photometry over full the DES footprint.</a:t>
            </a:r>
          </a:p>
          <a:p>
            <a:r>
              <a:rPr lang="en-US" sz="2300" b="1" dirty="0" smtClean="0"/>
              <a:t>Originally, 500 </a:t>
            </a:r>
            <a:r>
              <a:rPr lang="en-US" sz="2300" b="1" dirty="0" err="1" smtClean="0"/>
              <a:t>sqr</a:t>
            </a:r>
            <a:r>
              <a:rPr lang="en-US" sz="2300" b="1" dirty="0" smtClean="0"/>
              <a:t> deg for 10 times in each 5 filter.</a:t>
            </a:r>
          </a:p>
          <a:p>
            <a:r>
              <a:rPr lang="en-US" sz="2300" b="1" dirty="0" smtClean="0"/>
              <a:t>Or simply 25,000 </a:t>
            </a:r>
            <a:r>
              <a:rPr lang="en-US" sz="2300" b="1" dirty="0" err="1" smtClean="0"/>
              <a:t>sqr</a:t>
            </a:r>
            <a:r>
              <a:rPr lang="en-US" sz="2300" b="1" dirty="0" smtClean="0"/>
              <a:t> deg, using C-S in 100 nights.</a:t>
            </a:r>
          </a:p>
          <a:p>
            <a:r>
              <a:rPr lang="en-US" sz="2300" b="1" dirty="0" smtClean="0"/>
              <a:t>Total raw data including from engineering &amp; commissioning  (Sep &amp; Jan Runs) is ~&gt;0.5TB </a:t>
            </a:r>
            <a:r>
              <a:rPr lang="en-US" sz="2300" b="1" dirty="0" err="1" smtClean="0"/>
              <a:t>gzipped</a:t>
            </a:r>
            <a:r>
              <a:rPr lang="en-US" sz="2300" b="1" dirty="0" smtClean="0"/>
              <a:t>.</a:t>
            </a:r>
          </a:p>
          <a:p>
            <a:r>
              <a:rPr lang="en-US" sz="2300" b="1" dirty="0" smtClean="0"/>
              <a:t>For each data deduced, we used ~1TB (</a:t>
            </a:r>
            <a:r>
              <a:rPr lang="en-US" sz="2300" b="1" dirty="0" err="1" smtClean="0"/>
              <a:t>gzipped</a:t>
            </a:r>
            <a:r>
              <a:rPr lang="en-US" sz="2300" b="1" dirty="0" smtClean="0"/>
              <a:t>).</a:t>
            </a:r>
          </a:p>
          <a:p>
            <a:endParaRPr lang="en-US" sz="2300" b="1" dirty="0" smtClean="0"/>
          </a:p>
          <a:p>
            <a:r>
              <a:rPr lang="en-US" sz="2300" b="1" dirty="0" smtClean="0"/>
              <a:t>Total # of observation from 20101117UT – 20110120UT (51 nights) ~23,443 frames:- </a:t>
            </a:r>
          </a:p>
          <a:p>
            <a:pPr lvl="1"/>
            <a:r>
              <a:rPr lang="en-US" sz="2300" b="1" dirty="0" smtClean="0"/>
              <a:t>Including  bias, flats, darks, focus, SL test std &amp; </a:t>
            </a:r>
            <a:r>
              <a:rPr lang="en-US" sz="2300" b="1" dirty="0" err="1" smtClean="0"/>
              <a:t>sci</a:t>
            </a:r>
            <a:r>
              <a:rPr lang="en-US" sz="2300" b="1" dirty="0" smtClean="0"/>
              <a:t>  </a:t>
            </a:r>
          </a:p>
          <a:p>
            <a:pPr lvl="1"/>
            <a:r>
              <a:rPr lang="en-US" sz="2300" b="1" dirty="0" smtClean="0"/>
              <a:t>~460 frame/night</a:t>
            </a:r>
          </a:p>
          <a:p>
            <a:pPr lvl="1"/>
            <a:r>
              <a:rPr lang="en-US" sz="2300" b="1" dirty="0" smtClean="0"/>
              <a:t>47% of the data was </a:t>
            </a:r>
            <a:r>
              <a:rPr lang="en-US" sz="2300" b="1" dirty="0" err="1" smtClean="0"/>
              <a:t>Sci</a:t>
            </a:r>
            <a:r>
              <a:rPr lang="en-US" sz="2300" b="1" dirty="0" smtClean="0"/>
              <a:t> and Std. </a:t>
            </a:r>
          </a:p>
          <a:p>
            <a:pPr lvl="1">
              <a:buNone/>
            </a:pPr>
            <a:endParaRPr lang="en-US" sz="47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 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04239" y="5248870"/>
            <a:ext cx="202056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None/>
            </a:pPr>
            <a:endParaRPr lang="en-US" sz="2700" b="1" dirty="0" smtClean="0">
              <a:solidFill>
                <a:srgbClr val="FF0000"/>
              </a:solidFill>
            </a:endParaRPr>
          </a:p>
        </p:txBody>
      </p:sp>
      <p:pic>
        <p:nvPicPr>
          <p:cNvPr id="7" name="Picture 6" descr="LOGO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5475" y="0"/>
            <a:ext cx="998525" cy="1271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15" descr="StarFlatCorr.3D-XY.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9363" y="2667000"/>
            <a:ext cx="393223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00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 lIns="90000" tIns="46800" rIns="90000" bIns="46800"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 err="1" smtClean="0"/>
              <a:t>PreCam</a:t>
            </a:r>
            <a:r>
              <a:rPr lang="en-GB" b="1" dirty="0" smtClean="0"/>
              <a:t> V3-Photometric Quality </a:t>
            </a:r>
          </a:p>
        </p:txBody>
      </p:sp>
      <p:sp>
        <p:nvSpPr>
          <p:cNvPr id="27652" name="Content Placeholder 2"/>
          <p:cNvSpPr>
            <a:spLocks noGrp="1"/>
          </p:cNvSpPr>
          <p:nvPr>
            <p:ph idx="1"/>
          </p:nvPr>
        </p:nvSpPr>
        <p:spPr>
          <a:xfrm>
            <a:off x="88900" y="1477963"/>
            <a:ext cx="8674100" cy="731837"/>
          </a:xfrm>
        </p:spPr>
        <p:txBody>
          <a:bodyPr/>
          <a:lstStyle/>
          <a:p>
            <a:r>
              <a:rPr lang="en-US" b="1" dirty="0" smtClean="0"/>
              <a:t>For </a:t>
            </a:r>
            <a:r>
              <a:rPr lang="en-US" b="1" dirty="0" err="1" smtClean="0"/>
              <a:t>PreCam</a:t>
            </a:r>
            <a:r>
              <a:rPr lang="en-US" b="1" dirty="0" smtClean="0"/>
              <a:t> V3 data reduction set:  we discovered a systematic flat-fielding error and used </a:t>
            </a:r>
            <a:r>
              <a:rPr lang="en-US" b="1" dirty="0" smtClean="0">
                <a:solidFill>
                  <a:srgbClr val="FF0000"/>
                </a:solidFill>
              </a:rPr>
              <a:t>SDSS Stripe 82 </a:t>
            </a:r>
            <a:r>
              <a:rPr lang="en-US" b="1" dirty="0" err="1" smtClean="0">
                <a:solidFill>
                  <a:srgbClr val="FF0000"/>
                </a:solidFill>
              </a:rPr>
              <a:t>Marriner</a:t>
            </a:r>
            <a:r>
              <a:rPr lang="en-US" b="1" dirty="0" smtClean="0">
                <a:solidFill>
                  <a:srgbClr val="FF0000"/>
                </a:solidFill>
              </a:rPr>
              <a:t> Catalog</a:t>
            </a:r>
            <a:r>
              <a:rPr lang="en-US" b="1" dirty="0" smtClean="0"/>
              <a:t> to create a “star flat” (to correct later processing)</a:t>
            </a:r>
          </a:p>
          <a:p>
            <a:endParaRPr lang="en-US" sz="2200" dirty="0" smtClean="0"/>
          </a:p>
        </p:txBody>
      </p:sp>
      <p:pic>
        <p:nvPicPr>
          <p:cNvPr id="27654" name="Picture 16" descr="StarFlatCorr.3D-XY.2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2587625"/>
            <a:ext cx="1905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7" descr="StarFlatCorr.3D-XY.3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62700" y="4652962"/>
            <a:ext cx="194310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extBox 28"/>
          <p:cNvSpPr txBox="1">
            <a:spLocks noChangeArrowheads="1"/>
          </p:cNvSpPr>
          <p:nvPr/>
        </p:nvSpPr>
        <p:spPr bwMode="auto">
          <a:xfrm rot="-5400000">
            <a:off x="592137" y="4419601"/>
            <a:ext cx="854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Δmag</a:t>
            </a:r>
          </a:p>
        </p:txBody>
      </p:sp>
      <p:sp>
        <p:nvSpPr>
          <p:cNvPr id="27657" name="TextBox 30"/>
          <p:cNvSpPr txBox="1">
            <a:spLocks noChangeArrowheads="1"/>
          </p:cNvSpPr>
          <p:nvPr/>
        </p:nvSpPr>
        <p:spPr bwMode="auto">
          <a:xfrm rot="-5400000">
            <a:off x="5871369" y="5418932"/>
            <a:ext cx="7207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err="1"/>
              <a:t>Δmag</a:t>
            </a:r>
            <a:endParaRPr lang="en-US" sz="1600" dirty="0"/>
          </a:p>
        </p:txBody>
      </p:sp>
      <p:sp>
        <p:nvSpPr>
          <p:cNvPr id="27658" name="TextBox 31"/>
          <p:cNvSpPr txBox="1">
            <a:spLocks noChangeArrowheads="1"/>
          </p:cNvSpPr>
          <p:nvPr/>
        </p:nvSpPr>
        <p:spPr bwMode="auto">
          <a:xfrm rot="-5400000">
            <a:off x="5871369" y="3432969"/>
            <a:ext cx="7207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err="1"/>
              <a:t>Δmag</a:t>
            </a:r>
            <a:endParaRPr lang="en-US" sz="1600" dirty="0"/>
          </a:p>
        </p:txBody>
      </p:sp>
      <p:pic>
        <p:nvPicPr>
          <p:cNvPr id="11" name="Picture 10" descr="LOGO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5475" y="0"/>
            <a:ext cx="998525" cy="127162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piePrecamFram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0"/>
          <p:cNvSpPr txBox="1">
            <a:spLocks/>
          </p:cNvSpPr>
          <p:nvPr/>
        </p:nvSpPr>
        <p:spPr bwMode="auto">
          <a:xfrm>
            <a:off x="457200" y="76200"/>
            <a:ext cx="82200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449263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3200" b="1" kern="0" dirty="0" smtClean="0">
                <a:latin typeface="+mj-lt"/>
                <a:ea typeface="+mj-ea"/>
                <a:cs typeface="+mj-cs"/>
              </a:rPr>
              <a:t>Total imaging data</a:t>
            </a:r>
          </a:p>
          <a:p>
            <a:pPr defTabSz="449263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3200" b="1" kern="0" dirty="0" smtClean="0">
                <a:latin typeface="+mj-lt"/>
                <a:ea typeface="+mj-ea"/>
                <a:cs typeface="+mj-cs"/>
              </a:rPr>
              <a:t>(as of V4-Reduction)</a:t>
            </a:r>
          </a:p>
        </p:txBody>
      </p:sp>
      <p:sp>
        <p:nvSpPr>
          <p:cNvPr id="21508" name="TextBox 8"/>
          <p:cNvSpPr txBox="1">
            <a:spLocks noChangeArrowheads="1"/>
          </p:cNvSpPr>
          <p:nvPr/>
        </p:nvSpPr>
        <p:spPr bwMode="auto">
          <a:xfrm>
            <a:off x="0" y="5943600"/>
            <a:ext cx="858402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b="1" dirty="0" err="1" smtClean="0"/>
              <a:t>PreCam</a:t>
            </a:r>
            <a:r>
              <a:rPr lang="en-US" sz="2200" b="1" dirty="0" smtClean="0"/>
              <a:t> collecting an imaging area of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~17,679</a:t>
            </a:r>
            <a:r>
              <a:rPr lang="en-US" sz="2400" b="1" dirty="0" smtClean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</a:rPr>
              <a:t>☐deg</a:t>
            </a:r>
            <a:r>
              <a:rPr lang="en-US" sz="2400" b="1" dirty="0" smtClean="0">
                <a:solidFill>
                  <a:srgbClr val="FF0000"/>
                </a:solidFill>
              </a:rPr>
              <a:t>  [+/- 5%] &gt; SDSS DR8(14,055</a:t>
            </a:r>
            <a:r>
              <a:rPr lang="en-US" sz="2400" b="1" dirty="0" smtClean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</a:rPr>
              <a:t>☐deg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-457200" y="1544865"/>
            <a:ext cx="2867025" cy="292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300" b="1" i="1" dirty="0"/>
              <a:t>F. Observed</a:t>
            </a:r>
            <a:r>
              <a:rPr lang="en-US" sz="2300" b="1" i="1" dirty="0" smtClean="0"/>
              <a:t> </a:t>
            </a:r>
          </a:p>
          <a:p>
            <a:r>
              <a:rPr lang="en-US" sz="2300" b="1" i="1" dirty="0" smtClean="0"/>
              <a:t>#11020</a:t>
            </a:r>
          </a:p>
          <a:p>
            <a:endParaRPr lang="en-US" sz="2300" b="1" i="1" dirty="0" smtClean="0"/>
          </a:p>
          <a:p>
            <a:r>
              <a:rPr lang="en-US" sz="2300" b="1" i="1" dirty="0">
                <a:solidFill>
                  <a:srgbClr val="0000FF"/>
                </a:solidFill>
              </a:rPr>
              <a:t>G 2588</a:t>
            </a:r>
          </a:p>
          <a:p>
            <a:r>
              <a:rPr lang="en-US" sz="2300" b="1" i="1" dirty="0">
                <a:solidFill>
                  <a:srgbClr val="008000"/>
                </a:solidFill>
              </a:rPr>
              <a:t>R 2568</a:t>
            </a:r>
          </a:p>
          <a:p>
            <a:r>
              <a:rPr lang="en-US" sz="2300" b="1" i="1" dirty="0">
                <a:solidFill>
                  <a:srgbClr val="FF0000"/>
                </a:solidFill>
              </a:rPr>
              <a:t>I 3852 </a:t>
            </a:r>
          </a:p>
          <a:p>
            <a:r>
              <a:rPr lang="en-US" sz="2300" b="1" i="1" dirty="0">
                <a:solidFill>
                  <a:schemeClr val="accent1"/>
                </a:solidFill>
              </a:rPr>
              <a:t>Z 969</a:t>
            </a:r>
          </a:p>
          <a:p>
            <a:r>
              <a:rPr lang="en-US" sz="2300" b="1" i="1" dirty="0">
                <a:solidFill>
                  <a:srgbClr val="660066"/>
                </a:solidFill>
              </a:rPr>
              <a:t>Y </a:t>
            </a:r>
            <a:r>
              <a:rPr lang="en-US" sz="2300" b="1" i="1" dirty="0" smtClean="0">
                <a:solidFill>
                  <a:srgbClr val="660066"/>
                </a:solidFill>
              </a:rPr>
              <a:t>1043</a:t>
            </a:r>
            <a:endParaRPr lang="en-US" sz="2300" b="1" i="1" dirty="0">
              <a:solidFill>
                <a:srgbClr val="660066"/>
              </a:solidFill>
            </a:endParaRPr>
          </a:p>
        </p:txBody>
      </p:sp>
      <p:sp>
        <p:nvSpPr>
          <p:cNvPr id="21510" name="Rectangle 10"/>
          <p:cNvSpPr>
            <a:spLocks noChangeArrowheads="1"/>
          </p:cNvSpPr>
          <p:nvPr/>
        </p:nvSpPr>
        <p:spPr bwMode="auto">
          <a:xfrm>
            <a:off x="4648200" y="1524000"/>
            <a:ext cx="4772025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300" b="1" i="1" dirty="0" smtClean="0"/>
              <a:t>V4-Good #9028</a:t>
            </a:r>
          </a:p>
          <a:p>
            <a:endParaRPr lang="en-US" sz="2300" b="1" i="1" dirty="0" smtClean="0"/>
          </a:p>
          <a:p>
            <a:r>
              <a:rPr lang="en-US" sz="2300" b="1" i="1" dirty="0">
                <a:solidFill>
                  <a:srgbClr val="0000FF"/>
                </a:solidFill>
              </a:rPr>
              <a:t>G</a:t>
            </a:r>
            <a:r>
              <a:rPr lang="en-US" sz="2300" b="1" i="1" dirty="0" smtClean="0">
                <a:solidFill>
                  <a:srgbClr val="0000FF"/>
                </a:solidFill>
              </a:rPr>
              <a:t> #1946 ~3810.8</a:t>
            </a:r>
            <a:r>
              <a:rPr lang="en-US" sz="2300" b="1" i="1" dirty="0" smtClean="0">
                <a:solidFill>
                  <a:srgbClr val="0000FF"/>
                </a:solidFill>
                <a:latin typeface="ＭＳ ゴシック"/>
                <a:ea typeface="ＭＳ ゴシック"/>
                <a:cs typeface="ＭＳ ゴシック"/>
              </a:rPr>
              <a:t>☐deg</a:t>
            </a:r>
            <a:endParaRPr lang="en-US" sz="2300" b="1" i="1" dirty="0" smtClean="0">
              <a:solidFill>
                <a:srgbClr val="0000FF"/>
              </a:solidFill>
            </a:endParaRPr>
          </a:p>
          <a:p>
            <a:r>
              <a:rPr lang="en-US" sz="2300" b="1" i="1" dirty="0">
                <a:solidFill>
                  <a:srgbClr val="008000"/>
                </a:solidFill>
              </a:rPr>
              <a:t>R</a:t>
            </a:r>
            <a:r>
              <a:rPr lang="en-US" sz="2300" b="1" i="1" dirty="0" smtClean="0">
                <a:solidFill>
                  <a:srgbClr val="008000"/>
                </a:solidFill>
              </a:rPr>
              <a:t> #1882 ~3685.5</a:t>
            </a:r>
            <a:r>
              <a:rPr lang="en-US" sz="2300" b="1" i="1" dirty="0" smtClean="0">
                <a:solidFill>
                  <a:srgbClr val="008000"/>
                </a:solidFill>
                <a:latin typeface="ＭＳ ゴシック"/>
                <a:ea typeface="ＭＳ ゴシック"/>
                <a:cs typeface="ＭＳ ゴシック"/>
              </a:rPr>
              <a:t>☐deg</a:t>
            </a:r>
            <a:r>
              <a:rPr lang="en-US" sz="2300" b="1" i="1" dirty="0" smtClean="0">
                <a:solidFill>
                  <a:srgbClr val="008000"/>
                </a:solidFill>
              </a:rPr>
              <a:t> </a:t>
            </a:r>
          </a:p>
          <a:p>
            <a:r>
              <a:rPr lang="en-US" sz="2300" b="1" i="1" dirty="0">
                <a:solidFill>
                  <a:srgbClr val="FF0000"/>
                </a:solidFill>
              </a:rPr>
              <a:t>I</a:t>
            </a:r>
            <a:r>
              <a:rPr lang="en-US" sz="2300" b="1" i="1" dirty="0" smtClean="0">
                <a:solidFill>
                  <a:srgbClr val="FF0000"/>
                </a:solidFill>
              </a:rPr>
              <a:t> #3635 ~6707.1</a:t>
            </a:r>
            <a:r>
              <a:rPr lang="en-US" sz="2300" b="1" i="1" dirty="0" smtClean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</a:rPr>
              <a:t>☐deg</a:t>
            </a:r>
            <a:r>
              <a:rPr lang="en-US" sz="2300" b="1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300" b="1" i="1" dirty="0" smtClean="0">
                <a:solidFill>
                  <a:schemeClr val="accent1"/>
                </a:solidFill>
              </a:rPr>
              <a:t>Z #939 ~1838.8</a:t>
            </a:r>
            <a:r>
              <a:rPr lang="en-US" sz="2300" b="1" i="1" dirty="0" smtClean="0">
                <a:solidFill>
                  <a:schemeClr val="accent1"/>
                </a:solidFill>
                <a:latin typeface="ＭＳ ゴシック"/>
                <a:ea typeface="ＭＳ ゴシック"/>
                <a:cs typeface="ＭＳ ゴシック"/>
              </a:rPr>
              <a:t>☐deg</a:t>
            </a:r>
            <a:r>
              <a:rPr lang="en-US" sz="2300" b="1" i="1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US" sz="2300" b="1" i="1" dirty="0" smtClean="0">
                <a:solidFill>
                  <a:srgbClr val="660066"/>
                </a:solidFill>
              </a:rPr>
              <a:t>Y #836 ~1637.1</a:t>
            </a:r>
            <a:r>
              <a:rPr lang="en-US" sz="2300" b="1" i="1" dirty="0" smtClean="0">
                <a:solidFill>
                  <a:srgbClr val="660066"/>
                </a:solidFill>
                <a:latin typeface="ＭＳ ゴシック"/>
                <a:ea typeface="ＭＳ ゴシック"/>
                <a:cs typeface="ＭＳ ゴシック"/>
              </a:rPr>
              <a:t>☐deg</a:t>
            </a:r>
            <a:endParaRPr lang="en-US" sz="2300" b="1" i="1" dirty="0" smtClean="0">
              <a:solidFill>
                <a:srgbClr val="660066"/>
              </a:solidFill>
            </a:endParaRPr>
          </a:p>
          <a:p>
            <a:endParaRPr lang="en-US" sz="2300" b="1" i="1" dirty="0" smtClean="0"/>
          </a:p>
          <a:p>
            <a:endParaRPr lang="en-US" sz="2300" b="1" i="1" dirty="0" smtClean="0"/>
          </a:p>
          <a:p>
            <a:r>
              <a:rPr lang="en-US" sz="2300" b="1" i="1" dirty="0" smtClean="0"/>
              <a:t> V4-Bad #1989 </a:t>
            </a:r>
          </a:p>
          <a:p>
            <a:r>
              <a:rPr lang="en-US" sz="2300" b="1" i="1" dirty="0" smtClean="0"/>
              <a:t>&amp; imaging area</a:t>
            </a:r>
          </a:p>
          <a:p>
            <a:r>
              <a:rPr lang="en-US" sz="2300" b="1" i="1" dirty="0" smtClean="0"/>
              <a:t>~3894.9</a:t>
            </a:r>
            <a:r>
              <a:rPr lang="en-US" sz="2300" b="1" i="1" dirty="0" smtClean="0">
                <a:latin typeface="ＭＳ ゴシック"/>
                <a:ea typeface="ＭＳ ゴシック"/>
                <a:cs typeface="ＭＳ ゴシック"/>
              </a:rPr>
              <a:t>☐deg</a:t>
            </a:r>
            <a:endParaRPr lang="en-US" sz="2300" b="1" i="1" dirty="0" smtClean="0">
              <a:solidFill>
                <a:srgbClr val="660066"/>
              </a:solidFill>
            </a:endParaRPr>
          </a:p>
          <a:p>
            <a:endParaRPr lang="en-US" sz="2300" b="1" i="1" dirty="0" smtClean="0">
              <a:solidFill>
                <a:srgbClr val="660066"/>
              </a:solidFill>
            </a:endParaRPr>
          </a:p>
          <a:p>
            <a:endParaRPr lang="en-US" sz="2300" b="1" i="1" dirty="0">
              <a:solidFill>
                <a:srgbClr val="660066"/>
              </a:solidFill>
            </a:endParaRPr>
          </a:p>
        </p:txBody>
      </p:sp>
      <p:pic>
        <p:nvPicPr>
          <p:cNvPr id="7" name="Picture 6" descr="LOGO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5475" y="0"/>
            <a:ext cx="998525" cy="1271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piePrecamStar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6576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12" descr="YBandNew.Glo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8638" y="4064000"/>
            <a:ext cx="3027362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11" descr="ZBandNew.Glob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038" y="4038600"/>
            <a:ext cx="3027362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0" descr="RBandNew.Glob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1473200"/>
            <a:ext cx="3027362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GBandNew.Glob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1473200"/>
            <a:ext cx="3027363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026"/>
          <p:cNvSpPr txBox="1">
            <a:spLocks noChangeArrowheads="1"/>
          </p:cNvSpPr>
          <p:nvPr/>
        </p:nvSpPr>
        <p:spPr bwMode="auto">
          <a:xfrm>
            <a:off x="9144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 b="1" kern="0" dirty="0" err="1">
                <a:latin typeface="+mj-lt"/>
                <a:ea typeface="+mj-ea"/>
                <a:cs typeface="+mj-cs"/>
              </a:rPr>
              <a:t>PreCam</a:t>
            </a:r>
            <a:r>
              <a:rPr lang="en-GB" sz="4000" b="1" kern="0" dirty="0" smtClean="0">
                <a:latin typeface="+mj-lt"/>
                <a:ea typeface="+mj-ea"/>
                <a:cs typeface="+mj-cs"/>
              </a:rPr>
              <a:t> sky covered</a:t>
            </a:r>
          </a:p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 b="1" kern="0" dirty="0" smtClean="0">
                <a:latin typeface="+mj-lt"/>
                <a:ea typeface="+mj-ea"/>
                <a:cs typeface="+mj-cs"/>
              </a:rPr>
              <a:t>as V4</a:t>
            </a:r>
            <a:r>
              <a:rPr lang="en-GB" sz="4000" b="1" kern="0" dirty="0">
                <a:latin typeface="+mj-lt"/>
                <a:ea typeface="+mj-ea"/>
                <a:cs typeface="+mj-cs"/>
              </a:rPr>
              <a:t>-Reduction </a:t>
            </a:r>
          </a:p>
        </p:txBody>
      </p:sp>
      <p:pic>
        <p:nvPicPr>
          <p:cNvPr id="23559" name="Picture 2" descr="TESTI-Glob-RADEC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38" y="1508125"/>
            <a:ext cx="3357562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Rectangle 3"/>
          <p:cNvSpPr>
            <a:spLocks noChangeArrowheads="1"/>
          </p:cNvSpPr>
          <p:nvPr/>
        </p:nvSpPr>
        <p:spPr bwMode="auto">
          <a:xfrm>
            <a:off x="130175" y="1524000"/>
            <a:ext cx="12414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300" b="1" i="1"/>
              <a:t>g-band </a:t>
            </a: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5867400" y="1524000"/>
            <a:ext cx="11430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300" b="1" i="1"/>
              <a:t>i-band </a:t>
            </a: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3014663" y="1524000"/>
            <a:ext cx="117633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300" b="1" i="1"/>
              <a:t>r-band </a:t>
            </a: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381000" y="4038600"/>
            <a:ext cx="12080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300" b="1" i="1"/>
              <a:t>z-band </a:t>
            </a: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3194050" y="4038600"/>
            <a:ext cx="12255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300" b="1" i="1"/>
              <a:t>y-band </a:t>
            </a:r>
          </a:p>
        </p:txBody>
      </p:sp>
      <p:pic>
        <p:nvPicPr>
          <p:cNvPr id="15" name="Picture 14" descr="LOGO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5475" y="0"/>
            <a:ext cx="998525" cy="1271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6805" y="381000"/>
            <a:ext cx="7637352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 smtClean="0"/>
              <a:t>Photometric Quality</a:t>
            </a:r>
          </a:p>
          <a:p>
            <a:endParaRPr lang="en-US" sz="4200" b="1" dirty="0" smtClean="0"/>
          </a:p>
          <a:p>
            <a:r>
              <a:rPr lang="en-US" sz="4200" b="1" dirty="0" smtClean="0"/>
              <a:t>Systematic (comparison with</a:t>
            </a:r>
          </a:p>
          <a:p>
            <a:r>
              <a:rPr lang="en-US" sz="4400" b="1" dirty="0" smtClean="0"/>
              <a:t>Marriner-S82) </a:t>
            </a:r>
            <a:r>
              <a:rPr lang="en-US" sz="4200" b="1" dirty="0" smtClean="0"/>
              <a:t> </a:t>
            </a:r>
            <a:endParaRPr lang="en-US" sz="4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3810000"/>
            <a:ext cx="805091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V4 processing, </a:t>
            </a:r>
          </a:p>
          <a:p>
            <a:r>
              <a:rPr lang="en-US" sz="2600" b="1" dirty="0"/>
              <a:t>a</a:t>
            </a:r>
            <a:r>
              <a:rPr lang="en-US" sz="2600" b="1" dirty="0" smtClean="0"/>
              <a:t>nd  </a:t>
            </a:r>
            <a:r>
              <a:rPr lang="en-US" sz="2600" b="1" dirty="0"/>
              <a:t>c</a:t>
            </a:r>
            <a:r>
              <a:rPr lang="en-US" sz="2600" b="1" dirty="0" smtClean="0"/>
              <a:t>alibration using nightly solution alone</a:t>
            </a:r>
          </a:p>
          <a:p>
            <a:endParaRPr lang="en-US" sz="2600" b="1" dirty="0" smtClean="0"/>
          </a:p>
          <a:p>
            <a:r>
              <a:rPr lang="en-US" sz="2600" b="1" dirty="0" smtClean="0">
                <a:solidFill>
                  <a:srgbClr val="FF0000"/>
                </a:solidFill>
              </a:rPr>
              <a:t>(NO OVERALL GLOBAL RELATIVE CALIBRATION </a:t>
            </a:r>
          </a:p>
          <a:p>
            <a:r>
              <a:rPr lang="en-US" sz="2600" b="1" dirty="0" smtClean="0">
                <a:solidFill>
                  <a:srgbClr val="FF0000"/>
                </a:solidFill>
              </a:rPr>
              <a:t>HAS YET BEEN APPLIED) </a:t>
            </a:r>
            <a:endParaRPr lang="en-US" sz="26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LOGO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5475" y="0"/>
            <a:ext cx="998525" cy="1271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terSET.gif"/>
          <p:cNvPicPr>
            <a:picLocks noGrp="1" noChangeAspect="1"/>
          </p:cNvPicPr>
          <p:nvPr>
            <p:ph idx="1"/>
          </p:nvPr>
        </p:nvPicPr>
        <p:blipFill>
          <a:blip r:embed="rId2"/>
          <a:srcRect l="-9987" r="-9987"/>
          <a:stretch>
            <a:fillRect/>
          </a:stretch>
        </p:blipFill>
        <p:spPr>
          <a:xfrm>
            <a:off x="0" y="1371600"/>
            <a:ext cx="9279149" cy="54483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 smtClean="0"/>
              <a:t>Total Throughput SDSS </a:t>
            </a:r>
            <a:r>
              <a:rPr lang="en-US" sz="3800" b="1" dirty="0" err="1" smtClean="0"/>
              <a:t>vs</a:t>
            </a:r>
            <a:r>
              <a:rPr lang="en-US" sz="3800" b="1" dirty="0" smtClean="0"/>
              <a:t> DES</a:t>
            </a:r>
            <a:endParaRPr lang="en-US" sz="3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19009" y="6324600"/>
            <a:ext cx="2186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Wavelength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6022" y="2372380"/>
            <a:ext cx="2419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transmission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ewGSDSS-SDSSvsGRsdss-.2-.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114800"/>
            <a:ext cx="5422900" cy="2791460"/>
          </a:xfrm>
          <a:prstGeom prst="rect">
            <a:avLst/>
          </a:prstGeom>
        </p:spPr>
      </p:pic>
      <p:pic>
        <p:nvPicPr>
          <p:cNvPr id="8" name="Picture 7" descr="NewGSDSSvsprecam-sdss-.2-.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85800" y="1066800"/>
            <a:ext cx="7658100" cy="30480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en-US" sz="4200" b="1" dirty="0" smtClean="0"/>
              <a:t>Nightly Solutions </a:t>
            </a:r>
            <a:r>
              <a:rPr lang="en-US" sz="4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PreCam</a:t>
            </a:r>
            <a:r>
              <a:rPr lang="en-US" sz="42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sz="42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</a:t>
            </a:r>
            <a:endParaRPr lang="en-US" sz="42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3962400" y="1458913"/>
            <a:ext cx="4830763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300" b="1" i="1">
                <a:solidFill>
                  <a:schemeClr val="tx1"/>
                </a:solidFill>
              </a:rPr>
              <a:t>(PreCam-g – SDSS-g) vs SDSS-g</a:t>
            </a:r>
          </a:p>
        </p:txBody>
      </p:sp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5462918" y="3810000"/>
            <a:ext cx="3257325" cy="264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i="1" dirty="0"/>
              <a:t>g</a:t>
            </a:r>
            <a:r>
              <a:rPr lang="en-US" sz="2400" b="1" i="1" dirty="0" smtClean="0"/>
              <a:t>-Nightly Solutions</a:t>
            </a:r>
          </a:p>
          <a:p>
            <a:r>
              <a:rPr lang="en-US" sz="2400" b="1" i="1" dirty="0" smtClean="0"/>
              <a:t> (mean)</a:t>
            </a:r>
          </a:p>
          <a:p>
            <a:r>
              <a:rPr lang="en-US" sz="2400" b="1" i="1" dirty="0" smtClean="0"/>
              <a:t>4.30 </a:t>
            </a:r>
            <a:r>
              <a:rPr lang="en-US" sz="2400" b="1" i="1" dirty="0"/>
              <a:t>+ </a:t>
            </a:r>
            <a:r>
              <a:rPr lang="en-US" sz="2400" b="1" i="1" dirty="0" smtClean="0"/>
              <a:t>0.152*</a:t>
            </a:r>
            <a:r>
              <a:rPr lang="en-US" sz="2400" b="1" i="1" dirty="0"/>
              <a:t>X </a:t>
            </a:r>
          </a:p>
          <a:p>
            <a:r>
              <a:rPr lang="en-US" sz="2400" b="1" i="1" dirty="0"/>
              <a:t>-.</a:t>
            </a:r>
            <a:r>
              <a:rPr lang="en-US" sz="2400" b="1" i="1" dirty="0" smtClean="0"/>
              <a:t>073*</a:t>
            </a:r>
            <a:r>
              <a:rPr lang="en-US" sz="2400" b="1" i="1" dirty="0" smtClean="0">
                <a:solidFill>
                  <a:srgbClr val="FF0000"/>
                </a:solidFill>
              </a:rPr>
              <a:t>((g-r)-</a:t>
            </a:r>
            <a:r>
              <a:rPr lang="en-US" sz="2400" b="1" i="1" dirty="0">
                <a:solidFill>
                  <a:srgbClr val="FF0000"/>
                </a:solidFill>
              </a:rPr>
              <a:t>0.53)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300" b="1" i="1" dirty="0">
              <a:solidFill>
                <a:schemeClr val="tx1"/>
              </a:solidFill>
            </a:endParaRPr>
          </a:p>
          <a:p>
            <a:r>
              <a:rPr lang="en-US" sz="2300" b="1" i="1" dirty="0">
                <a:solidFill>
                  <a:schemeClr val="tx1"/>
                </a:solidFill>
              </a:rPr>
              <a:t>(</a:t>
            </a:r>
            <a:r>
              <a:rPr lang="en-US" sz="2300" b="1" i="1" dirty="0" err="1">
                <a:solidFill>
                  <a:schemeClr val="tx1"/>
                </a:solidFill>
              </a:rPr>
              <a:t>PreCam-g</a:t>
            </a:r>
            <a:r>
              <a:rPr lang="en-US" sz="2300" b="1" i="1" dirty="0">
                <a:solidFill>
                  <a:schemeClr val="tx1"/>
                </a:solidFill>
              </a:rPr>
              <a:t> – SDSS-</a:t>
            </a:r>
            <a:r>
              <a:rPr lang="en-US" sz="2300" b="1" i="1" dirty="0" err="1">
                <a:solidFill>
                  <a:schemeClr val="tx1"/>
                </a:solidFill>
              </a:rPr>
              <a:t>g</a:t>
            </a:r>
            <a:r>
              <a:rPr lang="en-US" sz="2300" b="1" i="1" dirty="0">
                <a:solidFill>
                  <a:schemeClr val="tx1"/>
                </a:solidFill>
              </a:rPr>
              <a:t>) </a:t>
            </a:r>
          </a:p>
          <a:p>
            <a:r>
              <a:rPr lang="en-US" sz="2300" b="1" i="1" dirty="0" err="1">
                <a:solidFill>
                  <a:schemeClr val="tx1"/>
                </a:solidFill>
              </a:rPr>
              <a:t>vs</a:t>
            </a:r>
            <a:r>
              <a:rPr lang="en-US" sz="2300" b="1" i="1" dirty="0">
                <a:solidFill>
                  <a:schemeClr val="tx1"/>
                </a:solidFill>
              </a:rPr>
              <a:t> </a:t>
            </a:r>
            <a:r>
              <a:rPr lang="en-US" sz="2300" b="1" i="1" dirty="0" err="1">
                <a:solidFill>
                  <a:schemeClr val="tx1"/>
                </a:solidFill>
              </a:rPr>
              <a:t>SDSS(g-r</a:t>
            </a:r>
            <a:r>
              <a:rPr lang="en-US" sz="2300" b="1" i="1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7" name="Picture 6" descr="LOGO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5475" y="0"/>
            <a:ext cx="998525" cy="12716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2029" y="1981200"/>
            <a:ext cx="7150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0.2</a:t>
            </a:r>
          </a:p>
          <a:p>
            <a:r>
              <a:rPr lang="en-US" sz="2400" b="1" dirty="0" smtClean="0"/>
              <a:t>-0.2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HG Mincho Light J"/>
        <a:cs typeface="HG Mincho Light J"/>
      </a:majorFont>
      <a:minorFont>
        <a:latin typeface="Arial"/>
        <a:ea typeface="HG Mincho Light J"/>
        <a:cs typeface="HG Mincho Light J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63136</TotalTime>
  <Words>946</Words>
  <Application>Microsoft Macintosh PowerPoint</Application>
  <PresentationFormat>On-screen Show (4:3)</PresentationFormat>
  <Paragraphs>196</Paragraphs>
  <Slides>20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Blank Presentation</vt:lpstr>
      <vt:lpstr> PreCam:  A Step Towards  the Photometric Calibration  of the DES     </vt:lpstr>
      <vt:lpstr>PreCam Observers:   Commissioning &amp; Operations</vt:lpstr>
      <vt:lpstr>PreCam</vt:lpstr>
      <vt:lpstr>PreCam V3-Photometric Quality </vt:lpstr>
      <vt:lpstr>Slide 5</vt:lpstr>
      <vt:lpstr>Slide 6</vt:lpstr>
      <vt:lpstr>Slide 7</vt:lpstr>
      <vt:lpstr>Total Throughput SDSS vs DES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To do list</vt:lpstr>
      <vt:lpstr>Extra Slides</vt:lpstr>
      <vt:lpstr>Extra “Shutter++” problem  ~400 frames have “Dark” recoverable frames</vt:lpstr>
      <vt:lpstr>Extra “Shutter++” problem  ~300 frames have “bright” recoverable frames</vt:lpstr>
    </vt:vector>
  </TitlesOfParts>
  <Company>Douglas Tucker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Photometric Calibration of the  Blanco Dark Energy Survey</dc:title>
  <cp:lastModifiedBy>Sahar Allam</cp:lastModifiedBy>
  <cp:revision>554</cp:revision>
  <cp:lastPrinted>2012-02-24T20:49:23Z</cp:lastPrinted>
  <dcterms:created xsi:type="dcterms:W3CDTF">2012-04-17T16:13:51Z</dcterms:created>
  <dcterms:modified xsi:type="dcterms:W3CDTF">2012-04-17T16:22:11Z</dcterms:modified>
</cp:coreProperties>
</file>