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8.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5" r:id="rId1"/>
    <p:sldMasterId id="2147483747" r:id="rId2"/>
    <p:sldMasterId id="2147483790" r:id="rId3"/>
    <p:sldMasterId id="2147483803" r:id="rId4"/>
    <p:sldMasterId id="2147483825" r:id="rId5"/>
    <p:sldMasterId id="2147483845" r:id="rId6"/>
    <p:sldMasterId id="2147483865" r:id="rId7"/>
    <p:sldMasterId id="2147483915" r:id="rId8"/>
    <p:sldMasterId id="2147483937" r:id="rId9"/>
  </p:sldMasterIdLst>
  <p:notesMasterIdLst>
    <p:notesMasterId r:id="rId61"/>
  </p:notesMasterIdLst>
  <p:handoutMasterIdLst>
    <p:handoutMasterId r:id="rId62"/>
  </p:handoutMasterIdLst>
  <p:sldIdLst>
    <p:sldId id="626" r:id="rId10"/>
    <p:sldId id="687" r:id="rId11"/>
    <p:sldId id="688" r:id="rId12"/>
    <p:sldId id="698" r:id="rId13"/>
    <p:sldId id="664" r:id="rId14"/>
    <p:sldId id="662" r:id="rId15"/>
    <p:sldId id="663" r:id="rId16"/>
    <p:sldId id="661" r:id="rId17"/>
    <p:sldId id="636" r:id="rId18"/>
    <p:sldId id="650" r:id="rId19"/>
    <p:sldId id="656" r:id="rId20"/>
    <p:sldId id="699" r:id="rId21"/>
    <p:sldId id="627" r:id="rId22"/>
    <p:sldId id="628" r:id="rId23"/>
    <p:sldId id="685" r:id="rId24"/>
    <p:sldId id="631" r:id="rId25"/>
    <p:sldId id="669" r:id="rId26"/>
    <p:sldId id="670" r:id="rId27"/>
    <p:sldId id="479" r:id="rId28"/>
    <p:sldId id="480" r:id="rId29"/>
    <p:sldId id="502" r:id="rId30"/>
    <p:sldId id="543" r:id="rId31"/>
    <p:sldId id="443" r:id="rId32"/>
    <p:sldId id="551" r:id="rId33"/>
    <p:sldId id="556" r:id="rId34"/>
    <p:sldId id="679" r:id="rId35"/>
    <p:sldId id="680" r:id="rId36"/>
    <p:sldId id="634" r:id="rId37"/>
    <p:sldId id="639" r:id="rId38"/>
    <p:sldId id="644" r:id="rId39"/>
    <p:sldId id="633" r:id="rId40"/>
    <p:sldId id="665" r:id="rId41"/>
    <p:sldId id="668" r:id="rId42"/>
    <p:sldId id="667" r:id="rId43"/>
    <p:sldId id="686" r:id="rId44"/>
    <p:sldId id="635" r:id="rId45"/>
    <p:sldId id="697" r:id="rId46"/>
    <p:sldId id="693" r:id="rId47"/>
    <p:sldId id="641" r:id="rId48"/>
    <p:sldId id="640" r:id="rId49"/>
    <p:sldId id="694" r:id="rId50"/>
    <p:sldId id="695" r:id="rId51"/>
    <p:sldId id="692" r:id="rId52"/>
    <p:sldId id="690" r:id="rId53"/>
    <p:sldId id="691" r:id="rId54"/>
    <p:sldId id="689" r:id="rId55"/>
    <p:sldId id="657" r:id="rId56"/>
    <p:sldId id="638" r:id="rId57"/>
    <p:sldId id="653" r:id="rId58"/>
    <p:sldId id="659" r:id="rId59"/>
    <p:sldId id="643" r:id="rId60"/>
  </p:sldIdLst>
  <p:sldSz cx="9144000" cy="6858000" type="screen4x3"/>
  <p:notesSz cx="7086600" cy="9372600"/>
  <p:defaultTextStyle>
    <a:defPPr>
      <a:defRPr lang="en-US"/>
    </a:defPPr>
    <a:lvl1pPr algn="l" rtl="0" eaLnBrk="0" fontAlgn="base" hangingPunct="0">
      <a:spcBef>
        <a:spcPct val="0"/>
      </a:spcBef>
      <a:spcAft>
        <a:spcPct val="0"/>
      </a:spcAft>
      <a:defRPr sz="2400" b="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ＭＳ Ｐゴシック" charset="-128"/>
        <a:cs typeface="+mn-cs"/>
      </a:defRPr>
    </a:lvl5pPr>
    <a:lvl6pPr marL="2286000" algn="l" defTabSz="914400" rtl="0" eaLnBrk="1" latinLnBrk="0" hangingPunct="1">
      <a:defRPr sz="2400" b="1" kern="1200">
        <a:solidFill>
          <a:schemeClr val="tx1"/>
        </a:solidFill>
        <a:latin typeface="Arial" charset="0"/>
        <a:ea typeface="ＭＳ Ｐゴシック" charset="-128"/>
        <a:cs typeface="+mn-cs"/>
      </a:defRPr>
    </a:lvl6pPr>
    <a:lvl7pPr marL="2743200" algn="l" defTabSz="914400" rtl="0" eaLnBrk="1" latinLnBrk="0" hangingPunct="1">
      <a:defRPr sz="2400" b="1" kern="1200">
        <a:solidFill>
          <a:schemeClr val="tx1"/>
        </a:solidFill>
        <a:latin typeface="Arial" charset="0"/>
        <a:ea typeface="ＭＳ Ｐゴシック" charset="-128"/>
        <a:cs typeface="+mn-cs"/>
      </a:defRPr>
    </a:lvl7pPr>
    <a:lvl8pPr marL="3200400" algn="l" defTabSz="914400" rtl="0" eaLnBrk="1" latinLnBrk="0" hangingPunct="1">
      <a:defRPr sz="2400" b="1" kern="1200">
        <a:solidFill>
          <a:schemeClr val="tx1"/>
        </a:solidFill>
        <a:latin typeface="Arial" charset="0"/>
        <a:ea typeface="ＭＳ Ｐゴシック" charset="-128"/>
        <a:cs typeface="+mn-cs"/>
      </a:defRPr>
    </a:lvl8pPr>
    <a:lvl9pPr marL="3657600" algn="l" defTabSz="914400" rtl="0" eaLnBrk="1" latinLnBrk="0" hangingPunct="1">
      <a:defRPr sz="24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0"/>
    <a:srgbClr val="FFF5F0"/>
    <a:srgbClr val="FFFFCB"/>
    <a:srgbClr val="B7BAFF"/>
    <a:srgbClr val="D1D3FF"/>
    <a:srgbClr val="EBECFF"/>
    <a:srgbClr val="FFFFE6"/>
    <a:srgbClr val="F3F5F8"/>
    <a:srgbClr val="F2F3F8"/>
    <a:srgbClr val="D9DD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3" autoAdjust="0"/>
    <p:restoredTop sz="94660"/>
  </p:normalViewPr>
  <p:slideViewPr>
    <p:cSldViewPr>
      <p:cViewPr>
        <p:scale>
          <a:sx n="100" d="100"/>
          <a:sy n="100" d="100"/>
        </p:scale>
        <p:origin x="-1760" y="-840"/>
      </p:cViewPr>
      <p:guideLst>
        <p:guide orient="horz" pos="4319"/>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103" d="100"/>
          <a:sy n="103" d="100"/>
        </p:scale>
        <p:origin x="-3438" y="-9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Relationship Id="rId53" Type="http://schemas.openxmlformats.org/officeDocument/2006/relationships/slide" Target="slides/slide44.xml"/><Relationship Id="rId54" Type="http://schemas.openxmlformats.org/officeDocument/2006/relationships/slide" Target="slides/slide45.xml"/><Relationship Id="rId55" Type="http://schemas.openxmlformats.org/officeDocument/2006/relationships/slide" Target="slides/slide46.xml"/><Relationship Id="rId56" Type="http://schemas.openxmlformats.org/officeDocument/2006/relationships/slide" Target="slides/slide47.xml"/><Relationship Id="rId57" Type="http://schemas.openxmlformats.org/officeDocument/2006/relationships/slide" Target="slides/slide48.xml"/><Relationship Id="rId58" Type="http://schemas.openxmlformats.org/officeDocument/2006/relationships/slide" Target="slides/slide49.xml"/><Relationship Id="rId59" Type="http://schemas.openxmlformats.org/officeDocument/2006/relationships/slide" Target="slides/slide5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60" Type="http://schemas.openxmlformats.org/officeDocument/2006/relationships/slide" Target="slides/slide51.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0646" cy="468630"/>
          </a:xfrm>
          <a:prstGeom prst="rect">
            <a:avLst/>
          </a:prstGeom>
        </p:spPr>
        <p:txBody>
          <a:bodyPr vert="horz" lIns="92510" tIns="46255" rIns="92510" bIns="46255" rtlCol="0"/>
          <a:lstStyle>
            <a:lvl1pPr algn="l">
              <a:defRPr sz="1200">
                <a:effectLst>
                  <a:outerShdw blurRad="38100" dist="38100" dir="2700000" algn="tl">
                    <a:srgbClr val="000000">
                      <a:alpha val="43137"/>
                    </a:srgbClr>
                  </a:outerShdw>
                </a:effectLst>
                <a:latin typeface="Arial" pitchFamily="34"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4014349" y="0"/>
            <a:ext cx="3070646" cy="468630"/>
          </a:xfrm>
          <a:prstGeom prst="rect">
            <a:avLst/>
          </a:prstGeom>
        </p:spPr>
        <p:txBody>
          <a:bodyPr vert="horz" lIns="92510" tIns="46255" rIns="92510" bIns="46255" rtlCol="0"/>
          <a:lstStyle>
            <a:lvl1pPr algn="r">
              <a:defRPr sz="1200">
                <a:effectLst>
                  <a:outerShdw blurRad="38100" dist="38100" dir="2700000" algn="tl">
                    <a:srgbClr val="000000">
                      <a:alpha val="43137"/>
                    </a:srgbClr>
                  </a:outerShdw>
                </a:effectLst>
                <a:latin typeface="Arial" pitchFamily="34" charset="0"/>
                <a:ea typeface="ＭＳ Ｐゴシック" charset="-128"/>
              </a:defRPr>
            </a:lvl1pPr>
          </a:lstStyle>
          <a:p>
            <a:pPr>
              <a:defRPr/>
            </a:pPr>
            <a:fld id="{0CE3C27C-0744-4A69-B2C9-FCCC1F0A348F}" type="datetimeFigureOut">
              <a:rPr lang="en-US"/>
              <a:pPr>
                <a:defRPr/>
              </a:pPr>
              <a:t>4/13/12</a:t>
            </a:fld>
            <a:endParaRPr lang="en-US"/>
          </a:p>
        </p:txBody>
      </p:sp>
      <p:sp>
        <p:nvSpPr>
          <p:cNvPr id="4" name="Footer Placeholder 3"/>
          <p:cNvSpPr>
            <a:spLocks noGrp="1"/>
          </p:cNvSpPr>
          <p:nvPr>
            <p:ph type="ftr" sz="quarter" idx="2"/>
          </p:nvPr>
        </p:nvSpPr>
        <p:spPr>
          <a:xfrm>
            <a:off x="1" y="8902366"/>
            <a:ext cx="3070646" cy="468630"/>
          </a:xfrm>
          <a:prstGeom prst="rect">
            <a:avLst/>
          </a:prstGeom>
        </p:spPr>
        <p:txBody>
          <a:bodyPr vert="horz" lIns="92510" tIns="46255" rIns="92510" bIns="46255" rtlCol="0" anchor="b"/>
          <a:lstStyle>
            <a:lvl1pPr algn="l">
              <a:defRPr sz="1200">
                <a:effectLst>
                  <a:outerShdw blurRad="38100" dist="38100" dir="2700000" algn="tl">
                    <a:srgbClr val="000000">
                      <a:alpha val="43137"/>
                    </a:srgbClr>
                  </a:outerShdw>
                </a:effectLst>
                <a:latin typeface="Arial" pitchFamily="34"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4014349" y="8902366"/>
            <a:ext cx="3070646" cy="468630"/>
          </a:xfrm>
          <a:prstGeom prst="rect">
            <a:avLst/>
          </a:prstGeom>
        </p:spPr>
        <p:txBody>
          <a:bodyPr vert="horz" lIns="92510" tIns="46255" rIns="92510" bIns="46255" rtlCol="0" anchor="b"/>
          <a:lstStyle>
            <a:lvl1pPr algn="r">
              <a:defRPr sz="1200">
                <a:effectLst>
                  <a:outerShdw blurRad="38100" dist="38100" dir="2700000" algn="tl">
                    <a:srgbClr val="000000">
                      <a:alpha val="43137"/>
                    </a:srgbClr>
                  </a:outerShdw>
                </a:effectLst>
                <a:latin typeface="Arial" pitchFamily="34" charset="0"/>
                <a:ea typeface="ＭＳ Ｐゴシック" charset="-128"/>
              </a:defRPr>
            </a:lvl1pPr>
          </a:lstStyle>
          <a:p>
            <a:pPr>
              <a:defRPr/>
            </a:pPr>
            <a:fld id="{4571CDE0-226F-497A-A6DF-AD404112E6BA}" type="slidenum">
              <a:rPr lang="en-US"/>
              <a:pPr>
                <a:defRPr/>
              </a:pPr>
              <a:t>‹#›</a:t>
            </a:fld>
            <a:endParaRPr lang="en-US"/>
          </a:p>
        </p:txBody>
      </p:sp>
    </p:spTree>
    <p:extLst>
      <p:ext uri="{BB962C8B-B14F-4D97-AF65-F5344CB8AC3E}">
        <p14:creationId xmlns:p14="http://schemas.microsoft.com/office/powerpoint/2010/main" val="2842164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70646" cy="468630"/>
          </a:xfrm>
          <a:prstGeom prst="rect">
            <a:avLst/>
          </a:prstGeom>
          <a:noFill/>
          <a:ln w="9525">
            <a:noFill/>
            <a:miter lim="800000"/>
            <a:headEnd/>
            <a:tailEnd/>
          </a:ln>
        </p:spPr>
        <p:txBody>
          <a:bodyPr vert="horz" wrap="square" lIns="93833" tIns="46917" rIns="93833" bIns="46917" numCol="1" anchor="t" anchorCtr="0" compatLnSpc="1">
            <a:prstTxWarp prst="textNoShape">
              <a:avLst/>
            </a:prstTxWarp>
          </a:bodyPr>
          <a:lstStyle>
            <a:lvl1pPr defTabSz="937947">
              <a:defRPr sz="1200" b="0">
                <a:effectLst/>
                <a:latin typeface="Arial" pitchFamily="34" charset="0"/>
                <a:ea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4015956" y="0"/>
            <a:ext cx="3070646" cy="468630"/>
          </a:xfrm>
          <a:prstGeom prst="rect">
            <a:avLst/>
          </a:prstGeom>
          <a:noFill/>
          <a:ln w="9525">
            <a:noFill/>
            <a:miter lim="800000"/>
            <a:headEnd/>
            <a:tailEnd/>
          </a:ln>
        </p:spPr>
        <p:txBody>
          <a:bodyPr vert="horz" wrap="square" lIns="93833" tIns="46917" rIns="93833" bIns="46917" numCol="1" anchor="t" anchorCtr="0" compatLnSpc="1">
            <a:prstTxWarp prst="textNoShape">
              <a:avLst/>
            </a:prstTxWarp>
          </a:bodyPr>
          <a:lstStyle>
            <a:lvl1pPr algn="r" defTabSz="937947">
              <a:defRPr sz="1200" b="0">
                <a:effectLst/>
                <a:latin typeface="Arial" pitchFamily="34" charset="0"/>
                <a:ea typeface="ＭＳ Ｐゴシック" charset="-128"/>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200150" y="703263"/>
            <a:ext cx="4686300" cy="35147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5309" y="4451985"/>
            <a:ext cx="5195983" cy="4217670"/>
          </a:xfrm>
          <a:prstGeom prst="rect">
            <a:avLst/>
          </a:prstGeom>
          <a:noFill/>
          <a:ln w="9525">
            <a:noFill/>
            <a:miter lim="800000"/>
            <a:headEnd/>
            <a:tailEnd/>
          </a:ln>
        </p:spPr>
        <p:txBody>
          <a:bodyPr vert="horz" wrap="square" lIns="93833" tIns="46917" rIns="93833" bIns="4691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903970"/>
            <a:ext cx="3070646" cy="468630"/>
          </a:xfrm>
          <a:prstGeom prst="rect">
            <a:avLst/>
          </a:prstGeom>
          <a:noFill/>
          <a:ln w="9525">
            <a:noFill/>
            <a:miter lim="800000"/>
            <a:headEnd/>
            <a:tailEnd/>
          </a:ln>
        </p:spPr>
        <p:txBody>
          <a:bodyPr vert="horz" wrap="square" lIns="93833" tIns="46917" rIns="93833" bIns="46917" numCol="1" anchor="b" anchorCtr="0" compatLnSpc="1">
            <a:prstTxWarp prst="textNoShape">
              <a:avLst/>
            </a:prstTxWarp>
          </a:bodyPr>
          <a:lstStyle>
            <a:lvl1pPr defTabSz="937947">
              <a:defRPr sz="1200" b="0">
                <a:effectLst/>
                <a:latin typeface="Arial" pitchFamily="34" charset="0"/>
                <a:ea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4015956" y="8903970"/>
            <a:ext cx="3070646" cy="468630"/>
          </a:xfrm>
          <a:prstGeom prst="rect">
            <a:avLst/>
          </a:prstGeom>
          <a:noFill/>
          <a:ln w="9525">
            <a:noFill/>
            <a:miter lim="800000"/>
            <a:headEnd/>
            <a:tailEnd/>
          </a:ln>
        </p:spPr>
        <p:txBody>
          <a:bodyPr vert="horz" wrap="square" lIns="93833" tIns="46917" rIns="93833" bIns="46917" numCol="1" anchor="b" anchorCtr="0" compatLnSpc="1">
            <a:prstTxWarp prst="textNoShape">
              <a:avLst/>
            </a:prstTxWarp>
          </a:bodyPr>
          <a:lstStyle>
            <a:lvl1pPr algn="r" defTabSz="937947">
              <a:defRPr sz="1200" b="0">
                <a:effectLst/>
                <a:latin typeface="Arial" pitchFamily="34" charset="0"/>
                <a:ea typeface="ＭＳ Ｐゴシック" charset="-128"/>
              </a:defRPr>
            </a:lvl1pPr>
          </a:lstStyle>
          <a:p>
            <a:pPr>
              <a:defRPr/>
            </a:pPr>
            <a:fld id="{321F5A53-A5E0-4888-8A5D-0767492A2D20}" type="slidenum">
              <a:rPr lang="en-US"/>
              <a:pPr>
                <a:defRPr/>
              </a:pPr>
              <a:t>‹#›</a:t>
            </a:fld>
            <a:endParaRPr lang="en-US"/>
          </a:p>
        </p:txBody>
      </p:sp>
    </p:spTree>
    <p:extLst>
      <p:ext uri="{BB962C8B-B14F-4D97-AF65-F5344CB8AC3E}">
        <p14:creationId xmlns:p14="http://schemas.microsoft.com/office/powerpoint/2010/main" val="4177107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pPr defTabSz="940588"/>
            <a:fld id="{15F673C8-64E3-4F9E-8471-DA1468AB5E1B}" type="slidenum">
              <a:rPr lang="en-US" smtClean="0"/>
              <a:pPr defTabSz="940588"/>
              <a:t>11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pPr defTabSz="940588"/>
            <a:fld id="{15F673C8-64E3-4F9E-8471-DA1468AB5E1B}" type="slidenum">
              <a:rPr lang="en-US" smtClean="0"/>
              <a:pPr defTabSz="940588"/>
              <a:t>12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a typeface="MS PGothic" pitchFamily="34" charset="-128"/>
            </a:endParaRPr>
          </a:p>
        </p:txBody>
      </p:sp>
      <p:sp>
        <p:nvSpPr>
          <p:cNvPr id="60420" name="Slide Number Placeholder 3"/>
          <p:cNvSpPr>
            <a:spLocks noGrp="1"/>
          </p:cNvSpPr>
          <p:nvPr>
            <p:ph type="sldNum" sz="quarter" idx="5"/>
          </p:nvPr>
        </p:nvSpPr>
        <p:spPr>
          <a:noFill/>
        </p:spPr>
        <p:txBody>
          <a:bodyPr/>
          <a:lstStyle/>
          <a:p>
            <a:pPr defTabSz="940588"/>
            <a:fld id="{B9F168EF-600B-44EE-B274-142FBA22BCA5}" type="slidenum">
              <a:rPr lang="en-US" smtClean="0">
                <a:solidFill>
                  <a:srgbClr val="000000"/>
                </a:solidFill>
              </a:rPr>
              <a:pPr defTabSz="940588"/>
              <a:t>28</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98892EA9-05AF-FC42-9D69-19A9AC2B934A}" type="slidenum">
              <a:rPr lang="en-US">
                <a:solidFill>
                  <a:srgbClr val="000000"/>
                </a:solidFill>
                <a:ea typeface="ＭＳ Ｐゴシック" charset="-128"/>
                <a:cs typeface="ＭＳ Ｐゴシック" charset="-128"/>
              </a:rPr>
              <a:pPr/>
              <a:t>37</a:t>
            </a:fld>
            <a:endParaRPr lang="en-US">
              <a:solidFill>
                <a:srgbClr val="000000"/>
              </a:solidFill>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pPr defTabSz="940588"/>
            <a:fld id="{9F13EBB9-FD83-424B-8E26-C76504A5DD83}" type="slidenum">
              <a:rPr lang="en-US" smtClean="0">
                <a:solidFill>
                  <a:srgbClr val="000000"/>
                </a:solidFill>
              </a:rPr>
              <a:pPr defTabSz="940588"/>
              <a:t>40</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4.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4.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09600" y="1905000"/>
            <a:ext cx="6629400" cy="533400"/>
          </a:xfrm>
        </p:spPr>
        <p:txBody>
          <a:bodyPr anchor="ctr"/>
          <a:lstStyle>
            <a:lvl1pPr algn="l" rtl="0" eaLnBrk="0" fontAlgn="base" hangingPunct="0">
              <a:spcBef>
                <a:spcPct val="0"/>
              </a:spcBef>
              <a:spcAft>
                <a:spcPct val="0"/>
              </a:spcAft>
              <a:buNone/>
              <a:defRPr lang="en-US" sz="3600" b="1" kern="1200" cap="none" spc="0" baseline="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latin typeface="+mj-lt"/>
                <a:ea typeface="+mj-ea"/>
                <a:cs typeface="Arial" pitchFamily="34" charset="0"/>
              </a:defRPr>
            </a:lvl1pPr>
          </a:lstStyle>
          <a:p>
            <a:pPr lvl="0"/>
            <a:r>
              <a:rPr lang="en-US" dirty="0" smtClean="0"/>
              <a:t>Click for Review Title</a:t>
            </a:r>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ubSection Header Lef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4800" y="4191000"/>
            <a:ext cx="8610600" cy="533400"/>
          </a:xfrm>
        </p:spPr>
        <p:txBody>
          <a:bodyPr anchor="t"/>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Presenter’s Name</a:t>
            </a:r>
            <a:endParaRPr lang="en-US" dirty="0"/>
          </a:p>
        </p:txBody>
      </p:sp>
      <p:sp>
        <p:nvSpPr>
          <p:cNvPr id="5"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13" name="Text Placeholder 12"/>
          <p:cNvSpPr>
            <a:spLocks noGrp="1"/>
          </p:cNvSpPr>
          <p:nvPr>
            <p:ph type="body" sz="quarter" idx="15" hasCustomPrompt="1"/>
          </p:nvPr>
        </p:nvSpPr>
        <p:spPr>
          <a:xfrm>
            <a:off x="307404" y="3036425"/>
            <a:ext cx="8684195" cy="457200"/>
          </a:xfrm>
        </p:spPr>
        <p:txBody>
          <a:bodyPr/>
          <a:lstStyle>
            <a:lvl1pPr marL="6350" indent="-6350" algn="l">
              <a:buNone/>
              <a:defRPr sz="2800" b="1">
                <a:latin typeface="+mj-lt"/>
              </a:defRPr>
            </a:lvl1pPr>
          </a:lstStyle>
          <a:p>
            <a:pPr lvl="0"/>
            <a:r>
              <a:rPr lang="en-US" dirty="0" smtClean="0"/>
              <a:t>	Click to add Section Name</a:t>
            </a:r>
            <a:endParaRPr lang="en-US" dirty="0"/>
          </a:p>
        </p:txBody>
      </p:sp>
      <p:sp>
        <p:nvSpPr>
          <p:cNvPr id="15" name="Text Placeholder 14"/>
          <p:cNvSpPr>
            <a:spLocks noGrp="1"/>
          </p:cNvSpPr>
          <p:nvPr>
            <p:ph type="body" sz="quarter" idx="16" hasCustomPrompt="1"/>
          </p:nvPr>
        </p:nvSpPr>
        <p:spPr>
          <a:xfrm>
            <a:off x="304800" y="4572000"/>
            <a:ext cx="8610600" cy="533400"/>
          </a:xfrm>
        </p:spPr>
        <p:txBody>
          <a:bodyPr/>
          <a:lstStyle>
            <a:lvl1pPr algn="l">
              <a:buNone/>
              <a:defRPr sz="2000" b="1" baseline="0">
                <a:latin typeface="+mj-lt"/>
              </a:defRPr>
            </a:lvl1pPr>
          </a:lstStyle>
          <a:p>
            <a:pPr lvl="0"/>
            <a:r>
              <a:rPr lang="en-US" dirty="0" smtClean="0"/>
              <a:t>Click to edit Presenter’s Title</a:t>
            </a:r>
            <a:endParaRPr lang="en-US" dirty="0"/>
          </a:p>
        </p:txBody>
      </p:sp>
    </p:spTree>
  </p:cSld>
  <p:clrMapOvr>
    <a:masterClrMapping/>
  </p:clrMapOvr>
  <p:hf hd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2034" y="711168"/>
            <a:ext cx="9121966" cy="5613431"/>
          </a:xfrm>
        </p:spPr>
        <p:txBody>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11" name="Title 10"/>
          <p:cNvSpPr>
            <a:spLocks noGrp="1"/>
          </p:cNvSpPr>
          <p:nvPr>
            <p:ph type="title"/>
          </p:nvPr>
        </p:nvSpPr>
        <p:spPr>
          <a:xfrm>
            <a:off x="2286000" y="0"/>
            <a:ext cx="6858000" cy="685800"/>
          </a:xfrm>
        </p:spPr>
        <p:txBody>
          <a:bodyPr/>
          <a:lstStyle>
            <a:lvl1pPr>
              <a:defRPr/>
            </a:lvl1pPr>
          </a:lstStyle>
          <a:p>
            <a:r>
              <a:rPr lang="en-US" smtClean="0"/>
              <a:t>Click to edit Master title style</a:t>
            </a:r>
            <a:endParaRPr lang="en-US" dirty="0"/>
          </a:p>
        </p:txBody>
      </p:sp>
    </p:spTree>
  </p:cSld>
  <p:clrMapOvr>
    <a:masterClrMapping/>
  </p:clrMapOvr>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hin Blue Bottom Line 2-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4" name="Title 5"/>
          <p:cNvSpPr>
            <a:spLocks noGrp="1"/>
          </p:cNvSpPr>
          <p:nvPr>
            <p:ph type="title"/>
          </p:nvPr>
        </p:nvSpPr>
        <p:spPr>
          <a:xfrm>
            <a:off x="2286000" y="0"/>
            <a:ext cx="6858000"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hin Blue Bottom Line  1-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cxnSp>
        <p:nvCxnSpPr>
          <p:cNvPr id="4" name="Straight Connector 3"/>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6"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Tree>
  </p:cSld>
  <p:clrMapOvr>
    <a:masterClrMapping/>
  </p:clrMapOvr>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nk to bottom">
    <p:spTree>
      <p:nvGrpSpPr>
        <p:cNvPr id="1" name=""/>
        <p:cNvGrpSpPr/>
        <p:nvPr/>
      </p:nvGrpSpPr>
      <p:grpSpPr>
        <a:xfrm>
          <a:off x="0" y="0"/>
          <a:ext cx="0" cy="0"/>
          <a:chOff x="0" y="0"/>
          <a:chExt cx="0" cy="0"/>
        </a:xfrm>
      </p:grpSpPr>
      <p:sp>
        <p:nvSpPr>
          <p:cNvPr id="2" name="Rectangle 1"/>
          <p:cNvSpPr/>
          <p:nvPr/>
        </p:nvSpPr>
        <p:spPr bwMode="auto">
          <a:xfrm>
            <a:off x="0" y="0"/>
            <a:ext cx="9144000" cy="66294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spTree>
  </p:cSld>
  <p:clrMapOvr>
    <a:masterClrMapping/>
  </p:clrMapOvr>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9" descr="clarreo"/>
          <p:cNvPicPr>
            <a:picLocks noChangeAspect="1" noChangeArrowheads="1"/>
          </p:cNvPicPr>
          <p:nvPr userDrawn="1"/>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5" name="TextBox 4"/>
          <p:cNvSpPr txBox="1"/>
          <p:nvPr userDrawn="1"/>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sp>
        <p:nvSpPr>
          <p:cNvPr id="16" name="Title 7"/>
          <p:cNvSpPr>
            <a:spLocks noGrp="1"/>
          </p:cNvSpPr>
          <p:nvPr>
            <p:ph type="title"/>
          </p:nvPr>
        </p:nvSpPr>
        <p:spPr>
          <a:xfrm>
            <a:off x="-1" y="462710"/>
            <a:ext cx="9110949" cy="685800"/>
          </a:xfrm>
        </p:spPr>
        <p:txBody>
          <a:bodyPr/>
          <a:lstStyle>
            <a:lvl1pPr>
              <a:defRPr b="0" spc="150" baseline="0">
                <a:ln w="3175">
                  <a:solidFill>
                    <a:srgbClr val="FFFFFF"/>
                  </a:solidFill>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7" name="Text Placeholder 18"/>
          <p:cNvSpPr>
            <a:spLocks noGrp="1"/>
          </p:cNvSpPr>
          <p:nvPr>
            <p:ph type="body" sz="quarter" idx="13"/>
          </p:nvPr>
        </p:nvSpPr>
        <p:spPr>
          <a:xfrm>
            <a:off x="304800" y="1509943"/>
            <a:ext cx="8839200" cy="615950"/>
          </a:xfrm>
        </p:spPr>
        <p:txBody>
          <a:bodyPr anchor="ctr"/>
          <a:lstStyle>
            <a:lvl1pPr>
              <a:buNone/>
              <a:defRPr sz="2800">
                <a:gradFill>
                  <a:gsLst>
                    <a:gs pos="0">
                      <a:schemeClr val="bg1">
                        <a:shade val="30000"/>
                        <a:satMod val="115000"/>
                      </a:schemeClr>
                    </a:gs>
                    <a:gs pos="60000">
                      <a:schemeClr val="bg1">
                        <a:shade val="100000"/>
                        <a:satMod val="115000"/>
                      </a:schemeClr>
                    </a:gs>
                  </a:gsLst>
                  <a:lin ang="16200000" scaled="1"/>
                </a:gra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97738" y="0"/>
            <a:ext cx="6846262" cy="685800"/>
          </a:xfrm>
        </p:spPr>
        <p:txBody>
          <a:bodyPr/>
          <a:lstStyle>
            <a:lvl1pPr>
              <a:lnSpc>
                <a:spcPts val="2600"/>
              </a:lnSpc>
              <a:defRPr/>
            </a:lvl1pPr>
          </a:lstStyle>
          <a:p>
            <a:r>
              <a:rPr lang="en-US"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752600"/>
            <a:ext cx="4305300" cy="42672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752600"/>
            <a:ext cx="4305300" cy="42672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6" name="Title 5"/>
          <p:cNvSpPr>
            <a:spLocks noGrp="1"/>
          </p:cNvSpPr>
          <p:nvPr>
            <p:ph type="title" hasCustomPrompt="1"/>
          </p:nvPr>
        </p:nvSpPr>
        <p:spPr/>
        <p:txBody>
          <a:bodyPr>
            <a:normAutofit/>
          </a:bodyPr>
          <a:lstStyle>
            <a:lvl1pPr>
              <a:defRPr sz="3200"/>
            </a:lvl1pPr>
          </a:lstStyle>
          <a:p>
            <a:r>
              <a:rPr lang="en-US" dirty="0" smtClean="0"/>
              <a:t>Click to add a Slide Title</a:t>
            </a:r>
            <a:endParaRPr lang="en-US" dirty="0"/>
          </a:p>
        </p:txBody>
      </p:sp>
    </p:spTree>
  </p:cSld>
  <p:clrMapOvr>
    <a:masterClrMapping/>
  </p:clrMapOvr>
  <p:hf hd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Clarreo Rev A">
    <p:spTree>
      <p:nvGrpSpPr>
        <p:cNvPr id="1" name=""/>
        <p:cNvGrpSpPr/>
        <p:nvPr/>
      </p:nvGrpSpPr>
      <p:grpSpPr>
        <a:xfrm>
          <a:off x="0" y="0"/>
          <a:ext cx="0" cy="0"/>
          <a:chOff x="0" y="0"/>
          <a:chExt cx="0" cy="0"/>
        </a:xfrm>
      </p:grpSpPr>
      <p:sp>
        <p:nvSpPr>
          <p:cNvPr id="2" name="Title 1"/>
          <p:cNvSpPr>
            <a:spLocks noGrp="1"/>
          </p:cNvSpPr>
          <p:nvPr>
            <p:ph type="title"/>
          </p:nvPr>
        </p:nvSpPr>
        <p:spPr>
          <a:xfrm>
            <a:off x="2291508" y="0"/>
            <a:ext cx="6852492" cy="685800"/>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52400" y="1752600"/>
            <a:ext cx="8763000" cy="4419600"/>
          </a:xfrm>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5_SubSection Header Lef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4800" y="4191000"/>
            <a:ext cx="8610600" cy="533400"/>
          </a:xfrm>
        </p:spPr>
        <p:txBody>
          <a:bodyPr anchor="t"/>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Presenter’s Name</a:t>
            </a:r>
            <a:endParaRPr lang="en-US" dirty="0"/>
          </a:p>
        </p:txBody>
      </p:sp>
      <p:sp>
        <p:nvSpPr>
          <p:cNvPr id="13" name="Text Placeholder 12"/>
          <p:cNvSpPr>
            <a:spLocks noGrp="1"/>
          </p:cNvSpPr>
          <p:nvPr>
            <p:ph type="body" sz="quarter" idx="15" hasCustomPrompt="1"/>
          </p:nvPr>
        </p:nvSpPr>
        <p:spPr>
          <a:xfrm>
            <a:off x="307404" y="3036425"/>
            <a:ext cx="8684195" cy="457200"/>
          </a:xfrm>
        </p:spPr>
        <p:txBody>
          <a:bodyPr/>
          <a:lstStyle>
            <a:lvl1pPr marL="6350" indent="-6350" algn="l">
              <a:buNone/>
              <a:defRPr sz="2800" b="1">
                <a:latin typeface="+mj-lt"/>
              </a:defRPr>
            </a:lvl1pPr>
          </a:lstStyle>
          <a:p>
            <a:pPr lvl="0"/>
            <a:r>
              <a:rPr lang="en-US" dirty="0" smtClean="0"/>
              <a:t>	Click to add Section Name</a:t>
            </a:r>
            <a:endParaRPr lang="en-US" dirty="0"/>
          </a:p>
        </p:txBody>
      </p:sp>
      <p:sp>
        <p:nvSpPr>
          <p:cNvPr id="15" name="Text Placeholder 14"/>
          <p:cNvSpPr>
            <a:spLocks noGrp="1"/>
          </p:cNvSpPr>
          <p:nvPr>
            <p:ph type="body" sz="quarter" idx="16" hasCustomPrompt="1"/>
          </p:nvPr>
        </p:nvSpPr>
        <p:spPr>
          <a:xfrm>
            <a:off x="304800" y="4572000"/>
            <a:ext cx="8610600" cy="533400"/>
          </a:xfrm>
        </p:spPr>
        <p:txBody>
          <a:bodyPr/>
          <a:lstStyle>
            <a:lvl1pPr algn="l">
              <a:buNone/>
              <a:defRPr sz="2000" b="1" baseline="0">
                <a:latin typeface="+mj-lt"/>
              </a:defRPr>
            </a:lvl1pPr>
          </a:lstStyle>
          <a:p>
            <a:pPr lvl="0"/>
            <a:r>
              <a:rPr lang="en-US" dirty="0" smtClean="0"/>
              <a:t>Click to edit Presenter’s Title</a:t>
            </a:r>
            <a:endParaRPr lang="en-US" dirty="0"/>
          </a:p>
        </p:txBody>
      </p:sp>
    </p:spTree>
  </p:cSld>
  <p:clrMapOvr>
    <a:masterClrMapping/>
  </p:clrMapOvr>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altLang="zh-CN"/>
              <a:t>Langley - January 23, 2008</a:t>
            </a: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DE23FC15-EB89-3246-95F2-1CFB321D69F7}" type="slidenum">
              <a:rPr lang="en-US" altLang="zh-CN"/>
              <a:pPr>
                <a:defRPr/>
              </a:pPr>
              <a:t>‹#›</a:t>
            </a:fld>
            <a:endParaRPr lang="en-US" altLang="zh-C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9" descr="clarreo"/>
          <p:cNvPicPr>
            <a:picLocks noChangeAspect="1" noChangeArrowheads="1"/>
          </p:cNvPicPr>
          <p:nvPr/>
        </p:nvPicPr>
        <p:blipFill>
          <a:blip r:embed="rId2" cstate="print"/>
          <a:srcRect/>
          <a:stretch>
            <a:fillRect/>
          </a:stretch>
        </p:blipFill>
        <p:spPr bwMode="auto">
          <a:xfrm>
            <a:off x="0" y="1588"/>
            <a:ext cx="9145588" cy="6856412"/>
          </a:xfrm>
          <a:prstGeom prst="rect">
            <a:avLst/>
          </a:prstGeom>
          <a:noFill/>
          <a:ln w="9525">
            <a:noFill/>
            <a:miter lim="800000"/>
            <a:headEnd/>
            <a:tailEnd/>
          </a:ln>
        </p:spPr>
      </p:pic>
      <p:sp>
        <p:nvSpPr>
          <p:cNvPr id="7" name="TextBox 6"/>
          <p:cNvSpPr txBox="1"/>
          <p:nvPr userDrawn="1"/>
        </p:nvSpPr>
        <p:spPr>
          <a:xfrm>
            <a:off x="6027420" y="1108840"/>
            <a:ext cx="665567" cy="369332"/>
          </a:xfrm>
          <a:prstGeom prst="rect">
            <a:avLst/>
          </a:prstGeom>
          <a:noFill/>
        </p:spPr>
        <p:txBody>
          <a:bodyPr wrap="none">
            <a:spAutoFit/>
          </a:bodyPr>
          <a:lstStyle/>
          <a:p>
            <a:pPr marL="234950" indent="-234950">
              <a:spcBef>
                <a:spcPts val="300"/>
              </a:spcBef>
              <a:defRPr/>
            </a:pPr>
            <a:r>
              <a:rPr lang="en-US" sz="1800" kern="0" dirty="0" smtClean="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rPr>
              <a:t>MCR</a:t>
            </a:r>
            <a:endParaRPr lang="en-US" sz="180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ndParaRPr>
          </a:p>
        </p:txBody>
      </p:sp>
      <p:sp>
        <p:nvSpPr>
          <p:cNvPr id="8" name="TextBox 7"/>
          <p:cNvSpPr txBox="1"/>
          <p:nvPr/>
        </p:nvSpPr>
        <p:spPr>
          <a:xfrm>
            <a:off x="5640388" y="4572000"/>
            <a:ext cx="3503612" cy="1438275"/>
          </a:xfrm>
          <a:prstGeom prst="rect">
            <a:avLst/>
          </a:prstGeom>
          <a:noFill/>
        </p:spPr>
        <p:txBody>
          <a:bodyPr>
            <a:spAutoFit/>
          </a:bodyPr>
          <a:lstStyle/>
          <a:p>
            <a:pPr marL="234950" indent="-234950" algn="ctr">
              <a:spcBef>
                <a:spcPts val="300"/>
              </a:spcBef>
              <a:defRPr/>
            </a:pPr>
            <a:endParaRPr lang="en-US" sz="2000" b="1" dirty="0">
              <a:effectLst>
                <a:glow rad="228600">
                  <a:schemeClr val="bg1">
                    <a:alpha val="40000"/>
                  </a:schemeClr>
                </a:glow>
                <a:outerShdw blurRad="50800" dist="38100" dir="2700000" algn="tl" rotWithShape="0">
                  <a:prstClr val="black">
                    <a:alpha val="40000"/>
                  </a:prstClr>
                </a:outerShdw>
              </a:effectLst>
              <a:latin typeface="+mn-lt"/>
            </a:endParaRPr>
          </a:p>
          <a:p>
            <a:pPr marL="234950" indent="-234950" algn="ctr">
              <a:spcBef>
                <a:spcPts val="300"/>
              </a:spcBef>
              <a:defRPr/>
            </a:pPr>
            <a:r>
              <a:rPr lang="en-US" sz="2000" b="1" dirty="0">
                <a:effectLst>
                  <a:glow rad="228600">
                    <a:schemeClr val="bg1">
                      <a:alpha val="40000"/>
                    </a:schemeClr>
                  </a:glow>
                  <a:outerShdw blurRad="50800" dist="38100" dir="2700000" algn="tl" rotWithShape="0">
                    <a:prstClr val="black">
                      <a:alpha val="40000"/>
                    </a:prstClr>
                  </a:outerShdw>
                </a:effectLst>
                <a:latin typeface="+mn-lt"/>
              </a:rPr>
              <a:t>NASA </a:t>
            </a:r>
          </a:p>
          <a:p>
            <a:pPr marL="234950" indent="-234950" algn="ctr">
              <a:spcBef>
                <a:spcPts val="300"/>
              </a:spcBef>
              <a:defRPr/>
            </a:pPr>
            <a:r>
              <a:rPr lang="en-US" sz="2000" b="1" dirty="0">
                <a:effectLst>
                  <a:glow rad="228600">
                    <a:schemeClr val="bg1">
                      <a:alpha val="40000"/>
                    </a:schemeClr>
                  </a:glow>
                  <a:outerShdw blurRad="50800" dist="38100" dir="2700000" algn="tl" rotWithShape="0">
                    <a:prstClr val="black">
                      <a:alpha val="40000"/>
                    </a:prstClr>
                  </a:outerShdw>
                </a:effectLst>
                <a:latin typeface="+mn-lt"/>
              </a:rPr>
              <a:t>Internal Use</a:t>
            </a:r>
          </a:p>
          <a:p>
            <a:pPr marL="234950" indent="-234950" algn="ctr">
              <a:spcBef>
                <a:spcPts val="300"/>
              </a:spcBef>
              <a:defRPr/>
            </a:pPr>
            <a:r>
              <a:rPr lang="en-US" sz="2000" b="1" dirty="0">
                <a:effectLst>
                  <a:glow rad="228600">
                    <a:schemeClr val="bg1">
                      <a:alpha val="40000"/>
                    </a:schemeClr>
                  </a:glow>
                  <a:outerShdw blurRad="50800" dist="38100" dir="2700000" algn="tl" rotWithShape="0">
                    <a:prstClr val="black">
                      <a:alpha val="40000"/>
                    </a:prstClr>
                  </a:outerShdw>
                </a:effectLst>
                <a:latin typeface="+mn-lt"/>
              </a:rPr>
              <a:t>Only</a:t>
            </a:r>
          </a:p>
        </p:txBody>
      </p:sp>
      <p:sp>
        <p:nvSpPr>
          <p:cNvPr id="9" name="TextBox 8"/>
          <p:cNvSpPr txBox="1"/>
          <p:nvPr userDrawn="1"/>
        </p:nvSpPr>
        <p:spPr>
          <a:xfrm>
            <a:off x="5640388" y="4572000"/>
            <a:ext cx="3503612" cy="1438275"/>
          </a:xfrm>
          <a:prstGeom prst="rect">
            <a:avLst/>
          </a:prstGeom>
          <a:noFill/>
        </p:spPr>
        <p:txBody>
          <a:bodyPr>
            <a:spAutoFit/>
          </a:bodyPr>
          <a:lstStyle/>
          <a:p>
            <a:pPr marL="234950" indent="-234950" algn="ctr">
              <a:spcBef>
                <a:spcPts val="300"/>
              </a:spcBef>
              <a:defRPr/>
            </a:pPr>
            <a:endParaRPr lang="en-US" sz="2000" b="1" dirty="0">
              <a:effectLst>
                <a:glow rad="228600">
                  <a:schemeClr val="bg1">
                    <a:alpha val="40000"/>
                  </a:schemeClr>
                </a:glow>
                <a:outerShdw blurRad="50800" dist="38100" dir="2700000" algn="tl" rotWithShape="0">
                  <a:prstClr val="black">
                    <a:alpha val="40000"/>
                  </a:prstClr>
                </a:outerShdw>
              </a:effectLst>
              <a:latin typeface="+mn-lt"/>
            </a:endParaRPr>
          </a:p>
          <a:p>
            <a:pPr marL="234950" indent="-234950" algn="ctr">
              <a:spcBef>
                <a:spcPts val="300"/>
              </a:spcBef>
              <a:defRPr/>
            </a:pPr>
            <a:r>
              <a:rPr lang="en-US" sz="2000" b="1" dirty="0">
                <a:effectLst>
                  <a:glow rad="228600">
                    <a:schemeClr val="bg1">
                      <a:alpha val="40000"/>
                    </a:schemeClr>
                  </a:glow>
                  <a:outerShdw blurRad="50800" dist="38100" dir="2700000" algn="tl" rotWithShape="0">
                    <a:prstClr val="black">
                      <a:alpha val="40000"/>
                    </a:prstClr>
                  </a:outerShdw>
                </a:effectLst>
                <a:latin typeface="+mn-lt"/>
              </a:rPr>
              <a:t>NASA </a:t>
            </a:r>
          </a:p>
          <a:p>
            <a:pPr marL="234950" indent="-234950" algn="ctr">
              <a:spcBef>
                <a:spcPts val="300"/>
              </a:spcBef>
              <a:defRPr/>
            </a:pPr>
            <a:r>
              <a:rPr lang="en-US" sz="2000" b="1" dirty="0">
                <a:effectLst>
                  <a:glow rad="228600">
                    <a:schemeClr val="bg1">
                      <a:alpha val="40000"/>
                    </a:schemeClr>
                  </a:glow>
                  <a:outerShdw blurRad="50800" dist="38100" dir="2700000" algn="tl" rotWithShape="0">
                    <a:prstClr val="black">
                      <a:alpha val="40000"/>
                    </a:prstClr>
                  </a:outerShdw>
                </a:effectLst>
                <a:latin typeface="+mn-lt"/>
              </a:rPr>
              <a:t>Internal Use</a:t>
            </a:r>
          </a:p>
          <a:p>
            <a:pPr marL="234950" indent="-234950" algn="ctr">
              <a:spcBef>
                <a:spcPts val="300"/>
              </a:spcBef>
              <a:defRPr/>
            </a:pPr>
            <a:r>
              <a:rPr lang="en-US" sz="2000" b="1" dirty="0">
                <a:effectLst>
                  <a:glow rad="228600">
                    <a:schemeClr val="bg1">
                      <a:alpha val="40000"/>
                    </a:schemeClr>
                  </a:glow>
                  <a:outerShdw blurRad="50800" dist="38100" dir="2700000" algn="tl" rotWithShape="0">
                    <a:prstClr val="black">
                      <a:alpha val="40000"/>
                    </a:prstClr>
                  </a:outerShdw>
                </a:effectLst>
                <a:latin typeface="+mn-lt"/>
              </a:rPr>
              <a:t>Only</a:t>
            </a:r>
          </a:p>
        </p:txBody>
      </p:sp>
      <p:sp>
        <p:nvSpPr>
          <p:cNvPr id="6" name="Text Placeholder 5"/>
          <p:cNvSpPr>
            <a:spLocks noGrp="1"/>
          </p:cNvSpPr>
          <p:nvPr>
            <p:ph type="body" sz="quarter" idx="10"/>
          </p:nvPr>
        </p:nvSpPr>
        <p:spPr>
          <a:xfrm>
            <a:off x="251398" y="537995"/>
            <a:ext cx="8650230" cy="533400"/>
          </a:xfrm>
        </p:spPr>
        <p:txBody>
          <a:bodyPr anchor="ctr"/>
          <a:lstStyle>
            <a:lvl1pPr algn="l" rtl="0" eaLnBrk="0" fontAlgn="base" hangingPunct="0">
              <a:spcBef>
                <a:spcPct val="0"/>
              </a:spcBef>
              <a:spcAft>
                <a:spcPct val="0"/>
              </a:spcAft>
              <a:buNone/>
              <a:defRPr lang="en-US" sz="3600" b="0" kern="1200" cap="none" spc="150" baseline="0" dirty="0" smtClean="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lvl="0"/>
            <a:r>
              <a:rPr lang="en-US" smtClean="0"/>
              <a:t>Click to edit Master text styles</a:t>
            </a:r>
          </a:p>
        </p:txBody>
      </p:sp>
      <p:sp>
        <p:nvSpPr>
          <p:cNvPr id="20" name="Text Placeholder 19"/>
          <p:cNvSpPr>
            <a:spLocks noGrp="1"/>
          </p:cNvSpPr>
          <p:nvPr>
            <p:ph type="body" sz="quarter" idx="12"/>
          </p:nvPr>
        </p:nvSpPr>
        <p:spPr>
          <a:xfrm>
            <a:off x="317500" y="1654630"/>
            <a:ext cx="5181600" cy="381000"/>
          </a:xfrm>
        </p:spPr>
        <p:txBody>
          <a:bodyPr anchor="ctr"/>
          <a:lstStyle>
            <a:lvl1pPr marL="0" indent="0">
              <a:buNone/>
              <a:defRPr sz="2800">
                <a:gradFill>
                  <a:gsLst>
                    <a:gs pos="5000">
                      <a:schemeClr val="bg1">
                        <a:shade val="30000"/>
                        <a:satMod val="115000"/>
                      </a:schemeClr>
                    </a:gs>
                    <a:gs pos="75000">
                      <a:schemeClr val="bg1">
                        <a:shade val="100000"/>
                        <a:satMod val="115000"/>
                      </a:schemeClr>
                    </a:gs>
                  </a:gsLst>
                  <a:lin ang="16200000" scaled="1"/>
                </a:gradFill>
                <a:latin typeface="+mj-lt"/>
              </a:defRPr>
            </a:lvl1pPr>
          </a:lstStyle>
          <a:p>
            <a:pPr lvl="0"/>
            <a:r>
              <a:rPr lang="en-US" smtClean="0"/>
              <a:t>Click to edit Master text styles</a:t>
            </a:r>
          </a:p>
        </p:txBody>
      </p:sp>
      <p:sp>
        <p:nvSpPr>
          <p:cNvPr id="33" name="Text Placeholder 32"/>
          <p:cNvSpPr>
            <a:spLocks noGrp="1"/>
          </p:cNvSpPr>
          <p:nvPr>
            <p:ph type="body" sz="quarter" idx="20"/>
          </p:nvPr>
        </p:nvSpPr>
        <p:spPr>
          <a:xfrm>
            <a:off x="317500" y="1981200"/>
            <a:ext cx="7620000" cy="533400"/>
          </a:xfrm>
        </p:spPr>
        <p:txBody>
          <a:bodyPr/>
          <a:lstStyle>
            <a:lvl1pPr>
              <a:buNone/>
              <a:defRPr lang="en-US" sz="24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smtClean="0"/>
              <a:t>Click to edit Master text styles</a:t>
            </a:r>
          </a:p>
        </p:txBody>
      </p:sp>
    </p:spTree>
  </p:cSld>
  <p:clrMapOvr>
    <a:masterClrMapping/>
  </p:clrMapOvr>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9" descr="clarreo"/>
          <p:cNvPicPr>
            <a:picLocks noChangeAspect="1" noChangeArrowheads="1"/>
          </p:cNvPicPr>
          <p:nvPr/>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5" name="TextBox 4"/>
          <p:cNvSpPr txBox="1"/>
          <p:nvPr/>
        </p:nvSpPr>
        <p:spPr>
          <a:xfrm>
            <a:off x="6027420" y="1108840"/>
            <a:ext cx="574196" cy="369332"/>
          </a:xfrm>
          <a:prstGeom prst="rect">
            <a:avLst/>
          </a:prstGeom>
          <a:noFill/>
        </p:spPr>
        <p:txBody>
          <a:bodyPr wrap="none">
            <a:spAutoFit/>
          </a:bodyPr>
          <a:lstStyle/>
          <a:p>
            <a:pPr marL="234950" indent="-234950">
              <a:spcBef>
                <a:spcPts val="300"/>
              </a:spcBef>
              <a:defRPr/>
            </a:pPr>
            <a:r>
              <a:rPr lang="en-US" sz="180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rPr>
              <a:t>IMR</a:t>
            </a:r>
          </a:p>
        </p:txBody>
      </p:sp>
      <p:pic>
        <p:nvPicPr>
          <p:cNvPr id="6" name="Picture 9" descr="clarreo"/>
          <p:cNvPicPr>
            <a:picLocks noChangeAspect="1" noChangeArrowheads="1"/>
          </p:cNvPicPr>
          <p:nvPr userDrawn="1"/>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16" name="Title 7"/>
          <p:cNvSpPr>
            <a:spLocks noGrp="1"/>
          </p:cNvSpPr>
          <p:nvPr>
            <p:ph type="title"/>
          </p:nvPr>
        </p:nvSpPr>
        <p:spPr>
          <a:xfrm>
            <a:off x="-1" y="462710"/>
            <a:ext cx="9110949" cy="685800"/>
          </a:xfrm>
        </p:spPr>
        <p:txBody>
          <a:bodyPr/>
          <a:lstStyle>
            <a:lvl1pPr>
              <a:defRPr b="0" spc="150" baseline="0">
                <a:ln w="3175">
                  <a:solidFill>
                    <a:srgbClr val="FFFFFF"/>
                  </a:solidFill>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7" name="Text Placeholder 18"/>
          <p:cNvSpPr>
            <a:spLocks noGrp="1"/>
          </p:cNvSpPr>
          <p:nvPr>
            <p:ph type="body" sz="quarter" idx="13"/>
          </p:nvPr>
        </p:nvSpPr>
        <p:spPr>
          <a:xfrm>
            <a:off x="304800" y="1509943"/>
            <a:ext cx="8839200" cy="615950"/>
          </a:xfrm>
        </p:spPr>
        <p:txBody>
          <a:bodyPr anchor="ctr"/>
          <a:lstStyle>
            <a:lvl1pPr>
              <a:buNone/>
              <a:defRPr sz="2800">
                <a:gradFill>
                  <a:gsLst>
                    <a:gs pos="0">
                      <a:schemeClr val="bg1">
                        <a:shade val="30000"/>
                        <a:satMod val="115000"/>
                      </a:schemeClr>
                    </a:gs>
                    <a:gs pos="60000">
                      <a:schemeClr val="bg1">
                        <a:shade val="100000"/>
                        <a:satMod val="115000"/>
                      </a:schemeClr>
                    </a:gs>
                  </a:gsLst>
                  <a:lin ang="16200000" scaled="1"/>
                </a:gra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9" name="TextBox 8"/>
          <p:cNvSpPr txBox="1"/>
          <p:nvPr userDrawn="1"/>
        </p:nvSpPr>
        <p:spPr>
          <a:xfrm>
            <a:off x="4991548" y="4317105"/>
            <a:ext cx="4152452" cy="523220"/>
          </a:xfrm>
          <a:prstGeom prst="rect">
            <a:avLst/>
          </a:prstGeom>
          <a:noFill/>
        </p:spPr>
        <p:txBody>
          <a:bodyPr wrap="square">
            <a:spAutoFit/>
          </a:bodyPr>
          <a:lstStyle/>
          <a:p>
            <a:pPr algn="ctr">
              <a:defRPr/>
            </a:pPr>
            <a:r>
              <a:rPr lang="en-US" sz="2800" dirty="0" smtClean="0">
                <a:effectLst>
                  <a:outerShdw blurRad="38100" dist="38100" dir="2700000" algn="tl">
                    <a:srgbClr val="000000">
                      <a:alpha val="43137"/>
                    </a:srgbClr>
                  </a:outerShdw>
                </a:effectLst>
                <a:latin typeface="+mj-lt"/>
              </a:rPr>
              <a:t>	</a:t>
            </a:r>
            <a:r>
              <a:rPr lang="en-US" sz="2800" dirty="0">
                <a:effectLst>
                  <a:outerShdw blurRad="38100" dist="38100" dir="2700000" algn="tl">
                    <a:srgbClr val="000000">
                      <a:alpha val="43137"/>
                    </a:srgbClr>
                  </a:outerShdw>
                </a:effectLst>
                <a:latin typeface="+mj-lt"/>
              </a:rPr>
              <a:t>	</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86000" y="29028"/>
            <a:ext cx="6846262" cy="685800"/>
          </a:xfrm>
        </p:spPr>
        <p:txBody>
          <a:bodyPr/>
          <a:lstStyle>
            <a:lvl1pPr>
              <a:lnSpc>
                <a:spcPts val="2600"/>
              </a:lnSpc>
              <a:defRPr/>
            </a:lvl1pPr>
          </a:lstStyle>
          <a:p>
            <a:r>
              <a:rPr lang="en-US"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5"/>
          <p:cNvSpPr>
            <a:spLocks noGrp="1"/>
          </p:cNvSpPr>
          <p:nvPr>
            <p:ph type="title"/>
          </p:nvPr>
        </p:nvSpPr>
        <p:spPr>
          <a:xfrm>
            <a:off x="2286000" y="2540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
        <p:nvSpPr>
          <p:cNvPr id="8"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6"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2"/>
          </p:nvPr>
        </p:nvSpPr>
        <p:spPr>
          <a:xfrm>
            <a:off x="0" y="762000"/>
            <a:ext cx="4497388"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0"/>
          </p:nvPr>
        </p:nvSpPr>
        <p:spPr>
          <a:xfrm>
            <a:off x="4648200" y="762000"/>
            <a:ext cx="4495800"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0"/>
            <a:ext cx="4344868"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762000"/>
            <a:ext cx="4346575"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10"/>
          </p:nvPr>
        </p:nvSpPr>
        <p:spPr>
          <a:xfrm>
            <a:off x="46482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2034" y="711168"/>
            <a:ext cx="9121966" cy="5613431"/>
          </a:xfrm>
        </p:spPr>
        <p:txBody>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11" name="Title 10"/>
          <p:cNvSpPr>
            <a:spLocks noGrp="1"/>
          </p:cNvSpPr>
          <p:nvPr>
            <p:ph type="title"/>
          </p:nvPr>
        </p:nvSpPr>
        <p:spPr>
          <a:xfrm>
            <a:off x="2286000" y="0"/>
            <a:ext cx="6858000" cy="685800"/>
          </a:xfrm>
        </p:spPr>
        <p:txBody>
          <a:bodyPr/>
          <a:lstStyle>
            <a:lvl1pPr>
              <a:defRPr/>
            </a:lvl1pPr>
          </a:lstStyle>
          <a:p>
            <a:r>
              <a:rPr lang="en-US" smtClean="0"/>
              <a:t>Click to edit Master title style</a:t>
            </a:r>
            <a:endParaRPr lang="en-US" dirty="0"/>
          </a:p>
        </p:txBody>
      </p:sp>
    </p:spTree>
  </p:cSld>
  <p:clrMapOvr>
    <a:masterClrMapping/>
  </p:clrMapOvr>
  <p:hf hd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hin Blue Bottom Line 2-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4" name="Title 5"/>
          <p:cNvSpPr>
            <a:spLocks noGrp="1"/>
          </p:cNvSpPr>
          <p:nvPr>
            <p:ph type="title"/>
          </p:nvPr>
        </p:nvSpPr>
        <p:spPr>
          <a:xfrm>
            <a:off x="2286000" y="25400"/>
            <a:ext cx="6858000"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hin Blue Bottom Line  1-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4" name="Straight Connector 3"/>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6"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Tree>
  </p:cSld>
  <p:clrMapOvr>
    <a:masterClrMapping/>
  </p:clrMapOvr>
  <p:hf hd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nk to bottom">
    <p:spTree>
      <p:nvGrpSpPr>
        <p:cNvPr id="1" name=""/>
        <p:cNvGrpSpPr/>
        <p:nvPr/>
      </p:nvGrpSpPr>
      <p:grpSpPr>
        <a:xfrm>
          <a:off x="0" y="0"/>
          <a:ext cx="0" cy="0"/>
          <a:chOff x="0" y="0"/>
          <a:chExt cx="0" cy="0"/>
        </a:xfrm>
      </p:grpSpPr>
      <p:sp>
        <p:nvSpPr>
          <p:cNvPr id="2" name="Rectangle 1"/>
          <p:cNvSpPr/>
          <p:nvPr/>
        </p:nvSpPr>
        <p:spPr bwMode="auto">
          <a:xfrm>
            <a:off x="0" y="0"/>
            <a:ext cx="9144000" cy="662940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p>
        </p:txBody>
      </p:sp>
    </p:spTree>
  </p:cSld>
  <p:clrMapOvr>
    <a:masterClrMapping/>
  </p:clrMapOvr>
  <p:hf hd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86000" y="29028"/>
            <a:ext cx="6846262" cy="685800"/>
          </a:xfrm>
        </p:spPr>
        <p:txBody>
          <a:bodyPr/>
          <a:lstStyle>
            <a:lvl1pPr>
              <a:lnSpc>
                <a:spcPts val="2600"/>
              </a:lnSpc>
              <a:defRPr/>
            </a:lvl1pPr>
          </a:lstStyle>
          <a:p>
            <a:r>
              <a:rPr lang="en-US"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Bottom">
    <p:spTree>
      <p:nvGrpSpPr>
        <p:cNvPr id="1" name=""/>
        <p:cNvGrpSpPr/>
        <p:nvPr/>
      </p:nvGrpSpPr>
      <p:grpSpPr>
        <a:xfrm>
          <a:off x="0" y="0"/>
          <a:ext cx="0" cy="0"/>
          <a:chOff x="0" y="0"/>
          <a:chExt cx="0" cy="0"/>
        </a:xfrm>
      </p:grpSpPr>
      <p:sp>
        <p:nvSpPr>
          <p:cNvPr id="3" name="Rectangle 2"/>
          <p:cNvSpPr/>
          <p:nvPr/>
        </p:nvSpPr>
        <p:spPr bwMode="auto">
          <a:xfrm>
            <a:off x="0" y="4953000"/>
            <a:ext cx="914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No Blue Bottom Bar 2-line TITLE">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6035675"/>
            <a:ext cx="9144000" cy="793750"/>
            <a:chOff x="0" y="6035566"/>
            <a:chExt cx="9144000" cy="793532"/>
          </a:xfrm>
        </p:grpSpPr>
        <p:sp>
          <p:nvSpPr>
            <p:cNvPr id="5" name="Rectangle 4"/>
            <p:cNvSpPr/>
            <p:nvPr userDrawn="1"/>
          </p:nvSpPr>
          <p:spPr bwMode="auto">
            <a:xfrm>
              <a:off x="0" y="6084765"/>
              <a:ext cx="9144000" cy="552298"/>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6" name="Rectangle 5"/>
            <p:cNvSpPr/>
            <p:nvPr userDrawn="1"/>
          </p:nvSpPr>
          <p:spPr bwMode="auto">
            <a:xfrm>
              <a:off x="26988" y="6035566"/>
              <a:ext cx="8229600" cy="793532"/>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a:p>
          </p:txBody>
        </p:sp>
      </p:grpSp>
      <p:sp>
        <p:nvSpPr>
          <p:cNvPr id="4" name="Title 5"/>
          <p:cNvSpPr>
            <a:spLocks noGrp="1"/>
          </p:cNvSpPr>
          <p:nvPr>
            <p:ph type="title"/>
          </p:nvPr>
        </p:nvSpPr>
        <p:spPr>
          <a:xfrm>
            <a:off x="2286000" y="2540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752600"/>
            <a:ext cx="4305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752600"/>
            <a:ext cx="4305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248400"/>
            <a:ext cx="2514600" cy="457200"/>
          </a:xfrm>
          <a:prstGeom prst="rect">
            <a:avLst/>
          </a:prstGeom>
        </p:spPr>
        <p:txBody>
          <a:bodyPr/>
          <a:lstStyle>
            <a:lvl1pPr>
              <a:defRPr i="0" smtClean="0"/>
            </a:lvl1pPr>
          </a:lstStyle>
          <a:p>
            <a:pPr>
              <a:defRPr/>
            </a:pPr>
            <a:endParaRPr lang="en-US"/>
          </a:p>
          <a:p>
            <a:pPr>
              <a:defRPr/>
            </a:pPr>
            <a:r>
              <a:rPr lang="en-US"/>
              <a:t>CLARREO Mission Review</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mtClean="0"/>
            </a:lvl1pPr>
          </a:lstStyle>
          <a:p>
            <a:pPr>
              <a:defRPr/>
            </a:pPr>
            <a:endParaRPr lang="en-US"/>
          </a:p>
          <a:p>
            <a:pPr>
              <a:defRPr/>
            </a:pPr>
            <a:endParaRPr lang="en-US"/>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defRPr smtClean="0"/>
            </a:lvl1pPr>
          </a:lstStyle>
          <a:p>
            <a:pPr>
              <a:defRPr/>
            </a:pPr>
            <a:endParaRPr lang="en-US"/>
          </a:p>
          <a:p>
            <a:pPr>
              <a:defRPr/>
            </a:pPr>
            <a:fld id="{FA2D80EB-8780-C04A-80BC-8C9B77CAFABB}"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7CBB95-1409-2646-B0DA-3148D337CF48}" type="datetime1">
              <a:rPr lang="en-US"/>
              <a:pPr>
                <a:defRPr/>
              </a:pPr>
              <a:t>4/13/12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0B273F5-DA19-A545-BDCB-13EFC347FEFA}"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8EFAC6-FB86-B141-A6A2-D0F232992287}" type="datetime1">
              <a:rPr lang="en-US"/>
              <a:pPr>
                <a:defRPr/>
              </a:pPr>
              <a:t>4/13/12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66A3D19-B44C-7E44-B787-740EEF210A08}"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8768F47-1341-5644-BB71-E34492D29297}" type="datetime1">
              <a:rPr lang="en-US"/>
              <a:pPr>
                <a:defRPr/>
              </a:pPr>
              <a:t>4/13/12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133BDC8-DA89-4245-9FE7-F573783DB583}"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358AB0E-B5AE-E64C-BC61-5C7720CEEB65}" type="datetime1">
              <a:rPr lang="en-US"/>
              <a:pPr>
                <a:defRPr/>
              </a:pPr>
              <a:t>4/13/12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7FAFB05C-808F-BC4B-9510-C07ABAB35264}"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ABE212-3345-6F42-A157-341D94554DB3}" type="datetime1">
              <a:rPr lang="en-US"/>
              <a:pPr>
                <a:defRPr/>
              </a:pPr>
              <a:t>4/13/12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3427F8AE-75F6-A244-8FB8-F5DB03AEE24C}"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4C1B24-99A9-CE4B-BEC5-9C1D655629F8}" type="datetime1">
              <a:rPr lang="en-US"/>
              <a:pPr>
                <a:defRPr/>
              </a:pPr>
              <a:t>4/13/12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CD933B29-DEAF-6447-9B6A-59AB75A3B2E5}"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1495139-0383-3745-B625-0E262626AB03}" type="datetime1">
              <a:rPr lang="en-US"/>
              <a:pPr>
                <a:defRPr/>
              </a:pPr>
              <a:t>4/13/12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54916553-2B23-0B46-B93B-9910421BBECE}"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0A3E2-DEE3-A449-9392-3506820EFACE}" type="datetime1">
              <a:rPr lang="en-US"/>
              <a:pPr>
                <a:defRPr/>
              </a:pPr>
              <a:t>4/13/12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3A8B6423-30BC-A245-BDD3-BA10B5F4699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o Blue Bottom Bar">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DBB9B11-C52F-4B4B-9F12-B488DBC2CF29}" type="datetime1">
              <a:rPr lang="en-US"/>
              <a:pPr>
                <a:defRPr/>
              </a:pPr>
              <a:t>4/13/12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456AB6C3-C0A7-3848-AE06-674B32E5F7D0}"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BDE729-C944-724C-A04B-62ED62491AB6}" type="datetime1">
              <a:rPr lang="en-US"/>
              <a:pPr>
                <a:defRPr/>
              </a:pPr>
              <a:t>4/13/12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60BA21C-7438-B140-B0C3-72B1107571BF}"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E99BE9-1075-EF4D-8E5E-24046E82D24F}" type="datetime1">
              <a:rPr lang="en-US"/>
              <a:pPr>
                <a:defRPr/>
              </a:pPr>
              <a:t>4/13/12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87E093A-A239-964F-9F37-2CEB11CEF82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195733" cy="570971"/>
          </a:xfrm>
          <a:prstGeom prst="rect">
            <a:avLst/>
          </a:prstGeom>
        </p:spPr>
        <p:txBody>
          <a:bodyPr vert="horz"/>
          <a:lstStyle>
            <a:lvl1pPr algn="l">
              <a:defRPr sz="2400">
                <a:solidFill>
                  <a:schemeClr val="tx1"/>
                </a:solidFill>
                <a:latin typeface="+mn-lt"/>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a:prstGeom prst="rect">
            <a:avLst/>
          </a:prstGeo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533400" y="6248400"/>
            <a:ext cx="8613648" cy="304800"/>
          </a:xfrm>
          <a:prstGeom prst="rect">
            <a:avLst/>
          </a:prstGeo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6" name="Title 5"/>
          <p:cNvSpPr>
            <a:spLocks noGrp="1"/>
          </p:cNvSpPr>
          <p:nvPr>
            <p:ph type="title"/>
          </p:nvPr>
        </p:nvSpPr>
        <p:spPr>
          <a:xfrm>
            <a:off x="2347913" y="0"/>
            <a:ext cx="6784975" cy="685800"/>
          </a:xfrm>
          <a:prstGeom prst="rect">
            <a:avLst/>
          </a:prstGeom>
        </p:spPr>
        <p:txBody>
          <a:bodyPr>
            <a:normAutofit/>
          </a:bodyPr>
          <a:lstStyle>
            <a:lvl1pPr>
              <a:defRPr sz="3200"/>
            </a:lvl1pPr>
          </a:lstStyle>
          <a:p>
            <a:r>
              <a:rPr lang="en-US" smtClean="0"/>
              <a:t>Click to edit Master title style</a:t>
            </a:r>
            <a:endParaRPr lang="en-US" dirty="0"/>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a:prstGeom prst="rect">
            <a:avLst/>
          </a:prstGeo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533400" y="6248400"/>
            <a:ext cx="8613648" cy="304800"/>
          </a:xfrm>
          <a:prstGeom prst="rect">
            <a:avLst/>
          </a:prstGeo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6" name="Title 5"/>
          <p:cNvSpPr>
            <a:spLocks noGrp="1"/>
          </p:cNvSpPr>
          <p:nvPr>
            <p:ph type="title"/>
          </p:nvPr>
        </p:nvSpPr>
        <p:spPr>
          <a:xfrm>
            <a:off x="2347913" y="0"/>
            <a:ext cx="6784975" cy="685800"/>
          </a:xfrm>
          <a:prstGeom prst="rect">
            <a:avLst/>
          </a:prstGeom>
        </p:spPr>
        <p:txBody>
          <a:bodyPr>
            <a:normAutofit/>
          </a:bodyPr>
          <a:lstStyle>
            <a:lvl1pPr>
              <a:defRPr sz="3200"/>
            </a:lvl1pPr>
          </a:lstStyle>
          <a:p>
            <a:r>
              <a:rPr lang="en-US" smtClean="0"/>
              <a:t>Click to edit Master title style</a:t>
            </a:r>
            <a:endParaRPr lang="en-US" dirty="0"/>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a:prstGeom prst="rect">
            <a:avLst/>
          </a:prstGeo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533400" y="6248400"/>
            <a:ext cx="8613648" cy="304800"/>
          </a:xfrm>
          <a:prstGeom prst="rect">
            <a:avLst/>
          </a:prstGeo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6" name="Title 5"/>
          <p:cNvSpPr>
            <a:spLocks noGrp="1"/>
          </p:cNvSpPr>
          <p:nvPr>
            <p:ph type="title"/>
          </p:nvPr>
        </p:nvSpPr>
        <p:spPr>
          <a:xfrm>
            <a:off x="2347913" y="0"/>
            <a:ext cx="6784975" cy="685800"/>
          </a:xfrm>
          <a:prstGeom prst="rect">
            <a:avLst/>
          </a:prstGeom>
        </p:spPr>
        <p:txBody>
          <a:bodyPr>
            <a:normAutofit/>
          </a:bodyPr>
          <a:lstStyle>
            <a:lvl1pPr>
              <a:defRPr sz="3200"/>
            </a:lvl1pPr>
          </a:lstStyle>
          <a:p>
            <a:r>
              <a:rPr lang="en-US" smtClean="0"/>
              <a:t>Click to edit Master title style</a:t>
            </a:r>
            <a:endParaRPr lang="en-US" dirty="0"/>
          </a:p>
        </p:txBody>
      </p:sp>
    </p:spTree>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a:prstGeom prst="rect">
            <a:avLst/>
          </a:prstGeo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533400" y="6248400"/>
            <a:ext cx="8613648" cy="304800"/>
          </a:xfrm>
          <a:prstGeom prst="rect">
            <a:avLst/>
          </a:prstGeo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6" name="Title 5"/>
          <p:cNvSpPr>
            <a:spLocks noGrp="1"/>
          </p:cNvSpPr>
          <p:nvPr>
            <p:ph type="title"/>
          </p:nvPr>
        </p:nvSpPr>
        <p:spPr>
          <a:xfrm>
            <a:off x="2347913" y="0"/>
            <a:ext cx="6784975" cy="685800"/>
          </a:xfrm>
          <a:prstGeom prst="rect">
            <a:avLst/>
          </a:prstGeom>
        </p:spPr>
        <p:txBody>
          <a:bodyPr>
            <a:normAutofit/>
          </a:bodyPr>
          <a:lstStyle>
            <a:lvl1pPr>
              <a:defRPr sz="3200"/>
            </a:lvl1pPr>
          </a:lstStyle>
          <a:p>
            <a:r>
              <a:rPr lang="en-US" smtClean="0"/>
              <a:t>Click to edit Master title style</a:t>
            </a:r>
            <a:endParaRPr 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6" name="Picture 9" descr="clarreo"/>
          <p:cNvPicPr>
            <a:picLocks noChangeAspect="1" noChangeArrowheads="1"/>
          </p:cNvPicPr>
          <p:nvPr/>
        </p:nvPicPr>
        <p:blipFill>
          <a:blip r:embed="rId2" cstate="print"/>
          <a:srcRect/>
          <a:stretch>
            <a:fillRect/>
          </a:stretch>
        </p:blipFill>
        <p:spPr bwMode="auto">
          <a:xfrm>
            <a:off x="0" y="0"/>
            <a:ext cx="9145588" cy="6856413"/>
          </a:xfrm>
          <a:prstGeom prst="rect">
            <a:avLst/>
          </a:prstGeom>
          <a:noFill/>
          <a:ln w="9525">
            <a:noFill/>
            <a:miter lim="800000"/>
            <a:headEnd/>
            <a:tailEnd/>
          </a:ln>
        </p:spPr>
      </p:pic>
      <p:sp>
        <p:nvSpPr>
          <p:cNvPr id="2" name="Title 1"/>
          <p:cNvSpPr>
            <a:spLocks noGrp="1"/>
          </p:cNvSpPr>
          <p:nvPr>
            <p:ph type="title" hasCustomPrompt="1"/>
          </p:nvPr>
        </p:nvSpPr>
        <p:spPr>
          <a:xfrm>
            <a:off x="228600" y="152400"/>
            <a:ext cx="8686800" cy="533400"/>
          </a:xfrm>
          <a:prstGeom prst="rect">
            <a:avLst/>
          </a:prstGeom>
        </p:spPr>
        <p:txBody>
          <a:bodyPr anchor="ctr"/>
          <a:lstStyle>
            <a:lvl1pPr marL="234950" indent="-234950" algn="l">
              <a:defRPr lang="en-US" sz="3600" b="0" kern="1200" cap="none" spc="150" baseline="0" dirty="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marL="234950" lvl="0" indent="-234950" algn="l" rtl="0" eaLnBrk="0" fontAlgn="base" hangingPunct="0">
              <a:spcBef>
                <a:spcPct val="0"/>
              </a:spcBef>
              <a:spcAft>
                <a:spcPct val="0"/>
              </a:spcAft>
              <a:buNone/>
            </a:pPr>
            <a:r>
              <a:rPr lang="en-US" dirty="0" smtClean="0"/>
              <a:t>#. Click to edit Section Title</a:t>
            </a:r>
            <a:endParaRPr lang="en-US" dirty="0"/>
          </a:p>
        </p:txBody>
      </p:sp>
      <p:sp>
        <p:nvSpPr>
          <p:cNvPr id="10" name="Text Placeholder 9"/>
          <p:cNvSpPr>
            <a:spLocks noGrp="1"/>
          </p:cNvSpPr>
          <p:nvPr>
            <p:ph type="body" sz="quarter" idx="12" hasCustomPrompt="1"/>
          </p:nvPr>
        </p:nvSpPr>
        <p:spPr>
          <a:xfrm>
            <a:off x="1204335" y="654204"/>
            <a:ext cx="5348865" cy="457200"/>
          </a:xfrm>
        </p:spPr>
        <p:txBody>
          <a:bodyPr anchor="ctr"/>
          <a:lstStyle>
            <a:lvl1pPr marL="0" indent="0" algn="l" rtl="0" eaLnBrk="1" fontAlgn="base" hangingPunct="1">
              <a:spcBef>
                <a:spcPts val="300"/>
              </a:spcBef>
              <a:spcAft>
                <a:spcPct val="0"/>
              </a:spcAft>
              <a:buNone/>
              <a:defRPr lang="en-US" sz="2800" dirty="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dirty="0" smtClean="0"/>
              <a:t>Click to insert presenter’s name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24600"/>
            <a:ext cx="2133600" cy="365125"/>
          </a:xfrm>
          <a:prstGeom prst="rect">
            <a:avLst/>
          </a:prstGeom>
        </p:spPr>
        <p:txBody>
          <a:bodyPr/>
          <a:lstStyle>
            <a:lvl1pPr>
              <a:defRPr/>
            </a:lvl1pPr>
          </a:lstStyle>
          <a:p>
            <a:pPr>
              <a:defRPr/>
            </a:pPr>
            <a:fld id="{D0414436-B8A9-3E4A-A390-A36E56772080}" type="datetime1">
              <a:rPr lang="en-US"/>
              <a:pPr>
                <a:defRPr/>
              </a:pPr>
              <a:t>4/13/12</a:t>
            </a:fld>
            <a:endParaRPr lang="en-US" dirty="0"/>
          </a:p>
        </p:txBody>
      </p:sp>
      <p:sp>
        <p:nvSpPr>
          <p:cNvPr id="5" name="Footer Placeholder 4"/>
          <p:cNvSpPr>
            <a:spLocks noGrp="1"/>
          </p:cNvSpPr>
          <p:nvPr>
            <p:ph type="ftr" sz="quarter" idx="11"/>
          </p:nvPr>
        </p:nvSpPr>
        <p:spPr>
          <a:xfrm>
            <a:off x="3124200" y="6324600"/>
            <a:ext cx="2895600"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096000" y="6324600"/>
            <a:ext cx="2133600" cy="365125"/>
          </a:xfrm>
        </p:spPr>
        <p:txBody>
          <a:bodyPr/>
          <a:lstStyle>
            <a:lvl1pPr>
              <a:defRPr/>
            </a:lvl1pPr>
          </a:lstStyle>
          <a:p>
            <a:pPr>
              <a:defRPr/>
            </a:pPr>
            <a:fld id="{65A9C024-2859-1148-9585-DFB7CE113AA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8569E99-F52C-5141-B1D6-A00F86788996}" type="datetime1">
              <a:rPr lang="en-US"/>
              <a:pPr>
                <a:defRPr/>
              </a:pPr>
              <a:t>4/13/12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39C730-685C-8A4A-BA5B-30A420EBB83B}"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48FEBCB-281F-084B-AD61-CB643EFC1D88}" type="datetime1">
              <a:rPr lang="en-US"/>
              <a:pPr>
                <a:defRPr/>
              </a:pPr>
              <a:t>4/13/12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B85824-6C2C-364D-A9C1-524B6CBD5C7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2C12CF8-0B66-2045-AE9F-D4BB8EB201FB}" type="datetime1">
              <a:rPr lang="en-US"/>
              <a:pPr>
                <a:defRPr/>
              </a:pPr>
              <a:t>4/13/12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D6071BC-E1DE-7C48-B994-E72E0898A1AE}"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F7E9A9F-4BE6-9849-8C0B-1B1BE869EEC5}" type="datetime1">
              <a:rPr lang="en-US"/>
              <a:pPr>
                <a:defRPr/>
              </a:pPr>
              <a:t>4/13/12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06575D-D7B5-884F-9CE8-9A0078633E3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FD1C251-2F36-D844-95BB-FD396BA6CCF9}" type="datetime1">
              <a:rPr lang="en-US"/>
              <a:pPr>
                <a:defRPr/>
              </a:pPr>
              <a:t>4/13/12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E2ED4F-B0B9-EC42-B1FA-A5BE21F7B837}"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5BDC25C-6523-2C4E-B81F-8C344BD3E820}" type="datetime1">
              <a:rPr lang="en-US"/>
              <a:pPr>
                <a:defRPr/>
              </a:pPr>
              <a:t>4/13/12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D96724-4B6C-C046-8A71-AC1BAFE065AC}"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3A5441C-AD61-2A40-A778-F04FBFACF15E}" type="datetime1">
              <a:rPr lang="en-US"/>
              <a:pPr>
                <a:defRPr/>
              </a:pPr>
              <a:t>4/13/12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D9A227-4A85-9B40-9237-0D1C4750CA14}"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10D7245-3C5C-E34A-B8B6-6F1D52591355}" type="datetime1">
              <a:rPr lang="en-US"/>
              <a:pPr>
                <a:defRPr/>
              </a:pPr>
              <a:t>4/13/12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25693F-902D-8D4A-BFEC-20AC10704B6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Section Header Lef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4800" y="4191000"/>
            <a:ext cx="8610600" cy="533400"/>
          </a:xfrm>
        </p:spPr>
        <p:txBody>
          <a:bodyPr anchor="t"/>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Presenter’s Name</a:t>
            </a:r>
            <a:endParaRPr lang="en-US" dirty="0"/>
          </a:p>
        </p:txBody>
      </p:sp>
      <p:sp>
        <p:nvSpPr>
          <p:cNvPr id="5"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13" name="Text Placeholder 12"/>
          <p:cNvSpPr>
            <a:spLocks noGrp="1"/>
          </p:cNvSpPr>
          <p:nvPr>
            <p:ph type="body" sz="quarter" idx="15" hasCustomPrompt="1"/>
          </p:nvPr>
        </p:nvSpPr>
        <p:spPr>
          <a:xfrm>
            <a:off x="307404" y="3036425"/>
            <a:ext cx="8684195" cy="457200"/>
          </a:xfrm>
        </p:spPr>
        <p:txBody>
          <a:bodyPr/>
          <a:lstStyle>
            <a:lvl1pPr marL="6350" indent="-6350" algn="l">
              <a:buNone/>
              <a:defRPr sz="2800" b="1">
                <a:latin typeface="+mj-lt"/>
              </a:defRPr>
            </a:lvl1pPr>
          </a:lstStyle>
          <a:p>
            <a:pPr lvl="0"/>
            <a:r>
              <a:rPr lang="en-US" dirty="0" smtClean="0"/>
              <a:t>	Click to add Section Name</a:t>
            </a:r>
            <a:endParaRPr lang="en-US" dirty="0"/>
          </a:p>
        </p:txBody>
      </p:sp>
      <p:sp>
        <p:nvSpPr>
          <p:cNvPr id="15" name="Text Placeholder 14"/>
          <p:cNvSpPr>
            <a:spLocks noGrp="1"/>
          </p:cNvSpPr>
          <p:nvPr>
            <p:ph type="body" sz="quarter" idx="16" hasCustomPrompt="1"/>
          </p:nvPr>
        </p:nvSpPr>
        <p:spPr>
          <a:xfrm>
            <a:off x="304800" y="4572000"/>
            <a:ext cx="8610600" cy="533400"/>
          </a:xfrm>
        </p:spPr>
        <p:txBody>
          <a:bodyPr/>
          <a:lstStyle>
            <a:lvl1pPr algn="l">
              <a:buNone/>
              <a:defRPr sz="2000" b="1" baseline="0">
                <a:latin typeface="+mj-lt"/>
              </a:defRPr>
            </a:lvl1pPr>
          </a:lstStyle>
          <a:p>
            <a:pPr lvl="0"/>
            <a:r>
              <a:rPr lang="en-US" dirty="0" smtClean="0"/>
              <a:t>Click to edit Presenter’s Title</a:t>
            </a:r>
            <a:endParaRPr lang="en-US" dirty="0"/>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B1FBE29-5FF2-7342-B2A0-E65CBBDE4E29}" type="datetime1">
              <a:rPr lang="en-US"/>
              <a:pPr>
                <a:defRPr/>
              </a:pPr>
              <a:t>4/13/12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E61AD4-E3E5-954E-B28B-05FA738895BE}"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4A7498D-FB7B-E840-9E32-DCF1F3F96E49}" type="datetime1">
              <a:rPr lang="en-US"/>
              <a:pPr>
                <a:defRPr/>
              </a:pPr>
              <a:t>4/13/12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06ECE2-6708-2548-96BA-C0DBBB5BA5D7}"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9" descr="clarreo"/>
          <p:cNvPicPr>
            <a:picLocks noChangeAspect="1" noChangeArrowheads="1"/>
          </p:cNvPicPr>
          <p:nvPr/>
        </p:nvPicPr>
        <p:blipFill>
          <a:blip r:embed="rId2" cstate="print"/>
          <a:srcRect/>
          <a:stretch>
            <a:fillRect/>
          </a:stretch>
        </p:blipFill>
        <p:spPr bwMode="auto">
          <a:xfrm>
            <a:off x="0" y="1588"/>
            <a:ext cx="9145588" cy="6856412"/>
          </a:xfrm>
          <a:prstGeom prst="rect">
            <a:avLst/>
          </a:prstGeom>
          <a:noFill/>
          <a:ln w="9525">
            <a:noFill/>
            <a:miter lim="800000"/>
            <a:headEnd/>
            <a:tailEnd/>
          </a:ln>
        </p:spPr>
      </p:pic>
      <p:sp>
        <p:nvSpPr>
          <p:cNvPr id="7" name="TextBox 6"/>
          <p:cNvSpPr txBox="1"/>
          <p:nvPr/>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sp>
        <p:nvSpPr>
          <p:cNvPr id="8" name="TextBox 7"/>
          <p:cNvSpPr txBox="1"/>
          <p:nvPr/>
        </p:nvSpPr>
        <p:spPr>
          <a:xfrm>
            <a:off x="5640388" y="4572000"/>
            <a:ext cx="3503612" cy="1438275"/>
          </a:xfrm>
          <a:prstGeom prst="rect">
            <a:avLst/>
          </a:prstGeom>
          <a:noFill/>
        </p:spPr>
        <p:txBody>
          <a:bodyPr>
            <a:spAutoFit/>
          </a:bodyPr>
          <a:lstStyle/>
          <a:p>
            <a:pPr marL="234950" indent="-234950" algn="ctr" eaLnBrk="1" hangingPunct="1">
              <a:spcBef>
                <a:spcPts val="300"/>
              </a:spcBef>
              <a:defRPr/>
            </a:pPr>
            <a:endPar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endParaRP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NASA </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Internal Use</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Only</a:t>
            </a:r>
          </a:p>
        </p:txBody>
      </p:sp>
      <p:sp>
        <p:nvSpPr>
          <p:cNvPr id="9" name="TextBox 8"/>
          <p:cNvSpPr txBox="1"/>
          <p:nvPr userDrawn="1"/>
        </p:nvSpPr>
        <p:spPr>
          <a:xfrm>
            <a:off x="5640388" y="4572000"/>
            <a:ext cx="3503612" cy="1438275"/>
          </a:xfrm>
          <a:prstGeom prst="rect">
            <a:avLst/>
          </a:prstGeom>
          <a:noFill/>
        </p:spPr>
        <p:txBody>
          <a:bodyPr>
            <a:spAutoFit/>
          </a:bodyPr>
          <a:lstStyle/>
          <a:p>
            <a:pPr marL="234950" indent="-234950" algn="ctr" eaLnBrk="1" hangingPunct="1">
              <a:spcBef>
                <a:spcPts val="300"/>
              </a:spcBef>
              <a:defRPr/>
            </a:pPr>
            <a:endPar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endParaRP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NASA </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Internal Use</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Only</a:t>
            </a:r>
          </a:p>
        </p:txBody>
      </p:sp>
      <p:sp>
        <p:nvSpPr>
          <p:cNvPr id="6" name="Text Placeholder 5"/>
          <p:cNvSpPr>
            <a:spLocks noGrp="1"/>
          </p:cNvSpPr>
          <p:nvPr>
            <p:ph type="body" sz="quarter" idx="10"/>
          </p:nvPr>
        </p:nvSpPr>
        <p:spPr>
          <a:xfrm>
            <a:off x="251398" y="537995"/>
            <a:ext cx="8650230" cy="533400"/>
          </a:xfrm>
        </p:spPr>
        <p:txBody>
          <a:bodyPr anchor="ctr"/>
          <a:lstStyle>
            <a:lvl1pPr algn="l" rtl="0" eaLnBrk="0" fontAlgn="base" hangingPunct="0">
              <a:spcBef>
                <a:spcPct val="0"/>
              </a:spcBef>
              <a:spcAft>
                <a:spcPct val="0"/>
              </a:spcAft>
              <a:buNone/>
              <a:defRPr lang="en-US" sz="3600" b="0" kern="1200" cap="none" spc="150" baseline="0" dirty="0" smtClean="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lvl="0"/>
            <a:r>
              <a:rPr lang="en-US" smtClean="0"/>
              <a:t>Click to edit Master text styles</a:t>
            </a:r>
          </a:p>
        </p:txBody>
      </p:sp>
      <p:sp>
        <p:nvSpPr>
          <p:cNvPr id="20" name="Text Placeholder 19"/>
          <p:cNvSpPr>
            <a:spLocks noGrp="1"/>
          </p:cNvSpPr>
          <p:nvPr>
            <p:ph type="body" sz="quarter" idx="12"/>
          </p:nvPr>
        </p:nvSpPr>
        <p:spPr>
          <a:xfrm>
            <a:off x="317500" y="1654630"/>
            <a:ext cx="5181600" cy="381000"/>
          </a:xfrm>
        </p:spPr>
        <p:txBody>
          <a:bodyPr anchor="ctr"/>
          <a:lstStyle>
            <a:lvl1pPr marL="0" indent="0">
              <a:buNone/>
              <a:defRPr sz="2800">
                <a:gradFill>
                  <a:gsLst>
                    <a:gs pos="5000">
                      <a:schemeClr val="bg1">
                        <a:shade val="30000"/>
                        <a:satMod val="115000"/>
                      </a:schemeClr>
                    </a:gs>
                    <a:gs pos="75000">
                      <a:schemeClr val="bg1">
                        <a:shade val="100000"/>
                        <a:satMod val="115000"/>
                      </a:schemeClr>
                    </a:gs>
                  </a:gsLst>
                  <a:lin ang="16200000" scaled="1"/>
                </a:gradFill>
                <a:latin typeface="+mj-lt"/>
              </a:defRPr>
            </a:lvl1pPr>
          </a:lstStyle>
          <a:p>
            <a:pPr lvl="0"/>
            <a:r>
              <a:rPr lang="en-US" smtClean="0"/>
              <a:t>Click to edit Master text styles</a:t>
            </a:r>
          </a:p>
        </p:txBody>
      </p:sp>
      <p:sp>
        <p:nvSpPr>
          <p:cNvPr id="33" name="Text Placeholder 32"/>
          <p:cNvSpPr>
            <a:spLocks noGrp="1"/>
          </p:cNvSpPr>
          <p:nvPr>
            <p:ph type="body" sz="quarter" idx="20"/>
          </p:nvPr>
        </p:nvSpPr>
        <p:spPr>
          <a:xfrm>
            <a:off x="317500" y="1981200"/>
            <a:ext cx="7620000" cy="533400"/>
          </a:xfrm>
        </p:spPr>
        <p:txBody>
          <a:bodyPr/>
          <a:lstStyle>
            <a:lvl1pPr>
              <a:buNone/>
              <a:defRPr lang="en-US" sz="24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smtClean="0"/>
              <a:t>Click to edit Master text styles</a:t>
            </a:r>
          </a:p>
        </p:txBody>
      </p:sp>
    </p:spTree>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9" descr="clarreo"/>
          <p:cNvPicPr>
            <a:picLocks noChangeAspect="1" noChangeArrowheads="1"/>
          </p:cNvPicPr>
          <p:nvPr/>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5" name="TextBox 4"/>
          <p:cNvSpPr txBox="1"/>
          <p:nvPr/>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pic>
        <p:nvPicPr>
          <p:cNvPr id="6" name="Picture 9" descr="clarreo"/>
          <p:cNvPicPr>
            <a:picLocks noChangeAspect="1" noChangeArrowheads="1"/>
          </p:cNvPicPr>
          <p:nvPr userDrawn="1"/>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7" name="TextBox 6"/>
          <p:cNvSpPr txBox="1"/>
          <p:nvPr userDrawn="1"/>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sp>
        <p:nvSpPr>
          <p:cNvPr id="16" name="Title 7"/>
          <p:cNvSpPr>
            <a:spLocks noGrp="1"/>
          </p:cNvSpPr>
          <p:nvPr>
            <p:ph type="title"/>
          </p:nvPr>
        </p:nvSpPr>
        <p:spPr>
          <a:xfrm>
            <a:off x="-1" y="462710"/>
            <a:ext cx="9110949" cy="685800"/>
          </a:xfrm>
        </p:spPr>
        <p:txBody>
          <a:bodyPr/>
          <a:lstStyle>
            <a:lvl1pPr>
              <a:defRPr b="0" spc="150" baseline="0">
                <a:ln w="3175">
                  <a:solidFill>
                    <a:srgbClr val="FFFFFF"/>
                  </a:solidFill>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7" name="Text Placeholder 18"/>
          <p:cNvSpPr>
            <a:spLocks noGrp="1"/>
          </p:cNvSpPr>
          <p:nvPr>
            <p:ph type="body" sz="quarter" idx="13"/>
          </p:nvPr>
        </p:nvSpPr>
        <p:spPr>
          <a:xfrm>
            <a:off x="304800" y="1509943"/>
            <a:ext cx="8839200" cy="615950"/>
          </a:xfrm>
        </p:spPr>
        <p:txBody>
          <a:bodyPr anchor="ctr"/>
          <a:lstStyle>
            <a:lvl1pPr>
              <a:buNone/>
              <a:defRPr sz="2800">
                <a:gradFill>
                  <a:gsLst>
                    <a:gs pos="0">
                      <a:schemeClr val="bg1">
                        <a:shade val="30000"/>
                        <a:satMod val="115000"/>
                      </a:schemeClr>
                    </a:gs>
                    <a:gs pos="60000">
                      <a:schemeClr val="bg1">
                        <a:shade val="100000"/>
                        <a:satMod val="115000"/>
                      </a:schemeClr>
                    </a:gs>
                  </a:gsLst>
                  <a:lin ang="16200000" scaled="1"/>
                </a:gra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edit Master text styles</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dirty="0"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86000" y="0"/>
            <a:ext cx="6846262" cy="685800"/>
          </a:xfrm>
        </p:spPr>
        <p:txBody>
          <a:bodyPr/>
          <a:lstStyle>
            <a:lvl1pPr>
              <a:lnSpc>
                <a:spcPts val="2600"/>
              </a:lnSpc>
              <a:defRPr/>
            </a:lvl1pPr>
          </a:lstStyle>
          <a:p>
            <a:r>
              <a:rPr lang="en-US" dirty="0"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5"/>
          <p:cNvSpPr>
            <a:spLocks noGrp="1"/>
          </p:cNvSpPr>
          <p:nvPr>
            <p:ph type="title"/>
          </p:nvPr>
        </p:nvSpPr>
        <p:spPr>
          <a:xfrm>
            <a:off x="2297738" y="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
        <p:nvSpPr>
          <p:cNvPr id="8"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2"/>
          </p:nvPr>
        </p:nvSpPr>
        <p:spPr>
          <a:xfrm>
            <a:off x="0" y="762000"/>
            <a:ext cx="4497388"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0"/>
          </p:nvPr>
        </p:nvSpPr>
        <p:spPr>
          <a:xfrm>
            <a:off x="4648200" y="762000"/>
            <a:ext cx="4495800"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6" name="Title 5"/>
          <p:cNvSpPr>
            <a:spLocks noGrp="1"/>
          </p:cNvSpPr>
          <p:nvPr>
            <p:ph type="title" hasCustomPrompt="1"/>
          </p:nvPr>
        </p:nvSpPr>
        <p:spPr/>
        <p:txBody>
          <a:bodyPr>
            <a:normAutofit/>
          </a:bodyPr>
          <a:lstStyle>
            <a:lvl1pPr>
              <a:defRPr sz="3200"/>
            </a:lvl1pPr>
          </a:lstStyle>
          <a:p>
            <a:r>
              <a:rPr lang="en-US" dirty="0" smtClean="0"/>
              <a:t>Click to add a Slide Title</a:t>
            </a:r>
            <a:endParaRPr lang="en-US" dirty="0"/>
          </a:p>
        </p:txBody>
      </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0"/>
            <a:ext cx="4344868"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762000"/>
            <a:ext cx="4346575"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10"/>
          </p:nvPr>
        </p:nvSpPr>
        <p:spPr>
          <a:xfrm>
            <a:off x="46482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2034" y="711168"/>
            <a:ext cx="9121966" cy="5613431"/>
          </a:xfrm>
        </p:spPr>
        <p:txBody>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11" name="Title 10"/>
          <p:cNvSpPr>
            <a:spLocks noGrp="1"/>
          </p:cNvSpPr>
          <p:nvPr>
            <p:ph type="title"/>
          </p:nvPr>
        </p:nvSpPr>
        <p:spPr>
          <a:xfrm>
            <a:off x="2286000" y="0"/>
            <a:ext cx="6858000" cy="685800"/>
          </a:xfrm>
        </p:spPr>
        <p:txBody>
          <a:bodyPr/>
          <a:lstStyle>
            <a:lvl1pPr>
              <a:defRPr/>
            </a:lvl1pPr>
          </a:lstStyle>
          <a:p>
            <a:r>
              <a:rPr lang="en-US" smtClean="0"/>
              <a:t>Click to edit Master title style</a:t>
            </a:r>
            <a:endParaRPr lang="en-US" dirty="0"/>
          </a:p>
        </p:txBody>
      </p:sp>
    </p:spTree>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in Blue Bottom Line 2-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4" name="Title 5"/>
          <p:cNvSpPr>
            <a:spLocks noGrp="1"/>
          </p:cNvSpPr>
          <p:nvPr>
            <p:ph type="title"/>
          </p:nvPr>
        </p:nvSpPr>
        <p:spPr>
          <a:xfrm>
            <a:off x="2286000" y="0"/>
            <a:ext cx="6858000"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in Blue Bottom Line  1-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cxnSp>
        <p:nvCxnSpPr>
          <p:cNvPr id="4" name="Straight Connector 3"/>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6"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Tree>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to bottom">
    <p:spTree>
      <p:nvGrpSpPr>
        <p:cNvPr id="1" name=""/>
        <p:cNvGrpSpPr/>
        <p:nvPr/>
      </p:nvGrpSpPr>
      <p:grpSpPr>
        <a:xfrm>
          <a:off x="0" y="0"/>
          <a:ext cx="0" cy="0"/>
          <a:chOff x="0" y="0"/>
          <a:chExt cx="0" cy="0"/>
        </a:xfrm>
      </p:grpSpPr>
      <p:sp>
        <p:nvSpPr>
          <p:cNvPr id="2" name="Rectangle 1"/>
          <p:cNvSpPr/>
          <p:nvPr/>
        </p:nvSpPr>
        <p:spPr bwMode="auto">
          <a:xfrm>
            <a:off x="0" y="0"/>
            <a:ext cx="9144000" cy="66294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spTree>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9" descr="clarreo"/>
          <p:cNvPicPr>
            <a:picLocks noChangeAspect="1" noChangeArrowheads="1"/>
          </p:cNvPicPr>
          <p:nvPr userDrawn="1"/>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5" name="TextBox 4"/>
          <p:cNvSpPr txBox="1"/>
          <p:nvPr userDrawn="1"/>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sp>
        <p:nvSpPr>
          <p:cNvPr id="16" name="Title 7"/>
          <p:cNvSpPr>
            <a:spLocks noGrp="1"/>
          </p:cNvSpPr>
          <p:nvPr>
            <p:ph type="title"/>
          </p:nvPr>
        </p:nvSpPr>
        <p:spPr>
          <a:xfrm>
            <a:off x="-1" y="462710"/>
            <a:ext cx="9110949" cy="685800"/>
          </a:xfrm>
        </p:spPr>
        <p:txBody>
          <a:bodyPr/>
          <a:lstStyle>
            <a:lvl1pPr>
              <a:defRPr b="0" spc="150" baseline="0">
                <a:ln w="3175">
                  <a:solidFill>
                    <a:srgbClr val="FFFFFF"/>
                  </a:solidFill>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7" name="Text Placeholder 18"/>
          <p:cNvSpPr>
            <a:spLocks noGrp="1"/>
          </p:cNvSpPr>
          <p:nvPr>
            <p:ph type="body" sz="quarter" idx="13"/>
          </p:nvPr>
        </p:nvSpPr>
        <p:spPr>
          <a:xfrm>
            <a:off x="304800" y="1509943"/>
            <a:ext cx="8839200" cy="615950"/>
          </a:xfrm>
        </p:spPr>
        <p:txBody>
          <a:bodyPr anchor="ctr"/>
          <a:lstStyle>
            <a:lvl1pPr>
              <a:buNone/>
              <a:defRPr sz="2800">
                <a:gradFill>
                  <a:gsLst>
                    <a:gs pos="0">
                      <a:schemeClr val="bg1">
                        <a:shade val="30000"/>
                        <a:satMod val="115000"/>
                      </a:schemeClr>
                    </a:gs>
                    <a:gs pos="60000">
                      <a:schemeClr val="bg1">
                        <a:shade val="100000"/>
                        <a:satMod val="115000"/>
                      </a:schemeClr>
                    </a:gs>
                  </a:gsLst>
                  <a:lin ang="16200000" scaled="1"/>
                </a:gra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97738" y="0"/>
            <a:ext cx="6846262" cy="685800"/>
          </a:xfrm>
        </p:spPr>
        <p:txBody>
          <a:bodyPr/>
          <a:lstStyle>
            <a:lvl1pPr>
              <a:lnSpc>
                <a:spcPts val="2600"/>
              </a:lnSpc>
              <a:defRPr/>
            </a:lvl1pPr>
          </a:lstStyle>
          <a:p>
            <a:r>
              <a:rPr lang="en-US"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762000"/>
            <a:ext cx="9144000" cy="5410200"/>
          </a:xfrm>
        </p:spPr>
        <p:txBody>
          <a:bodyPr/>
          <a:lstStyle>
            <a:lvl1pPr>
              <a:spcBef>
                <a:spcPts val="300"/>
              </a:spcBef>
              <a:buSzPct val="100000"/>
              <a:buFont typeface="Arial" pitchFamily="34" charset="0"/>
              <a:buChar char="•"/>
              <a:defRPr sz="2400"/>
            </a:lvl1pPr>
            <a:lvl2pPr>
              <a:spcBef>
                <a:spcPts val="300"/>
              </a:spcBef>
              <a:defRPr sz="2200"/>
            </a:lvl2pPr>
            <a:lvl3pPr>
              <a:spcBef>
                <a:spcPts val="300"/>
              </a:spcBef>
              <a:defRPr sz="2000"/>
            </a:lvl3pPr>
            <a:lvl4pPr>
              <a:spcBef>
                <a:spcPts val="200"/>
              </a:spcBef>
              <a:defRPr sz="18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hasCustomPrompt="1"/>
          </p:nvPr>
        </p:nvSpPr>
        <p:spPr>
          <a:xfrm>
            <a:off x="533400" y="6248400"/>
            <a:ext cx="8613648" cy="304800"/>
          </a:xfrm>
        </p:spPr>
        <p:txBody>
          <a:bodyPr anchor="ctr"/>
          <a:lstStyle>
            <a:lvl1pP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summarize chart</a:t>
            </a:r>
          </a:p>
        </p:txBody>
      </p:sp>
      <p:sp>
        <p:nvSpPr>
          <p:cNvPr id="6"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52400" y="1752600"/>
            <a:ext cx="4305300" cy="42672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0100" y="1752600"/>
            <a:ext cx="4305300" cy="4267200"/>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SubSection Header Lef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04800" y="4191000"/>
            <a:ext cx="8610600" cy="533400"/>
          </a:xfrm>
        </p:spPr>
        <p:txBody>
          <a:bodyPr anchor="t"/>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Presenter’s Name</a:t>
            </a:r>
            <a:endParaRPr lang="en-US" dirty="0"/>
          </a:p>
        </p:txBody>
      </p:sp>
      <p:sp>
        <p:nvSpPr>
          <p:cNvPr id="13" name="Text Placeholder 12"/>
          <p:cNvSpPr>
            <a:spLocks noGrp="1"/>
          </p:cNvSpPr>
          <p:nvPr>
            <p:ph type="body" sz="quarter" idx="15" hasCustomPrompt="1"/>
          </p:nvPr>
        </p:nvSpPr>
        <p:spPr>
          <a:xfrm>
            <a:off x="307404" y="3036425"/>
            <a:ext cx="8684195" cy="457200"/>
          </a:xfrm>
        </p:spPr>
        <p:txBody>
          <a:bodyPr/>
          <a:lstStyle>
            <a:lvl1pPr marL="6350" indent="-6350" algn="l">
              <a:buNone/>
              <a:defRPr sz="2800" b="1">
                <a:latin typeface="+mj-lt"/>
              </a:defRPr>
            </a:lvl1pPr>
          </a:lstStyle>
          <a:p>
            <a:pPr lvl="0"/>
            <a:r>
              <a:rPr lang="en-US" dirty="0" smtClean="0"/>
              <a:t>	Click to add Section Name</a:t>
            </a:r>
            <a:endParaRPr lang="en-US" dirty="0"/>
          </a:p>
        </p:txBody>
      </p:sp>
      <p:sp>
        <p:nvSpPr>
          <p:cNvPr id="15" name="Text Placeholder 14"/>
          <p:cNvSpPr>
            <a:spLocks noGrp="1"/>
          </p:cNvSpPr>
          <p:nvPr>
            <p:ph type="body" sz="quarter" idx="16" hasCustomPrompt="1"/>
          </p:nvPr>
        </p:nvSpPr>
        <p:spPr>
          <a:xfrm>
            <a:off x="304800" y="4572000"/>
            <a:ext cx="8610600" cy="533400"/>
          </a:xfrm>
        </p:spPr>
        <p:txBody>
          <a:bodyPr/>
          <a:lstStyle>
            <a:lvl1pPr algn="l">
              <a:buNone/>
              <a:defRPr sz="2000" b="1" baseline="0">
                <a:latin typeface="+mj-lt"/>
              </a:defRPr>
            </a:lvl1pPr>
          </a:lstStyle>
          <a:p>
            <a:pPr lvl="0"/>
            <a:r>
              <a:rPr lang="en-US" dirty="0" smtClean="0"/>
              <a:t>Click to edit Presenter’s Title</a:t>
            </a:r>
            <a:endParaRPr lang="en-US" dirty="0"/>
          </a:p>
        </p:txBody>
      </p:sp>
    </p:spTree>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No Blue Bottom Bar 2-line TITLE">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6035675"/>
            <a:ext cx="9144000" cy="793750"/>
            <a:chOff x="0" y="6035566"/>
            <a:chExt cx="9144000" cy="793532"/>
          </a:xfrm>
        </p:grpSpPr>
        <p:sp>
          <p:nvSpPr>
            <p:cNvPr id="5" name="Rectangle 4"/>
            <p:cNvSpPr/>
            <p:nvPr userDrawn="1"/>
          </p:nvSpPr>
          <p:spPr bwMode="auto">
            <a:xfrm>
              <a:off x="0" y="6084765"/>
              <a:ext cx="9144000" cy="552298"/>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sp>
          <p:nvSpPr>
            <p:cNvPr id="6" name="Rectangle 5"/>
            <p:cNvSpPr/>
            <p:nvPr userDrawn="1"/>
          </p:nvSpPr>
          <p:spPr bwMode="auto">
            <a:xfrm>
              <a:off x="26988" y="6035566"/>
              <a:ext cx="8229600" cy="79353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grpSp>
      <p:sp>
        <p:nvSpPr>
          <p:cNvPr id="4" name="Title 5"/>
          <p:cNvSpPr>
            <a:spLocks noGrp="1"/>
          </p:cNvSpPr>
          <p:nvPr>
            <p:ph type="title"/>
          </p:nvPr>
        </p:nvSpPr>
        <p:spPr>
          <a:xfrm>
            <a:off x="2286000" y="2540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9" descr="clarreo"/>
          <p:cNvPicPr>
            <a:picLocks noChangeAspect="1" noChangeArrowheads="1"/>
          </p:cNvPicPr>
          <p:nvPr/>
        </p:nvPicPr>
        <p:blipFill>
          <a:blip r:embed="rId2" cstate="print"/>
          <a:srcRect/>
          <a:stretch>
            <a:fillRect/>
          </a:stretch>
        </p:blipFill>
        <p:spPr bwMode="auto">
          <a:xfrm>
            <a:off x="0" y="1588"/>
            <a:ext cx="9145588" cy="6856412"/>
          </a:xfrm>
          <a:prstGeom prst="rect">
            <a:avLst/>
          </a:prstGeom>
          <a:noFill/>
          <a:ln w="9525">
            <a:noFill/>
            <a:miter lim="800000"/>
            <a:headEnd/>
            <a:tailEnd/>
          </a:ln>
        </p:spPr>
      </p:pic>
      <p:sp>
        <p:nvSpPr>
          <p:cNvPr id="7" name="TextBox 6"/>
          <p:cNvSpPr txBox="1"/>
          <p:nvPr userDrawn="1"/>
        </p:nvSpPr>
        <p:spPr>
          <a:xfrm>
            <a:off x="6027420" y="1108840"/>
            <a:ext cx="665567" cy="369332"/>
          </a:xfrm>
          <a:prstGeom prst="rect">
            <a:avLst/>
          </a:prstGeom>
          <a:noFill/>
        </p:spPr>
        <p:txBody>
          <a:bodyPr wrap="none">
            <a:spAutoFit/>
          </a:bodyPr>
          <a:lstStyle/>
          <a:p>
            <a:pPr marL="234950" indent="-234950" eaLnBrk="1" hangingPunct="1">
              <a:spcBef>
                <a:spcPts val="300"/>
              </a:spcBef>
              <a:defRPr/>
            </a:pPr>
            <a:r>
              <a:rPr lang="en-US" sz="1800" b="0" kern="0" dirty="0" smtClean="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MCR</a:t>
            </a:r>
            <a:endPar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endParaRPr>
          </a:p>
        </p:txBody>
      </p:sp>
      <p:sp>
        <p:nvSpPr>
          <p:cNvPr id="8" name="TextBox 7"/>
          <p:cNvSpPr txBox="1"/>
          <p:nvPr/>
        </p:nvSpPr>
        <p:spPr>
          <a:xfrm>
            <a:off x="5640388" y="4572000"/>
            <a:ext cx="3503612" cy="1438275"/>
          </a:xfrm>
          <a:prstGeom prst="rect">
            <a:avLst/>
          </a:prstGeom>
          <a:noFill/>
        </p:spPr>
        <p:txBody>
          <a:bodyPr>
            <a:spAutoFit/>
          </a:bodyPr>
          <a:lstStyle/>
          <a:p>
            <a:pPr marL="234950" indent="-234950" algn="ctr" eaLnBrk="1" hangingPunct="1">
              <a:spcBef>
                <a:spcPts val="300"/>
              </a:spcBef>
              <a:defRPr/>
            </a:pPr>
            <a:endPar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endParaRP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NASA </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Internal Use</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Only</a:t>
            </a:r>
          </a:p>
        </p:txBody>
      </p:sp>
      <p:sp>
        <p:nvSpPr>
          <p:cNvPr id="9" name="TextBox 8"/>
          <p:cNvSpPr txBox="1"/>
          <p:nvPr userDrawn="1"/>
        </p:nvSpPr>
        <p:spPr>
          <a:xfrm>
            <a:off x="5640388" y="4572000"/>
            <a:ext cx="3503612" cy="1438275"/>
          </a:xfrm>
          <a:prstGeom prst="rect">
            <a:avLst/>
          </a:prstGeom>
          <a:noFill/>
        </p:spPr>
        <p:txBody>
          <a:bodyPr>
            <a:spAutoFit/>
          </a:bodyPr>
          <a:lstStyle/>
          <a:p>
            <a:pPr marL="234950" indent="-234950" algn="ctr" eaLnBrk="1" hangingPunct="1">
              <a:spcBef>
                <a:spcPts val="300"/>
              </a:spcBef>
              <a:defRPr/>
            </a:pPr>
            <a:endPar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endParaRP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NASA </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Internal Use</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Only</a:t>
            </a:r>
          </a:p>
        </p:txBody>
      </p:sp>
      <p:sp>
        <p:nvSpPr>
          <p:cNvPr id="6" name="Text Placeholder 5"/>
          <p:cNvSpPr>
            <a:spLocks noGrp="1"/>
          </p:cNvSpPr>
          <p:nvPr>
            <p:ph type="body" sz="quarter" idx="10"/>
          </p:nvPr>
        </p:nvSpPr>
        <p:spPr>
          <a:xfrm>
            <a:off x="251398" y="537995"/>
            <a:ext cx="8650230" cy="533400"/>
          </a:xfrm>
        </p:spPr>
        <p:txBody>
          <a:bodyPr anchor="ctr"/>
          <a:lstStyle>
            <a:lvl1pPr algn="l" rtl="0" eaLnBrk="0" fontAlgn="base" hangingPunct="0">
              <a:spcBef>
                <a:spcPct val="0"/>
              </a:spcBef>
              <a:spcAft>
                <a:spcPct val="0"/>
              </a:spcAft>
              <a:buNone/>
              <a:defRPr lang="en-US" sz="3600" b="0" kern="1200" cap="none" spc="150" baseline="0" dirty="0" smtClean="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lvl="0"/>
            <a:r>
              <a:rPr lang="en-US" smtClean="0"/>
              <a:t>Click to edit Master text styles</a:t>
            </a:r>
          </a:p>
        </p:txBody>
      </p:sp>
      <p:sp>
        <p:nvSpPr>
          <p:cNvPr id="20" name="Text Placeholder 19"/>
          <p:cNvSpPr>
            <a:spLocks noGrp="1"/>
          </p:cNvSpPr>
          <p:nvPr>
            <p:ph type="body" sz="quarter" idx="12"/>
          </p:nvPr>
        </p:nvSpPr>
        <p:spPr>
          <a:xfrm>
            <a:off x="317500" y="1654630"/>
            <a:ext cx="5181600" cy="381000"/>
          </a:xfrm>
        </p:spPr>
        <p:txBody>
          <a:bodyPr anchor="ctr"/>
          <a:lstStyle>
            <a:lvl1pPr marL="0" indent="0">
              <a:buNone/>
              <a:defRPr sz="2800">
                <a:gradFill>
                  <a:gsLst>
                    <a:gs pos="5000">
                      <a:schemeClr val="bg1">
                        <a:shade val="30000"/>
                        <a:satMod val="115000"/>
                      </a:schemeClr>
                    </a:gs>
                    <a:gs pos="75000">
                      <a:schemeClr val="bg1">
                        <a:shade val="100000"/>
                        <a:satMod val="115000"/>
                      </a:schemeClr>
                    </a:gs>
                  </a:gsLst>
                  <a:lin ang="16200000" scaled="1"/>
                </a:gradFill>
                <a:latin typeface="+mj-lt"/>
              </a:defRPr>
            </a:lvl1pPr>
          </a:lstStyle>
          <a:p>
            <a:pPr lvl="0"/>
            <a:r>
              <a:rPr lang="en-US" smtClean="0"/>
              <a:t>Click to edit Master text styles</a:t>
            </a:r>
          </a:p>
        </p:txBody>
      </p:sp>
      <p:sp>
        <p:nvSpPr>
          <p:cNvPr id="33" name="Text Placeholder 32"/>
          <p:cNvSpPr>
            <a:spLocks noGrp="1"/>
          </p:cNvSpPr>
          <p:nvPr>
            <p:ph type="body" sz="quarter" idx="20"/>
          </p:nvPr>
        </p:nvSpPr>
        <p:spPr>
          <a:xfrm>
            <a:off x="317500" y="1981200"/>
            <a:ext cx="7620000" cy="533400"/>
          </a:xfrm>
        </p:spPr>
        <p:txBody>
          <a:bodyPr/>
          <a:lstStyle>
            <a:lvl1pPr>
              <a:buNone/>
              <a:defRPr lang="en-US" sz="24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smtClean="0"/>
              <a:t>Click to edit Master text styles</a:t>
            </a:r>
          </a:p>
        </p:txBody>
      </p:sp>
    </p:spTree>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9" descr="clarreo"/>
          <p:cNvPicPr>
            <a:picLocks noChangeAspect="1" noChangeArrowheads="1"/>
          </p:cNvPicPr>
          <p:nvPr/>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5" name="TextBox 4"/>
          <p:cNvSpPr txBox="1"/>
          <p:nvPr/>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pic>
        <p:nvPicPr>
          <p:cNvPr id="6" name="Picture 9" descr="clarreo"/>
          <p:cNvPicPr>
            <a:picLocks noChangeAspect="1" noChangeArrowheads="1"/>
          </p:cNvPicPr>
          <p:nvPr userDrawn="1"/>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16" name="Title 7"/>
          <p:cNvSpPr>
            <a:spLocks noGrp="1"/>
          </p:cNvSpPr>
          <p:nvPr>
            <p:ph type="title"/>
          </p:nvPr>
        </p:nvSpPr>
        <p:spPr>
          <a:xfrm>
            <a:off x="-1" y="462710"/>
            <a:ext cx="9110949" cy="685800"/>
          </a:xfrm>
        </p:spPr>
        <p:txBody>
          <a:bodyPr/>
          <a:lstStyle>
            <a:lvl1pPr>
              <a:defRPr b="0" spc="150" baseline="0">
                <a:ln w="3175">
                  <a:solidFill>
                    <a:srgbClr val="FFFFFF"/>
                  </a:solidFill>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7" name="Text Placeholder 18"/>
          <p:cNvSpPr>
            <a:spLocks noGrp="1"/>
          </p:cNvSpPr>
          <p:nvPr>
            <p:ph type="body" sz="quarter" idx="13"/>
          </p:nvPr>
        </p:nvSpPr>
        <p:spPr>
          <a:xfrm>
            <a:off x="304800" y="1509943"/>
            <a:ext cx="8839200" cy="615950"/>
          </a:xfrm>
        </p:spPr>
        <p:txBody>
          <a:bodyPr anchor="ctr"/>
          <a:lstStyle>
            <a:lvl1pPr>
              <a:buNone/>
              <a:defRPr sz="2800">
                <a:gradFill>
                  <a:gsLst>
                    <a:gs pos="0">
                      <a:schemeClr val="bg1">
                        <a:shade val="30000"/>
                        <a:satMod val="115000"/>
                      </a:schemeClr>
                    </a:gs>
                    <a:gs pos="60000">
                      <a:schemeClr val="bg1">
                        <a:shade val="100000"/>
                        <a:satMod val="115000"/>
                      </a:schemeClr>
                    </a:gs>
                  </a:gsLst>
                  <a:lin ang="16200000" scaled="1"/>
                </a:gra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9" name="TextBox 8"/>
          <p:cNvSpPr txBox="1"/>
          <p:nvPr userDrawn="1"/>
        </p:nvSpPr>
        <p:spPr>
          <a:xfrm>
            <a:off x="4991548" y="4317105"/>
            <a:ext cx="4152452" cy="523220"/>
          </a:xfrm>
          <a:prstGeom prst="rect">
            <a:avLst/>
          </a:prstGeom>
          <a:noFill/>
        </p:spPr>
        <p:txBody>
          <a:bodyPr wrap="square">
            <a:spAutoFit/>
          </a:bodyPr>
          <a:lstStyle/>
          <a:p>
            <a:pPr algn="ctr" eaLnBrk="1" hangingPunct="1">
              <a:defRPr/>
            </a:pPr>
            <a:r>
              <a:rPr lang="en-US" sz="2800" b="0" dirty="0" smtClean="0">
                <a:solidFill>
                  <a:srgbClr val="000000"/>
                </a:solidFill>
                <a:effectLst>
                  <a:outerShdw blurRad="38100" dist="38100" dir="2700000" algn="tl">
                    <a:srgbClr val="000000">
                      <a:alpha val="43137"/>
                    </a:srgbClr>
                  </a:outerShdw>
                </a:effectLst>
                <a:latin typeface="Arial"/>
                <a:ea typeface="+mn-ea"/>
              </a:rPr>
              <a:t>	</a:t>
            </a:r>
            <a:r>
              <a:rPr lang="en-US" sz="2800" b="0" dirty="0">
                <a:solidFill>
                  <a:srgbClr val="000000"/>
                </a:solidFill>
                <a:effectLst>
                  <a:outerShdw blurRad="38100" dist="38100" dir="2700000" algn="tl">
                    <a:srgbClr val="000000">
                      <a:alpha val="43137"/>
                    </a:srgbClr>
                  </a:outerShdw>
                </a:effectLst>
                <a:latin typeface="Arial"/>
                <a:ea typeface="+mn-ea"/>
              </a:rPr>
              <a:t>	</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86000" y="29028"/>
            <a:ext cx="6846262" cy="685800"/>
          </a:xfrm>
        </p:spPr>
        <p:txBody>
          <a:bodyPr/>
          <a:lstStyle>
            <a:lvl1pPr>
              <a:lnSpc>
                <a:spcPts val="2600"/>
              </a:lnSpc>
              <a:defRPr/>
            </a:lvl1pPr>
          </a:lstStyle>
          <a:p>
            <a:r>
              <a:rPr lang="en-US"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5"/>
          <p:cNvSpPr>
            <a:spLocks noGrp="1"/>
          </p:cNvSpPr>
          <p:nvPr>
            <p:ph type="title"/>
          </p:nvPr>
        </p:nvSpPr>
        <p:spPr>
          <a:xfrm>
            <a:off x="2286000" y="2540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
        <p:nvSpPr>
          <p:cNvPr id="8"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Bottom">
    <p:spTree>
      <p:nvGrpSpPr>
        <p:cNvPr id="1" name=""/>
        <p:cNvGrpSpPr/>
        <p:nvPr/>
      </p:nvGrpSpPr>
      <p:grpSpPr>
        <a:xfrm>
          <a:off x="0" y="0"/>
          <a:ext cx="0" cy="0"/>
          <a:chOff x="0" y="0"/>
          <a:chExt cx="0" cy="0"/>
        </a:xfrm>
      </p:grpSpPr>
      <p:sp>
        <p:nvSpPr>
          <p:cNvPr id="3" name="Rectangle 2"/>
          <p:cNvSpPr/>
          <p:nvPr/>
        </p:nvSpPr>
        <p:spPr bwMode="auto">
          <a:xfrm>
            <a:off x="0" y="4953000"/>
            <a:ext cx="914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2"/>
          </p:nvPr>
        </p:nvSpPr>
        <p:spPr>
          <a:xfrm>
            <a:off x="0" y="762000"/>
            <a:ext cx="4497388"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0"/>
          </p:nvPr>
        </p:nvSpPr>
        <p:spPr>
          <a:xfrm>
            <a:off x="4648200" y="762000"/>
            <a:ext cx="4495800"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0"/>
            <a:ext cx="4344868"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762000"/>
            <a:ext cx="4346575"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10"/>
          </p:nvPr>
        </p:nvSpPr>
        <p:spPr>
          <a:xfrm>
            <a:off x="46482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2034" y="711168"/>
            <a:ext cx="9121966" cy="5613431"/>
          </a:xfrm>
        </p:spPr>
        <p:txBody>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11" name="Title 10"/>
          <p:cNvSpPr>
            <a:spLocks noGrp="1"/>
          </p:cNvSpPr>
          <p:nvPr>
            <p:ph type="title"/>
          </p:nvPr>
        </p:nvSpPr>
        <p:spPr>
          <a:xfrm>
            <a:off x="2286000" y="0"/>
            <a:ext cx="6858000" cy="685800"/>
          </a:xfrm>
        </p:spPr>
        <p:txBody>
          <a:bodyPr/>
          <a:lstStyle>
            <a:lvl1pPr>
              <a:defRPr/>
            </a:lvl1pPr>
          </a:lstStyle>
          <a:p>
            <a:r>
              <a:rPr lang="en-US" smtClean="0"/>
              <a:t>Click to edit Master title style</a:t>
            </a:r>
            <a:endParaRPr lang="en-US" dirty="0"/>
          </a:p>
        </p:txBody>
      </p:sp>
    </p:spTree>
  </p:cSld>
  <p:clrMapOvr>
    <a:masterClrMapping/>
  </p:clrMapOvr>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hin Blue Bottom Line 2-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4" name="Title 5"/>
          <p:cNvSpPr>
            <a:spLocks noGrp="1"/>
          </p:cNvSpPr>
          <p:nvPr>
            <p:ph type="title"/>
          </p:nvPr>
        </p:nvSpPr>
        <p:spPr>
          <a:xfrm>
            <a:off x="2286000" y="25400"/>
            <a:ext cx="6858000"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hin Blue Bottom Line  1-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cxnSp>
        <p:nvCxnSpPr>
          <p:cNvPr id="4" name="Straight Connector 3"/>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6"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Tree>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nk to bottom">
    <p:spTree>
      <p:nvGrpSpPr>
        <p:cNvPr id="1" name=""/>
        <p:cNvGrpSpPr/>
        <p:nvPr/>
      </p:nvGrpSpPr>
      <p:grpSpPr>
        <a:xfrm>
          <a:off x="0" y="0"/>
          <a:ext cx="0" cy="0"/>
          <a:chOff x="0" y="0"/>
          <a:chExt cx="0" cy="0"/>
        </a:xfrm>
      </p:grpSpPr>
      <p:sp>
        <p:nvSpPr>
          <p:cNvPr id="2" name="Rectangle 1"/>
          <p:cNvSpPr/>
          <p:nvPr/>
        </p:nvSpPr>
        <p:spPr bwMode="auto">
          <a:xfrm>
            <a:off x="0" y="0"/>
            <a:ext cx="9144000" cy="66294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spTree>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86000" y="29028"/>
            <a:ext cx="6846262" cy="685800"/>
          </a:xfrm>
        </p:spPr>
        <p:txBody>
          <a:bodyPr/>
          <a:lstStyle>
            <a:lvl1pPr>
              <a:lnSpc>
                <a:spcPts val="2600"/>
              </a:lnSpc>
              <a:defRPr/>
            </a:lvl1pPr>
          </a:lstStyle>
          <a:p>
            <a:r>
              <a:rPr lang="en-US"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o Blue Bottom Bar">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4" name="Title 5"/>
          <p:cNvSpPr>
            <a:spLocks noGrp="1"/>
          </p:cNvSpPr>
          <p:nvPr>
            <p:ph type="title" hasCustomPrompt="1"/>
          </p:nvPr>
        </p:nvSpPr>
        <p:spPr>
          <a:xfrm>
            <a:off x="2347414" y="25400"/>
            <a:ext cx="6784848" cy="685800"/>
          </a:xfrm>
        </p:spPr>
        <p:txBody>
          <a:bodyPr anchor="ctr">
            <a:noAutofit/>
          </a:bodyPr>
          <a:lstStyle>
            <a:lvl1pPr>
              <a:lnSpc>
                <a:spcPts val="2600"/>
              </a:lnSpc>
              <a:defRPr sz="2800"/>
            </a:lvl1pPr>
          </a:lstStyle>
          <a:p>
            <a:pPr lvl="0"/>
            <a:r>
              <a:rPr lang="en-US" dirty="0" smtClean="0"/>
              <a:t>Click for 2-line Slide Title</a:t>
            </a:r>
            <a:br>
              <a:rPr lang="en-US" dirty="0" smtClean="0"/>
            </a:br>
            <a:r>
              <a:rPr lang="en-US" dirty="0" smtClean="0"/>
              <a:t>	2-line Slide Title </a:t>
            </a:r>
          </a:p>
        </p:txBody>
      </p:sp>
    </p:spTree>
  </p:cSld>
  <p:clrMapOvr>
    <a:masterClrMapping/>
  </p:clrMapOvr>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No Blue Bottom Bar 2-line TITLE">
    <p:spTree>
      <p:nvGrpSpPr>
        <p:cNvPr id="1" name=""/>
        <p:cNvGrpSpPr/>
        <p:nvPr/>
      </p:nvGrpSpPr>
      <p:grpSpPr>
        <a:xfrm>
          <a:off x="0" y="0"/>
          <a:ext cx="0" cy="0"/>
          <a:chOff x="0" y="0"/>
          <a:chExt cx="0" cy="0"/>
        </a:xfrm>
      </p:grpSpPr>
      <p:grpSp>
        <p:nvGrpSpPr>
          <p:cNvPr id="3" name="Group 5"/>
          <p:cNvGrpSpPr>
            <a:grpSpLocks/>
          </p:cNvGrpSpPr>
          <p:nvPr userDrawn="1"/>
        </p:nvGrpSpPr>
        <p:grpSpPr bwMode="auto">
          <a:xfrm>
            <a:off x="0" y="6035675"/>
            <a:ext cx="9144000" cy="793750"/>
            <a:chOff x="0" y="6035566"/>
            <a:chExt cx="9144000" cy="793532"/>
          </a:xfrm>
        </p:grpSpPr>
        <p:sp>
          <p:nvSpPr>
            <p:cNvPr id="5" name="Rectangle 4"/>
            <p:cNvSpPr/>
            <p:nvPr userDrawn="1"/>
          </p:nvSpPr>
          <p:spPr bwMode="auto">
            <a:xfrm>
              <a:off x="0" y="6084765"/>
              <a:ext cx="9144000" cy="552298"/>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sp>
          <p:nvSpPr>
            <p:cNvPr id="6" name="Rectangle 5"/>
            <p:cNvSpPr/>
            <p:nvPr userDrawn="1"/>
          </p:nvSpPr>
          <p:spPr bwMode="auto">
            <a:xfrm>
              <a:off x="26988" y="6035566"/>
              <a:ext cx="8229600" cy="79353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grpSp>
      <p:sp>
        <p:nvSpPr>
          <p:cNvPr id="4" name="Title 5"/>
          <p:cNvSpPr>
            <a:spLocks noGrp="1"/>
          </p:cNvSpPr>
          <p:nvPr>
            <p:ph type="title"/>
          </p:nvPr>
        </p:nvSpPr>
        <p:spPr>
          <a:xfrm>
            <a:off x="2286000" y="2540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752600"/>
            <a:ext cx="4305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752600"/>
            <a:ext cx="4305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248400"/>
            <a:ext cx="2514600" cy="457200"/>
          </a:xfrm>
          <a:prstGeom prst="rect">
            <a:avLst/>
          </a:prstGeom>
        </p:spPr>
        <p:txBody>
          <a:bodyPr/>
          <a:lstStyle>
            <a:lvl1pPr>
              <a:defRPr i="0" smtClean="0"/>
            </a:lvl1pPr>
          </a:lstStyle>
          <a:p>
            <a:pPr eaLnBrk="1" hangingPunct="1">
              <a:defRPr/>
            </a:pPr>
            <a:endParaRPr lang="en-US" b="0">
              <a:solidFill>
                <a:srgbClr val="000000"/>
              </a:solidFill>
              <a:latin typeface="Times New Roman" pitchFamily="18" charset="0"/>
              <a:ea typeface="+mn-ea"/>
            </a:endParaRPr>
          </a:p>
          <a:p>
            <a:pPr eaLnBrk="1" hangingPunct="1">
              <a:defRPr/>
            </a:pPr>
            <a:r>
              <a:rPr lang="en-US" b="0">
                <a:solidFill>
                  <a:srgbClr val="000000"/>
                </a:solidFill>
                <a:latin typeface="Times New Roman" pitchFamily="18" charset="0"/>
                <a:ea typeface="+mn-ea"/>
              </a:rPr>
              <a:t>CLARREO Mission Review</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mtClean="0"/>
            </a:lvl1pPr>
          </a:lstStyle>
          <a:p>
            <a:pPr eaLnBrk="1" hangingPunct="1">
              <a:defRPr/>
            </a:pPr>
            <a:endParaRPr lang="en-US" b="0">
              <a:solidFill>
                <a:srgbClr val="000000"/>
              </a:solidFill>
              <a:latin typeface="Times New Roman" pitchFamily="18" charset="0"/>
              <a:ea typeface="+mn-ea"/>
            </a:endParaRPr>
          </a:p>
          <a:p>
            <a:pPr eaLnBrk="1" hangingPunct="1">
              <a:defRPr/>
            </a:pPr>
            <a:endParaRPr lang="en-US" b="0">
              <a:solidFill>
                <a:srgbClr val="000000"/>
              </a:solidFill>
              <a:latin typeface="Times New Roman" pitchFamily="18" charset="0"/>
              <a:ea typeface="+mn-ea"/>
            </a:endParaRPr>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defRPr smtClean="0"/>
            </a:lvl1pPr>
          </a:lstStyle>
          <a:p>
            <a:pPr eaLnBrk="1" hangingPunct="1">
              <a:defRPr/>
            </a:pPr>
            <a:endParaRPr lang="en-US" b="0">
              <a:solidFill>
                <a:srgbClr val="000000"/>
              </a:solidFill>
              <a:latin typeface="Times New Roman" pitchFamily="18" charset="0"/>
              <a:ea typeface="+mn-ea"/>
            </a:endParaRPr>
          </a:p>
          <a:p>
            <a:pPr eaLnBrk="1" hangingPunct="1">
              <a:defRPr/>
            </a:pPr>
            <a:fld id="{FA2D80EB-8780-C04A-80BC-8C9B77CAFABB}" type="slidenum">
              <a:rPr lang="en-US" b="0">
                <a:solidFill>
                  <a:srgbClr val="000000"/>
                </a:solidFill>
                <a:latin typeface="Times New Roman" pitchFamily="18" charset="0"/>
                <a:ea typeface="+mn-ea"/>
              </a:rPr>
              <a:pPr eaLnBrk="1" hangingPunct="1">
                <a:defRPr/>
              </a:pPr>
              <a:t>‹#›</a:t>
            </a:fld>
            <a:endParaRPr lang="en-US" b="0">
              <a:solidFill>
                <a:srgbClr val="000000"/>
              </a:solidFill>
              <a:latin typeface="Times New Roman" pitchFamily="18" charset="0"/>
              <a:ea typeface="+mn-ea"/>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9" descr="clarreo"/>
          <p:cNvPicPr>
            <a:picLocks noChangeAspect="1" noChangeArrowheads="1"/>
          </p:cNvPicPr>
          <p:nvPr/>
        </p:nvPicPr>
        <p:blipFill>
          <a:blip r:embed="rId2" cstate="print"/>
          <a:srcRect/>
          <a:stretch>
            <a:fillRect/>
          </a:stretch>
        </p:blipFill>
        <p:spPr bwMode="auto">
          <a:xfrm>
            <a:off x="0" y="1588"/>
            <a:ext cx="9145588" cy="6856412"/>
          </a:xfrm>
          <a:prstGeom prst="rect">
            <a:avLst/>
          </a:prstGeom>
          <a:noFill/>
          <a:ln w="9525">
            <a:noFill/>
            <a:miter lim="800000"/>
            <a:headEnd/>
            <a:tailEnd/>
          </a:ln>
        </p:spPr>
      </p:pic>
      <p:sp>
        <p:nvSpPr>
          <p:cNvPr id="7" name="TextBox 6"/>
          <p:cNvSpPr txBox="1"/>
          <p:nvPr userDrawn="1"/>
        </p:nvSpPr>
        <p:spPr>
          <a:xfrm>
            <a:off x="6027420" y="1108840"/>
            <a:ext cx="665567" cy="369332"/>
          </a:xfrm>
          <a:prstGeom prst="rect">
            <a:avLst/>
          </a:prstGeom>
          <a:noFill/>
        </p:spPr>
        <p:txBody>
          <a:bodyPr wrap="none">
            <a:spAutoFit/>
          </a:bodyPr>
          <a:lstStyle/>
          <a:p>
            <a:pPr marL="234950" indent="-234950" eaLnBrk="1" hangingPunct="1">
              <a:spcBef>
                <a:spcPts val="300"/>
              </a:spcBef>
              <a:defRPr/>
            </a:pPr>
            <a:r>
              <a:rPr lang="en-US" sz="1800" b="0" kern="0" dirty="0" smtClean="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MCR</a:t>
            </a:r>
            <a:endPar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endParaRPr>
          </a:p>
        </p:txBody>
      </p:sp>
      <p:sp>
        <p:nvSpPr>
          <p:cNvPr id="8" name="TextBox 7"/>
          <p:cNvSpPr txBox="1"/>
          <p:nvPr/>
        </p:nvSpPr>
        <p:spPr>
          <a:xfrm>
            <a:off x="5640388" y="4572000"/>
            <a:ext cx="3503612" cy="1438275"/>
          </a:xfrm>
          <a:prstGeom prst="rect">
            <a:avLst/>
          </a:prstGeom>
          <a:noFill/>
        </p:spPr>
        <p:txBody>
          <a:bodyPr>
            <a:spAutoFit/>
          </a:bodyPr>
          <a:lstStyle/>
          <a:p>
            <a:pPr marL="234950" indent="-234950" algn="ctr" eaLnBrk="1" hangingPunct="1">
              <a:spcBef>
                <a:spcPts val="300"/>
              </a:spcBef>
              <a:defRPr/>
            </a:pPr>
            <a:endPar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endParaRP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NASA </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Internal Use</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Only</a:t>
            </a:r>
          </a:p>
        </p:txBody>
      </p:sp>
      <p:sp>
        <p:nvSpPr>
          <p:cNvPr id="9" name="TextBox 8"/>
          <p:cNvSpPr txBox="1"/>
          <p:nvPr userDrawn="1"/>
        </p:nvSpPr>
        <p:spPr>
          <a:xfrm>
            <a:off x="5640388" y="4572000"/>
            <a:ext cx="3503612" cy="1438275"/>
          </a:xfrm>
          <a:prstGeom prst="rect">
            <a:avLst/>
          </a:prstGeom>
          <a:noFill/>
        </p:spPr>
        <p:txBody>
          <a:bodyPr>
            <a:spAutoFit/>
          </a:bodyPr>
          <a:lstStyle/>
          <a:p>
            <a:pPr marL="234950" indent="-234950" algn="ctr" eaLnBrk="1" hangingPunct="1">
              <a:spcBef>
                <a:spcPts val="300"/>
              </a:spcBef>
              <a:defRPr/>
            </a:pPr>
            <a:endPar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endParaRP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NASA </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Internal Use</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Only</a:t>
            </a:r>
          </a:p>
        </p:txBody>
      </p:sp>
      <p:sp>
        <p:nvSpPr>
          <p:cNvPr id="6" name="Text Placeholder 5"/>
          <p:cNvSpPr>
            <a:spLocks noGrp="1"/>
          </p:cNvSpPr>
          <p:nvPr>
            <p:ph type="body" sz="quarter" idx="10"/>
          </p:nvPr>
        </p:nvSpPr>
        <p:spPr>
          <a:xfrm>
            <a:off x="251398" y="537995"/>
            <a:ext cx="8650230" cy="533400"/>
          </a:xfrm>
        </p:spPr>
        <p:txBody>
          <a:bodyPr anchor="ctr"/>
          <a:lstStyle>
            <a:lvl1pPr algn="l" rtl="0" eaLnBrk="0" fontAlgn="base" hangingPunct="0">
              <a:spcBef>
                <a:spcPct val="0"/>
              </a:spcBef>
              <a:spcAft>
                <a:spcPct val="0"/>
              </a:spcAft>
              <a:buNone/>
              <a:defRPr lang="en-US" sz="3600" b="0" kern="1200" cap="none" spc="150" baseline="0" dirty="0" smtClean="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lvl="0"/>
            <a:r>
              <a:rPr lang="en-US" smtClean="0"/>
              <a:t>Click to edit Master text styles</a:t>
            </a:r>
          </a:p>
        </p:txBody>
      </p:sp>
      <p:sp>
        <p:nvSpPr>
          <p:cNvPr id="20" name="Text Placeholder 19"/>
          <p:cNvSpPr>
            <a:spLocks noGrp="1"/>
          </p:cNvSpPr>
          <p:nvPr>
            <p:ph type="body" sz="quarter" idx="12"/>
          </p:nvPr>
        </p:nvSpPr>
        <p:spPr>
          <a:xfrm>
            <a:off x="317500" y="1654630"/>
            <a:ext cx="5181600" cy="381000"/>
          </a:xfrm>
        </p:spPr>
        <p:txBody>
          <a:bodyPr anchor="ctr"/>
          <a:lstStyle>
            <a:lvl1pPr marL="0" indent="0">
              <a:buNone/>
              <a:defRPr sz="2800">
                <a:gradFill>
                  <a:gsLst>
                    <a:gs pos="5000">
                      <a:schemeClr val="bg1">
                        <a:shade val="30000"/>
                        <a:satMod val="115000"/>
                      </a:schemeClr>
                    </a:gs>
                    <a:gs pos="75000">
                      <a:schemeClr val="bg1">
                        <a:shade val="100000"/>
                        <a:satMod val="115000"/>
                      </a:schemeClr>
                    </a:gs>
                  </a:gsLst>
                  <a:lin ang="16200000" scaled="1"/>
                </a:gradFill>
                <a:latin typeface="+mj-lt"/>
              </a:defRPr>
            </a:lvl1pPr>
          </a:lstStyle>
          <a:p>
            <a:pPr lvl="0"/>
            <a:r>
              <a:rPr lang="en-US" smtClean="0"/>
              <a:t>Click to edit Master text styles</a:t>
            </a:r>
          </a:p>
        </p:txBody>
      </p:sp>
      <p:sp>
        <p:nvSpPr>
          <p:cNvPr id="33" name="Text Placeholder 32"/>
          <p:cNvSpPr>
            <a:spLocks noGrp="1"/>
          </p:cNvSpPr>
          <p:nvPr>
            <p:ph type="body" sz="quarter" idx="20"/>
          </p:nvPr>
        </p:nvSpPr>
        <p:spPr>
          <a:xfrm>
            <a:off x="317500" y="1981200"/>
            <a:ext cx="7620000" cy="533400"/>
          </a:xfrm>
        </p:spPr>
        <p:txBody>
          <a:bodyPr/>
          <a:lstStyle>
            <a:lvl1pPr>
              <a:buNone/>
              <a:defRPr lang="en-US" sz="24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smtClean="0"/>
              <a:t>Click to edit Master text styles</a:t>
            </a:r>
          </a:p>
        </p:txBody>
      </p:sp>
    </p:spTree>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9" descr="clarreo"/>
          <p:cNvPicPr>
            <a:picLocks noChangeAspect="1" noChangeArrowheads="1"/>
          </p:cNvPicPr>
          <p:nvPr/>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5" name="TextBox 4"/>
          <p:cNvSpPr txBox="1"/>
          <p:nvPr/>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pic>
        <p:nvPicPr>
          <p:cNvPr id="6" name="Picture 9" descr="clarreo"/>
          <p:cNvPicPr>
            <a:picLocks noChangeAspect="1" noChangeArrowheads="1"/>
          </p:cNvPicPr>
          <p:nvPr userDrawn="1"/>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16" name="Title 7"/>
          <p:cNvSpPr>
            <a:spLocks noGrp="1"/>
          </p:cNvSpPr>
          <p:nvPr>
            <p:ph type="title"/>
          </p:nvPr>
        </p:nvSpPr>
        <p:spPr>
          <a:xfrm>
            <a:off x="-1" y="462710"/>
            <a:ext cx="9110949" cy="685800"/>
          </a:xfrm>
        </p:spPr>
        <p:txBody>
          <a:bodyPr/>
          <a:lstStyle>
            <a:lvl1pPr>
              <a:defRPr b="0" spc="150" baseline="0">
                <a:ln w="3175">
                  <a:solidFill>
                    <a:srgbClr val="FFFFFF"/>
                  </a:solidFill>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7" name="Text Placeholder 18"/>
          <p:cNvSpPr>
            <a:spLocks noGrp="1"/>
          </p:cNvSpPr>
          <p:nvPr>
            <p:ph type="body" sz="quarter" idx="13"/>
          </p:nvPr>
        </p:nvSpPr>
        <p:spPr>
          <a:xfrm>
            <a:off x="304800" y="1509943"/>
            <a:ext cx="8839200" cy="615950"/>
          </a:xfrm>
        </p:spPr>
        <p:txBody>
          <a:bodyPr anchor="ctr"/>
          <a:lstStyle>
            <a:lvl1pPr>
              <a:buNone/>
              <a:defRPr sz="2800">
                <a:gradFill>
                  <a:gsLst>
                    <a:gs pos="0">
                      <a:schemeClr val="bg1">
                        <a:shade val="30000"/>
                        <a:satMod val="115000"/>
                      </a:schemeClr>
                    </a:gs>
                    <a:gs pos="60000">
                      <a:schemeClr val="bg1">
                        <a:shade val="100000"/>
                        <a:satMod val="115000"/>
                      </a:schemeClr>
                    </a:gs>
                  </a:gsLst>
                  <a:lin ang="16200000" scaled="1"/>
                </a:gra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
        <p:nvSpPr>
          <p:cNvPr id="9" name="TextBox 8"/>
          <p:cNvSpPr txBox="1"/>
          <p:nvPr userDrawn="1"/>
        </p:nvSpPr>
        <p:spPr>
          <a:xfrm>
            <a:off x="4991548" y="4317105"/>
            <a:ext cx="4152452" cy="523220"/>
          </a:xfrm>
          <a:prstGeom prst="rect">
            <a:avLst/>
          </a:prstGeom>
          <a:noFill/>
        </p:spPr>
        <p:txBody>
          <a:bodyPr wrap="square">
            <a:spAutoFit/>
          </a:bodyPr>
          <a:lstStyle/>
          <a:p>
            <a:pPr algn="ctr" eaLnBrk="1" hangingPunct="1">
              <a:defRPr/>
            </a:pPr>
            <a:r>
              <a:rPr lang="en-US" sz="2800" b="0" dirty="0" smtClean="0">
                <a:solidFill>
                  <a:srgbClr val="000000"/>
                </a:solidFill>
                <a:effectLst>
                  <a:outerShdw blurRad="38100" dist="38100" dir="2700000" algn="tl">
                    <a:srgbClr val="000000">
                      <a:alpha val="43137"/>
                    </a:srgbClr>
                  </a:outerShdw>
                </a:effectLst>
                <a:latin typeface="Arial"/>
                <a:ea typeface="+mn-ea"/>
              </a:rPr>
              <a:t>	</a:t>
            </a:r>
            <a:r>
              <a:rPr lang="en-US" sz="2800" b="0" dirty="0">
                <a:solidFill>
                  <a:srgbClr val="000000"/>
                </a:solidFill>
                <a:effectLst>
                  <a:outerShdw blurRad="38100" dist="38100" dir="2700000" algn="tl">
                    <a:srgbClr val="000000">
                      <a:alpha val="43137"/>
                    </a:srgbClr>
                  </a:outerShdw>
                </a:effectLst>
                <a:latin typeface="Arial"/>
                <a:ea typeface="+mn-ea"/>
              </a:rPr>
              <a:t>	</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86000" y="29028"/>
            <a:ext cx="6846262" cy="685800"/>
          </a:xfrm>
        </p:spPr>
        <p:txBody>
          <a:bodyPr/>
          <a:lstStyle>
            <a:lvl1pPr>
              <a:lnSpc>
                <a:spcPts val="2600"/>
              </a:lnSpc>
              <a:defRPr/>
            </a:lvl1pPr>
          </a:lstStyle>
          <a:p>
            <a:r>
              <a:rPr lang="en-US"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5"/>
          <p:cNvSpPr>
            <a:spLocks noGrp="1"/>
          </p:cNvSpPr>
          <p:nvPr>
            <p:ph type="title"/>
          </p:nvPr>
        </p:nvSpPr>
        <p:spPr>
          <a:xfrm>
            <a:off x="2286000" y="2540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
        <p:nvSpPr>
          <p:cNvPr id="8"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2"/>
          </p:nvPr>
        </p:nvSpPr>
        <p:spPr>
          <a:xfrm>
            <a:off x="0" y="762000"/>
            <a:ext cx="4497388"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0"/>
          </p:nvPr>
        </p:nvSpPr>
        <p:spPr>
          <a:xfrm>
            <a:off x="4648200" y="762000"/>
            <a:ext cx="4495800"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3" name="Picture 9" descr="clarreo"/>
          <p:cNvPicPr>
            <a:picLocks noChangeAspect="1" noChangeArrowheads="1"/>
          </p:cNvPicPr>
          <p:nvPr/>
        </p:nvPicPr>
        <p:blipFill>
          <a:blip r:embed="rId2" cstate="print"/>
          <a:srcRect/>
          <a:stretch>
            <a:fillRect/>
          </a:stretch>
        </p:blipFill>
        <p:spPr bwMode="auto">
          <a:xfrm>
            <a:off x="0" y="1587"/>
            <a:ext cx="9145588" cy="6856413"/>
          </a:xfrm>
          <a:prstGeom prst="rect">
            <a:avLst/>
          </a:prstGeom>
          <a:noFill/>
          <a:ln w="9525">
            <a:noFill/>
            <a:miter lim="800000"/>
            <a:headEnd/>
            <a:tailEnd/>
          </a:ln>
        </p:spPr>
      </p:pic>
      <p:sp>
        <p:nvSpPr>
          <p:cNvPr id="6" name="Text Placeholder 5"/>
          <p:cNvSpPr>
            <a:spLocks noGrp="1"/>
          </p:cNvSpPr>
          <p:nvPr>
            <p:ph type="body" sz="quarter" idx="10" hasCustomPrompt="1"/>
          </p:nvPr>
        </p:nvSpPr>
        <p:spPr>
          <a:xfrm>
            <a:off x="317500" y="152400"/>
            <a:ext cx="6629400" cy="533400"/>
          </a:xfrm>
        </p:spPr>
        <p:txBody>
          <a:bodyPr anchor="ctr"/>
          <a:lstStyle>
            <a:lvl1pPr algn="l" rtl="0" eaLnBrk="0" fontAlgn="base" hangingPunct="0">
              <a:spcBef>
                <a:spcPct val="0"/>
              </a:spcBef>
              <a:spcAft>
                <a:spcPct val="0"/>
              </a:spcAft>
              <a:buNone/>
              <a:defRPr lang="en-US" sz="3600" b="0" kern="1200" cap="none" spc="150" baseline="0" dirty="0" smtClean="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lvl="0"/>
            <a:r>
              <a:rPr lang="en-US" dirty="0" smtClean="0"/>
              <a:t>Click for Review Title</a:t>
            </a:r>
          </a:p>
        </p:txBody>
      </p:sp>
      <p:sp>
        <p:nvSpPr>
          <p:cNvPr id="20" name="Text Placeholder 19"/>
          <p:cNvSpPr>
            <a:spLocks noGrp="1"/>
          </p:cNvSpPr>
          <p:nvPr>
            <p:ph type="body" sz="quarter" idx="12" hasCustomPrompt="1"/>
          </p:nvPr>
        </p:nvSpPr>
        <p:spPr>
          <a:xfrm>
            <a:off x="317500" y="1654630"/>
            <a:ext cx="5181600" cy="381000"/>
          </a:xfrm>
        </p:spPr>
        <p:txBody>
          <a:bodyPr anchor="ctr"/>
          <a:lstStyle>
            <a:lvl1pPr marL="0" indent="0">
              <a:buNone/>
              <a:defRPr sz="2800">
                <a:solidFill>
                  <a:schemeClr val="bg1"/>
                </a:solidFill>
                <a:latin typeface="+mj-lt"/>
              </a:defRPr>
            </a:lvl1pPr>
          </a:lstStyle>
          <a:p>
            <a:pPr lvl="0"/>
            <a:r>
              <a:rPr lang="en-US" dirty="0" smtClean="0"/>
              <a:t>Click for Date</a:t>
            </a:r>
            <a:endParaRPr lang="en-US" dirty="0"/>
          </a:p>
        </p:txBody>
      </p:sp>
      <p:sp>
        <p:nvSpPr>
          <p:cNvPr id="25" name="Text Placeholder 24"/>
          <p:cNvSpPr>
            <a:spLocks noGrp="1"/>
          </p:cNvSpPr>
          <p:nvPr>
            <p:ph type="body" sz="quarter" idx="16" hasCustomPrompt="1"/>
          </p:nvPr>
        </p:nvSpPr>
        <p:spPr>
          <a:xfrm>
            <a:off x="5638800" y="4572000"/>
            <a:ext cx="3505200" cy="1981200"/>
          </a:xfrm>
        </p:spPr>
        <p:txBody>
          <a:bodyPr/>
          <a:lstStyle>
            <a:lvl1pPr algn="ctr">
              <a:buNone/>
              <a:defRPr sz="1600" b="1" baseline="0">
                <a:effectLst>
                  <a:glow rad="228600">
                    <a:schemeClr val="bg1">
                      <a:alpha val="40000"/>
                    </a:schemeClr>
                  </a:glow>
                  <a:outerShdw blurRad="50800" dist="38100" dir="2700000" algn="tl" rotWithShape="0">
                    <a:prstClr val="black">
                      <a:alpha val="40000"/>
                    </a:prstClr>
                  </a:outerShdw>
                </a:effectLst>
              </a:defRPr>
            </a:lvl1pPr>
            <a:lvl2pPr>
              <a:buNone/>
              <a:defRPr/>
            </a:lvl2pPr>
            <a:lvl3pPr>
              <a:buNone/>
              <a:defRPr/>
            </a:lvl3pPr>
            <a:lvl4pPr>
              <a:buNone/>
              <a:defRPr/>
            </a:lvl4pPr>
            <a:lvl5pPr>
              <a:buFont typeface="Arial" pitchFamily="34" charset="0"/>
              <a:buNone/>
              <a:defRPr/>
            </a:lvl5pPr>
          </a:lstStyle>
          <a:p>
            <a:pPr lvl="0"/>
            <a:r>
              <a:rPr lang="en-US" dirty="0" smtClean="0"/>
              <a:t>Click to add </a:t>
            </a:r>
          </a:p>
          <a:p>
            <a:pPr lvl="0"/>
            <a:r>
              <a:rPr lang="en-US" dirty="0" smtClean="0"/>
              <a:t>Material Sensitivity Notice </a:t>
            </a:r>
          </a:p>
          <a:p>
            <a:pPr lvl="0"/>
            <a:r>
              <a:rPr lang="en-US" dirty="0" smtClean="0"/>
              <a:t>if necessary</a:t>
            </a:r>
            <a:endParaRPr lang="en-US" dirty="0"/>
          </a:p>
        </p:txBody>
      </p:sp>
      <p:sp>
        <p:nvSpPr>
          <p:cNvPr id="31" name="Text Placeholder 30"/>
          <p:cNvSpPr>
            <a:spLocks noGrp="1"/>
          </p:cNvSpPr>
          <p:nvPr>
            <p:ph type="body" sz="quarter" idx="19" hasCustomPrompt="1"/>
          </p:nvPr>
        </p:nvSpPr>
        <p:spPr>
          <a:xfrm>
            <a:off x="317500" y="797625"/>
            <a:ext cx="8305800" cy="457200"/>
          </a:xfrm>
        </p:spPr>
        <p:txBody>
          <a:bodyPr/>
          <a:lstStyle>
            <a:lvl1pPr>
              <a:buNone/>
              <a:defRPr lang="en-US" sz="21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Eurostile" pitchFamily="34" charset="0"/>
                <a:ea typeface="+mn-ea"/>
                <a:cs typeface="+mn-cs"/>
              </a:defRPr>
            </a:lvl1pPr>
            <a:lvl2pPr>
              <a:buNone/>
              <a:defRPr sz="2100">
                <a:latin typeface="Eurostile" pitchFamily="34" charset="0"/>
              </a:defRPr>
            </a:lvl2pPr>
            <a:lvl3pPr>
              <a:buNone/>
              <a:defRPr sz="2100">
                <a:latin typeface="Eurostile" pitchFamily="34" charset="0"/>
              </a:defRPr>
            </a:lvl3pPr>
            <a:lvl4pPr>
              <a:buNone/>
              <a:defRPr sz="2100">
                <a:latin typeface="Eurostile" pitchFamily="34" charset="0"/>
              </a:defRPr>
            </a:lvl4pPr>
            <a:lvl5pPr>
              <a:buFont typeface="Arial" pitchFamily="34" charset="0"/>
              <a:buNone/>
              <a:defRPr sz="2100">
                <a:latin typeface="Eurostile" pitchFamily="34" charset="0"/>
              </a:defRPr>
            </a:lvl5pPr>
          </a:lstStyle>
          <a:p>
            <a:pPr lvl="0"/>
            <a:r>
              <a:rPr lang="en-US" dirty="0" smtClean="0"/>
              <a:t>Click to edit ACRONYM</a:t>
            </a:r>
          </a:p>
        </p:txBody>
      </p:sp>
      <p:sp>
        <p:nvSpPr>
          <p:cNvPr id="33" name="Text Placeholder 32"/>
          <p:cNvSpPr>
            <a:spLocks noGrp="1"/>
          </p:cNvSpPr>
          <p:nvPr>
            <p:ph type="body" sz="quarter" idx="20" hasCustomPrompt="1"/>
          </p:nvPr>
        </p:nvSpPr>
        <p:spPr>
          <a:xfrm>
            <a:off x="317500" y="1981200"/>
            <a:ext cx="7620000" cy="533400"/>
          </a:xfrm>
        </p:spPr>
        <p:txBody>
          <a:bodyPr/>
          <a:lstStyle>
            <a:lvl1pPr>
              <a:buNone/>
              <a:defRPr lang="en-US" sz="24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dirty="0" smtClean="0"/>
              <a:t>Click for Location</a:t>
            </a:r>
          </a:p>
        </p:txBody>
      </p:sp>
    </p:spTree>
  </p:cSld>
  <p:clrMapOvr>
    <a:masterClrMapping/>
  </p:clrMapOvr>
  <p:hf hd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0"/>
            <a:ext cx="4344868"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762000"/>
            <a:ext cx="4346575"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10"/>
          </p:nvPr>
        </p:nvSpPr>
        <p:spPr>
          <a:xfrm>
            <a:off x="46482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2034" y="711168"/>
            <a:ext cx="9121966" cy="5613431"/>
          </a:xfrm>
        </p:spPr>
        <p:txBody>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7"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
        <p:nvSpPr>
          <p:cNvPr id="11" name="Title 10"/>
          <p:cNvSpPr>
            <a:spLocks noGrp="1"/>
          </p:cNvSpPr>
          <p:nvPr>
            <p:ph type="title"/>
          </p:nvPr>
        </p:nvSpPr>
        <p:spPr>
          <a:xfrm>
            <a:off x="2286000" y="0"/>
            <a:ext cx="6858000" cy="685800"/>
          </a:xfrm>
        </p:spPr>
        <p:txBody>
          <a:bodyPr/>
          <a:lstStyle>
            <a:lvl1pPr>
              <a:defRPr/>
            </a:lvl1pPr>
          </a:lstStyle>
          <a:p>
            <a:r>
              <a:rPr lang="en-US" smtClean="0"/>
              <a:t>Click to edit Master title style</a:t>
            </a:r>
            <a:endParaRPr lang="en-US" dirty="0"/>
          </a:p>
        </p:txBody>
      </p:sp>
    </p:spTree>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hin Blue Bottom Line 2-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4" name="Title 5"/>
          <p:cNvSpPr>
            <a:spLocks noGrp="1"/>
          </p:cNvSpPr>
          <p:nvPr>
            <p:ph type="title"/>
          </p:nvPr>
        </p:nvSpPr>
        <p:spPr>
          <a:xfrm>
            <a:off x="2286000" y="25400"/>
            <a:ext cx="6858000"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in Blue Bottom Line  1-line TITLE">
    <p:spTree>
      <p:nvGrpSpPr>
        <p:cNvPr id="1" name=""/>
        <p:cNvGrpSpPr/>
        <p:nvPr/>
      </p:nvGrpSpPr>
      <p:grpSpPr>
        <a:xfrm>
          <a:off x="0" y="0"/>
          <a:ext cx="0" cy="0"/>
          <a:chOff x="0" y="0"/>
          <a:chExt cx="0" cy="0"/>
        </a:xfrm>
      </p:grpSpPr>
      <p:sp>
        <p:nvSpPr>
          <p:cNvPr id="3" name="Rectangle 2"/>
          <p:cNvSpPr/>
          <p:nvPr/>
        </p:nvSpPr>
        <p:spPr bwMode="auto">
          <a:xfrm>
            <a:off x="0" y="4724400"/>
            <a:ext cx="9144000" cy="19050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cxnSp>
        <p:nvCxnSpPr>
          <p:cNvPr id="4" name="Straight Connector 3"/>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cxnSp>
        <p:nvCxnSpPr>
          <p:cNvPr id="5" name="Straight Connector 4"/>
          <p:cNvCxnSpPr/>
          <p:nvPr/>
        </p:nvCxnSpPr>
        <p:spPr bwMode="auto">
          <a:xfrm rot="10800000">
            <a:off x="0" y="6637338"/>
            <a:ext cx="91440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6"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Tree>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Blank to bottom">
    <p:spTree>
      <p:nvGrpSpPr>
        <p:cNvPr id="1" name=""/>
        <p:cNvGrpSpPr/>
        <p:nvPr/>
      </p:nvGrpSpPr>
      <p:grpSpPr>
        <a:xfrm>
          <a:off x="0" y="0"/>
          <a:ext cx="0" cy="0"/>
          <a:chOff x="0" y="0"/>
          <a:chExt cx="0" cy="0"/>
        </a:xfrm>
      </p:grpSpPr>
      <p:sp>
        <p:nvSpPr>
          <p:cNvPr id="2" name="Rectangle 1"/>
          <p:cNvSpPr/>
          <p:nvPr/>
        </p:nvSpPr>
        <p:spPr bwMode="auto">
          <a:xfrm>
            <a:off x="0" y="0"/>
            <a:ext cx="9144000" cy="6629400"/>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spTree>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86000" y="29028"/>
            <a:ext cx="6846262" cy="685800"/>
          </a:xfrm>
        </p:spPr>
        <p:txBody>
          <a:bodyPr/>
          <a:lstStyle>
            <a:lvl1pPr>
              <a:lnSpc>
                <a:spcPts val="2600"/>
              </a:lnSpc>
              <a:defRPr/>
            </a:lvl1pPr>
          </a:lstStyle>
          <a:p>
            <a:r>
              <a:rPr lang="en-US"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No Blue Bottom Bar 2-line TITLE">
    <p:spTree>
      <p:nvGrpSpPr>
        <p:cNvPr id="1" name=""/>
        <p:cNvGrpSpPr/>
        <p:nvPr/>
      </p:nvGrpSpPr>
      <p:grpSpPr>
        <a:xfrm>
          <a:off x="0" y="0"/>
          <a:ext cx="0" cy="0"/>
          <a:chOff x="0" y="0"/>
          <a:chExt cx="0" cy="0"/>
        </a:xfrm>
      </p:grpSpPr>
      <p:grpSp>
        <p:nvGrpSpPr>
          <p:cNvPr id="3" name="Group 5"/>
          <p:cNvGrpSpPr>
            <a:grpSpLocks/>
          </p:cNvGrpSpPr>
          <p:nvPr userDrawn="1"/>
        </p:nvGrpSpPr>
        <p:grpSpPr bwMode="auto">
          <a:xfrm>
            <a:off x="0" y="6035675"/>
            <a:ext cx="9144000" cy="793750"/>
            <a:chOff x="0" y="6035566"/>
            <a:chExt cx="9144000" cy="793532"/>
          </a:xfrm>
        </p:grpSpPr>
        <p:sp>
          <p:nvSpPr>
            <p:cNvPr id="5" name="Rectangle 4"/>
            <p:cNvSpPr/>
            <p:nvPr userDrawn="1"/>
          </p:nvSpPr>
          <p:spPr bwMode="auto">
            <a:xfrm>
              <a:off x="0" y="6084765"/>
              <a:ext cx="9144000" cy="552298"/>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sp>
          <p:nvSpPr>
            <p:cNvPr id="6" name="Rectangle 5"/>
            <p:cNvSpPr/>
            <p:nvPr userDrawn="1"/>
          </p:nvSpPr>
          <p:spPr bwMode="auto">
            <a:xfrm>
              <a:off x="26988" y="6035566"/>
              <a:ext cx="8229600" cy="793532"/>
            </a:xfrm>
            <a:prstGeom prst="rect">
              <a:avLst/>
            </a:prstGeom>
            <a:solidFill>
              <a:schemeClr val="bg1"/>
            </a:solidFill>
            <a:ln w="9525" cap="flat" cmpd="sng" algn="ctr">
              <a:noFill/>
              <a:prstDash val="solid"/>
              <a:round/>
              <a:headEnd type="none" w="med" len="med"/>
              <a:tailEnd type="none" w="med" len="med"/>
            </a:ln>
            <a:effectLst/>
          </p:spPr>
          <p:txBody>
            <a:bodyPr/>
            <a:lstStyle/>
            <a:p>
              <a:pPr>
                <a:defRPr/>
              </a:pPr>
              <a:endParaRPr lang="en-US" b="0">
                <a:solidFill>
                  <a:srgbClr val="000000"/>
                </a:solidFill>
                <a:latin typeface="Times New Roman" pitchFamily="18" charset="0"/>
                <a:ea typeface="+mn-ea"/>
              </a:endParaRPr>
            </a:p>
          </p:txBody>
        </p:sp>
      </p:grpSp>
      <p:sp>
        <p:nvSpPr>
          <p:cNvPr id="4" name="Title 5"/>
          <p:cNvSpPr>
            <a:spLocks noGrp="1"/>
          </p:cNvSpPr>
          <p:nvPr>
            <p:ph type="title"/>
          </p:nvPr>
        </p:nvSpPr>
        <p:spPr>
          <a:xfrm>
            <a:off x="2286000" y="2540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6" name="Picture 9" descr="clarreo"/>
          <p:cNvPicPr>
            <a:picLocks noChangeAspect="1" noChangeArrowheads="1"/>
          </p:cNvPicPr>
          <p:nvPr/>
        </p:nvPicPr>
        <p:blipFill>
          <a:blip r:embed="rId2" cstate="print"/>
          <a:srcRect/>
          <a:stretch>
            <a:fillRect/>
          </a:stretch>
        </p:blipFill>
        <p:spPr bwMode="auto">
          <a:xfrm>
            <a:off x="0" y="0"/>
            <a:ext cx="9145588" cy="6856413"/>
          </a:xfrm>
          <a:prstGeom prst="rect">
            <a:avLst/>
          </a:prstGeom>
          <a:noFill/>
          <a:ln w="9525">
            <a:noFill/>
            <a:miter lim="800000"/>
            <a:headEnd/>
            <a:tailEnd/>
          </a:ln>
        </p:spPr>
      </p:pic>
      <p:sp>
        <p:nvSpPr>
          <p:cNvPr id="2" name="Title 1"/>
          <p:cNvSpPr>
            <a:spLocks noGrp="1"/>
          </p:cNvSpPr>
          <p:nvPr>
            <p:ph type="title" hasCustomPrompt="1"/>
          </p:nvPr>
        </p:nvSpPr>
        <p:spPr>
          <a:xfrm>
            <a:off x="228600" y="152400"/>
            <a:ext cx="8686800" cy="533400"/>
          </a:xfrm>
          <a:prstGeom prst="rect">
            <a:avLst/>
          </a:prstGeom>
        </p:spPr>
        <p:txBody>
          <a:bodyPr anchor="ctr"/>
          <a:lstStyle>
            <a:lvl1pPr marL="234950" indent="-234950" algn="l">
              <a:defRPr lang="en-US" sz="3600" b="0" kern="1200" cap="none" spc="150" baseline="0" dirty="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marL="234950" lvl="0" indent="-234950" algn="l" rtl="0" eaLnBrk="0" fontAlgn="base" hangingPunct="0">
              <a:spcBef>
                <a:spcPct val="0"/>
              </a:spcBef>
              <a:spcAft>
                <a:spcPct val="0"/>
              </a:spcAft>
              <a:buNone/>
            </a:pPr>
            <a:r>
              <a:rPr lang="en-US" dirty="0" smtClean="0"/>
              <a:t>#. Click to edit Section Title</a:t>
            </a:r>
            <a:endParaRPr lang="en-US" dirty="0"/>
          </a:p>
        </p:txBody>
      </p:sp>
      <p:sp>
        <p:nvSpPr>
          <p:cNvPr id="10" name="Text Placeholder 9"/>
          <p:cNvSpPr>
            <a:spLocks noGrp="1"/>
          </p:cNvSpPr>
          <p:nvPr>
            <p:ph type="body" sz="quarter" idx="12" hasCustomPrompt="1"/>
          </p:nvPr>
        </p:nvSpPr>
        <p:spPr>
          <a:xfrm>
            <a:off x="1204335" y="654204"/>
            <a:ext cx="5348865" cy="457200"/>
          </a:xfrm>
        </p:spPr>
        <p:txBody>
          <a:bodyPr anchor="ctr"/>
          <a:lstStyle>
            <a:lvl1pPr marL="0" indent="0" algn="l" rtl="0" eaLnBrk="1" fontAlgn="base" hangingPunct="1">
              <a:spcBef>
                <a:spcPts val="300"/>
              </a:spcBef>
              <a:spcAft>
                <a:spcPct val="0"/>
              </a:spcAft>
              <a:buNone/>
              <a:defRPr lang="en-US" sz="2800" dirty="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dirty="0" smtClean="0"/>
              <a:t>Click to insert presenter’s name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752600"/>
            <a:ext cx="4305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752600"/>
            <a:ext cx="4305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248400"/>
            <a:ext cx="2514600" cy="457200"/>
          </a:xfrm>
          <a:prstGeom prst="rect">
            <a:avLst/>
          </a:prstGeom>
        </p:spPr>
        <p:txBody>
          <a:bodyPr/>
          <a:lstStyle>
            <a:lvl1pPr>
              <a:defRPr i="0" smtClean="0"/>
            </a:lvl1pPr>
          </a:lstStyle>
          <a:p>
            <a:pPr eaLnBrk="1" hangingPunct="1">
              <a:defRPr/>
            </a:pPr>
            <a:endParaRPr lang="en-US" b="0">
              <a:solidFill>
                <a:srgbClr val="000000"/>
              </a:solidFill>
              <a:latin typeface="Times New Roman" pitchFamily="18" charset="0"/>
              <a:ea typeface="+mn-ea"/>
            </a:endParaRPr>
          </a:p>
          <a:p>
            <a:pPr eaLnBrk="1" hangingPunct="1">
              <a:defRPr/>
            </a:pPr>
            <a:r>
              <a:rPr lang="en-US" b="0">
                <a:solidFill>
                  <a:srgbClr val="000000"/>
                </a:solidFill>
                <a:latin typeface="Times New Roman" pitchFamily="18" charset="0"/>
                <a:ea typeface="+mn-ea"/>
              </a:rPr>
              <a:t>CLARREO Mission Review</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mtClean="0"/>
            </a:lvl1pPr>
          </a:lstStyle>
          <a:p>
            <a:pPr eaLnBrk="1" hangingPunct="1">
              <a:defRPr/>
            </a:pPr>
            <a:endParaRPr lang="en-US" b="0">
              <a:solidFill>
                <a:srgbClr val="000000"/>
              </a:solidFill>
              <a:latin typeface="Times New Roman" pitchFamily="18" charset="0"/>
              <a:ea typeface="+mn-ea"/>
            </a:endParaRPr>
          </a:p>
          <a:p>
            <a:pPr eaLnBrk="1" hangingPunct="1">
              <a:defRPr/>
            </a:pPr>
            <a:endParaRPr lang="en-US" b="0">
              <a:solidFill>
                <a:srgbClr val="000000"/>
              </a:solidFill>
              <a:latin typeface="Times New Roman" pitchFamily="18" charset="0"/>
              <a:ea typeface="+mn-ea"/>
            </a:endParaRPr>
          </a:p>
        </p:txBody>
      </p:sp>
      <p:sp>
        <p:nvSpPr>
          <p:cNvPr id="7" name="Slide Number Placeholder 6"/>
          <p:cNvSpPr>
            <a:spLocks noGrp="1"/>
          </p:cNvSpPr>
          <p:nvPr>
            <p:ph type="sldNum" sz="quarter" idx="12"/>
          </p:nvPr>
        </p:nvSpPr>
        <p:spPr>
          <a:xfrm>
            <a:off x="7010400" y="6248400"/>
            <a:ext cx="1905000" cy="457200"/>
          </a:xfrm>
          <a:prstGeom prst="rect">
            <a:avLst/>
          </a:prstGeom>
        </p:spPr>
        <p:txBody>
          <a:bodyPr/>
          <a:lstStyle>
            <a:lvl1pPr>
              <a:defRPr smtClean="0"/>
            </a:lvl1pPr>
          </a:lstStyle>
          <a:p>
            <a:pPr eaLnBrk="1" hangingPunct="1">
              <a:defRPr/>
            </a:pPr>
            <a:endParaRPr lang="en-US" b="0">
              <a:solidFill>
                <a:srgbClr val="000000"/>
              </a:solidFill>
              <a:latin typeface="Times New Roman" pitchFamily="18" charset="0"/>
              <a:ea typeface="+mn-ea"/>
            </a:endParaRPr>
          </a:p>
          <a:p>
            <a:pPr eaLnBrk="1" hangingPunct="1">
              <a:defRPr/>
            </a:pPr>
            <a:fld id="{FA2D80EB-8780-C04A-80BC-8C9B77CAFABB}" type="slidenum">
              <a:rPr lang="en-US" b="0">
                <a:solidFill>
                  <a:srgbClr val="000000"/>
                </a:solidFill>
                <a:latin typeface="Times New Roman" pitchFamily="18" charset="0"/>
                <a:ea typeface="+mn-ea"/>
              </a:rPr>
              <a:pPr eaLnBrk="1" hangingPunct="1">
                <a:defRPr/>
              </a:pPr>
              <a:t>‹#›</a:t>
            </a:fld>
            <a:endParaRPr lang="en-US" b="0">
              <a:solidFill>
                <a:srgbClr val="000000"/>
              </a:solidFill>
              <a:latin typeface="Times New Roman" pitchFamily="18" charset="0"/>
              <a:ea typeface="+mn-ea"/>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9" descr="clarreo"/>
          <p:cNvPicPr>
            <a:picLocks noChangeAspect="1" noChangeArrowheads="1"/>
          </p:cNvPicPr>
          <p:nvPr/>
        </p:nvPicPr>
        <p:blipFill>
          <a:blip r:embed="rId2" cstate="print"/>
          <a:srcRect/>
          <a:stretch>
            <a:fillRect/>
          </a:stretch>
        </p:blipFill>
        <p:spPr bwMode="auto">
          <a:xfrm>
            <a:off x="0" y="1588"/>
            <a:ext cx="9145588" cy="6856412"/>
          </a:xfrm>
          <a:prstGeom prst="rect">
            <a:avLst/>
          </a:prstGeom>
          <a:noFill/>
          <a:ln w="9525">
            <a:noFill/>
            <a:miter lim="800000"/>
            <a:headEnd/>
            <a:tailEnd/>
          </a:ln>
        </p:spPr>
      </p:pic>
      <p:sp>
        <p:nvSpPr>
          <p:cNvPr id="7" name="TextBox 6"/>
          <p:cNvSpPr txBox="1"/>
          <p:nvPr/>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sp>
        <p:nvSpPr>
          <p:cNvPr id="8" name="TextBox 7"/>
          <p:cNvSpPr txBox="1"/>
          <p:nvPr/>
        </p:nvSpPr>
        <p:spPr>
          <a:xfrm>
            <a:off x="5640388" y="4572000"/>
            <a:ext cx="3503612" cy="1438275"/>
          </a:xfrm>
          <a:prstGeom prst="rect">
            <a:avLst/>
          </a:prstGeom>
          <a:noFill/>
        </p:spPr>
        <p:txBody>
          <a:bodyPr>
            <a:spAutoFit/>
          </a:bodyPr>
          <a:lstStyle/>
          <a:p>
            <a:pPr marL="234950" indent="-234950" algn="ctr" eaLnBrk="1" hangingPunct="1">
              <a:spcBef>
                <a:spcPts val="300"/>
              </a:spcBef>
              <a:defRPr/>
            </a:pPr>
            <a:endPar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endParaRP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NASA </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Internal Use</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Only</a:t>
            </a:r>
          </a:p>
        </p:txBody>
      </p:sp>
      <p:sp>
        <p:nvSpPr>
          <p:cNvPr id="9" name="TextBox 8"/>
          <p:cNvSpPr txBox="1"/>
          <p:nvPr userDrawn="1"/>
        </p:nvSpPr>
        <p:spPr>
          <a:xfrm>
            <a:off x="5640388" y="4572000"/>
            <a:ext cx="3503612" cy="1438275"/>
          </a:xfrm>
          <a:prstGeom prst="rect">
            <a:avLst/>
          </a:prstGeom>
          <a:noFill/>
        </p:spPr>
        <p:txBody>
          <a:bodyPr>
            <a:spAutoFit/>
          </a:bodyPr>
          <a:lstStyle/>
          <a:p>
            <a:pPr marL="234950" indent="-234950" algn="ctr" eaLnBrk="1" hangingPunct="1">
              <a:spcBef>
                <a:spcPts val="300"/>
              </a:spcBef>
              <a:defRPr/>
            </a:pPr>
            <a:endPar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endParaRP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NASA </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Internal Use</a:t>
            </a:r>
          </a:p>
          <a:p>
            <a:pPr marL="234950" indent="-234950" algn="ctr" eaLnBrk="1" hangingPunct="1">
              <a:spcBef>
                <a:spcPts val="300"/>
              </a:spcBef>
              <a:defRPr/>
            </a:pPr>
            <a:r>
              <a:rPr lang="en-US" sz="2000" dirty="0">
                <a:solidFill>
                  <a:srgbClr val="000000"/>
                </a:solidFill>
                <a:effectLst>
                  <a:glow rad="228600">
                    <a:srgbClr val="FFFFFF">
                      <a:alpha val="40000"/>
                    </a:srgbClr>
                  </a:glow>
                  <a:outerShdw blurRad="50800" dist="38100" dir="2700000" algn="tl" rotWithShape="0">
                    <a:prstClr val="black">
                      <a:alpha val="40000"/>
                    </a:prstClr>
                  </a:outerShdw>
                </a:effectLst>
                <a:latin typeface="Arial"/>
                <a:ea typeface="+mn-ea"/>
              </a:rPr>
              <a:t>Only</a:t>
            </a:r>
          </a:p>
        </p:txBody>
      </p:sp>
      <p:sp>
        <p:nvSpPr>
          <p:cNvPr id="6" name="Text Placeholder 5"/>
          <p:cNvSpPr>
            <a:spLocks noGrp="1"/>
          </p:cNvSpPr>
          <p:nvPr>
            <p:ph type="body" sz="quarter" idx="10"/>
          </p:nvPr>
        </p:nvSpPr>
        <p:spPr>
          <a:xfrm>
            <a:off x="251398" y="537995"/>
            <a:ext cx="8650230" cy="533400"/>
          </a:xfrm>
        </p:spPr>
        <p:txBody>
          <a:bodyPr anchor="ctr"/>
          <a:lstStyle>
            <a:lvl1pPr algn="l" rtl="0" eaLnBrk="0" fontAlgn="base" hangingPunct="0">
              <a:spcBef>
                <a:spcPct val="0"/>
              </a:spcBef>
              <a:spcAft>
                <a:spcPct val="0"/>
              </a:spcAft>
              <a:buNone/>
              <a:defRPr lang="en-US" sz="3600" b="0" kern="1200" cap="none" spc="150" baseline="0" dirty="0" smtClean="0">
                <a:ln w="3175"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cs typeface="Arial" pitchFamily="34" charset="0"/>
              </a:defRPr>
            </a:lvl1pPr>
          </a:lstStyle>
          <a:p>
            <a:pPr lvl="0"/>
            <a:r>
              <a:rPr lang="en-US" smtClean="0"/>
              <a:t>Click to edit Master text styles</a:t>
            </a:r>
          </a:p>
        </p:txBody>
      </p:sp>
      <p:sp>
        <p:nvSpPr>
          <p:cNvPr id="20" name="Text Placeholder 19"/>
          <p:cNvSpPr>
            <a:spLocks noGrp="1"/>
          </p:cNvSpPr>
          <p:nvPr>
            <p:ph type="body" sz="quarter" idx="12"/>
          </p:nvPr>
        </p:nvSpPr>
        <p:spPr>
          <a:xfrm>
            <a:off x="317500" y="1654630"/>
            <a:ext cx="5181600" cy="381000"/>
          </a:xfrm>
        </p:spPr>
        <p:txBody>
          <a:bodyPr anchor="ctr"/>
          <a:lstStyle>
            <a:lvl1pPr marL="0" indent="0">
              <a:buNone/>
              <a:defRPr sz="2800">
                <a:gradFill>
                  <a:gsLst>
                    <a:gs pos="5000">
                      <a:schemeClr val="bg1">
                        <a:shade val="30000"/>
                        <a:satMod val="115000"/>
                      </a:schemeClr>
                    </a:gs>
                    <a:gs pos="75000">
                      <a:schemeClr val="bg1">
                        <a:shade val="100000"/>
                        <a:satMod val="115000"/>
                      </a:schemeClr>
                    </a:gs>
                  </a:gsLst>
                  <a:lin ang="16200000" scaled="1"/>
                </a:gradFill>
                <a:latin typeface="+mj-lt"/>
              </a:defRPr>
            </a:lvl1pPr>
          </a:lstStyle>
          <a:p>
            <a:pPr lvl="0"/>
            <a:r>
              <a:rPr lang="en-US" smtClean="0"/>
              <a:t>Click to edit Master text styles</a:t>
            </a:r>
          </a:p>
        </p:txBody>
      </p:sp>
      <p:sp>
        <p:nvSpPr>
          <p:cNvPr id="33" name="Text Placeholder 32"/>
          <p:cNvSpPr>
            <a:spLocks noGrp="1"/>
          </p:cNvSpPr>
          <p:nvPr>
            <p:ph type="body" sz="quarter" idx="20"/>
          </p:nvPr>
        </p:nvSpPr>
        <p:spPr>
          <a:xfrm>
            <a:off x="317500" y="1981200"/>
            <a:ext cx="7620000" cy="533400"/>
          </a:xfrm>
        </p:spPr>
        <p:txBody>
          <a:bodyPr/>
          <a:lstStyle>
            <a:lvl1pPr>
              <a:buNone/>
              <a:defRPr lang="en-US" sz="2400" dirty="0" smtClean="0">
                <a:gradFill flip="none" rotWithShape="1">
                  <a:gsLst>
                    <a:gs pos="0">
                      <a:schemeClr val="bg1">
                        <a:shade val="30000"/>
                        <a:satMod val="115000"/>
                      </a:schemeClr>
                    </a:gs>
                    <a:gs pos="60000">
                      <a:schemeClr val="bg1">
                        <a:shade val="100000"/>
                        <a:satMod val="115000"/>
                      </a:schemeClr>
                    </a:gs>
                  </a:gsLst>
                  <a:lin ang="16200000" scaled="1"/>
                  <a:tileRect/>
                </a:gradFill>
                <a:latin typeface="+mn-lt"/>
                <a:ea typeface="+mn-ea"/>
                <a:cs typeface="+mn-cs"/>
              </a:defRPr>
            </a:lvl1pPr>
            <a:lvl2pPr>
              <a:buNone/>
              <a:defRPr/>
            </a:lvl2pPr>
            <a:lvl3pPr>
              <a:buNone/>
              <a:defRPr/>
            </a:lvl3pPr>
            <a:lvl4pPr>
              <a:buNone/>
              <a:defRPr/>
            </a:lvl4pPr>
            <a:lvl5pPr>
              <a:buFont typeface="Arial" pitchFamily="34" charset="0"/>
              <a:buNone/>
              <a:defRPr/>
            </a:lvl5pPr>
          </a:lstStyle>
          <a:p>
            <a:pPr lvl="0"/>
            <a:r>
              <a:rPr lang="en-US" smtClean="0"/>
              <a:t>Click to edit Master text styles</a:t>
            </a:r>
          </a:p>
        </p:txBody>
      </p:sp>
    </p:spTree>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4" name="Picture 9" descr="clarreo"/>
          <p:cNvPicPr>
            <a:picLocks noChangeAspect="1" noChangeArrowheads="1"/>
          </p:cNvPicPr>
          <p:nvPr/>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5" name="TextBox 4"/>
          <p:cNvSpPr txBox="1"/>
          <p:nvPr/>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pic>
        <p:nvPicPr>
          <p:cNvPr id="6" name="Picture 9" descr="clarreo"/>
          <p:cNvPicPr>
            <a:picLocks noChangeAspect="1" noChangeArrowheads="1"/>
          </p:cNvPicPr>
          <p:nvPr userDrawn="1"/>
        </p:nvPicPr>
        <p:blipFill>
          <a:blip r:embed="rId2" cstate="print"/>
          <a:srcRect/>
          <a:stretch>
            <a:fillRect/>
          </a:stretch>
        </p:blipFill>
        <p:spPr bwMode="auto">
          <a:xfrm>
            <a:off x="-1588" y="1588"/>
            <a:ext cx="9147176" cy="6856412"/>
          </a:xfrm>
          <a:prstGeom prst="rect">
            <a:avLst/>
          </a:prstGeom>
          <a:noFill/>
          <a:ln w="9525">
            <a:noFill/>
            <a:miter lim="800000"/>
            <a:headEnd/>
            <a:tailEnd/>
          </a:ln>
        </p:spPr>
      </p:pic>
      <p:sp>
        <p:nvSpPr>
          <p:cNvPr id="7" name="TextBox 6"/>
          <p:cNvSpPr txBox="1"/>
          <p:nvPr userDrawn="1"/>
        </p:nvSpPr>
        <p:spPr>
          <a:xfrm>
            <a:off x="6027420" y="1108840"/>
            <a:ext cx="574196" cy="369332"/>
          </a:xfrm>
          <a:prstGeom prst="rect">
            <a:avLst/>
          </a:prstGeom>
          <a:noFill/>
        </p:spPr>
        <p:txBody>
          <a:bodyPr wrap="none">
            <a:spAutoFit/>
          </a:bodyPr>
          <a:lstStyle/>
          <a:p>
            <a:pPr marL="234950" indent="-234950" eaLnBrk="1" hangingPunct="1">
              <a:spcBef>
                <a:spcPts val="300"/>
              </a:spcBef>
              <a:defRPr/>
            </a:pPr>
            <a:r>
              <a:rPr lang="en-US" sz="1800" b="0" kern="0" dirty="0">
                <a:gradFill flip="none" rotWithShape="1">
                  <a:gsLst>
                    <a:gs pos="38000">
                      <a:srgbClr val="FFFFFF">
                        <a:shade val="30000"/>
                        <a:satMod val="115000"/>
                      </a:srgbClr>
                    </a:gs>
                    <a:gs pos="80000">
                      <a:srgbClr val="FFFFFF">
                        <a:shade val="100000"/>
                        <a:satMod val="115000"/>
                      </a:srgbClr>
                    </a:gs>
                  </a:gsLst>
                  <a:lin ang="16200000" scaled="1"/>
                  <a:tileRect/>
                </a:gradFill>
                <a:latin typeface="Eurostile" pitchFamily="34" charset="0"/>
                <a:ea typeface="+mn-ea"/>
              </a:rPr>
              <a:t>IMR</a:t>
            </a:r>
          </a:p>
        </p:txBody>
      </p:sp>
      <p:sp>
        <p:nvSpPr>
          <p:cNvPr id="16" name="Title 7"/>
          <p:cNvSpPr>
            <a:spLocks noGrp="1"/>
          </p:cNvSpPr>
          <p:nvPr>
            <p:ph type="title"/>
          </p:nvPr>
        </p:nvSpPr>
        <p:spPr>
          <a:xfrm>
            <a:off x="-1" y="462710"/>
            <a:ext cx="9110949" cy="685800"/>
          </a:xfrm>
        </p:spPr>
        <p:txBody>
          <a:bodyPr/>
          <a:lstStyle>
            <a:lvl1pPr>
              <a:defRPr b="0" spc="150" baseline="0">
                <a:ln w="3175">
                  <a:solidFill>
                    <a:srgbClr val="FFFFFF"/>
                  </a:solidFill>
                </a:ln>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17" name="Text Placeholder 18"/>
          <p:cNvSpPr>
            <a:spLocks noGrp="1"/>
          </p:cNvSpPr>
          <p:nvPr>
            <p:ph type="body" sz="quarter" idx="13"/>
          </p:nvPr>
        </p:nvSpPr>
        <p:spPr>
          <a:xfrm>
            <a:off x="304800" y="1509943"/>
            <a:ext cx="8839200" cy="615950"/>
          </a:xfrm>
        </p:spPr>
        <p:txBody>
          <a:bodyPr anchor="ctr"/>
          <a:lstStyle>
            <a:lvl1pPr>
              <a:buNone/>
              <a:defRPr sz="2800">
                <a:gradFill>
                  <a:gsLst>
                    <a:gs pos="0">
                      <a:schemeClr val="bg1">
                        <a:shade val="30000"/>
                        <a:satMod val="115000"/>
                      </a:schemeClr>
                    </a:gs>
                    <a:gs pos="60000">
                      <a:schemeClr val="bg1">
                        <a:shade val="100000"/>
                        <a:satMod val="115000"/>
                      </a:schemeClr>
                    </a:gs>
                  </a:gsLst>
                  <a:lin ang="16200000" scaled="1"/>
                </a:gra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SubSection Header Left">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304800" y="4191000"/>
            <a:ext cx="8610600" cy="533400"/>
          </a:xfrm>
        </p:spPr>
        <p:txBody>
          <a:bodyPr/>
          <a:lstStyle>
            <a:lvl1pPr marL="0" indent="0" algn="l">
              <a:buNone/>
              <a:defRPr lang="en-US" sz="2400" b="1" cap="none" baseline="0" dirty="0">
                <a:solidFill>
                  <a:schemeClr val="tx2"/>
                </a:solidFill>
                <a:effectLst/>
                <a:latin typeface="+mj-lt"/>
                <a:ea typeface="+mj-ea"/>
                <a:cs typeface="+mj-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2" name="Text Placeholder 12"/>
          <p:cNvSpPr>
            <a:spLocks noGrp="1"/>
          </p:cNvSpPr>
          <p:nvPr>
            <p:ph type="body" sz="quarter" idx="15"/>
          </p:nvPr>
        </p:nvSpPr>
        <p:spPr>
          <a:xfrm>
            <a:off x="307404" y="3036425"/>
            <a:ext cx="8684195" cy="457200"/>
          </a:xfrm>
        </p:spPr>
        <p:txBody>
          <a:bodyPr/>
          <a:lstStyle>
            <a:lvl1pPr marL="6350" indent="-6350" algn="l">
              <a:buNone/>
              <a:defRPr sz="2800" b="1">
                <a:latin typeface="+mj-lt"/>
              </a:defRPr>
            </a:lvl1pPr>
          </a:lstStyle>
          <a:p>
            <a:pPr lvl="0"/>
            <a:r>
              <a:rPr lang="en-US" smtClean="0"/>
              <a:t>Click to edit Master text styles</a:t>
            </a:r>
          </a:p>
        </p:txBody>
      </p:sp>
      <p:sp>
        <p:nvSpPr>
          <p:cNvPr id="14" name="Text Placeholder 14"/>
          <p:cNvSpPr>
            <a:spLocks noGrp="1"/>
          </p:cNvSpPr>
          <p:nvPr>
            <p:ph type="body" sz="quarter" idx="16"/>
          </p:nvPr>
        </p:nvSpPr>
        <p:spPr>
          <a:xfrm>
            <a:off x="304800" y="4572000"/>
            <a:ext cx="8610600" cy="533400"/>
          </a:xfrm>
        </p:spPr>
        <p:txBody>
          <a:bodyPr/>
          <a:lstStyle>
            <a:lvl1pPr algn="l">
              <a:buNone/>
              <a:defRPr sz="2000" b="1" baseline="0">
                <a:latin typeface="+mj-lt"/>
              </a:defRPr>
            </a:lvl1pPr>
          </a:lstStyle>
          <a:p>
            <a:pPr lvl="0"/>
            <a:r>
              <a:rPr lang="en-US" smtClean="0"/>
              <a:t>Click to edit Master text styles</a:t>
            </a:r>
          </a:p>
        </p:txBody>
      </p:sp>
      <p:sp>
        <p:nvSpPr>
          <p:cNvPr id="16"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itle 5"/>
          <p:cNvSpPr>
            <a:spLocks noGrp="1"/>
          </p:cNvSpPr>
          <p:nvPr>
            <p:ph type="title"/>
          </p:nvPr>
        </p:nvSpPr>
        <p:spPr>
          <a:xfrm>
            <a:off x="2286000" y="0"/>
            <a:ext cx="6858000" cy="685800"/>
          </a:xfrm>
        </p:spPr>
        <p:txBody>
          <a:bodyPr>
            <a:normAutofit/>
          </a:bodyPr>
          <a:lstStyle>
            <a:lvl1pPr>
              <a:defRPr sz="2800"/>
            </a:lvl1pPr>
          </a:lstStyle>
          <a:p>
            <a:r>
              <a:rPr lang="en-US" smtClean="0"/>
              <a:t>Click to edit Master title style</a:t>
            </a:r>
            <a:endParaRPr lang="en-US" dirty="0"/>
          </a:p>
        </p:txBody>
      </p:sp>
      <p:sp>
        <p:nvSpPr>
          <p:cNvPr id="18"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dirty="0" smtClean="0"/>
              <a:t>Click to edit Master text styles</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No Text">
    <p:spTree>
      <p:nvGrpSpPr>
        <p:cNvPr id="1" name=""/>
        <p:cNvGrpSpPr/>
        <p:nvPr/>
      </p:nvGrpSpPr>
      <p:grpSpPr>
        <a:xfrm>
          <a:off x="0" y="0"/>
          <a:ext cx="0" cy="0"/>
          <a:chOff x="0" y="0"/>
          <a:chExt cx="0" cy="0"/>
        </a:xfrm>
      </p:grpSpPr>
      <p:sp>
        <p:nvSpPr>
          <p:cNvPr id="4" name="Title 1"/>
          <p:cNvSpPr>
            <a:spLocks noGrp="1"/>
          </p:cNvSpPr>
          <p:nvPr>
            <p:ph type="title"/>
          </p:nvPr>
        </p:nvSpPr>
        <p:spPr>
          <a:xfrm>
            <a:off x="2286000" y="0"/>
            <a:ext cx="6858000" cy="685800"/>
          </a:xfrm>
        </p:spPr>
        <p:txBody>
          <a:bodyPr/>
          <a:lstStyle/>
          <a:p>
            <a:r>
              <a:rPr lang="en-US" dirty="0" smtClean="0"/>
              <a:t>Click to edit Master title style</a:t>
            </a:r>
            <a:endParaRPr lang="en-US" dirty="0"/>
          </a:p>
        </p:txBody>
      </p:sp>
      <p:sp>
        <p:nvSpPr>
          <p:cNvPr id="5" name="Text Placeholder 10"/>
          <p:cNvSpPr>
            <a:spLocks noGrp="1"/>
          </p:cNvSpPr>
          <p:nvPr>
            <p:ph type="body" sz="quarter" idx="12"/>
          </p:nvPr>
        </p:nvSpPr>
        <p:spPr>
          <a:xfrm>
            <a:off x="0"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No Text  2-line Title">
    <p:spTree>
      <p:nvGrpSpPr>
        <p:cNvPr id="1" name=""/>
        <p:cNvGrpSpPr/>
        <p:nvPr/>
      </p:nvGrpSpPr>
      <p:grpSpPr>
        <a:xfrm>
          <a:off x="0" y="0"/>
          <a:ext cx="0" cy="0"/>
          <a:chOff x="0" y="0"/>
          <a:chExt cx="0" cy="0"/>
        </a:xfrm>
      </p:grpSpPr>
      <p:sp>
        <p:nvSpPr>
          <p:cNvPr id="7" name="Title 1"/>
          <p:cNvSpPr>
            <a:spLocks noGrp="1"/>
          </p:cNvSpPr>
          <p:nvPr>
            <p:ph type="title"/>
          </p:nvPr>
        </p:nvSpPr>
        <p:spPr>
          <a:xfrm>
            <a:off x="2286000" y="0"/>
            <a:ext cx="6846262" cy="685800"/>
          </a:xfrm>
        </p:spPr>
        <p:txBody>
          <a:bodyPr/>
          <a:lstStyle>
            <a:lvl1pPr>
              <a:lnSpc>
                <a:spcPts val="2600"/>
              </a:lnSpc>
              <a:defRPr/>
            </a:lvl1pPr>
          </a:lstStyle>
          <a:p>
            <a:r>
              <a:rPr lang="en-US" dirty="0" smtClean="0"/>
              <a:t>Click to edit Master title style</a:t>
            </a:r>
            <a:endParaRPr lang="en-US" dirty="0"/>
          </a:p>
        </p:txBody>
      </p:sp>
      <p:sp>
        <p:nvSpPr>
          <p:cNvPr id="9"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2-Line Title and Content">
    <p:spTree>
      <p:nvGrpSpPr>
        <p:cNvPr id="1" name=""/>
        <p:cNvGrpSpPr/>
        <p:nvPr/>
      </p:nvGrpSpPr>
      <p:grpSpPr>
        <a:xfrm>
          <a:off x="0" y="0"/>
          <a:ext cx="0" cy="0"/>
          <a:chOff x="0" y="0"/>
          <a:chExt cx="0" cy="0"/>
        </a:xfrm>
      </p:grpSpPr>
      <p:sp>
        <p:nvSpPr>
          <p:cNvPr id="5" name="Content Placeholder 2"/>
          <p:cNvSpPr>
            <a:spLocks noGrp="1"/>
          </p:cNvSpPr>
          <p:nvPr>
            <p:ph idx="10"/>
          </p:nvPr>
        </p:nvSpPr>
        <p:spPr>
          <a:xfrm>
            <a:off x="0" y="685800"/>
            <a:ext cx="9144000" cy="5638800"/>
          </a:xfrm>
        </p:spPr>
        <p:txBody>
          <a:bodyPr/>
          <a:lstStyle>
            <a:lvl1pPr>
              <a:spcBef>
                <a:spcPts val="300"/>
              </a:spcBef>
              <a:buSzPct val="100000"/>
              <a:buFont typeface="Arial" pitchFamily="34" charset="0"/>
              <a:buChar char="•"/>
              <a:defRPr sz="2400"/>
            </a:lvl1pPr>
            <a:lvl2pPr>
              <a:spcBef>
                <a:spcPts val="300"/>
              </a:spcBef>
              <a:defRPr sz="2000"/>
            </a:lvl2pPr>
            <a:lvl3pPr>
              <a:spcBef>
                <a:spcPts val="300"/>
              </a:spcBef>
              <a:defRPr sz="1800"/>
            </a:lvl3pPr>
            <a:lvl4pPr>
              <a:spcBef>
                <a:spcPts val="200"/>
              </a:spcBef>
              <a:defRPr sz="1600"/>
            </a:lvl4pPr>
            <a:lvl5pPr>
              <a:spcBef>
                <a:spcPts val="3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5"/>
          <p:cNvSpPr>
            <a:spLocks noGrp="1"/>
          </p:cNvSpPr>
          <p:nvPr>
            <p:ph type="title"/>
          </p:nvPr>
        </p:nvSpPr>
        <p:spPr>
          <a:xfrm>
            <a:off x="2297738" y="0"/>
            <a:ext cx="6846262" cy="685800"/>
          </a:xfrm>
        </p:spPr>
        <p:txBody>
          <a:bodyPr>
            <a:noAutofit/>
          </a:bodyPr>
          <a:lstStyle>
            <a:lvl1pPr>
              <a:lnSpc>
                <a:spcPts val="2600"/>
              </a:lnSpc>
              <a:defRPr sz="2800"/>
            </a:lvl1pPr>
          </a:lstStyle>
          <a:p>
            <a:pPr lvl="0"/>
            <a:r>
              <a:rPr lang="en-US" smtClean="0"/>
              <a:t>Click to edit Master title style</a:t>
            </a:r>
            <a:endParaRPr lang="en-US" dirty="0" smtClean="0"/>
          </a:p>
        </p:txBody>
      </p:sp>
      <p:sp>
        <p:nvSpPr>
          <p:cNvPr id="8" name="Text Placeholder 10"/>
          <p:cNvSpPr>
            <a:spLocks noGrp="1"/>
          </p:cNvSpPr>
          <p:nvPr>
            <p:ph type="body" sz="quarter" idx="12"/>
          </p:nvPr>
        </p:nvSpPr>
        <p:spPr>
          <a:xfrm>
            <a:off x="1" y="6324600"/>
            <a:ext cx="9144000"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2"/>
          </p:nvPr>
        </p:nvSpPr>
        <p:spPr>
          <a:xfrm>
            <a:off x="0" y="762000"/>
            <a:ext cx="4497388"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Content Placeholder 3"/>
          <p:cNvSpPr>
            <a:spLocks noGrp="1"/>
          </p:cNvSpPr>
          <p:nvPr>
            <p:ph sz="half" idx="10"/>
          </p:nvPr>
        </p:nvSpPr>
        <p:spPr>
          <a:xfrm>
            <a:off x="4648200" y="762000"/>
            <a:ext cx="4495800" cy="54864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762000"/>
            <a:ext cx="4344868"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5" y="762000"/>
            <a:ext cx="4346575" cy="609600"/>
          </a:xfrm>
        </p:spPr>
        <p:txBody>
          <a:bodyPr/>
          <a:lstStyle>
            <a:lvl1pPr marL="0" indent="0" algn="l">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Title 1"/>
          <p:cNvSpPr>
            <a:spLocks noGrp="1"/>
          </p:cNvSpPr>
          <p:nvPr>
            <p:ph type="title"/>
          </p:nvPr>
        </p:nvSpPr>
        <p:spPr>
          <a:xfrm>
            <a:off x="2286000" y="0"/>
            <a:ext cx="6858000" cy="685800"/>
          </a:xfrm>
          <a:prstGeom prst="rect">
            <a:avLst/>
          </a:prstGeom>
        </p:spPr>
        <p:txBody>
          <a:bodyPr>
            <a:normAutofit/>
          </a:bodyPr>
          <a:lstStyle>
            <a:lvl1pPr>
              <a:defRPr sz="2800"/>
            </a:lvl1pPr>
          </a:lstStyle>
          <a:p>
            <a:r>
              <a:rPr lang="en-US" smtClean="0"/>
              <a:t>Click to edit Master title style</a:t>
            </a:r>
            <a:endParaRPr lang="en-US" dirty="0"/>
          </a:p>
        </p:txBody>
      </p:sp>
      <p:sp>
        <p:nvSpPr>
          <p:cNvPr id="8" name="Content Placeholder 3"/>
          <p:cNvSpPr>
            <a:spLocks noGrp="1"/>
          </p:cNvSpPr>
          <p:nvPr>
            <p:ph sz="half" idx="10"/>
          </p:nvPr>
        </p:nvSpPr>
        <p:spPr>
          <a:xfrm>
            <a:off x="4648200" y="1371600"/>
            <a:ext cx="4344988" cy="4876800"/>
          </a:xfrm>
        </p:spPr>
        <p:txBody>
          <a:bodyPr/>
          <a:lstStyle>
            <a:lvl1pPr>
              <a:defRPr sz="2400"/>
            </a:lvl1pPr>
            <a:lvl2pPr>
              <a:defRPr sz="2000"/>
            </a:lvl2pPr>
            <a:lvl3pPr>
              <a:defRPr sz="1800"/>
            </a:lvl3pPr>
            <a:lvl4pPr>
              <a:defRPr sz="16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ext Placeholder 10"/>
          <p:cNvSpPr>
            <a:spLocks noGrp="1"/>
          </p:cNvSpPr>
          <p:nvPr>
            <p:ph type="body" sz="quarter" idx="12"/>
          </p:nvPr>
        </p:nvSpPr>
        <p:spPr>
          <a:xfrm>
            <a:off x="0" y="6324600"/>
            <a:ext cx="9143999" cy="304800"/>
          </a:xfrm>
        </p:spPr>
        <p:txBody>
          <a:bodyPr anchor="ctr"/>
          <a:lstStyle>
            <a:lvl1pPr algn="ctr">
              <a:buNone/>
              <a:defRPr lang="en-US" sz="1800" b="1" kern="1200" noProof="0" dirty="0" smtClean="0">
                <a:solidFill>
                  <a:schemeClr val="bg1"/>
                </a:solidFill>
                <a:latin typeface="Arial" charset="0"/>
                <a:ea typeface="+mn-ea"/>
                <a:cs typeface="+mn-cs"/>
              </a:defRPr>
            </a:lvl1pPr>
            <a:lvl2pPr>
              <a:buNone/>
              <a:defRPr sz="1800"/>
            </a:lvl2pPr>
            <a:lvl3pPr>
              <a:buNone/>
              <a:defRPr sz="1800"/>
            </a:lvl3pPr>
            <a:lvl4pPr>
              <a:buNone/>
              <a:defRPr sz="2000"/>
            </a:lvl4pPr>
            <a:lvl5pPr>
              <a:buNone/>
              <a:defRPr sz="1800"/>
            </a:lvl5pPr>
          </a:lstStyle>
          <a:p>
            <a:pPr lvl="0"/>
            <a:r>
              <a:rPr lang="en-US" smtClean="0"/>
              <a:t>Click to edit Master text styles</a:t>
            </a:r>
          </a:p>
        </p:txBody>
      </p:sp>
    </p:spTree>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0" Type="http://schemas.openxmlformats.org/officeDocument/2006/relationships/image" Target="../media/image2.jpeg"/><Relationship Id="rId11"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theme" Target="../theme/theme2.xml"/><Relationship Id="rId15" Type="http://schemas.openxmlformats.org/officeDocument/2006/relationships/image" Target="../media/image1.jpeg"/><Relationship Id="rId16" Type="http://schemas.openxmlformats.org/officeDocument/2006/relationships/image" Target="../media/image2.jpeg"/><Relationship Id="rId17"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3.xml"/><Relationship Id="rId13" Type="http://schemas.openxmlformats.org/officeDocument/2006/relationships/image" Target="../media/image5.png"/><Relationship Id="rId14" Type="http://schemas.openxmlformats.org/officeDocument/2006/relationships/image" Target="../media/image6.png"/><Relationship Id="rId15" Type="http://schemas.openxmlformats.org/officeDocument/2006/relationships/image" Target="../media/image7.jpe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0.xml"/><Relationship Id="rId20" Type="http://schemas.openxmlformats.org/officeDocument/2006/relationships/slideLayout" Target="../slideLayouts/slideLayout51.xml"/><Relationship Id="rId21" Type="http://schemas.openxmlformats.org/officeDocument/2006/relationships/slideLayout" Target="../slideLayouts/slideLayout52.xml"/><Relationship Id="rId22" Type="http://schemas.openxmlformats.org/officeDocument/2006/relationships/theme" Target="../theme/theme4.xml"/><Relationship Id="rId23" Type="http://schemas.openxmlformats.org/officeDocument/2006/relationships/image" Target="../media/image1.jpeg"/><Relationship Id="rId24" Type="http://schemas.openxmlformats.org/officeDocument/2006/relationships/image" Target="../media/image2.jpeg"/><Relationship Id="rId10" Type="http://schemas.openxmlformats.org/officeDocument/2006/relationships/slideLayout" Target="../slideLayouts/slideLayout41.xml"/><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slideLayout" Target="../slideLayouts/slideLayout44.xml"/><Relationship Id="rId14" Type="http://schemas.openxmlformats.org/officeDocument/2006/relationships/slideLayout" Target="../slideLayouts/slideLayout45.xml"/><Relationship Id="rId15" Type="http://schemas.openxmlformats.org/officeDocument/2006/relationships/slideLayout" Target="../slideLayouts/slideLayout46.xml"/><Relationship Id="rId16" Type="http://schemas.openxmlformats.org/officeDocument/2006/relationships/slideLayout" Target="../slideLayouts/slideLayout47.xml"/><Relationship Id="rId17" Type="http://schemas.openxmlformats.org/officeDocument/2006/relationships/slideLayout" Target="../slideLayouts/slideLayout48.xml"/><Relationship Id="rId18" Type="http://schemas.openxmlformats.org/officeDocument/2006/relationships/slideLayout" Target="../slideLayouts/slideLayout49.xml"/><Relationship Id="rId19" Type="http://schemas.openxmlformats.org/officeDocument/2006/relationships/slideLayout" Target="../slideLayouts/slideLayout50.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1.xml"/><Relationship Id="rId20" Type="http://schemas.openxmlformats.org/officeDocument/2006/relationships/theme" Target="../theme/theme5.xml"/><Relationship Id="rId21" Type="http://schemas.openxmlformats.org/officeDocument/2006/relationships/image" Target="../media/image1.jpeg"/><Relationship Id="rId22" Type="http://schemas.openxmlformats.org/officeDocument/2006/relationships/image" Target="../media/image2.jpeg"/><Relationship Id="rId10" Type="http://schemas.openxmlformats.org/officeDocument/2006/relationships/slideLayout" Target="../slideLayouts/slideLayout62.xml"/><Relationship Id="rId11" Type="http://schemas.openxmlformats.org/officeDocument/2006/relationships/slideLayout" Target="../slideLayouts/slideLayout63.xml"/><Relationship Id="rId12" Type="http://schemas.openxmlformats.org/officeDocument/2006/relationships/slideLayout" Target="../slideLayouts/slideLayout64.xml"/><Relationship Id="rId13" Type="http://schemas.openxmlformats.org/officeDocument/2006/relationships/slideLayout" Target="../slideLayouts/slideLayout65.xml"/><Relationship Id="rId14" Type="http://schemas.openxmlformats.org/officeDocument/2006/relationships/slideLayout" Target="../slideLayouts/slideLayout66.xml"/><Relationship Id="rId15" Type="http://schemas.openxmlformats.org/officeDocument/2006/relationships/slideLayout" Target="../slideLayouts/slideLayout67.xml"/><Relationship Id="rId16" Type="http://schemas.openxmlformats.org/officeDocument/2006/relationships/slideLayout" Target="../slideLayouts/slideLayout68.xml"/><Relationship Id="rId17" Type="http://schemas.openxmlformats.org/officeDocument/2006/relationships/slideLayout" Target="../slideLayouts/slideLayout69.xml"/><Relationship Id="rId18" Type="http://schemas.openxmlformats.org/officeDocument/2006/relationships/slideLayout" Target="../slideLayouts/slideLayout70.xml"/><Relationship Id="rId19" Type="http://schemas.openxmlformats.org/officeDocument/2006/relationships/slideLayout" Target="../slideLayouts/slideLayout71.xml"/><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slideLayout" Target="../slideLayouts/slideLayout57.xml"/><Relationship Id="rId6" Type="http://schemas.openxmlformats.org/officeDocument/2006/relationships/slideLayout" Target="../slideLayouts/slideLayout58.xml"/><Relationship Id="rId7" Type="http://schemas.openxmlformats.org/officeDocument/2006/relationships/slideLayout" Target="../slideLayouts/slideLayout59.xml"/><Relationship Id="rId8"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0.xml"/><Relationship Id="rId20" Type="http://schemas.openxmlformats.org/officeDocument/2006/relationships/theme" Target="../theme/theme6.xml"/><Relationship Id="rId21" Type="http://schemas.openxmlformats.org/officeDocument/2006/relationships/image" Target="../media/image1.jpeg"/><Relationship Id="rId22" Type="http://schemas.openxmlformats.org/officeDocument/2006/relationships/image" Target="../media/image2.jpeg"/><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Relationship Id="rId14" Type="http://schemas.openxmlformats.org/officeDocument/2006/relationships/slideLayout" Target="../slideLayouts/slideLayout85.xml"/><Relationship Id="rId15" Type="http://schemas.openxmlformats.org/officeDocument/2006/relationships/slideLayout" Target="../slideLayouts/slideLayout86.xml"/><Relationship Id="rId16" Type="http://schemas.openxmlformats.org/officeDocument/2006/relationships/slideLayout" Target="../slideLayouts/slideLayout87.xml"/><Relationship Id="rId17" Type="http://schemas.openxmlformats.org/officeDocument/2006/relationships/slideLayout" Target="../slideLayouts/slideLayout88.xml"/><Relationship Id="rId18" Type="http://schemas.openxmlformats.org/officeDocument/2006/relationships/slideLayout" Target="../slideLayouts/slideLayout89.xml"/><Relationship Id="rId19" Type="http://schemas.openxmlformats.org/officeDocument/2006/relationships/slideLayout" Target="../slideLayouts/slideLayout90.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99.xml"/><Relationship Id="rId20" Type="http://schemas.openxmlformats.org/officeDocument/2006/relationships/slideLayout" Target="../slideLayouts/slideLayout110.xml"/><Relationship Id="rId21" Type="http://schemas.openxmlformats.org/officeDocument/2006/relationships/slideLayout" Target="../slideLayouts/slideLayout111.xml"/><Relationship Id="rId22" Type="http://schemas.openxmlformats.org/officeDocument/2006/relationships/slideLayout" Target="../slideLayouts/slideLayout112.xml"/><Relationship Id="rId23" Type="http://schemas.openxmlformats.org/officeDocument/2006/relationships/theme" Target="../theme/theme7.xml"/><Relationship Id="rId24" Type="http://schemas.openxmlformats.org/officeDocument/2006/relationships/image" Target="../media/image1.jpeg"/><Relationship Id="rId25" Type="http://schemas.openxmlformats.org/officeDocument/2006/relationships/image" Target="../media/image2.jpeg"/><Relationship Id="rId10" Type="http://schemas.openxmlformats.org/officeDocument/2006/relationships/slideLayout" Target="../slideLayouts/slideLayout100.xml"/><Relationship Id="rId11" Type="http://schemas.openxmlformats.org/officeDocument/2006/relationships/slideLayout" Target="../slideLayouts/slideLayout101.xml"/><Relationship Id="rId12" Type="http://schemas.openxmlformats.org/officeDocument/2006/relationships/slideLayout" Target="../slideLayouts/slideLayout102.xml"/><Relationship Id="rId13" Type="http://schemas.openxmlformats.org/officeDocument/2006/relationships/slideLayout" Target="../slideLayouts/slideLayout103.xml"/><Relationship Id="rId14" Type="http://schemas.openxmlformats.org/officeDocument/2006/relationships/slideLayout" Target="../slideLayouts/slideLayout104.xml"/><Relationship Id="rId15" Type="http://schemas.openxmlformats.org/officeDocument/2006/relationships/slideLayout" Target="../slideLayouts/slideLayout105.xml"/><Relationship Id="rId16" Type="http://schemas.openxmlformats.org/officeDocument/2006/relationships/slideLayout" Target="../slideLayouts/slideLayout106.xml"/><Relationship Id="rId17" Type="http://schemas.openxmlformats.org/officeDocument/2006/relationships/slideLayout" Target="../slideLayouts/slideLayout107.xml"/><Relationship Id="rId18" Type="http://schemas.openxmlformats.org/officeDocument/2006/relationships/slideLayout" Target="../slideLayouts/slideLayout108.xml"/><Relationship Id="rId19" Type="http://schemas.openxmlformats.org/officeDocument/2006/relationships/slideLayout" Target="../slideLayouts/slideLayout109.xml"/><Relationship Id="rId1" Type="http://schemas.openxmlformats.org/officeDocument/2006/relationships/slideLayout" Target="../slideLayouts/slideLayout91.xml"/><Relationship Id="rId2" Type="http://schemas.openxmlformats.org/officeDocument/2006/relationships/slideLayout" Target="../slideLayouts/slideLayout92.xml"/><Relationship Id="rId3" Type="http://schemas.openxmlformats.org/officeDocument/2006/relationships/slideLayout" Target="../slideLayouts/slideLayout93.xml"/><Relationship Id="rId4" Type="http://schemas.openxmlformats.org/officeDocument/2006/relationships/slideLayout" Target="../slideLayouts/slideLayout94.xml"/><Relationship Id="rId5" Type="http://schemas.openxmlformats.org/officeDocument/2006/relationships/slideLayout" Target="../slideLayouts/slideLayout95.xml"/><Relationship Id="rId6" Type="http://schemas.openxmlformats.org/officeDocument/2006/relationships/slideLayout" Target="../slideLayouts/slideLayout96.xml"/><Relationship Id="rId7" Type="http://schemas.openxmlformats.org/officeDocument/2006/relationships/slideLayout" Target="../slideLayouts/slideLayout97.xml"/><Relationship Id="rId8"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121.xml"/><Relationship Id="rId20" Type="http://schemas.openxmlformats.org/officeDocument/2006/relationships/theme" Target="../theme/theme8.xml"/><Relationship Id="rId21" Type="http://schemas.openxmlformats.org/officeDocument/2006/relationships/image" Target="../media/image1.jpeg"/><Relationship Id="rId22" Type="http://schemas.openxmlformats.org/officeDocument/2006/relationships/image" Target="../media/image2.jpeg"/><Relationship Id="rId10" Type="http://schemas.openxmlformats.org/officeDocument/2006/relationships/slideLayout" Target="../slideLayouts/slideLayout122.xml"/><Relationship Id="rId11" Type="http://schemas.openxmlformats.org/officeDocument/2006/relationships/slideLayout" Target="../slideLayouts/slideLayout123.xml"/><Relationship Id="rId12" Type="http://schemas.openxmlformats.org/officeDocument/2006/relationships/slideLayout" Target="../slideLayouts/slideLayout124.xml"/><Relationship Id="rId13" Type="http://schemas.openxmlformats.org/officeDocument/2006/relationships/slideLayout" Target="../slideLayouts/slideLayout125.xml"/><Relationship Id="rId14" Type="http://schemas.openxmlformats.org/officeDocument/2006/relationships/slideLayout" Target="../slideLayouts/slideLayout126.xml"/><Relationship Id="rId15" Type="http://schemas.openxmlformats.org/officeDocument/2006/relationships/slideLayout" Target="../slideLayouts/slideLayout127.xml"/><Relationship Id="rId16" Type="http://schemas.openxmlformats.org/officeDocument/2006/relationships/slideLayout" Target="../slideLayouts/slideLayout128.xml"/><Relationship Id="rId17" Type="http://schemas.openxmlformats.org/officeDocument/2006/relationships/slideLayout" Target="../slideLayouts/slideLayout129.xml"/><Relationship Id="rId18" Type="http://schemas.openxmlformats.org/officeDocument/2006/relationships/slideLayout" Target="../slideLayouts/slideLayout130.xml"/><Relationship Id="rId19" Type="http://schemas.openxmlformats.org/officeDocument/2006/relationships/slideLayout" Target="../slideLayouts/slideLayout131.xml"/><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42.xml"/><Relationship Id="rId12" Type="http://schemas.openxmlformats.org/officeDocument/2006/relationships/theme" Target="../theme/theme9.xml"/><Relationship Id="rId1" Type="http://schemas.openxmlformats.org/officeDocument/2006/relationships/slideLayout" Target="../slideLayouts/slideLayout13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CLARREOimage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0" y="0"/>
            <a:ext cx="2304288" cy="685800"/>
          </a:xfrm>
          <a:prstGeom prst="rect">
            <a:avLst/>
          </a:prstGeom>
          <a:blipFill dpi="0" rotWithShape="1">
            <a:blip r:embed="rId10" cstate="print"/>
            <a:srcRect/>
            <a:tile tx="0" ty="0" sx="100000" sy="100000" flip="none" algn="tl"/>
          </a:blipFill>
          <a:ln w="9525">
            <a:noFill/>
            <a:miter lim="800000"/>
            <a:headEnd/>
            <a:tailEnd/>
          </a:ln>
        </p:spPr>
      </p:pic>
      <p:sp>
        <p:nvSpPr>
          <p:cNvPr id="1036" name="Rectangle 12"/>
          <p:cNvSpPr>
            <a:spLocks noChangeArrowheads="1"/>
          </p:cNvSpPr>
          <p:nvPr/>
        </p:nvSpPr>
        <p:spPr bwMode="auto">
          <a:xfrm>
            <a:off x="0" y="62484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eaLnBrk="0" hangingPunct="0">
              <a:defRPr/>
            </a:pPr>
            <a:endParaRPr lang="en-US"/>
          </a:p>
        </p:txBody>
      </p:sp>
      <p:sp>
        <p:nvSpPr>
          <p:cNvPr id="1028" name="Rectangle 3"/>
          <p:cNvSpPr>
            <a:spLocks noGrp="1" noChangeArrowheads="1"/>
          </p:cNvSpPr>
          <p:nvPr>
            <p:ph type="body" idx="1"/>
          </p:nvPr>
        </p:nvSpPr>
        <p:spPr bwMode="auto">
          <a:xfrm>
            <a:off x="0" y="762000"/>
            <a:ext cx="9144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Box 9"/>
          <p:cNvSpPr txBox="1"/>
          <p:nvPr/>
        </p:nvSpPr>
        <p:spPr>
          <a:xfrm>
            <a:off x="8388781" y="6607630"/>
            <a:ext cx="526619" cy="246221"/>
          </a:xfrm>
          <a:prstGeom prst="rect">
            <a:avLst/>
          </a:prstGeom>
          <a:noFill/>
        </p:spPr>
        <p:txBody>
          <a:bodyPr wrap="none">
            <a:spAutoFit/>
          </a:bodyPr>
          <a:lstStyle/>
          <a:p>
            <a:pPr eaLnBrk="0" hangingPunct="0">
              <a:defRPr/>
            </a:pPr>
            <a:r>
              <a:rPr lang="en-US" sz="1000" b="1" dirty="0" smtClean="0">
                <a:latin typeface="+mn-lt"/>
              </a:rPr>
              <a:t> </a:t>
            </a:r>
            <a:r>
              <a:rPr lang="en-US" sz="1000" b="1" baseline="0" dirty="0" smtClean="0">
                <a:latin typeface="+mn-lt"/>
              </a:rPr>
              <a:t>  </a:t>
            </a:r>
            <a:r>
              <a:rPr lang="en-US" sz="1000" b="1" dirty="0" smtClean="0">
                <a:latin typeface="+mn-lt"/>
              </a:rPr>
              <a:t>- </a:t>
            </a:r>
            <a:fld id="{0B290876-72EB-423C-95AD-95AD4C81B334}" type="slidenum">
              <a:rPr lang="en-US" sz="1000" b="1" smtClean="0">
                <a:latin typeface="+mn-lt"/>
              </a:rPr>
              <a:pPr eaLnBrk="0" hangingPunct="0">
                <a:defRPr/>
              </a:pPr>
              <a:t>‹#›</a:t>
            </a:fld>
            <a:endParaRPr lang="en-US" sz="1000" b="1" dirty="0">
              <a:latin typeface="+mn-lt"/>
            </a:endParaRPr>
          </a:p>
        </p:txBody>
      </p:sp>
      <p:sp>
        <p:nvSpPr>
          <p:cNvPr id="15" name="Rectangle 14"/>
          <p:cNvSpPr/>
          <p:nvPr/>
        </p:nvSpPr>
        <p:spPr bwMode="auto">
          <a:xfrm rot="10800000">
            <a:off x="0" y="644770"/>
            <a:ext cx="9144000" cy="45720"/>
          </a:xfrm>
          <a:prstGeom prst="rect">
            <a:avLst/>
          </a:prstGeom>
          <a:gradFill flip="none" rotWithShape="1">
            <a:gsLst>
              <a:gs pos="0">
                <a:srgbClr val="000000"/>
              </a:gs>
              <a:gs pos="36000">
                <a:srgbClr val="0033CC"/>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3300" b="0" i="0" u="none" strike="noStrike" cap="none" normalizeH="0" baseline="0" smtClean="0">
              <a:ln>
                <a:noFill/>
              </a:ln>
              <a:solidFill>
                <a:schemeClr val="tx1"/>
              </a:solidFill>
              <a:effectLst/>
              <a:latin typeface="Arial" charset="0"/>
            </a:endParaRPr>
          </a:p>
        </p:txBody>
      </p:sp>
      <p:pic>
        <p:nvPicPr>
          <p:cNvPr id="13" name="Picture 10" descr="blue_white_borde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205564"/>
            <a:ext cx="457200" cy="379535"/>
          </a:xfrm>
          <a:prstGeom prst="rect">
            <a:avLst/>
          </a:prstGeom>
          <a:noFill/>
          <a:ln w="9525">
            <a:noFill/>
            <a:miter lim="800000"/>
            <a:headEnd/>
            <a:tailEnd/>
          </a:ln>
        </p:spPr>
      </p:pic>
      <p:sp>
        <p:nvSpPr>
          <p:cNvPr id="12" name="Title Placeholder 18"/>
          <p:cNvSpPr>
            <a:spLocks noGrp="1"/>
          </p:cNvSpPr>
          <p:nvPr>
            <p:ph type="title"/>
          </p:nvPr>
        </p:nvSpPr>
        <p:spPr>
          <a:xfrm>
            <a:off x="2347414" y="0"/>
            <a:ext cx="6784848" cy="685800"/>
          </a:xfrm>
          <a:prstGeom prst="rect">
            <a:avLst/>
          </a:prstGeom>
        </p:spPr>
        <p:txBody>
          <a:bodyPr vert="horz" lIns="91440" tIns="45720" rIns="91440" bIns="45720" rtlCol="0" anchor="ctr">
            <a:normAutofit/>
          </a:bodyPr>
          <a:lstStyle/>
          <a:p>
            <a:r>
              <a:rPr lang="en-US" dirty="0" smtClean="0"/>
              <a:t>Click to add a Slide Title</a:t>
            </a: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2800" b="1">
          <a:solidFill>
            <a:schemeClr val="tx2"/>
          </a:solidFill>
          <a:latin typeface="Arial" charset="0"/>
        </a:defRPr>
      </a:lvl2pPr>
      <a:lvl3pPr algn="ctr" rtl="0" eaLnBrk="1" fontAlgn="base" hangingPunct="1">
        <a:spcBef>
          <a:spcPct val="0"/>
        </a:spcBef>
        <a:spcAft>
          <a:spcPct val="0"/>
        </a:spcAft>
        <a:defRPr sz="2800" b="1">
          <a:solidFill>
            <a:schemeClr val="tx2"/>
          </a:solidFill>
          <a:latin typeface="Arial" charset="0"/>
        </a:defRPr>
      </a:lvl3pPr>
      <a:lvl4pPr algn="ctr" rtl="0" eaLnBrk="1" fontAlgn="base" hangingPunct="1">
        <a:spcBef>
          <a:spcPct val="0"/>
        </a:spcBef>
        <a:spcAft>
          <a:spcPct val="0"/>
        </a:spcAft>
        <a:defRPr sz="2800" b="1">
          <a:solidFill>
            <a:schemeClr val="tx2"/>
          </a:solidFill>
          <a:latin typeface="Arial" charset="0"/>
        </a:defRPr>
      </a:lvl4pPr>
      <a:lvl5pPr algn="ctr" rtl="0" eaLnBrk="1" fontAlgn="base" hangingPunct="1">
        <a:spcBef>
          <a:spcPct val="0"/>
        </a:spcBef>
        <a:spcAft>
          <a:spcPct val="0"/>
        </a:spcAft>
        <a:defRPr sz="2800" b="1">
          <a:solidFill>
            <a:schemeClr val="tx2"/>
          </a:solidFill>
          <a:latin typeface="Arial" charset="0"/>
        </a:defRPr>
      </a:lvl5pPr>
      <a:lvl6pPr marL="457200" algn="ctr" rtl="0" eaLnBrk="1" fontAlgn="base" hangingPunct="1">
        <a:spcBef>
          <a:spcPct val="0"/>
        </a:spcBef>
        <a:spcAft>
          <a:spcPct val="0"/>
        </a:spcAft>
        <a:defRPr sz="2800" b="1">
          <a:solidFill>
            <a:schemeClr val="tx2"/>
          </a:solidFill>
          <a:latin typeface="Arial" charset="0"/>
        </a:defRPr>
      </a:lvl6pPr>
      <a:lvl7pPr marL="914400" algn="ctr" rtl="0" eaLnBrk="1" fontAlgn="base" hangingPunct="1">
        <a:spcBef>
          <a:spcPct val="0"/>
        </a:spcBef>
        <a:spcAft>
          <a:spcPct val="0"/>
        </a:spcAft>
        <a:defRPr sz="2800" b="1">
          <a:solidFill>
            <a:schemeClr val="tx2"/>
          </a:solidFill>
          <a:latin typeface="Arial" charset="0"/>
        </a:defRPr>
      </a:lvl7pPr>
      <a:lvl8pPr marL="1371600" algn="ctr" rtl="0" eaLnBrk="1" fontAlgn="base" hangingPunct="1">
        <a:spcBef>
          <a:spcPct val="0"/>
        </a:spcBef>
        <a:spcAft>
          <a:spcPct val="0"/>
        </a:spcAft>
        <a:defRPr sz="2800" b="1">
          <a:solidFill>
            <a:schemeClr val="tx2"/>
          </a:solidFill>
          <a:latin typeface="Arial" charset="0"/>
        </a:defRPr>
      </a:lvl8pPr>
      <a:lvl9pPr marL="1828800" algn="ctr" rtl="0" eaLnBrk="1" fontAlgn="base" hangingPunct="1">
        <a:spcBef>
          <a:spcPct val="0"/>
        </a:spcBef>
        <a:spcAft>
          <a:spcPct val="0"/>
        </a:spcAft>
        <a:defRPr sz="2800" b="1">
          <a:solidFill>
            <a:schemeClr val="tx2"/>
          </a:solidFill>
          <a:latin typeface="Arial" charset="0"/>
        </a:defRPr>
      </a:lvl9pPr>
    </p:titleStyle>
    <p:bodyStyle>
      <a:lvl1pPr marL="234950" indent="-234950" algn="l" rtl="0" eaLnBrk="1" fontAlgn="base" hangingPunct="1">
        <a:spcBef>
          <a:spcPts val="300"/>
        </a:spcBef>
        <a:spcAft>
          <a:spcPct val="0"/>
        </a:spcAft>
        <a:buChar char="•"/>
        <a:defRPr lang="en-US" sz="2400" dirty="0" smtClean="0">
          <a:solidFill>
            <a:schemeClr val="tx1"/>
          </a:solidFill>
          <a:latin typeface="+mn-lt"/>
          <a:ea typeface="+mn-ea"/>
          <a:cs typeface="+mn-cs"/>
        </a:defRPr>
      </a:lvl1pPr>
      <a:lvl2pPr marL="692150" indent="-234950" algn="l" rtl="0" eaLnBrk="1" fontAlgn="base" hangingPunct="1">
        <a:spcBef>
          <a:spcPts val="300"/>
        </a:spcBef>
        <a:spcAft>
          <a:spcPct val="0"/>
        </a:spcAft>
        <a:buChar char="–"/>
        <a:defRPr lang="en-US" sz="2200" dirty="0" smtClean="0">
          <a:solidFill>
            <a:schemeClr val="tx1"/>
          </a:solidFill>
          <a:latin typeface="+mn-lt"/>
          <a:ea typeface="+mn-ea"/>
          <a:cs typeface="+mn-cs"/>
        </a:defRPr>
      </a:lvl2pPr>
      <a:lvl3pPr marL="1143000" indent="-228600" algn="l" rtl="0" eaLnBrk="1" fontAlgn="base" hangingPunct="1">
        <a:spcBef>
          <a:spcPts val="300"/>
        </a:spcBef>
        <a:spcAft>
          <a:spcPct val="0"/>
        </a:spcAft>
        <a:buSzPct val="80000"/>
        <a:buFont typeface="Wingdings" pitchFamily="2" charset="2"/>
        <a:buChar char="§"/>
        <a:defRPr lang="en-US" sz="2000" dirty="0" smtClean="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lang="en-US" sz="1800" dirty="0" smtClean="0">
          <a:solidFill>
            <a:schemeClr val="tx1"/>
          </a:solidFill>
          <a:latin typeface="+mn-lt"/>
          <a:ea typeface="+mn-ea"/>
          <a:cs typeface="+mn-cs"/>
        </a:defRPr>
      </a:lvl4pPr>
      <a:lvl5pPr marL="1601788" indent="-228600" algn="l" rtl="0" eaLnBrk="1" fontAlgn="base" hangingPunct="1">
        <a:spcBef>
          <a:spcPts val="300"/>
        </a:spcBef>
        <a:spcAft>
          <a:spcPct val="0"/>
        </a:spcAft>
        <a:buNone/>
        <a:defRPr lang="en-US" sz="2000" dirty="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CLARREOimage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0"/>
            <a:ext cx="2304288" cy="685800"/>
          </a:xfrm>
          <a:prstGeom prst="rect">
            <a:avLst/>
          </a:prstGeom>
          <a:blipFill dpi="0" rotWithShape="1">
            <a:blip r:embed="rId16" cstate="print"/>
            <a:srcRect/>
            <a:tile tx="0" ty="0" sx="100000" sy="100000" flip="none" algn="tl"/>
          </a:blipFill>
          <a:ln w="9525">
            <a:noFill/>
            <a:miter lim="800000"/>
            <a:headEnd/>
            <a:tailEnd/>
          </a:ln>
        </p:spPr>
      </p:pic>
      <p:sp>
        <p:nvSpPr>
          <p:cNvPr id="1036" name="Rectangle 12"/>
          <p:cNvSpPr>
            <a:spLocks noChangeArrowheads="1"/>
          </p:cNvSpPr>
          <p:nvPr/>
        </p:nvSpPr>
        <p:spPr bwMode="auto">
          <a:xfrm>
            <a:off x="0" y="62484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eaLnBrk="0" hangingPunct="0">
              <a:defRPr/>
            </a:pPr>
            <a:endParaRPr lang="en-US"/>
          </a:p>
        </p:txBody>
      </p:sp>
      <p:sp>
        <p:nvSpPr>
          <p:cNvPr id="1028" name="Rectangle 3"/>
          <p:cNvSpPr>
            <a:spLocks noGrp="1" noChangeArrowheads="1"/>
          </p:cNvSpPr>
          <p:nvPr>
            <p:ph type="body" idx="1"/>
          </p:nvPr>
        </p:nvSpPr>
        <p:spPr bwMode="auto">
          <a:xfrm>
            <a:off x="0" y="762000"/>
            <a:ext cx="91440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extBox 9"/>
          <p:cNvSpPr txBox="1"/>
          <p:nvPr/>
        </p:nvSpPr>
        <p:spPr>
          <a:xfrm>
            <a:off x="8802240" y="6611779"/>
            <a:ext cx="341760" cy="246221"/>
          </a:xfrm>
          <a:prstGeom prst="rect">
            <a:avLst/>
          </a:prstGeom>
          <a:noFill/>
        </p:spPr>
        <p:txBody>
          <a:bodyPr wrap="none">
            <a:spAutoFit/>
          </a:bodyPr>
          <a:lstStyle/>
          <a:p>
            <a:pPr eaLnBrk="0" hangingPunct="0">
              <a:defRPr/>
            </a:pPr>
            <a:fld id="{0B290876-72EB-423C-95AD-95AD4C81B334}" type="slidenum">
              <a:rPr lang="en-US" sz="1000" b="1" smtClean="0">
                <a:latin typeface="+mn-lt"/>
              </a:rPr>
              <a:pPr eaLnBrk="0" hangingPunct="0">
                <a:defRPr/>
              </a:pPr>
              <a:t>‹#›</a:t>
            </a:fld>
            <a:endParaRPr lang="en-US" sz="1000" b="1" dirty="0">
              <a:latin typeface="+mn-lt"/>
            </a:endParaRPr>
          </a:p>
        </p:txBody>
      </p:sp>
      <p:sp>
        <p:nvSpPr>
          <p:cNvPr id="15" name="Rectangle 14"/>
          <p:cNvSpPr/>
          <p:nvPr/>
        </p:nvSpPr>
        <p:spPr bwMode="auto">
          <a:xfrm rot="10800000">
            <a:off x="0" y="644770"/>
            <a:ext cx="9144000" cy="45720"/>
          </a:xfrm>
          <a:prstGeom prst="rect">
            <a:avLst/>
          </a:prstGeom>
          <a:gradFill flip="none" rotWithShape="1">
            <a:gsLst>
              <a:gs pos="0">
                <a:srgbClr val="000000"/>
              </a:gs>
              <a:gs pos="36000">
                <a:srgbClr val="0033CC"/>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85000"/>
              </a:lnSpc>
              <a:spcBef>
                <a:spcPct val="0"/>
              </a:spcBef>
              <a:spcAft>
                <a:spcPct val="0"/>
              </a:spcAft>
              <a:buClrTx/>
              <a:buSzTx/>
              <a:buFontTx/>
              <a:buNone/>
              <a:tabLst/>
            </a:pPr>
            <a:endParaRPr kumimoji="0" lang="en-US" sz="3300" b="0" i="0" u="none" strike="noStrike" cap="none" normalizeH="0" baseline="0" smtClean="0">
              <a:ln>
                <a:noFill/>
              </a:ln>
              <a:solidFill>
                <a:schemeClr val="tx1"/>
              </a:solidFill>
              <a:effectLst/>
              <a:latin typeface="Arial" charset="0"/>
            </a:endParaRPr>
          </a:p>
        </p:txBody>
      </p:sp>
      <p:pic>
        <p:nvPicPr>
          <p:cNvPr id="13" name="Picture 10" descr="blue_white_borde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0" y="6205564"/>
            <a:ext cx="457200" cy="379535"/>
          </a:xfrm>
          <a:prstGeom prst="rect">
            <a:avLst/>
          </a:prstGeom>
          <a:noFill/>
          <a:ln w="9525">
            <a:noFill/>
            <a:miter lim="800000"/>
            <a:headEnd/>
            <a:tailEnd/>
          </a:ln>
        </p:spPr>
      </p:pic>
      <p:sp>
        <p:nvSpPr>
          <p:cNvPr id="12" name="Title Placeholder 18"/>
          <p:cNvSpPr>
            <a:spLocks noGrp="1"/>
          </p:cNvSpPr>
          <p:nvPr>
            <p:ph type="title"/>
          </p:nvPr>
        </p:nvSpPr>
        <p:spPr>
          <a:xfrm>
            <a:off x="2347414" y="0"/>
            <a:ext cx="6784848" cy="685800"/>
          </a:xfrm>
          <a:prstGeom prst="rect">
            <a:avLst/>
          </a:prstGeom>
        </p:spPr>
        <p:txBody>
          <a:bodyPr vert="horz" lIns="91440" tIns="45720" rIns="91440" bIns="45720" rtlCol="0" anchor="ctr">
            <a:normAutofit/>
          </a:bodyPr>
          <a:lstStyle/>
          <a:p>
            <a:r>
              <a:rPr lang="en-US" dirty="0" smtClean="0"/>
              <a:t>Click to add a Slide Title</a:t>
            </a:r>
            <a:endParaRPr lang="en-US" dirty="0"/>
          </a:p>
        </p:txBody>
      </p:sp>
      <p:sp>
        <p:nvSpPr>
          <p:cNvPr id="16" name="Text Box 16"/>
          <p:cNvSpPr txBox="1">
            <a:spLocks noChangeArrowheads="1"/>
          </p:cNvSpPr>
          <p:nvPr/>
        </p:nvSpPr>
        <p:spPr bwMode="auto">
          <a:xfrm>
            <a:off x="1981200" y="6642556"/>
            <a:ext cx="5334000" cy="215444"/>
          </a:xfrm>
          <a:prstGeom prst="rect">
            <a:avLst/>
          </a:prstGeom>
          <a:noFill/>
          <a:ln w="9525">
            <a:noFill/>
            <a:miter lim="800000"/>
            <a:headEnd/>
            <a:tailEnd/>
          </a:ln>
          <a:effectLst/>
        </p:spPr>
        <p:txBody>
          <a:bodyPr wrap="square">
            <a:spAutoFit/>
          </a:bodyPr>
          <a:lstStyle/>
          <a:p>
            <a:pPr algn="ctr" eaLnBrk="0" hangingPunct="0">
              <a:spcBef>
                <a:spcPts val="0"/>
              </a:spcBef>
              <a:defRPr/>
            </a:pPr>
            <a:r>
              <a:rPr lang="en-US" sz="800" i="1" dirty="0"/>
              <a:t>Use or disclosure of the data contained on this sheet is subject </a:t>
            </a:r>
            <a:r>
              <a:rPr lang="en-US" sz="800" i="1" dirty="0" smtClean="0"/>
              <a:t>to restrictions</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dt="0"/>
  <p:txStyles>
    <p:titleStyle>
      <a:lvl1pPr algn="l"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2800" b="1">
          <a:solidFill>
            <a:schemeClr val="tx2"/>
          </a:solidFill>
          <a:latin typeface="Arial" charset="0"/>
        </a:defRPr>
      </a:lvl2pPr>
      <a:lvl3pPr algn="ctr" rtl="0" eaLnBrk="1" fontAlgn="base" hangingPunct="1">
        <a:spcBef>
          <a:spcPct val="0"/>
        </a:spcBef>
        <a:spcAft>
          <a:spcPct val="0"/>
        </a:spcAft>
        <a:defRPr sz="2800" b="1">
          <a:solidFill>
            <a:schemeClr val="tx2"/>
          </a:solidFill>
          <a:latin typeface="Arial" charset="0"/>
        </a:defRPr>
      </a:lvl3pPr>
      <a:lvl4pPr algn="ctr" rtl="0" eaLnBrk="1" fontAlgn="base" hangingPunct="1">
        <a:spcBef>
          <a:spcPct val="0"/>
        </a:spcBef>
        <a:spcAft>
          <a:spcPct val="0"/>
        </a:spcAft>
        <a:defRPr sz="2800" b="1">
          <a:solidFill>
            <a:schemeClr val="tx2"/>
          </a:solidFill>
          <a:latin typeface="Arial" charset="0"/>
        </a:defRPr>
      </a:lvl4pPr>
      <a:lvl5pPr algn="ctr" rtl="0" eaLnBrk="1" fontAlgn="base" hangingPunct="1">
        <a:spcBef>
          <a:spcPct val="0"/>
        </a:spcBef>
        <a:spcAft>
          <a:spcPct val="0"/>
        </a:spcAft>
        <a:defRPr sz="2800" b="1">
          <a:solidFill>
            <a:schemeClr val="tx2"/>
          </a:solidFill>
          <a:latin typeface="Arial" charset="0"/>
        </a:defRPr>
      </a:lvl5pPr>
      <a:lvl6pPr marL="457200" algn="ctr" rtl="0" eaLnBrk="1" fontAlgn="base" hangingPunct="1">
        <a:spcBef>
          <a:spcPct val="0"/>
        </a:spcBef>
        <a:spcAft>
          <a:spcPct val="0"/>
        </a:spcAft>
        <a:defRPr sz="2800" b="1">
          <a:solidFill>
            <a:schemeClr val="tx2"/>
          </a:solidFill>
          <a:latin typeface="Arial" charset="0"/>
        </a:defRPr>
      </a:lvl6pPr>
      <a:lvl7pPr marL="914400" algn="ctr" rtl="0" eaLnBrk="1" fontAlgn="base" hangingPunct="1">
        <a:spcBef>
          <a:spcPct val="0"/>
        </a:spcBef>
        <a:spcAft>
          <a:spcPct val="0"/>
        </a:spcAft>
        <a:defRPr sz="2800" b="1">
          <a:solidFill>
            <a:schemeClr val="tx2"/>
          </a:solidFill>
          <a:latin typeface="Arial" charset="0"/>
        </a:defRPr>
      </a:lvl7pPr>
      <a:lvl8pPr marL="1371600" algn="ctr" rtl="0" eaLnBrk="1" fontAlgn="base" hangingPunct="1">
        <a:spcBef>
          <a:spcPct val="0"/>
        </a:spcBef>
        <a:spcAft>
          <a:spcPct val="0"/>
        </a:spcAft>
        <a:defRPr sz="2800" b="1">
          <a:solidFill>
            <a:schemeClr val="tx2"/>
          </a:solidFill>
          <a:latin typeface="Arial" charset="0"/>
        </a:defRPr>
      </a:lvl8pPr>
      <a:lvl9pPr marL="1828800" algn="ctr" rtl="0" eaLnBrk="1" fontAlgn="base" hangingPunct="1">
        <a:spcBef>
          <a:spcPct val="0"/>
        </a:spcBef>
        <a:spcAft>
          <a:spcPct val="0"/>
        </a:spcAft>
        <a:defRPr sz="2800" b="1">
          <a:solidFill>
            <a:schemeClr val="tx2"/>
          </a:solidFill>
          <a:latin typeface="Arial" charset="0"/>
        </a:defRPr>
      </a:lvl9pPr>
    </p:titleStyle>
    <p:bodyStyle>
      <a:lvl1pPr marL="234950" indent="-234950" algn="l" rtl="0" eaLnBrk="1" fontAlgn="base" hangingPunct="1">
        <a:spcBef>
          <a:spcPts val="300"/>
        </a:spcBef>
        <a:spcAft>
          <a:spcPct val="0"/>
        </a:spcAft>
        <a:buChar char="•"/>
        <a:defRPr lang="en-US" sz="2400" dirty="0" smtClean="0">
          <a:solidFill>
            <a:schemeClr val="tx1"/>
          </a:solidFill>
          <a:latin typeface="+mn-lt"/>
          <a:ea typeface="+mn-ea"/>
          <a:cs typeface="+mn-cs"/>
        </a:defRPr>
      </a:lvl1pPr>
      <a:lvl2pPr marL="692150" indent="-234950" algn="l" rtl="0" eaLnBrk="1" fontAlgn="base" hangingPunct="1">
        <a:spcBef>
          <a:spcPts val="300"/>
        </a:spcBef>
        <a:spcAft>
          <a:spcPct val="0"/>
        </a:spcAft>
        <a:buChar char="–"/>
        <a:defRPr lang="en-US" sz="2200" dirty="0" smtClean="0">
          <a:solidFill>
            <a:schemeClr val="tx1"/>
          </a:solidFill>
          <a:latin typeface="+mn-lt"/>
          <a:ea typeface="+mn-ea"/>
          <a:cs typeface="+mn-cs"/>
        </a:defRPr>
      </a:lvl2pPr>
      <a:lvl3pPr marL="1143000" indent="-228600" algn="l" rtl="0" eaLnBrk="1" fontAlgn="base" hangingPunct="1">
        <a:spcBef>
          <a:spcPts val="300"/>
        </a:spcBef>
        <a:spcAft>
          <a:spcPct val="0"/>
        </a:spcAft>
        <a:buSzPct val="80000"/>
        <a:buFont typeface="Wingdings" pitchFamily="2" charset="2"/>
        <a:buChar char="§"/>
        <a:defRPr lang="en-US" sz="2000" dirty="0" smtClean="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lang="en-US" sz="1800" dirty="0" smtClean="0">
          <a:solidFill>
            <a:schemeClr val="tx1"/>
          </a:solidFill>
          <a:latin typeface="+mn-lt"/>
          <a:ea typeface="+mn-ea"/>
          <a:cs typeface="+mn-cs"/>
        </a:defRPr>
      </a:lvl4pPr>
      <a:lvl5pPr marL="1601788" indent="-228600" algn="l" rtl="0" eaLnBrk="1" fontAlgn="base" hangingPunct="1">
        <a:spcBef>
          <a:spcPts val="300"/>
        </a:spcBef>
        <a:spcAft>
          <a:spcPct val="0"/>
        </a:spcAft>
        <a:buNone/>
        <a:defRPr lang="en-US" sz="2000" dirty="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Detecting Land and Cloud Feedbacks using Shortwave CLARREO Spectra</a:t>
            </a:r>
          </a:p>
        </p:txBody>
      </p:sp>
      <p:sp>
        <p:nvSpPr>
          <p:cNvPr id="6" name="Slide Number Placeholder 5"/>
          <p:cNvSpPr>
            <a:spLocks noGrp="1"/>
          </p:cNvSpPr>
          <p:nvPr>
            <p:ph type="sldNum" sz="quarter" idx="4"/>
          </p:nvPr>
        </p:nvSpPr>
        <p:spPr>
          <a:xfrm>
            <a:off x="60198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021BFF94-17E8-4441-90B2-4D8A39E1DD05}" type="slidenum">
              <a:rPr lang="en-US"/>
              <a:pPr>
                <a:defRPr/>
              </a:pPr>
              <a:t>‹#›</a:t>
            </a:fld>
            <a:endParaRPr lang="en-US" dirty="0"/>
          </a:p>
        </p:txBody>
      </p:sp>
      <p:pic>
        <p:nvPicPr>
          <p:cNvPr id="1030" name="Picture 9"/>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0" y="6172200"/>
            <a:ext cx="669925" cy="671513"/>
          </a:xfrm>
          <a:prstGeom prst="rect">
            <a:avLst/>
          </a:prstGeom>
          <a:noFill/>
          <a:ln w="9525">
            <a:noFill/>
            <a:miter lim="800000"/>
            <a:headEnd/>
            <a:tailEnd/>
          </a:ln>
        </p:spPr>
      </p:pic>
      <p:pic>
        <p:nvPicPr>
          <p:cNvPr id="1031" name="Picture 8"/>
          <p:cNvPicPr>
            <a:picLocks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305800" y="6172200"/>
            <a:ext cx="838200" cy="614363"/>
          </a:xfrm>
          <a:prstGeom prst="rect">
            <a:avLst/>
          </a:prstGeom>
          <a:noFill/>
          <a:ln w="12700">
            <a:noFill/>
            <a:miter lim="800000"/>
            <a:headEnd/>
            <a:tailEnd/>
          </a:ln>
        </p:spPr>
      </p:pic>
      <p:sp>
        <p:nvSpPr>
          <p:cNvPr id="9" name="Line 5"/>
          <p:cNvSpPr>
            <a:spLocks noChangeShapeType="1"/>
          </p:cNvSpPr>
          <p:nvPr userDrawn="1"/>
        </p:nvSpPr>
        <p:spPr bwMode="auto">
          <a:xfrm flipH="1">
            <a:off x="0" y="6096000"/>
            <a:ext cx="9172575" cy="19050"/>
          </a:xfrm>
          <a:prstGeom prst="line">
            <a:avLst/>
          </a:prstGeom>
          <a:noFill/>
          <a:ln w="76200">
            <a:solidFill>
              <a:srgbClr val="00279F"/>
            </a:solidFill>
            <a:round/>
            <a:headEnd/>
            <a:tailEnd/>
          </a:ln>
          <a:effectLst/>
        </p:spPr>
        <p:txBody>
          <a:bodyPr wrap="none" anchor="ctr"/>
          <a:lstStyle/>
          <a:p>
            <a:pPr fontAlgn="auto">
              <a:spcBef>
                <a:spcPts val="0"/>
              </a:spcBef>
              <a:spcAft>
                <a:spcPts val="0"/>
              </a:spcAft>
              <a:defRPr/>
            </a:pPr>
            <a:endParaRPr lang="en-US" dirty="0">
              <a:latin typeface="+mn-lt"/>
            </a:endParaRPr>
          </a:p>
        </p:txBody>
      </p:sp>
      <p:pic>
        <p:nvPicPr>
          <p:cNvPr id="1033" name="Picture 9" descr="clarreo_powerpoint_hea#3C91"/>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9144000"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ctr" rtl="0" eaLnBrk="0" fontAlgn="base" hangingPunct="0">
        <a:spcBef>
          <a:spcPct val="0"/>
        </a:spcBef>
        <a:spcAft>
          <a:spcPct val="0"/>
        </a:spcAft>
        <a:defRPr sz="36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1"/>
          </a:solidFill>
          <a:latin typeface="Calibri" pitchFamily="-65" charset="0"/>
          <a:ea typeface="ＭＳ Ｐゴシック" charset="-128"/>
          <a:cs typeface="ＭＳ Ｐゴシック" charset="-128"/>
        </a:defRPr>
      </a:lvl2pPr>
      <a:lvl3pPr algn="ctr" rtl="0" eaLnBrk="0" fontAlgn="base" hangingPunct="0">
        <a:spcBef>
          <a:spcPct val="0"/>
        </a:spcBef>
        <a:spcAft>
          <a:spcPct val="0"/>
        </a:spcAft>
        <a:defRPr sz="3600">
          <a:solidFill>
            <a:schemeClr val="tx1"/>
          </a:solidFill>
          <a:latin typeface="Calibri" pitchFamily="-65" charset="0"/>
          <a:ea typeface="ＭＳ Ｐゴシック" charset="-128"/>
          <a:cs typeface="ＭＳ Ｐゴシック" charset="-128"/>
        </a:defRPr>
      </a:lvl3pPr>
      <a:lvl4pPr algn="ctr" rtl="0" eaLnBrk="0" fontAlgn="base" hangingPunct="0">
        <a:spcBef>
          <a:spcPct val="0"/>
        </a:spcBef>
        <a:spcAft>
          <a:spcPct val="0"/>
        </a:spcAft>
        <a:defRPr sz="3600">
          <a:solidFill>
            <a:schemeClr val="tx1"/>
          </a:solidFill>
          <a:latin typeface="Calibri" pitchFamily="-65" charset="0"/>
          <a:ea typeface="ＭＳ Ｐゴシック" charset="-128"/>
          <a:cs typeface="ＭＳ Ｐゴシック" charset="-128"/>
        </a:defRPr>
      </a:lvl4pPr>
      <a:lvl5pPr algn="ctr" rtl="0" eaLnBrk="0" fontAlgn="base" hangingPunct="0">
        <a:spcBef>
          <a:spcPct val="0"/>
        </a:spcBef>
        <a:spcAft>
          <a:spcPct val="0"/>
        </a:spcAft>
        <a:defRPr sz="3600">
          <a:solidFill>
            <a:schemeClr val="tx1"/>
          </a:solidFill>
          <a:latin typeface="Calibri" pitchFamily="-65"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65" charset="0"/>
        </a:defRPr>
      </a:lvl6pPr>
      <a:lvl7pPr marL="914400" algn="ctr" rtl="0" fontAlgn="base">
        <a:spcBef>
          <a:spcPct val="0"/>
        </a:spcBef>
        <a:spcAft>
          <a:spcPct val="0"/>
        </a:spcAft>
        <a:defRPr sz="4400">
          <a:solidFill>
            <a:schemeClr val="tx1"/>
          </a:solidFill>
          <a:latin typeface="Calibri" pitchFamily="-65" charset="0"/>
        </a:defRPr>
      </a:lvl7pPr>
      <a:lvl8pPr marL="1371600" algn="ctr" rtl="0" fontAlgn="base">
        <a:spcBef>
          <a:spcPct val="0"/>
        </a:spcBef>
        <a:spcAft>
          <a:spcPct val="0"/>
        </a:spcAft>
        <a:defRPr sz="4400">
          <a:solidFill>
            <a:schemeClr val="tx1"/>
          </a:solidFill>
          <a:latin typeface="Calibri" pitchFamily="-65" charset="0"/>
        </a:defRPr>
      </a:lvl8pPr>
      <a:lvl9pPr marL="1828800" algn="ctr" rtl="0" fontAlgn="base">
        <a:spcBef>
          <a:spcPct val="0"/>
        </a:spcBef>
        <a:spcAft>
          <a:spcPct val="0"/>
        </a:spcAft>
        <a:defRPr sz="4400">
          <a:solidFill>
            <a:schemeClr val="tx1"/>
          </a:solidFill>
          <a:latin typeface="Calibri" pitchFamily="-65"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3" descr="CLARREOimage2"/>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0" y="0"/>
            <a:ext cx="2305050" cy="685800"/>
          </a:xfrm>
          <a:prstGeom prst="rect">
            <a:avLst/>
          </a:prstGeom>
          <a:blipFill dpi="0" rotWithShape="1">
            <a:blip r:embed="rId24" cstate="print"/>
            <a:srcRect/>
            <a:tile tx="0" ty="0" sx="100000" sy="100000" flip="none" algn="tl"/>
          </a:blipFill>
          <a:ln w="9525">
            <a:noFill/>
            <a:miter lim="800000"/>
            <a:headEnd/>
            <a:tailEnd/>
          </a:ln>
        </p:spPr>
      </p:pic>
      <p:sp>
        <p:nvSpPr>
          <p:cNvPr id="6147" name="Rectangle 3"/>
          <p:cNvSpPr>
            <a:spLocks noGrp="1" noChangeArrowheads="1"/>
          </p:cNvSpPr>
          <p:nvPr>
            <p:ph type="body" idx="1"/>
          </p:nvPr>
        </p:nvSpPr>
        <p:spPr bwMode="auto">
          <a:xfrm>
            <a:off x="0" y="660400"/>
            <a:ext cx="9144000" cy="566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Rectangle 14"/>
          <p:cNvSpPr/>
          <p:nvPr/>
        </p:nvSpPr>
        <p:spPr bwMode="auto">
          <a:xfrm rot="10800000">
            <a:off x="0" y="644525"/>
            <a:ext cx="9144000" cy="46038"/>
          </a:xfrm>
          <a:prstGeom prst="rect">
            <a:avLst/>
          </a:prstGeom>
          <a:gradFill flip="none" rotWithShape="1">
            <a:gsLst>
              <a:gs pos="0">
                <a:srgbClr val="000000"/>
              </a:gs>
              <a:gs pos="36000">
                <a:srgbClr val="0033CC"/>
              </a:gs>
            </a:gsLst>
            <a:lin ang="10800000" scaled="1"/>
            <a:tileRect/>
          </a:gradFill>
          <a:ln w="9525" cap="flat" cmpd="sng" algn="ctr">
            <a:noFill/>
            <a:prstDash val="solid"/>
            <a:round/>
            <a:headEnd type="none" w="med" len="med"/>
            <a:tailEnd type="none" w="med" len="med"/>
          </a:ln>
          <a:effectLst/>
        </p:spPr>
        <p:txBody>
          <a:bodyPr>
            <a:spAutoFit/>
          </a:bodyPr>
          <a:lstStyle/>
          <a:p>
            <a:pPr algn="ctr" eaLnBrk="1" hangingPunct="1">
              <a:lnSpc>
                <a:spcPct val="85000"/>
              </a:lnSpc>
              <a:defRPr/>
            </a:pPr>
            <a:endParaRPr lang="en-US" sz="3300" b="0">
              <a:solidFill>
                <a:srgbClr val="000000"/>
              </a:solidFill>
              <a:ea typeface="+mn-ea"/>
            </a:endParaRPr>
          </a:p>
        </p:txBody>
      </p:sp>
      <p:sp>
        <p:nvSpPr>
          <p:cNvPr id="6149" name="Title Placeholder 18"/>
          <p:cNvSpPr>
            <a:spLocks noGrp="1"/>
          </p:cNvSpPr>
          <p:nvPr>
            <p:ph type="title"/>
          </p:nvPr>
        </p:nvSpPr>
        <p:spPr bwMode="auto">
          <a:xfrm>
            <a:off x="2286000" y="0"/>
            <a:ext cx="6858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a Slide Title</a:t>
            </a:r>
          </a:p>
        </p:txBody>
      </p:sp>
      <p:sp>
        <p:nvSpPr>
          <p:cNvPr id="17" name="TextBox 16"/>
          <p:cNvSpPr txBox="1"/>
          <p:nvPr/>
        </p:nvSpPr>
        <p:spPr>
          <a:xfrm>
            <a:off x="0" y="6626225"/>
            <a:ext cx="2362200" cy="246063"/>
          </a:xfrm>
          <a:prstGeom prst="rect">
            <a:avLst/>
          </a:prstGeom>
          <a:noFill/>
        </p:spPr>
        <p:txBody>
          <a:bodyPr>
            <a:spAutoFit/>
          </a:bodyPr>
          <a:lstStyle/>
          <a:p>
            <a:pPr>
              <a:defRPr/>
            </a:pPr>
            <a:r>
              <a:rPr lang="en-US" sz="1000" dirty="0" smtClean="0">
                <a:solidFill>
                  <a:srgbClr val="000000"/>
                </a:solidFill>
                <a:latin typeface="Arial"/>
                <a:ea typeface="+mn-ea"/>
              </a:rPr>
              <a:t>Mission Concept </a:t>
            </a:r>
            <a:r>
              <a:rPr lang="en-US" sz="1000" dirty="0">
                <a:solidFill>
                  <a:srgbClr val="000000"/>
                </a:solidFill>
                <a:latin typeface="Arial"/>
                <a:ea typeface="+mn-ea"/>
              </a:rPr>
              <a:t>Review  </a:t>
            </a:r>
            <a:r>
              <a:rPr lang="en-US" sz="1000" dirty="0" smtClean="0">
                <a:solidFill>
                  <a:srgbClr val="000000"/>
                </a:solidFill>
                <a:latin typeface="Arial"/>
                <a:ea typeface="+mn-ea"/>
              </a:rPr>
              <a:t>17Nov10</a:t>
            </a:r>
            <a:endParaRPr lang="en-US" sz="1000" dirty="0">
              <a:solidFill>
                <a:srgbClr val="000000"/>
              </a:solidFill>
              <a:latin typeface="Arial"/>
              <a:ea typeface="+mn-ea"/>
            </a:endParaRPr>
          </a:p>
        </p:txBody>
      </p:sp>
      <p:sp>
        <p:nvSpPr>
          <p:cNvPr id="18" name="TextBox 17"/>
          <p:cNvSpPr txBox="1"/>
          <p:nvPr/>
        </p:nvSpPr>
        <p:spPr>
          <a:xfrm>
            <a:off x="8476830" y="6626225"/>
            <a:ext cx="667170" cy="246221"/>
          </a:xfrm>
          <a:prstGeom prst="rect">
            <a:avLst/>
          </a:prstGeom>
          <a:noFill/>
        </p:spPr>
        <p:txBody>
          <a:bodyPr wrap="none">
            <a:spAutoFit/>
          </a:bodyPr>
          <a:lstStyle/>
          <a:p>
            <a:pPr algn="r">
              <a:defRPr/>
            </a:pPr>
            <a:r>
              <a:rPr lang="en-US" sz="1000" dirty="0" smtClean="0">
                <a:solidFill>
                  <a:srgbClr val="000000"/>
                </a:solidFill>
                <a:latin typeface="Arial"/>
                <a:ea typeface="+mn-ea"/>
              </a:rPr>
              <a:t>3.1 </a:t>
            </a:r>
            <a:r>
              <a:rPr lang="en-US" sz="1000" dirty="0">
                <a:solidFill>
                  <a:srgbClr val="000000"/>
                </a:solidFill>
                <a:latin typeface="Arial"/>
                <a:ea typeface="+mn-ea"/>
              </a:rPr>
              <a:t>- </a:t>
            </a:r>
            <a:r>
              <a:rPr lang="en-US" sz="1000" dirty="0" smtClean="0">
                <a:solidFill>
                  <a:srgbClr val="000000"/>
                </a:solidFill>
                <a:latin typeface="Arial"/>
                <a:ea typeface="+mn-ea"/>
              </a:rPr>
              <a:t> </a:t>
            </a:r>
            <a:fld id="{6DB36063-6E6F-4413-9BF7-6F1957A1D874}" type="slidenum">
              <a:rPr lang="en-US" sz="1000" smtClean="0">
                <a:solidFill>
                  <a:srgbClr val="000000"/>
                </a:solidFill>
                <a:latin typeface="Arial"/>
                <a:ea typeface="+mn-ea"/>
              </a:rPr>
              <a:pPr algn="r">
                <a:defRPr/>
              </a:pPr>
              <a:t>‹#›</a:t>
            </a:fld>
            <a:endParaRPr lang="en-US" sz="1000" dirty="0">
              <a:solidFill>
                <a:srgbClr val="000000"/>
              </a:solidFill>
              <a:latin typeface="Arial"/>
              <a:ea typeface="+mn-ea"/>
            </a:endParaRPr>
          </a:p>
        </p:txBody>
      </p:sp>
      <p:sp>
        <p:nvSpPr>
          <p:cNvPr id="22" name="Text Box 16"/>
          <p:cNvSpPr txBox="1">
            <a:spLocks noChangeArrowheads="1"/>
          </p:cNvSpPr>
          <p:nvPr/>
        </p:nvSpPr>
        <p:spPr bwMode="auto">
          <a:xfrm>
            <a:off x="3672114" y="6626293"/>
            <a:ext cx="1828800" cy="246222"/>
          </a:xfrm>
          <a:prstGeom prst="rect">
            <a:avLst/>
          </a:prstGeom>
          <a:noFill/>
          <a:ln w="9525">
            <a:noFill/>
            <a:miter lim="800000"/>
            <a:headEnd/>
            <a:tailEnd/>
          </a:ln>
          <a:effectLst/>
        </p:spPr>
        <p:txBody>
          <a:bodyPr>
            <a:spAutoFit/>
          </a:bodyPr>
          <a:lstStyle/>
          <a:p>
            <a:pPr marL="234950" indent="-234950" algn="ctr" eaLnBrk="1" hangingPunct="1">
              <a:spcBef>
                <a:spcPts val="300"/>
              </a:spcBef>
              <a:defRPr/>
            </a:pPr>
            <a:r>
              <a:rPr lang="en-US" sz="1000" kern="0" dirty="0">
                <a:solidFill>
                  <a:srgbClr val="000000"/>
                </a:solidFill>
                <a:effectLst>
                  <a:glow rad="228600">
                    <a:srgbClr val="FFFFFF">
                      <a:alpha val="40000"/>
                    </a:srgbClr>
                  </a:glow>
                </a:effectLst>
                <a:latin typeface="Arial"/>
                <a:ea typeface="+mn-ea"/>
              </a:rPr>
              <a:t>NASA Internal Use Only</a:t>
            </a:r>
            <a:endParaRPr lang="en-US" sz="1000" b="0" i="1" dirty="0">
              <a:solidFill>
                <a:srgbClr val="000000"/>
              </a:solidFill>
              <a:effectLst>
                <a:glow rad="228600">
                  <a:srgbClr val="FFFFFF">
                    <a:alpha val="40000"/>
                  </a:srgbClr>
                </a:glow>
              </a:effectLst>
              <a:latin typeface="Times New Roman" pitchFamily="18" charset="0"/>
              <a:ea typeface="+mn-ea"/>
            </a:endParaRPr>
          </a:p>
        </p:txBody>
      </p:sp>
      <p:sp>
        <p:nvSpPr>
          <p:cNvPr id="2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a:defRPr/>
            </a:pPr>
            <a:endParaRPr lang="en-US" b="0">
              <a:solidFill>
                <a:srgbClr val="000000"/>
              </a:solidFill>
              <a:latin typeface="Times New Roman" pitchFamily="18" charset="0"/>
              <a:ea typeface="+mn-ea"/>
            </a:endParaRPr>
          </a:p>
        </p:txBody>
      </p:sp>
      <p:sp>
        <p:nvSpPr>
          <p:cNvPr id="1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a:defRPr/>
            </a:pPr>
            <a:endParaRPr lang="en-US" b="0">
              <a:solidFill>
                <a:srgbClr val="000000"/>
              </a:solidFill>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4" r:id="rId20"/>
    <p:sldLayoutId id="2147483935" r:id="rId21"/>
  </p:sldLayoutIdLs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eaLnBrk="1" fontAlgn="base" hangingPunct="1">
        <a:spcBef>
          <a:spcPct val="0"/>
        </a:spcBef>
        <a:spcAft>
          <a:spcPct val="0"/>
        </a:spcAft>
        <a:defRPr sz="2800" b="1">
          <a:solidFill>
            <a:schemeClr val="tx2"/>
          </a:solidFill>
          <a:latin typeface="Arial" charset="0"/>
        </a:defRPr>
      </a:lvl6pPr>
      <a:lvl7pPr marL="914400" algn="ctr" rtl="0" eaLnBrk="1" fontAlgn="base" hangingPunct="1">
        <a:spcBef>
          <a:spcPct val="0"/>
        </a:spcBef>
        <a:spcAft>
          <a:spcPct val="0"/>
        </a:spcAft>
        <a:defRPr sz="2800" b="1">
          <a:solidFill>
            <a:schemeClr val="tx2"/>
          </a:solidFill>
          <a:latin typeface="Arial" charset="0"/>
        </a:defRPr>
      </a:lvl7pPr>
      <a:lvl8pPr marL="1371600" algn="ctr" rtl="0" eaLnBrk="1" fontAlgn="base" hangingPunct="1">
        <a:spcBef>
          <a:spcPct val="0"/>
        </a:spcBef>
        <a:spcAft>
          <a:spcPct val="0"/>
        </a:spcAft>
        <a:defRPr sz="2800" b="1">
          <a:solidFill>
            <a:schemeClr val="tx2"/>
          </a:solidFill>
          <a:latin typeface="Arial" charset="0"/>
        </a:defRPr>
      </a:lvl8pPr>
      <a:lvl9pPr marL="1828800" algn="ctr" rtl="0" eaLnBrk="1" fontAlgn="base" hangingPunct="1">
        <a:spcBef>
          <a:spcPct val="0"/>
        </a:spcBef>
        <a:spcAft>
          <a:spcPct val="0"/>
        </a:spcAft>
        <a:defRPr sz="2800" b="1">
          <a:solidFill>
            <a:schemeClr val="tx2"/>
          </a:solidFill>
          <a:latin typeface="Arial" charset="0"/>
        </a:defRPr>
      </a:lvl9pPr>
    </p:titleStyle>
    <p:bodyStyle>
      <a:lvl1pPr marL="234950" indent="-234950" algn="l" rtl="0" eaLnBrk="0" fontAlgn="base" hangingPunct="0">
        <a:spcBef>
          <a:spcPts val="300"/>
        </a:spcBef>
        <a:spcAft>
          <a:spcPct val="0"/>
        </a:spcAft>
        <a:buChar char="•"/>
        <a:defRPr lang="en-US" sz="2400" dirty="0">
          <a:solidFill>
            <a:schemeClr val="tx1"/>
          </a:solidFill>
          <a:latin typeface="+mn-lt"/>
          <a:ea typeface="+mn-ea"/>
          <a:cs typeface="+mn-cs"/>
        </a:defRPr>
      </a:lvl1pPr>
      <a:lvl2pPr marL="692150" indent="-234950" algn="l" rtl="0" eaLnBrk="0" fontAlgn="base" hangingPunct="0">
        <a:spcBef>
          <a:spcPts val="300"/>
        </a:spcBef>
        <a:spcAft>
          <a:spcPct val="0"/>
        </a:spcAft>
        <a:buChar char="–"/>
        <a:defRPr lang="en-US" sz="2000" dirty="0">
          <a:solidFill>
            <a:schemeClr val="tx1"/>
          </a:solidFill>
          <a:latin typeface="+mn-lt"/>
          <a:ea typeface="+mn-ea"/>
          <a:cs typeface="+mn-cs"/>
        </a:defRPr>
      </a:lvl2pPr>
      <a:lvl3pPr marL="1143000" indent="-228600" algn="l" rtl="0" eaLnBrk="0" fontAlgn="base" hangingPunct="0">
        <a:spcBef>
          <a:spcPts val="300"/>
        </a:spcBef>
        <a:spcAft>
          <a:spcPct val="0"/>
        </a:spcAft>
        <a:buSzPct val="80000"/>
        <a:buFont typeface="Wingdings" pitchFamily="2" charset="2"/>
        <a:buChar char="§"/>
        <a:defRPr lang="en-US" dirty="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1600" dirty="0">
          <a:solidFill>
            <a:schemeClr val="tx1"/>
          </a:solidFill>
          <a:latin typeface="+mn-lt"/>
          <a:ea typeface="+mn-ea"/>
          <a:cs typeface="+mn-cs"/>
        </a:defRPr>
      </a:lvl4pPr>
      <a:lvl5pPr marL="1601788" indent="-228600" algn="l" rtl="0" eaLnBrk="0" fontAlgn="base" hangingPunct="0">
        <a:spcBef>
          <a:spcPts val="300"/>
        </a:spcBef>
        <a:spcAft>
          <a:spcPct val="0"/>
        </a:spcAft>
        <a:defRPr lang="en-US" sz="2000" dirty="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CLARREOimage2"/>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0" y="0"/>
            <a:ext cx="2305050" cy="685800"/>
          </a:xfrm>
          <a:prstGeom prst="rect">
            <a:avLst/>
          </a:prstGeom>
          <a:blipFill dpi="0" rotWithShape="1">
            <a:blip r:embed="rId22" cstate="print"/>
            <a:srcRect/>
            <a:tile tx="0" ty="0" sx="100000" sy="100000" flip="none" algn="tl"/>
          </a:blipFill>
          <a:ln w="9525">
            <a:noFill/>
            <a:miter lim="800000"/>
            <a:headEnd/>
            <a:tailEnd/>
          </a:ln>
        </p:spPr>
      </p:pic>
      <p:sp>
        <p:nvSpPr>
          <p:cNvPr id="1027" name="Rectangle 3"/>
          <p:cNvSpPr>
            <a:spLocks noGrp="1" noChangeArrowheads="1"/>
          </p:cNvSpPr>
          <p:nvPr>
            <p:ph type="body" idx="1"/>
          </p:nvPr>
        </p:nvSpPr>
        <p:spPr bwMode="auto">
          <a:xfrm>
            <a:off x="0" y="660400"/>
            <a:ext cx="9144000" cy="566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Rectangle 14"/>
          <p:cNvSpPr/>
          <p:nvPr/>
        </p:nvSpPr>
        <p:spPr bwMode="auto">
          <a:xfrm rot="10800000">
            <a:off x="0" y="644525"/>
            <a:ext cx="9144000" cy="46038"/>
          </a:xfrm>
          <a:prstGeom prst="rect">
            <a:avLst/>
          </a:prstGeom>
          <a:gradFill flip="none" rotWithShape="1">
            <a:gsLst>
              <a:gs pos="0">
                <a:srgbClr val="000000"/>
              </a:gs>
              <a:gs pos="36000">
                <a:srgbClr val="0033CC"/>
              </a:gs>
            </a:gsLst>
            <a:lin ang="10800000" scaled="1"/>
            <a:tileRect/>
          </a:gradFill>
          <a:ln w="9525" cap="flat" cmpd="sng" algn="ctr">
            <a:noFill/>
            <a:prstDash val="solid"/>
            <a:round/>
            <a:headEnd type="none" w="med" len="med"/>
            <a:tailEnd type="none" w="med" len="med"/>
          </a:ln>
          <a:effectLst/>
        </p:spPr>
        <p:txBody>
          <a:bodyPr>
            <a:spAutoFit/>
          </a:bodyPr>
          <a:lstStyle/>
          <a:p>
            <a:pPr algn="ctr" eaLnBrk="1" hangingPunct="1">
              <a:lnSpc>
                <a:spcPct val="85000"/>
              </a:lnSpc>
              <a:defRPr/>
            </a:pPr>
            <a:endParaRPr lang="en-US" sz="3300" b="0">
              <a:solidFill>
                <a:srgbClr val="000000"/>
              </a:solidFill>
              <a:ea typeface="+mn-ea"/>
            </a:endParaRPr>
          </a:p>
        </p:txBody>
      </p:sp>
      <p:sp>
        <p:nvSpPr>
          <p:cNvPr id="1029" name="Title Placeholder 18"/>
          <p:cNvSpPr>
            <a:spLocks noGrp="1"/>
          </p:cNvSpPr>
          <p:nvPr>
            <p:ph type="title"/>
          </p:nvPr>
        </p:nvSpPr>
        <p:spPr bwMode="auto">
          <a:xfrm>
            <a:off x="2286000" y="0"/>
            <a:ext cx="6858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add a Slide Title</a:t>
            </a:r>
          </a:p>
        </p:txBody>
      </p:sp>
      <p:sp>
        <p:nvSpPr>
          <p:cNvPr id="18" name="TextBox 17"/>
          <p:cNvSpPr txBox="1"/>
          <p:nvPr/>
        </p:nvSpPr>
        <p:spPr>
          <a:xfrm>
            <a:off x="8582628" y="6626225"/>
            <a:ext cx="561372" cy="246221"/>
          </a:xfrm>
          <a:prstGeom prst="rect">
            <a:avLst/>
          </a:prstGeom>
          <a:noFill/>
        </p:spPr>
        <p:txBody>
          <a:bodyPr wrap="none">
            <a:spAutoFit/>
          </a:bodyPr>
          <a:lstStyle/>
          <a:p>
            <a:pPr algn="r">
              <a:defRPr/>
            </a:pPr>
            <a:r>
              <a:rPr lang="en-US" sz="1000" dirty="0">
                <a:solidFill>
                  <a:srgbClr val="000000"/>
                </a:solidFill>
                <a:latin typeface="Arial"/>
                <a:ea typeface="+mn-ea"/>
              </a:rPr>
              <a:t>2 - </a:t>
            </a:r>
            <a:r>
              <a:rPr lang="en-US" sz="1000" dirty="0" smtClean="0">
                <a:solidFill>
                  <a:srgbClr val="000000"/>
                </a:solidFill>
                <a:latin typeface="Arial"/>
                <a:ea typeface="+mn-ea"/>
              </a:rPr>
              <a:t> </a:t>
            </a:r>
            <a:fld id="{673CCA20-EF10-431F-8798-3AEDE209DA6B}" type="slidenum">
              <a:rPr lang="en-US" sz="1000" smtClean="0">
                <a:solidFill>
                  <a:srgbClr val="000000"/>
                </a:solidFill>
                <a:latin typeface="Arial"/>
                <a:ea typeface="+mn-ea"/>
              </a:rPr>
              <a:pPr algn="r">
                <a:defRPr/>
              </a:pPr>
              <a:t>‹#›</a:t>
            </a:fld>
            <a:endParaRPr lang="en-US" sz="1000" dirty="0">
              <a:solidFill>
                <a:srgbClr val="000000"/>
              </a:solidFill>
              <a:latin typeface="Arial"/>
              <a:ea typeface="+mn-ea"/>
            </a:endParaRPr>
          </a:p>
        </p:txBody>
      </p:sp>
      <p:sp>
        <p:nvSpPr>
          <p:cNvPr id="22" name="Text Box 16"/>
          <p:cNvSpPr txBox="1">
            <a:spLocks noChangeArrowheads="1"/>
          </p:cNvSpPr>
          <p:nvPr/>
        </p:nvSpPr>
        <p:spPr bwMode="auto">
          <a:xfrm>
            <a:off x="3672114" y="6626293"/>
            <a:ext cx="1828800" cy="246222"/>
          </a:xfrm>
          <a:prstGeom prst="rect">
            <a:avLst/>
          </a:prstGeom>
          <a:noFill/>
          <a:ln w="9525">
            <a:noFill/>
            <a:miter lim="800000"/>
            <a:headEnd/>
            <a:tailEnd/>
          </a:ln>
          <a:effectLst/>
        </p:spPr>
        <p:txBody>
          <a:bodyPr>
            <a:spAutoFit/>
          </a:bodyPr>
          <a:lstStyle/>
          <a:p>
            <a:pPr marL="234950" indent="-234950" algn="ctr" eaLnBrk="1" hangingPunct="1">
              <a:spcBef>
                <a:spcPts val="300"/>
              </a:spcBef>
              <a:defRPr/>
            </a:pPr>
            <a:r>
              <a:rPr lang="en-US" sz="1000" kern="0" dirty="0">
                <a:solidFill>
                  <a:srgbClr val="000000"/>
                </a:solidFill>
                <a:effectLst>
                  <a:glow rad="228600">
                    <a:srgbClr val="FFFFFF">
                      <a:alpha val="40000"/>
                    </a:srgbClr>
                  </a:glow>
                </a:effectLst>
                <a:latin typeface="Arial"/>
                <a:ea typeface="+mn-ea"/>
              </a:rPr>
              <a:t>NASA Internal Use Only</a:t>
            </a:r>
            <a:endParaRPr lang="en-US" sz="1000" b="0" i="1" dirty="0">
              <a:solidFill>
                <a:srgbClr val="000000"/>
              </a:solidFill>
              <a:effectLst>
                <a:glow rad="228600">
                  <a:srgbClr val="FFFFFF">
                    <a:alpha val="40000"/>
                  </a:srgbClr>
                </a:glow>
              </a:effectLst>
              <a:latin typeface="Times New Roman" pitchFamily="18" charset="0"/>
              <a:ea typeface="+mn-ea"/>
            </a:endParaRPr>
          </a:p>
        </p:txBody>
      </p:sp>
      <p:sp>
        <p:nvSpPr>
          <p:cNvPr id="2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a:defRPr/>
            </a:pPr>
            <a:endParaRPr lang="en-US" b="0">
              <a:solidFill>
                <a:srgbClr val="000000"/>
              </a:solidFill>
              <a:latin typeface="Times New Roman" pitchFamily="18" charset="0"/>
              <a:ea typeface="+mn-ea"/>
            </a:endParaRPr>
          </a:p>
        </p:txBody>
      </p:sp>
      <p:sp>
        <p:nvSpPr>
          <p:cNvPr id="1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a:defRPr/>
            </a:pPr>
            <a:endParaRPr lang="en-US" b="0">
              <a:solidFill>
                <a:srgbClr val="000000"/>
              </a:solidFill>
              <a:latin typeface="Times New Roman" pitchFamily="18" charset="0"/>
              <a:ea typeface="+mn-ea"/>
            </a:endParaRPr>
          </a:p>
        </p:txBody>
      </p:sp>
      <p:sp>
        <p:nvSpPr>
          <p:cNvPr id="11" name="TextBox 10"/>
          <p:cNvSpPr txBox="1"/>
          <p:nvPr userDrawn="1"/>
        </p:nvSpPr>
        <p:spPr>
          <a:xfrm>
            <a:off x="0" y="6626293"/>
            <a:ext cx="2362200" cy="246221"/>
          </a:xfrm>
          <a:prstGeom prst="rect">
            <a:avLst/>
          </a:prstGeom>
          <a:noFill/>
        </p:spPr>
        <p:txBody>
          <a:bodyPr wrap="square">
            <a:spAutoFit/>
          </a:bodyPr>
          <a:lstStyle/>
          <a:p>
            <a:pPr>
              <a:defRPr/>
            </a:pPr>
            <a:r>
              <a:rPr lang="en-US" sz="1000" dirty="0" smtClean="0">
                <a:solidFill>
                  <a:srgbClr val="000000"/>
                </a:solidFill>
                <a:latin typeface="Arial"/>
                <a:ea typeface="+mn-ea"/>
              </a:rPr>
              <a:t>Mission Concept Review  17Nov10</a:t>
            </a:r>
            <a:endParaRPr lang="en-US" sz="1000" dirty="0">
              <a:solidFill>
                <a:srgbClr val="000000"/>
              </a:solidFill>
              <a:latin typeface="Arial"/>
              <a:ea typeface="+mn-ea"/>
            </a:endParaRPr>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 id="2147483844" r:id="rId19"/>
  </p:sldLayoutIdLs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eaLnBrk="1" fontAlgn="base" hangingPunct="1">
        <a:spcBef>
          <a:spcPct val="0"/>
        </a:spcBef>
        <a:spcAft>
          <a:spcPct val="0"/>
        </a:spcAft>
        <a:defRPr sz="2800" b="1">
          <a:solidFill>
            <a:schemeClr val="tx2"/>
          </a:solidFill>
          <a:latin typeface="Arial" charset="0"/>
        </a:defRPr>
      </a:lvl6pPr>
      <a:lvl7pPr marL="914400" algn="ctr" rtl="0" eaLnBrk="1" fontAlgn="base" hangingPunct="1">
        <a:spcBef>
          <a:spcPct val="0"/>
        </a:spcBef>
        <a:spcAft>
          <a:spcPct val="0"/>
        </a:spcAft>
        <a:defRPr sz="2800" b="1">
          <a:solidFill>
            <a:schemeClr val="tx2"/>
          </a:solidFill>
          <a:latin typeface="Arial" charset="0"/>
        </a:defRPr>
      </a:lvl7pPr>
      <a:lvl8pPr marL="1371600" algn="ctr" rtl="0" eaLnBrk="1" fontAlgn="base" hangingPunct="1">
        <a:spcBef>
          <a:spcPct val="0"/>
        </a:spcBef>
        <a:spcAft>
          <a:spcPct val="0"/>
        </a:spcAft>
        <a:defRPr sz="2800" b="1">
          <a:solidFill>
            <a:schemeClr val="tx2"/>
          </a:solidFill>
          <a:latin typeface="Arial" charset="0"/>
        </a:defRPr>
      </a:lvl8pPr>
      <a:lvl9pPr marL="1828800" algn="ctr" rtl="0" eaLnBrk="1" fontAlgn="base" hangingPunct="1">
        <a:spcBef>
          <a:spcPct val="0"/>
        </a:spcBef>
        <a:spcAft>
          <a:spcPct val="0"/>
        </a:spcAft>
        <a:defRPr sz="2800" b="1">
          <a:solidFill>
            <a:schemeClr val="tx2"/>
          </a:solidFill>
          <a:latin typeface="Arial" charset="0"/>
        </a:defRPr>
      </a:lvl9pPr>
    </p:titleStyle>
    <p:bodyStyle>
      <a:lvl1pPr marL="234950" indent="-234950" algn="l" rtl="0" eaLnBrk="0" fontAlgn="base" hangingPunct="0">
        <a:spcBef>
          <a:spcPts val="300"/>
        </a:spcBef>
        <a:spcAft>
          <a:spcPct val="0"/>
        </a:spcAft>
        <a:buChar char="•"/>
        <a:defRPr lang="en-US" sz="2400" dirty="0">
          <a:solidFill>
            <a:schemeClr val="tx1"/>
          </a:solidFill>
          <a:latin typeface="+mn-lt"/>
          <a:ea typeface="+mn-ea"/>
          <a:cs typeface="+mn-cs"/>
        </a:defRPr>
      </a:lvl1pPr>
      <a:lvl2pPr marL="692150" indent="-234950" algn="l" rtl="0" eaLnBrk="0" fontAlgn="base" hangingPunct="0">
        <a:spcBef>
          <a:spcPts val="300"/>
        </a:spcBef>
        <a:spcAft>
          <a:spcPct val="0"/>
        </a:spcAft>
        <a:buChar char="–"/>
        <a:defRPr lang="en-US" sz="2000" dirty="0">
          <a:solidFill>
            <a:schemeClr val="tx1"/>
          </a:solidFill>
          <a:latin typeface="+mn-lt"/>
          <a:ea typeface="+mn-ea"/>
          <a:cs typeface="+mn-cs"/>
        </a:defRPr>
      </a:lvl2pPr>
      <a:lvl3pPr marL="1143000" indent="-228600" algn="l" rtl="0" eaLnBrk="0" fontAlgn="base" hangingPunct="0">
        <a:spcBef>
          <a:spcPts val="300"/>
        </a:spcBef>
        <a:spcAft>
          <a:spcPct val="0"/>
        </a:spcAft>
        <a:buSzPct val="80000"/>
        <a:buFont typeface="Wingdings" pitchFamily="2" charset="2"/>
        <a:buChar char="§"/>
        <a:defRPr lang="en-US" dirty="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1600" dirty="0">
          <a:solidFill>
            <a:schemeClr val="tx1"/>
          </a:solidFill>
          <a:latin typeface="+mn-lt"/>
          <a:ea typeface="+mn-ea"/>
          <a:cs typeface="+mn-cs"/>
        </a:defRPr>
      </a:lvl4pPr>
      <a:lvl5pPr marL="1601788" indent="-228600" algn="l" rtl="0" eaLnBrk="0" fontAlgn="base" hangingPunct="0">
        <a:spcBef>
          <a:spcPts val="300"/>
        </a:spcBef>
        <a:spcAft>
          <a:spcPct val="0"/>
        </a:spcAft>
        <a:defRPr lang="en-US" sz="2000" dirty="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CLARREOimage2"/>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0" y="0"/>
            <a:ext cx="2305050" cy="685800"/>
          </a:xfrm>
          <a:prstGeom prst="rect">
            <a:avLst/>
          </a:prstGeom>
          <a:blipFill dpi="0" rotWithShape="1">
            <a:blip r:embed="rId22" cstate="print"/>
            <a:srcRect/>
            <a:tile tx="0" ty="0" sx="100000" sy="100000" flip="none" algn="tl"/>
          </a:blipFill>
          <a:ln w="9525">
            <a:noFill/>
            <a:miter lim="800000"/>
            <a:headEnd/>
            <a:tailEnd/>
          </a:ln>
        </p:spPr>
      </p:pic>
      <p:sp>
        <p:nvSpPr>
          <p:cNvPr id="1027" name="Rectangle 3"/>
          <p:cNvSpPr>
            <a:spLocks noGrp="1" noChangeArrowheads="1"/>
          </p:cNvSpPr>
          <p:nvPr>
            <p:ph type="body" idx="1"/>
          </p:nvPr>
        </p:nvSpPr>
        <p:spPr bwMode="auto">
          <a:xfrm>
            <a:off x="0" y="660400"/>
            <a:ext cx="9144000" cy="566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Rectangle 14"/>
          <p:cNvSpPr/>
          <p:nvPr/>
        </p:nvSpPr>
        <p:spPr bwMode="auto">
          <a:xfrm rot="10800000">
            <a:off x="0" y="644525"/>
            <a:ext cx="9144000" cy="46038"/>
          </a:xfrm>
          <a:prstGeom prst="rect">
            <a:avLst/>
          </a:prstGeom>
          <a:gradFill flip="none" rotWithShape="1">
            <a:gsLst>
              <a:gs pos="0">
                <a:srgbClr val="000000"/>
              </a:gs>
              <a:gs pos="36000">
                <a:srgbClr val="0033CC"/>
              </a:gs>
            </a:gsLst>
            <a:lin ang="10800000" scaled="1"/>
            <a:tileRect/>
          </a:gradFill>
          <a:ln w="9525" cap="flat" cmpd="sng" algn="ctr">
            <a:noFill/>
            <a:prstDash val="solid"/>
            <a:round/>
            <a:headEnd type="none" w="med" len="med"/>
            <a:tailEnd type="none" w="med" len="med"/>
          </a:ln>
          <a:effectLst/>
        </p:spPr>
        <p:txBody>
          <a:bodyPr>
            <a:spAutoFit/>
          </a:bodyPr>
          <a:lstStyle/>
          <a:p>
            <a:pPr algn="ctr" eaLnBrk="1" hangingPunct="1">
              <a:lnSpc>
                <a:spcPct val="85000"/>
              </a:lnSpc>
              <a:defRPr/>
            </a:pPr>
            <a:endParaRPr lang="en-US" sz="3300" b="0">
              <a:solidFill>
                <a:srgbClr val="000000"/>
              </a:solidFill>
              <a:ea typeface="+mn-ea"/>
            </a:endParaRPr>
          </a:p>
        </p:txBody>
      </p:sp>
      <p:sp>
        <p:nvSpPr>
          <p:cNvPr id="1029" name="Title Placeholder 18"/>
          <p:cNvSpPr>
            <a:spLocks noGrp="1"/>
          </p:cNvSpPr>
          <p:nvPr>
            <p:ph type="title"/>
          </p:nvPr>
        </p:nvSpPr>
        <p:spPr bwMode="auto">
          <a:xfrm>
            <a:off x="2286000" y="0"/>
            <a:ext cx="6858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add a Slide Title</a:t>
            </a:r>
          </a:p>
        </p:txBody>
      </p:sp>
      <p:sp>
        <p:nvSpPr>
          <p:cNvPr id="18" name="TextBox 17"/>
          <p:cNvSpPr txBox="1"/>
          <p:nvPr/>
        </p:nvSpPr>
        <p:spPr>
          <a:xfrm>
            <a:off x="8582628" y="6626225"/>
            <a:ext cx="561372" cy="246221"/>
          </a:xfrm>
          <a:prstGeom prst="rect">
            <a:avLst/>
          </a:prstGeom>
          <a:noFill/>
        </p:spPr>
        <p:txBody>
          <a:bodyPr wrap="none">
            <a:spAutoFit/>
          </a:bodyPr>
          <a:lstStyle/>
          <a:p>
            <a:pPr algn="r">
              <a:defRPr/>
            </a:pPr>
            <a:r>
              <a:rPr lang="en-US" sz="1000" dirty="0">
                <a:solidFill>
                  <a:srgbClr val="000000"/>
                </a:solidFill>
                <a:latin typeface="Arial"/>
                <a:ea typeface="+mn-ea"/>
              </a:rPr>
              <a:t>2 - </a:t>
            </a:r>
            <a:r>
              <a:rPr lang="en-US" sz="1000" dirty="0" smtClean="0">
                <a:solidFill>
                  <a:srgbClr val="000000"/>
                </a:solidFill>
                <a:latin typeface="Arial"/>
                <a:ea typeface="+mn-ea"/>
              </a:rPr>
              <a:t> </a:t>
            </a:r>
            <a:fld id="{673CCA20-EF10-431F-8798-3AEDE209DA6B}" type="slidenum">
              <a:rPr lang="en-US" sz="1000" smtClean="0">
                <a:solidFill>
                  <a:srgbClr val="000000"/>
                </a:solidFill>
                <a:latin typeface="Arial"/>
                <a:ea typeface="+mn-ea"/>
              </a:rPr>
              <a:pPr algn="r">
                <a:defRPr/>
              </a:pPr>
              <a:t>‹#›</a:t>
            </a:fld>
            <a:endParaRPr lang="en-US" sz="1000" dirty="0">
              <a:solidFill>
                <a:srgbClr val="000000"/>
              </a:solidFill>
              <a:latin typeface="Arial"/>
              <a:ea typeface="+mn-ea"/>
            </a:endParaRPr>
          </a:p>
        </p:txBody>
      </p:sp>
      <p:sp>
        <p:nvSpPr>
          <p:cNvPr id="22" name="Text Box 16"/>
          <p:cNvSpPr txBox="1">
            <a:spLocks noChangeArrowheads="1"/>
          </p:cNvSpPr>
          <p:nvPr/>
        </p:nvSpPr>
        <p:spPr bwMode="auto">
          <a:xfrm>
            <a:off x="3672114" y="6626293"/>
            <a:ext cx="1828800" cy="246222"/>
          </a:xfrm>
          <a:prstGeom prst="rect">
            <a:avLst/>
          </a:prstGeom>
          <a:noFill/>
          <a:ln w="9525">
            <a:noFill/>
            <a:miter lim="800000"/>
            <a:headEnd/>
            <a:tailEnd/>
          </a:ln>
          <a:effectLst/>
        </p:spPr>
        <p:txBody>
          <a:bodyPr>
            <a:spAutoFit/>
          </a:bodyPr>
          <a:lstStyle/>
          <a:p>
            <a:pPr marL="234950" indent="-234950" algn="ctr" eaLnBrk="1" hangingPunct="1">
              <a:spcBef>
                <a:spcPts val="300"/>
              </a:spcBef>
              <a:defRPr/>
            </a:pPr>
            <a:r>
              <a:rPr lang="en-US" sz="1000" kern="0" dirty="0">
                <a:solidFill>
                  <a:srgbClr val="000000"/>
                </a:solidFill>
                <a:effectLst>
                  <a:glow rad="228600">
                    <a:srgbClr val="FFFFFF">
                      <a:alpha val="40000"/>
                    </a:srgbClr>
                  </a:glow>
                </a:effectLst>
                <a:latin typeface="Arial"/>
                <a:ea typeface="+mn-ea"/>
              </a:rPr>
              <a:t>NASA Internal Use Only</a:t>
            </a:r>
            <a:endParaRPr lang="en-US" sz="1000" b="0" i="1" dirty="0">
              <a:solidFill>
                <a:srgbClr val="000000"/>
              </a:solidFill>
              <a:effectLst>
                <a:glow rad="228600">
                  <a:srgbClr val="FFFFFF">
                    <a:alpha val="40000"/>
                  </a:srgbClr>
                </a:glow>
              </a:effectLst>
              <a:latin typeface="Times New Roman" pitchFamily="18" charset="0"/>
              <a:ea typeface="+mn-ea"/>
            </a:endParaRPr>
          </a:p>
        </p:txBody>
      </p:sp>
      <p:sp>
        <p:nvSpPr>
          <p:cNvPr id="2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a:defRPr/>
            </a:pPr>
            <a:endParaRPr lang="en-US" b="0">
              <a:solidFill>
                <a:srgbClr val="000000"/>
              </a:solidFill>
              <a:latin typeface="Times New Roman" pitchFamily="18" charset="0"/>
              <a:ea typeface="+mn-ea"/>
            </a:endParaRPr>
          </a:p>
        </p:txBody>
      </p:sp>
      <p:sp>
        <p:nvSpPr>
          <p:cNvPr id="1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a:defRPr/>
            </a:pPr>
            <a:endParaRPr lang="en-US" b="0">
              <a:solidFill>
                <a:srgbClr val="000000"/>
              </a:solidFill>
              <a:latin typeface="Times New Roman" pitchFamily="18" charset="0"/>
              <a:ea typeface="+mn-ea"/>
            </a:endParaRPr>
          </a:p>
        </p:txBody>
      </p:sp>
      <p:sp>
        <p:nvSpPr>
          <p:cNvPr id="11" name="TextBox 10"/>
          <p:cNvSpPr txBox="1"/>
          <p:nvPr userDrawn="1"/>
        </p:nvSpPr>
        <p:spPr>
          <a:xfrm>
            <a:off x="0" y="6626293"/>
            <a:ext cx="2362200" cy="246221"/>
          </a:xfrm>
          <a:prstGeom prst="rect">
            <a:avLst/>
          </a:prstGeom>
          <a:noFill/>
        </p:spPr>
        <p:txBody>
          <a:bodyPr wrap="square">
            <a:spAutoFit/>
          </a:bodyPr>
          <a:lstStyle/>
          <a:p>
            <a:pPr>
              <a:defRPr/>
            </a:pPr>
            <a:r>
              <a:rPr lang="en-US" sz="1000" dirty="0" smtClean="0">
                <a:solidFill>
                  <a:srgbClr val="000000"/>
                </a:solidFill>
                <a:latin typeface="Arial"/>
                <a:ea typeface="+mn-ea"/>
              </a:rPr>
              <a:t>Mission Concept Review  17Nov10</a:t>
            </a:r>
            <a:endParaRPr lang="en-US" sz="1000" dirty="0">
              <a:solidFill>
                <a:srgbClr val="000000"/>
              </a:solidFill>
              <a:latin typeface="Arial"/>
              <a:ea typeface="+mn-ea"/>
            </a:endParaRP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Ls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eaLnBrk="1" fontAlgn="base" hangingPunct="1">
        <a:spcBef>
          <a:spcPct val="0"/>
        </a:spcBef>
        <a:spcAft>
          <a:spcPct val="0"/>
        </a:spcAft>
        <a:defRPr sz="2800" b="1">
          <a:solidFill>
            <a:schemeClr val="tx2"/>
          </a:solidFill>
          <a:latin typeface="Arial" charset="0"/>
        </a:defRPr>
      </a:lvl6pPr>
      <a:lvl7pPr marL="914400" algn="ctr" rtl="0" eaLnBrk="1" fontAlgn="base" hangingPunct="1">
        <a:spcBef>
          <a:spcPct val="0"/>
        </a:spcBef>
        <a:spcAft>
          <a:spcPct val="0"/>
        </a:spcAft>
        <a:defRPr sz="2800" b="1">
          <a:solidFill>
            <a:schemeClr val="tx2"/>
          </a:solidFill>
          <a:latin typeface="Arial" charset="0"/>
        </a:defRPr>
      </a:lvl7pPr>
      <a:lvl8pPr marL="1371600" algn="ctr" rtl="0" eaLnBrk="1" fontAlgn="base" hangingPunct="1">
        <a:spcBef>
          <a:spcPct val="0"/>
        </a:spcBef>
        <a:spcAft>
          <a:spcPct val="0"/>
        </a:spcAft>
        <a:defRPr sz="2800" b="1">
          <a:solidFill>
            <a:schemeClr val="tx2"/>
          </a:solidFill>
          <a:latin typeface="Arial" charset="0"/>
        </a:defRPr>
      </a:lvl8pPr>
      <a:lvl9pPr marL="1828800" algn="ctr" rtl="0" eaLnBrk="1" fontAlgn="base" hangingPunct="1">
        <a:spcBef>
          <a:spcPct val="0"/>
        </a:spcBef>
        <a:spcAft>
          <a:spcPct val="0"/>
        </a:spcAft>
        <a:defRPr sz="2800" b="1">
          <a:solidFill>
            <a:schemeClr val="tx2"/>
          </a:solidFill>
          <a:latin typeface="Arial" charset="0"/>
        </a:defRPr>
      </a:lvl9pPr>
    </p:titleStyle>
    <p:bodyStyle>
      <a:lvl1pPr marL="234950" indent="-234950" algn="l" rtl="0" eaLnBrk="0" fontAlgn="base" hangingPunct="0">
        <a:spcBef>
          <a:spcPts val="300"/>
        </a:spcBef>
        <a:spcAft>
          <a:spcPct val="0"/>
        </a:spcAft>
        <a:buChar char="•"/>
        <a:defRPr lang="en-US" sz="2400" dirty="0">
          <a:solidFill>
            <a:schemeClr val="tx1"/>
          </a:solidFill>
          <a:latin typeface="+mn-lt"/>
          <a:ea typeface="+mn-ea"/>
          <a:cs typeface="+mn-cs"/>
        </a:defRPr>
      </a:lvl1pPr>
      <a:lvl2pPr marL="692150" indent="-234950" algn="l" rtl="0" eaLnBrk="0" fontAlgn="base" hangingPunct="0">
        <a:spcBef>
          <a:spcPts val="300"/>
        </a:spcBef>
        <a:spcAft>
          <a:spcPct val="0"/>
        </a:spcAft>
        <a:buChar char="–"/>
        <a:defRPr lang="en-US" sz="2000" dirty="0">
          <a:solidFill>
            <a:schemeClr val="tx1"/>
          </a:solidFill>
          <a:latin typeface="+mn-lt"/>
          <a:ea typeface="+mn-ea"/>
          <a:cs typeface="+mn-cs"/>
        </a:defRPr>
      </a:lvl2pPr>
      <a:lvl3pPr marL="1143000" indent="-228600" algn="l" rtl="0" eaLnBrk="0" fontAlgn="base" hangingPunct="0">
        <a:spcBef>
          <a:spcPts val="300"/>
        </a:spcBef>
        <a:spcAft>
          <a:spcPct val="0"/>
        </a:spcAft>
        <a:buSzPct val="80000"/>
        <a:buFont typeface="Wingdings" pitchFamily="2" charset="2"/>
        <a:buChar char="§"/>
        <a:defRPr lang="en-US" dirty="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1600" dirty="0">
          <a:solidFill>
            <a:schemeClr val="tx1"/>
          </a:solidFill>
          <a:latin typeface="+mn-lt"/>
          <a:ea typeface="+mn-ea"/>
          <a:cs typeface="+mn-cs"/>
        </a:defRPr>
      </a:lvl4pPr>
      <a:lvl5pPr marL="1601788" indent="-228600" algn="l" rtl="0" eaLnBrk="0" fontAlgn="base" hangingPunct="0">
        <a:spcBef>
          <a:spcPts val="300"/>
        </a:spcBef>
        <a:spcAft>
          <a:spcPct val="0"/>
        </a:spcAft>
        <a:defRPr lang="en-US" sz="2000" dirty="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13" descr="CLARREOimage2"/>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0" y="0"/>
            <a:ext cx="2305050" cy="685800"/>
          </a:xfrm>
          <a:prstGeom prst="rect">
            <a:avLst/>
          </a:prstGeom>
          <a:blipFill dpi="0" rotWithShape="1">
            <a:blip r:embed="rId25" cstate="print"/>
            <a:srcRect/>
            <a:tile tx="0" ty="0" sx="100000" sy="100000" flip="none" algn="tl"/>
          </a:blipFill>
          <a:ln w="9525">
            <a:noFill/>
            <a:miter lim="800000"/>
            <a:headEnd/>
            <a:tailEnd/>
          </a:ln>
        </p:spPr>
      </p:pic>
      <p:sp>
        <p:nvSpPr>
          <p:cNvPr id="6147" name="Rectangle 3"/>
          <p:cNvSpPr>
            <a:spLocks noGrp="1" noChangeArrowheads="1"/>
          </p:cNvSpPr>
          <p:nvPr>
            <p:ph type="body" idx="1"/>
          </p:nvPr>
        </p:nvSpPr>
        <p:spPr bwMode="auto">
          <a:xfrm>
            <a:off x="0" y="660400"/>
            <a:ext cx="9144000" cy="566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Rectangle 14"/>
          <p:cNvSpPr/>
          <p:nvPr/>
        </p:nvSpPr>
        <p:spPr bwMode="auto">
          <a:xfrm rot="10800000">
            <a:off x="0" y="644525"/>
            <a:ext cx="9144000" cy="46038"/>
          </a:xfrm>
          <a:prstGeom prst="rect">
            <a:avLst/>
          </a:prstGeom>
          <a:gradFill flip="none" rotWithShape="1">
            <a:gsLst>
              <a:gs pos="0">
                <a:srgbClr val="000000"/>
              </a:gs>
              <a:gs pos="36000">
                <a:srgbClr val="0033CC"/>
              </a:gs>
            </a:gsLst>
            <a:lin ang="10800000" scaled="1"/>
            <a:tileRect/>
          </a:gradFill>
          <a:ln w="9525" cap="flat" cmpd="sng" algn="ctr">
            <a:noFill/>
            <a:prstDash val="solid"/>
            <a:round/>
            <a:headEnd type="none" w="med" len="med"/>
            <a:tailEnd type="none" w="med" len="med"/>
          </a:ln>
          <a:effectLst/>
        </p:spPr>
        <p:txBody>
          <a:bodyPr>
            <a:spAutoFit/>
          </a:bodyPr>
          <a:lstStyle/>
          <a:p>
            <a:pPr algn="ctr" eaLnBrk="1" hangingPunct="1">
              <a:lnSpc>
                <a:spcPct val="85000"/>
              </a:lnSpc>
              <a:defRPr/>
            </a:pPr>
            <a:endParaRPr lang="en-US" sz="3300" b="0">
              <a:solidFill>
                <a:srgbClr val="000000"/>
              </a:solidFill>
              <a:ea typeface="+mn-ea"/>
            </a:endParaRPr>
          </a:p>
        </p:txBody>
      </p:sp>
      <p:sp>
        <p:nvSpPr>
          <p:cNvPr id="6149" name="Title Placeholder 18"/>
          <p:cNvSpPr>
            <a:spLocks noGrp="1"/>
          </p:cNvSpPr>
          <p:nvPr>
            <p:ph type="title"/>
          </p:nvPr>
        </p:nvSpPr>
        <p:spPr bwMode="auto">
          <a:xfrm>
            <a:off x="2286000" y="0"/>
            <a:ext cx="6858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add a Slide Title</a:t>
            </a:r>
          </a:p>
        </p:txBody>
      </p:sp>
      <p:sp>
        <p:nvSpPr>
          <p:cNvPr id="17" name="TextBox 16"/>
          <p:cNvSpPr txBox="1"/>
          <p:nvPr/>
        </p:nvSpPr>
        <p:spPr>
          <a:xfrm>
            <a:off x="0" y="6626225"/>
            <a:ext cx="2362200" cy="246063"/>
          </a:xfrm>
          <a:prstGeom prst="rect">
            <a:avLst/>
          </a:prstGeom>
          <a:noFill/>
        </p:spPr>
        <p:txBody>
          <a:bodyPr>
            <a:spAutoFit/>
          </a:bodyPr>
          <a:lstStyle/>
          <a:p>
            <a:pPr>
              <a:defRPr/>
            </a:pPr>
            <a:r>
              <a:rPr lang="en-US" sz="1000" dirty="0" smtClean="0">
                <a:solidFill>
                  <a:srgbClr val="000000"/>
                </a:solidFill>
                <a:latin typeface="Arial"/>
                <a:ea typeface="+mn-ea"/>
              </a:rPr>
              <a:t>Mission Concept </a:t>
            </a:r>
            <a:r>
              <a:rPr lang="en-US" sz="1000" dirty="0">
                <a:solidFill>
                  <a:srgbClr val="000000"/>
                </a:solidFill>
                <a:latin typeface="Arial"/>
                <a:ea typeface="+mn-ea"/>
              </a:rPr>
              <a:t>Review  </a:t>
            </a:r>
            <a:r>
              <a:rPr lang="en-US" sz="1000" dirty="0" smtClean="0">
                <a:solidFill>
                  <a:srgbClr val="000000"/>
                </a:solidFill>
                <a:latin typeface="Arial"/>
                <a:ea typeface="+mn-ea"/>
              </a:rPr>
              <a:t>17Nov10</a:t>
            </a:r>
            <a:endParaRPr lang="en-US" sz="1000" dirty="0">
              <a:solidFill>
                <a:srgbClr val="000000"/>
              </a:solidFill>
              <a:latin typeface="Arial"/>
              <a:ea typeface="+mn-ea"/>
            </a:endParaRPr>
          </a:p>
        </p:txBody>
      </p:sp>
      <p:sp>
        <p:nvSpPr>
          <p:cNvPr id="18" name="TextBox 17"/>
          <p:cNvSpPr txBox="1"/>
          <p:nvPr/>
        </p:nvSpPr>
        <p:spPr>
          <a:xfrm>
            <a:off x="8476830" y="6626225"/>
            <a:ext cx="667170" cy="246221"/>
          </a:xfrm>
          <a:prstGeom prst="rect">
            <a:avLst/>
          </a:prstGeom>
          <a:noFill/>
        </p:spPr>
        <p:txBody>
          <a:bodyPr wrap="none">
            <a:spAutoFit/>
          </a:bodyPr>
          <a:lstStyle/>
          <a:p>
            <a:pPr algn="r">
              <a:defRPr/>
            </a:pPr>
            <a:r>
              <a:rPr lang="en-US" sz="1000" dirty="0" smtClean="0">
                <a:solidFill>
                  <a:srgbClr val="000000"/>
                </a:solidFill>
                <a:latin typeface="Arial"/>
                <a:ea typeface="+mn-ea"/>
              </a:rPr>
              <a:t>3.1 </a:t>
            </a:r>
            <a:r>
              <a:rPr lang="en-US" sz="1000" dirty="0">
                <a:solidFill>
                  <a:srgbClr val="000000"/>
                </a:solidFill>
                <a:latin typeface="Arial"/>
                <a:ea typeface="+mn-ea"/>
              </a:rPr>
              <a:t>- </a:t>
            </a:r>
            <a:r>
              <a:rPr lang="en-US" sz="1000" dirty="0" smtClean="0">
                <a:solidFill>
                  <a:srgbClr val="000000"/>
                </a:solidFill>
                <a:latin typeface="Arial"/>
                <a:ea typeface="+mn-ea"/>
              </a:rPr>
              <a:t> </a:t>
            </a:r>
            <a:fld id="{6DB36063-6E6F-4413-9BF7-6F1957A1D874}" type="slidenum">
              <a:rPr lang="en-US" sz="1000" smtClean="0">
                <a:solidFill>
                  <a:srgbClr val="000000"/>
                </a:solidFill>
                <a:latin typeface="Arial"/>
                <a:ea typeface="+mn-ea"/>
              </a:rPr>
              <a:pPr algn="r">
                <a:defRPr/>
              </a:pPr>
              <a:t>‹#›</a:t>
            </a:fld>
            <a:endParaRPr lang="en-US" sz="1000" dirty="0">
              <a:solidFill>
                <a:srgbClr val="000000"/>
              </a:solidFill>
              <a:latin typeface="Arial"/>
              <a:ea typeface="+mn-ea"/>
            </a:endParaRPr>
          </a:p>
        </p:txBody>
      </p:sp>
      <p:sp>
        <p:nvSpPr>
          <p:cNvPr id="22" name="Text Box 16"/>
          <p:cNvSpPr txBox="1">
            <a:spLocks noChangeArrowheads="1"/>
          </p:cNvSpPr>
          <p:nvPr/>
        </p:nvSpPr>
        <p:spPr bwMode="auto">
          <a:xfrm>
            <a:off x="3672114" y="6626293"/>
            <a:ext cx="1828800" cy="246222"/>
          </a:xfrm>
          <a:prstGeom prst="rect">
            <a:avLst/>
          </a:prstGeom>
          <a:noFill/>
          <a:ln w="9525">
            <a:noFill/>
            <a:miter lim="800000"/>
            <a:headEnd/>
            <a:tailEnd/>
          </a:ln>
          <a:effectLst/>
        </p:spPr>
        <p:txBody>
          <a:bodyPr>
            <a:spAutoFit/>
          </a:bodyPr>
          <a:lstStyle/>
          <a:p>
            <a:pPr marL="234950" indent="-234950" algn="ctr" eaLnBrk="1" hangingPunct="1">
              <a:spcBef>
                <a:spcPts val="300"/>
              </a:spcBef>
              <a:defRPr/>
            </a:pPr>
            <a:r>
              <a:rPr lang="en-US" sz="1000" kern="0" dirty="0">
                <a:solidFill>
                  <a:srgbClr val="000000"/>
                </a:solidFill>
                <a:effectLst>
                  <a:glow rad="228600">
                    <a:srgbClr val="FFFFFF">
                      <a:alpha val="40000"/>
                    </a:srgbClr>
                  </a:glow>
                </a:effectLst>
                <a:latin typeface="Arial"/>
                <a:ea typeface="+mn-ea"/>
              </a:rPr>
              <a:t>NASA Internal Use Only</a:t>
            </a:r>
            <a:endParaRPr lang="en-US" sz="1000" b="0" i="1" dirty="0">
              <a:solidFill>
                <a:srgbClr val="000000"/>
              </a:solidFill>
              <a:effectLst>
                <a:glow rad="228600">
                  <a:srgbClr val="FFFFFF">
                    <a:alpha val="40000"/>
                  </a:srgbClr>
                </a:glow>
              </a:effectLst>
              <a:latin typeface="Times New Roman" pitchFamily="18" charset="0"/>
              <a:ea typeface="+mn-ea"/>
            </a:endParaRPr>
          </a:p>
        </p:txBody>
      </p:sp>
      <p:sp>
        <p:nvSpPr>
          <p:cNvPr id="2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a:defRPr/>
            </a:pPr>
            <a:endParaRPr lang="en-US" b="0">
              <a:solidFill>
                <a:srgbClr val="000000"/>
              </a:solidFill>
              <a:latin typeface="Times New Roman" pitchFamily="18" charset="0"/>
              <a:ea typeface="+mn-ea"/>
            </a:endParaRPr>
          </a:p>
        </p:txBody>
      </p:sp>
      <p:sp>
        <p:nvSpPr>
          <p:cNvPr id="1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a:defRPr/>
            </a:pPr>
            <a:endParaRPr lang="en-US" b="0">
              <a:solidFill>
                <a:srgbClr val="000000"/>
              </a:solidFill>
              <a:latin typeface="Times New Roman" pitchFamily="18" charset="0"/>
              <a:ea typeface="+mn-ea"/>
            </a:endParaRP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936" r:id="rId22"/>
  </p:sldLayoutIdLs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eaLnBrk="1" fontAlgn="base" hangingPunct="1">
        <a:spcBef>
          <a:spcPct val="0"/>
        </a:spcBef>
        <a:spcAft>
          <a:spcPct val="0"/>
        </a:spcAft>
        <a:defRPr sz="2800" b="1">
          <a:solidFill>
            <a:schemeClr val="tx2"/>
          </a:solidFill>
          <a:latin typeface="Arial" charset="0"/>
        </a:defRPr>
      </a:lvl6pPr>
      <a:lvl7pPr marL="914400" algn="ctr" rtl="0" eaLnBrk="1" fontAlgn="base" hangingPunct="1">
        <a:spcBef>
          <a:spcPct val="0"/>
        </a:spcBef>
        <a:spcAft>
          <a:spcPct val="0"/>
        </a:spcAft>
        <a:defRPr sz="2800" b="1">
          <a:solidFill>
            <a:schemeClr val="tx2"/>
          </a:solidFill>
          <a:latin typeface="Arial" charset="0"/>
        </a:defRPr>
      </a:lvl7pPr>
      <a:lvl8pPr marL="1371600" algn="ctr" rtl="0" eaLnBrk="1" fontAlgn="base" hangingPunct="1">
        <a:spcBef>
          <a:spcPct val="0"/>
        </a:spcBef>
        <a:spcAft>
          <a:spcPct val="0"/>
        </a:spcAft>
        <a:defRPr sz="2800" b="1">
          <a:solidFill>
            <a:schemeClr val="tx2"/>
          </a:solidFill>
          <a:latin typeface="Arial" charset="0"/>
        </a:defRPr>
      </a:lvl8pPr>
      <a:lvl9pPr marL="1828800" algn="ctr" rtl="0" eaLnBrk="1" fontAlgn="base" hangingPunct="1">
        <a:spcBef>
          <a:spcPct val="0"/>
        </a:spcBef>
        <a:spcAft>
          <a:spcPct val="0"/>
        </a:spcAft>
        <a:defRPr sz="2800" b="1">
          <a:solidFill>
            <a:schemeClr val="tx2"/>
          </a:solidFill>
          <a:latin typeface="Arial" charset="0"/>
        </a:defRPr>
      </a:lvl9pPr>
    </p:titleStyle>
    <p:bodyStyle>
      <a:lvl1pPr marL="234950" indent="-234950" algn="l" rtl="0" eaLnBrk="0" fontAlgn="base" hangingPunct="0">
        <a:spcBef>
          <a:spcPts val="300"/>
        </a:spcBef>
        <a:spcAft>
          <a:spcPct val="0"/>
        </a:spcAft>
        <a:buChar char="•"/>
        <a:defRPr lang="en-US" sz="2400" dirty="0">
          <a:solidFill>
            <a:schemeClr val="tx1"/>
          </a:solidFill>
          <a:latin typeface="+mn-lt"/>
          <a:ea typeface="+mn-ea"/>
          <a:cs typeface="+mn-cs"/>
        </a:defRPr>
      </a:lvl1pPr>
      <a:lvl2pPr marL="692150" indent="-234950" algn="l" rtl="0" eaLnBrk="0" fontAlgn="base" hangingPunct="0">
        <a:spcBef>
          <a:spcPts val="300"/>
        </a:spcBef>
        <a:spcAft>
          <a:spcPct val="0"/>
        </a:spcAft>
        <a:buChar char="–"/>
        <a:defRPr lang="en-US" sz="2000" dirty="0">
          <a:solidFill>
            <a:schemeClr val="tx1"/>
          </a:solidFill>
          <a:latin typeface="+mn-lt"/>
          <a:ea typeface="+mn-ea"/>
          <a:cs typeface="+mn-cs"/>
        </a:defRPr>
      </a:lvl2pPr>
      <a:lvl3pPr marL="1143000" indent="-228600" algn="l" rtl="0" eaLnBrk="0" fontAlgn="base" hangingPunct="0">
        <a:spcBef>
          <a:spcPts val="300"/>
        </a:spcBef>
        <a:spcAft>
          <a:spcPct val="0"/>
        </a:spcAft>
        <a:buSzPct val="80000"/>
        <a:buFont typeface="Wingdings" pitchFamily="2" charset="2"/>
        <a:buChar char="§"/>
        <a:defRPr lang="en-US" dirty="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1600" dirty="0">
          <a:solidFill>
            <a:schemeClr val="tx1"/>
          </a:solidFill>
          <a:latin typeface="+mn-lt"/>
          <a:ea typeface="+mn-ea"/>
          <a:cs typeface="+mn-cs"/>
        </a:defRPr>
      </a:lvl4pPr>
      <a:lvl5pPr marL="1601788" indent="-228600" algn="l" rtl="0" eaLnBrk="0" fontAlgn="base" hangingPunct="0">
        <a:spcBef>
          <a:spcPts val="300"/>
        </a:spcBef>
        <a:spcAft>
          <a:spcPct val="0"/>
        </a:spcAft>
        <a:defRPr lang="en-US" sz="2000" dirty="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CLARREOimage2"/>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0" y="0"/>
            <a:ext cx="2305050" cy="685800"/>
          </a:xfrm>
          <a:prstGeom prst="rect">
            <a:avLst/>
          </a:prstGeom>
          <a:blipFill dpi="0" rotWithShape="1">
            <a:blip r:embed="rId22" cstate="print"/>
            <a:srcRect/>
            <a:tile tx="0" ty="0" sx="100000" sy="100000" flip="none" algn="tl"/>
          </a:blipFill>
          <a:ln w="9525">
            <a:noFill/>
            <a:miter lim="800000"/>
            <a:headEnd/>
            <a:tailEnd/>
          </a:ln>
        </p:spPr>
      </p:pic>
      <p:sp>
        <p:nvSpPr>
          <p:cNvPr id="1027" name="Rectangle 3"/>
          <p:cNvSpPr>
            <a:spLocks noGrp="1" noChangeArrowheads="1"/>
          </p:cNvSpPr>
          <p:nvPr>
            <p:ph type="body" idx="1"/>
          </p:nvPr>
        </p:nvSpPr>
        <p:spPr bwMode="auto">
          <a:xfrm>
            <a:off x="0" y="660400"/>
            <a:ext cx="9144000" cy="5667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Rectangle 14"/>
          <p:cNvSpPr/>
          <p:nvPr/>
        </p:nvSpPr>
        <p:spPr bwMode="auto">
          <a:xfrm rot="10800000">
            <a:off x="0" y="644525"/>
            <a:ext cx="9144000" cy="46038"/>
          </a:xfrm>
          <a:prstGeom prst="rect">
            <a:avLst/>
          </a:prstGeom>
          <a:gradFill flip="none" rotWithShape="1">
            <a:gsLst>
              <a:gs pos="0">
                <a:srgbClr val="000000"/>
              </a:gs>
              <a:gs pos="36000">
                <a:srgbClr val="0033CC"/>
              </a:gs>
            </a:gsLst>
            <a:lin ang="10800000" scaled="1"/>
            <a:tileRect/>
          </a:gradFill>
          <a:ln w="9525" cap="flat" cmpd="sng" algn="ctr">
            <a:noFill/>
            <a:prstDash val="solid"/>
            <a:round/>
            <a:headEnd type="none" w="med" len="med"/>
            <a:tailEnd type="none" w="med" len="med"/>
          </a:ln>
          <a:effectLst/>
        </p:spPr>
        <p:txBody>
          <a:bodyPr>
            <a:spAutoFit/>
          </a:bodyPr>
          <a:lstStyle/>
          <a:p>
            <a:pPr algn="ctr">
              <a:lnSpc>
                <a:spcPct val="85000"/>
              </a:lnSpc>
              <a:defRPr/>
            </a:pPr>
            <a:endParaRPr lang="en-US" sz="3300">
              <a:latin typeface="Arial" charset="0"/>
            </a:endParaRPr>
          </a:p>
        </p:txBody>
      </p:sp>
      <p:sp>
        <p:nvSpPr>
          <p:cNvPr id="1029" name="Title Placeholder 18"/>
          <p:cNvSpPr>
            <a:spLocks noGrp="1"/>
          </p:cNvSpPr>
          <p:nvPr>
            <p:ph type="title"/>
          </p:nvPr>
        </p:nvSpPr>
        <p:spPr bwMode="auto">
          <a:xfrm>
            <a:off x="2286000" y="0"/>
            <a:ext cx="6858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add a Slide Title</a:t>
            </a:r>
          </a:p>
        </p:txBody>
      </p:sp>
      <p:sp>
        <p:nvSpPr>
          <p:cNvPr id="2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eaLnBrk="0" hangingPunct="0">
              <a:defRPr/>
            </a:pPr>
            <a:endParaRPr lang="en-US"/>
          </a:p>
        </p:txBody>
      </p:sp>
      <p:sp>
        <p:nvSpPr>
          <p:cNvPr id="13" name="Rectangle 12"/>
          <p:cNvSpPr>
            <a:spLocks noChangeArrowheads="1"/>
          </p:cNvSpPr>
          <p:nvPr/>
        </p:nvSpPr>
        <p:spPr bwMode="auto">
          <a:xfrm>
            <a:off x="0" y="6324600"/>
            <a:ext cx="9144000" cy="304800"/>
          </a:xfrm>
          <a:prstGeom prst="rect">
            <a:avLst/>
          </a:prstGeom>
          <a:gradFill flip="none" rotWithShape="0">
            <a:gsLst>
              <a:gs pos="0">
                <a:schemeClr val="tx1"/>
              </a:gs>
              <a:gs pos="100000">
                <a:srgbClr val="0033CC"/>
              </a:gs>
            </a:gsLst>
            <a:lin ang="0" scaled="1"/>
            <a:tileRect/>
          </a:gradFill>
          <a:ln w="9525">
            <a:noFill/>
            <a:miter lim="800000"/>
            <a:headEnd/>
            <a:tailEnd/>
          </a:ln>
          <a:effectLst/>
        </p:spPr>
        <p:txBody>
          <a:bodyPr wrap="none" anchor="ctr"/>
          <a:lstStyle/>
          <a:p>
            <a:pPr eaLnBrk="0" hangingPunct="0">
              <a:defRPr/>
            </a:pPr>
            <a:endParaRPr lang="en-US"/>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 id="2147483928" r:id="rId13"/>
    <p:sldLayoutId id="2147483929" r:id="rId14"/>
    <p:sldLayoutId id="2147483930" r:id="rId15"/>
    <p:sldLayoutId id="2147483931" r:id="rId16"/>
    <p:sldLayoutId id="2147483932" r:id="rId17"/>
    <p:sldLayoutId id="2147483933" r:id="rId18"/>
    <p:sldLayoutId id="2147483934" r:id="rId19"/>
  </p:sldLayoutIdLst>
  <p:hf sldNum="0" hdr="0" ftr="0" dt="0"/>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ctr" rtl="0" eaLnBrk="1" fontAlgn="base" hangingPunct="1">
        <a:spcBef>
          <a:spcPct val="0"/>
        </a:spcBef>
        <a:spcAft>
          <a:spcPct val="0"/>
        </a:spcAft>
        <a:defRPr sz="2800" b="1">
          <a:solidFill>
            <a:schemeClr val="tx2"/>
          </a:solidFill>
          <a:latin typeface="Arial" charset="0"/>
        </a:defRPr>
      </a:lvl6pPr>
      <a:lvl7pPr marL="914400" algn="ctr" rtl="0" eaLnBrk="1" fontAlgn="base" hangingPunct="1">
        <a:spcBef>
          <a:spcPct val="0"/>
        </a:spcBef>
        <a:spcAft>
          <a:spcPct val="0"/>
        </a:spcAft>
        <a:defRPr sz="2800" b="1">
          <a:solidFill>
            <a:schemeClr val="tx2"/>
          </a:solidFill>
          <a:latin typeface="Arial" charset="0"/>
        </a:defRPr>
      </a:lvl7pPr>
      <a:lvl8pPr marL="1371600" algn="ctr" rtl="0" eaLnBrk="1" fontAlgn="base" hangingPunct="1">
        <a:spcBef>
          <a:spcPct val="0"/>
        </a:spcBef>
        <a:spcAft>
          <a:spcPct val="0"/>
        </a:spcAft>
        <a:defRPr sz="2800" b="1">
          <a:solidFill>
            <a:schemeClr val="tx2"/>
          </a:solidFill>
          <a:latin typeface="Arial" charset="0"/>
        </a:defRPr>
      </a:lvl8pPr>
      <a:lvl9pPr marL="1828800" algn="ctr" rtl="0" eaLnBrk="1" fontAlgn="base" hangingPunct="1">
        <a:spcBef>
          <a:spcPct val="0"/>
        </a:spcBef>
        <a:spcAft>
          <a:spcPct val="0"/>
        </a:spcAft>
        <a:defRPr sz="2800" b="1">
          <a:solidFill>
            <a:schemeClr val="tx2"/>
          </a:solidFill>
          <a:latin typeface="Arial" charset="0"/>
        </a:defRPr>
      </a:lvl9pPr>
    </p:titleStyle>
    <p:bodyStyle>
      <a:lvl1pPr marL="234950" indent="-234950" algn="l" rtl="0" eaLnBrk="0" fontAlgn="base" hangingPunct="0">
        <a:spcBef>
          <a:spcPts val="300"/>
        </a:spcBef>
        <a:spcAft>
          <a:spcPct val="0"/>
        </a:spcAft>
        <a:buChar char="•"/>
        <a:defRPr lang="en-US" sz="2400" dirty="0">
          <a:solidFill>
            <a:schemeClr val="tx1"/>
          </a:solidFill>
          <a:latin typeface="+mn-lt"/>
          <a:ea typeface="+mn-ea"/>
          <a:cs typeface="+mn-cs"/>
        </a:defRPr>
      </a:lvl1pPr>
      <a:lvl2pPr marL="692150" indent="-234950" algn="l" rtl="0" eaLnBrk="0" fontAlgn="base" hangingPunct="0">
        <a:spcBef>
          <a:spcPts val="300"/>
        </a:spcBef>
        <a:spcAft>
          <a:spcPct val="0"/>
        </a:spcAft>
        <a:buChar char="–"/>
        <a:defRPr lang="en-US" sz="2000" dirty="0">
          <a:solidFill>
            <a:schemeClr val="tx1"/>
          </a:solidFill>
          <a:latin typeface="+mn-lt"/>
          <a:ea typeface="+mn-ea"/>
          <a:cs typeface="+mn-cs"/>
        </a:defRPr>
      </a:lvl2pPr>
      <a:lvl3pPr marL="1143000" indent="-228600" algn="l" rtl="0" eaLnBrk="0" fontAlgn="base" hangingPunct="0">
        <a:spcBef>
          <a:spcPts val="300"/>
        </a:spcBef>
        <a:spcAft>
          <a:spcPct val="0"/>
        </a:spcAft>
        <a:buSzPct val="80000"/>
        <a:buFont typeface="Wingdings" pitchFamily="2" charset="2"/>
        <a:buChar char="§"/>
        <a:defRPr lang="en-US" dirty="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lang="en-US" sz="1600" dirty="0">
          <a:solidFill>
            <a:schemeClr val="tx1"/>
          </a:solidFill>
          <a:latin typeface="+mn-lt"/>
          <a:ea typeface="+mn-ea"/>
          <a:cs typeface="+mn-cs"/>
        </a:defRPr>
      </a:lvl4pPr>
      <a:lvl5pPr marL="1601788" indent="-228600" algn="l" rtl="0" eaLnBrk="0" fontAlgn="base" hangingPunct="0">
        <a:spcBef>
          <a:spcPts val="300"/>
        </a:spcBef>
        <a:spcAft>
          <a:spcPct val="0"/>
        </a:spcAft>
        <a:defRPr lang="en-US" sz="2000" dirty="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eaLnBrk="1" hangingPunct="1">
              <a:defRPr/>
            </a:pPr>
            <a:fld id="{60B52678-B541-8C4A-80DD-1C7094EAB901}" type="datetime1">
              <a:rPr lang="en-US" b="0">
                <a:ea typeface="+mn-ea"/>
              </a:rPr>
              <a:pPr eaLnBrk="1" hangingPunct="1">
                <a:defRPr/>
              </a:pPr>
              <a:t>4/13/12</a:t>
            </a:fld>
            <a:endParaRPr lang="en-US" b="0">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b="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eaLnBrk="1" hangingPunct="1">
              <a:defRPr/>
            </a:pPr>
            <a:fld id="{BEFCA59D-A2E3-1547-A392-B51FAF62238D}" type="slidenum">
              <a:rPr lang="en-US" b="0">
                <a:ea typeface="+mn-ea"/>
              </a:rPr>
              <a:pPr eaLnBrk="1" hangingPunct="1">
                <a:defRPr/>
              </a:pPr>
              <a:t>‹#›</a:t>
            </a:fld>
            <a:endParaRPr lang="en-US" b="0">
              <a:ea typeface="+mn-ea"/>
            </a:endParaRPr>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3.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3.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27.png"/><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emf"/><Relationship Id="rId1" Type="http://schemas.openxmlformats.org/officeDocument/2006/relationships/slideLayout" Target="../slideLayouts/slideLayout75.xml"/><Relationship Id="rId2"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emf"/><Relationship Id="rId1" Type="http://schemas.openxmlformats.org/officeDocument/2006/relationships/slideLayout" Target="../slideLayouts/slideLayout110.xml"/><Relationship Id="rId2" Type="http://schemas.openxmlformats.org/officeDocument/2006/relationships/image" Target="../media/image3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png"/><Relationship Id="rId1" Type="http://schemas.openxmlformats.org/officeDocument/2006/relationships/slideLayout" Target="../slideLayouts/slideLayout75.xml"/><Relationship Id="rId2" Type="http://schemas.openxmlformats.org/officeDocument/2006/relationships/notesSlide" Target="../notesSlides/notesSlide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41.jpeg"/><Relationship Id="rId3" Type="http://schemas.openxmlformats.org/officeDocument/2006/relationships/image" Target="../media/image4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43.png"/><Relationship Id="rId3" Type="http://schemas.openxmlformats.org/officeDocument/2006/relationships/image" Target="../media/image4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4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7.emf"/><Relationship Id="rId1" Type="http://schemas.openxmlformats.org/officeDocument/2006/relationships/slideLayout" Target="../slideLayouts/slideLayout75.xml"/><Relationship Id="rId2" Type="http://schemas.openxmlformats.org/officeDocument/2006/relationships/image" Target="../media/image4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48.png"/><Relationship Id="rId3" Type="http://schemas.openxmlformats.org/officeDocument/2006/relationships/image" Target="../media/image4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1" Type="http://schemas.openxmlformats.org/officeDocument/2006/relationships/slideLayout" Target="../slideLayouts/slideLayout110.xml"/><Relationship Id="rId2" Type="http://schemas.openxmlformats.org/officeDocument/2006/relationships/image" Target="../media/image5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oleObject" Target="../embeddings/oleObject1.bin"/><Relationship Id="rId11" Type="http://schemas.openxmlformats.org/officeDocument/2006/relationships/image" Target="../media/image56.wmf"/><Relationship Id="rId1" Type="http://schemas.openxmlformats.org/officeDocument/2006/relationships/vmlDrawing" Target="../drawings/vmlDrawing1.vml"/><Relationship Id="rId2" Type="http://schemas.openxmlformats.org/officeDocument/2006/relationships/slideLayout" Target="../slideLayouts/slideLayout1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image" Target="../media/image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25400" y="990600"/>
            <a:ext cx="9144000" cy="5410200"/>
          </a:xfrm>
        </p:spPr>
        <p:txBody>
          <a:bodyPr/>
          <a:lstStyle/>
          <a:p>
            <a:pPr marL="0" indent="0" algn="ctr">
              <a:buNone/>
            </a:pPr>
            <a:r>
              <a:rPr lang="en-US" sz="3200" b="1" dirty="0">
                <a:solidFill>
                  <a:srgbClr val="000000"/>
                </a:solidFill>
                <a:effectLst>
                  <a:outerShdw blurRad="38100" dist="38100" dir="2700000" algn="tl">
                    <a:srgbClr val="000000">
                      <a:alpha val="43137"/>
                    </a:srgbClr>
                  </a:outerShdw>
                </a:effectLst>
                <a:latin typeface="+mj-lt"/>
                <a:ea typeface="Consolas"/>
                <a:cs typeface="Consolas"/>
              </a:rPr>
              <a:t>Climate Change: </a:t>
            </a:r>
            <a:endParaRPr lang="en-US" sz="3200" b="1" dirty="0" smtClean="0">
              <a:solidFill>
                <a:srgbClr val="000000"/>
              </a:solidFill>
              <a:effectLst>
                <a:outerShdw blurRad="38100" dist="38100" dir="2700000" algn="tl">
                  <a:srgbClr val="000000">
                    <a:alpha val="43137"/>
                  </a:srgbClr>
                </a:outerShdw>
              </a:effectLst>
              <a:latin typeface="+mj-lt"/>
              <a:ea typeface="Consolas"/>
              <a:cs typeface="Consolas"/>
            </a:endParaRPr>
          </a:p>
          <a:p>
            <a:pPr marL="0" indent="0" algn="ctr">
              <a:buNone/>
            </a:pPr>
            <a:r>
              <a:rPr lang="en-US" sz="3200" b="1" dirty="0" smtClean="0">
                <a:solidFill>
                  <a:srgbClr val="000000"/>
                </a:solidFill>
                <a:effectLst>
                  <a:outerShdw blurRad="38100" dist="38100" dir="2700000" algn="tl">
                    <a:srgbClr val="000000">
                      <a:alpha val="43137"/>
                    </a:srgbClr>
                  </a:outerShdw>
                </a:effectLst>
                <a:latin typeface="+mj-lt"/>
                <a:ea typeface="Consolas"/>
                <a:cs typeface="Consolas"/>
              </a:rPr>
              <a:t>The </a:t>
            </a:r>
            <a:r>
              <a:rPr lang="en-US" sz="3200" b="1" dirty="0">
                <a:solidFill>
                  <a:srgbClr val="000000"/>
                </a:solidFill>
                <a:effectLst>
                  <a:outerShdw blurRad="38100" dist="38100" dir="2700000" algn="tl">
                    <a:srgbClr val="000000">
                      <a:alpha val="43137"/>
                    </a:srgbClr>
                  </a:outerShdw>
                </a:effectLst>
                <a:latin typeface="+mj-lt"/>
                <a:ea typeface="Consolas"/>
                <a:cs typeface="Consolas"/>
              </a:rPr>
              <a:t>King, The Emperor, and The Holy Grail</a:t>
            </a:r>
            <a:endParaRPr lang="en-US" sz="3200" b="1" dirty="0" smtClean="0">
              <a:effectLst>
                <a:outerShdw blurRad="38100" dist="38100" dir="2700000" algn="tl">
                  <a:srgbClr val="000000">
                    <a:alpha val="43137"/>
                  </a:srgbClr>
                </a:outerShdw>
              </a:effectLst>
              <a:latin typeface="+mj-lt"/>
            </a:endParaRPr>
          </a:p>
          <a:p>
            <a:pPr marL="0" indent="0" algn="ctr">
              <a:buNone/>
            </a:pPr>
            <a:endParaRPr lang="en-US" sz="3200" b="1" dirty="0" smtClean="0"/>
          </a:p>
          <a:p>
            <a:pPr marL="0" indent="0" algn="ctr">
              <a:buNone/>
            </a:pPr>
            <a:r>
              <a:rPr lang="en-US" sz="2800" b="1" i="1" dirty="0" smtClean="0"/>
              <a:t>B. A. Wielicki and the CLARREO Science Team</a:t>
            </a:r>
          </a:p>
          <a:p>
            <a:pPr marL="0" indent="0" algn="ctr">
              <a:buNone/>
            </a:pPr>
            <a:endParaRPr lang="en-US" sz="2800" b="1" dirty="0" smtClean="0"/>
          </a:p>
          <a:p>
            <a:pPr marL="0" indent="0" algn="ctr">
              <a:buNone/>
            </a:pPr>
            <a:endParaRPr lang="en-US" sz="2800" b="1" dirty="0" smtClean="0"/>
          </a:p>
          <a:p>
            <a:pPr marL="0" indent="0" algn="ctr">
              <a:buNone/>
            </a:pPr>
            <a:r>
              <a:rPr lang="en-US" sz="2800" b="1" dirty="0" smtClean="0">
                <a:solidFill>
                  <a:srgbClr val="000090"/>
                </a:solidFill>
                <a:latin typeface="+mj-lt"/>
                <a:ea typeface="Consolas"/>
                <a:cs typeface="Consolas"/>
              </a:rPr>
              <a:t>Calibration </a:t>
            </a:r>
            <a:r>
              <a:rPr lang="en-US" sz="2800" b="1" dirty="0">
                <a:solidFill>
                  <a:srgbClr val="000090"/>
                </a:solidFill>
                <a:latin typeface="+mj-lt"/>
                <a:ea typeface="Consolas"/>
                <a:cs typeface="Consolas"/>
              </a:rPr>
              <a:t>and Standardization of Large Surveys and Missions in Astronomy and </a:t>
            </a:r>
            <a:r>
              <a:rPr lang="en-US" sz="2800" b="1" dirty="0" smtClean="0">
                <a:solidFill>
                  <a:srgbClr val="000090"/>
                </a:solidFill>
                <a:latin typeface="+mj-lt"/>
                <a:ea typeface="Consolas"/>
                <a:cs typeface="Consolas"/>
              </a:rPr>
              <a:t>Astrophysics</a:t>
            </a:r>
          </a:p>
          <a:p>
            <a:pPr marL="0" indent="0" algn="ctr">
              <a:buNone/>
            </a:pPr>
            <a:endParaRPr lang="en-US" sz="2800" dirty="0" smtClean="0">
              <a:solidFill>
                <a:srgbClr val="000000"/>
              </a:solidFill>
              <a:latin typeface="+mj-lt"/>
              <a:ea typeface="Consolas"/>
              <a:cs typeface="Consolas"/>
            </a:endParaRPr>
          </a:p>
          <a:p>
            <a:pPr marL="0" indent="0" algn="ctr">
              <a:buNone/>
            </a:pPr>
            <a:r>
              <a:rPr lang="en-US" b="1" dirty="0" smtClean="0"/>
              <a:t>April 16, 2012</a:t>
            </a:r>
            <a:endParaRPr lang="en-US" b="1" dirty="0" smtClean="0"/>
          </a:p>
          <a:p>
            <a:pPr marL="0" indent="0" algn="ctr">
              <a:buNone/>
            </a:pPr>
            <a:r>
              <a:rPr lang="en-US" b="1" dirty="0" err="1" smtClean="0"/>
              <a:t>Fermilab</a:t>
            </a:r>
            <a:endParaRPr lang="en-US" b="1" dirty="0" smtClean="0"/>
          </a:p>
          <a:p>
            <a:pPr marL="0" indent="0" algn="ctr">
              <a:buNone/>
            </a:pPr>
            <a:endParaRPr lang="en-US" sz="2800" b="1" dirty="0"/>
          </a:p>
        </p:txBody>
      </p:sp>
      <p:sp>
        <p:nvSpPr>
          <p:cNvPr id="3" name="Text Placeholder 2"/>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1471466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Climate model tests: base state </a:t>
            </a:r>
            <a:r>
              <a:rPr lang="en-US" dirty="0" err="1" smtClean="0"/>
              <a:t>vs</a:t>
            </a:r>
            <a:r>
              <a:rPr lang="en-US" dirty="0" smtClean="0"/>
              <a:t> decadal change</a:t>
            </a:r>
          </a:p>
          <a:p>
            <a:endParaRPr lang="en-US" dirty="0" smtClean="0"/>
          </a:p>
          <a:p>
            <a:r>
              <a:rPr lang="en-US" dirty="0" smtClean="0"/>
              <a:t>Decadal change accuracy (uncertainty) requirements</a:t>
            </a:r>
          </a:p>
          <a:p>
            <a:endParaRPr lang="en-US" dirty="0" smtClean="0"/>
          </a:p>
          <a:p>
            <a:r>
              <a:rPr lang="en-US" dirty="0" smtClean="0"/>
              <a:t>Climate </a:t>
            </a:r>
            <a:r>
              <a:rPr lang="en-US" dirty="0" smtClean="0"/>
              <a:t>Observing System Simulation Experiments (OSSEs)</a:t>
            </a:r>
            <a:endParaRPr lang="en-US" dirty="0" smtClean="0"/>
          </a:p>
          <a:p>
            <a:endParaRPr lang="en-US" dirty="0" smtClean="0"/>
          </a:p>
          <a:p>
            <a:r>
              <a:rPr lang="en-US" dirty="0" smtClean="0"/>
              <a:t>Uncertainty budgets for decadal change</a:t>
            </a:r>
          </a:p>
          <a:p>
            <a:pPr marL="0" indent="0">
              <a:buNone/>
            </a:pPr>
            <a:endParaRPr lang="en-US" dirty="0" smtClean="0"/>
          </a:p>
          <a:p>
            <a:r>
              <a:rPr lang="en-US" dirty="0" smtClean="0"/>
              <a:t>Detecting feedback decadal signals </a:t>
            </a:r>
            <a:r>
              <a:rPr lang="en-US" dirty="0" err="1" smtClean="0"/>
              <a:t>vs</a:t>
            </a:r>
            <a:r>
              <a:rPr lang="en-US" dirty="0" smtClean="0"/>
              <a:t> climate noise</a:t>
            </a:r>
          </a:p>
          <a:p>
            <a:endParaRPr lang="en-US" dirty="0" smtClean="0"/>
          </a:p>
          <a:p>
            <a:r>
              <a:rPr lang="en-US" dirty="0" smtClean="0"/>
              <a:t>Conclusions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Outline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2400" dirty="0" smtClean="0"/>
              <a:t>Climate Feedbacks are Large Scale</a:t>
            </a:r>
          </a:p>
        </p:txBody>
      </p:sp>
      <p:cxnSp>
        <p:nvCxnSpPr>
          <p:cNvPr id="10" name="Straight Connector 9"/>
          <p:cNvCxnSpPr/>
          <p:nvPr/>
        </p:nvCxnSpPr>
        <p:spPr bwMode="auto">
          <a:xfrm rot="10800000">
            <a:off x="0" y="6629400"/>
            <a:ext cx="65532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grpSp>
        <p:nvGrpSpPr>
          <p:cNvPr id="15" name="Group 14"/>
          <p:cNvGrpSpPr/>
          <p:nvPr/>
        </p:nvGrpSpPr>
        <p:grpSpPr>
          <a:xfrm>
            <a:off x="457200" y="714375"/>
            <a:ext cx="7086600" cy="5915025"/>
            <a:chOff x="-23813" y="714375"/>
            <a:chExt cx="6373813" cy="5381625"/>
          </a:xfrm>
        </p:grpSpPr>
        <p:pic>
          <p:nvPicPr>
            <p:cNvPr id="16388" name="Pictur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813" y="762000"/>
              <a:ext cx="6373813" cy="5334000"/>
            </a:xfrm>
            <a:prstGeom prst="rect">
              <a:avLst/>
            </a:prstGeom>
            <a:noFill/>
            <a:ln w="9525">
              <a:noFill/>
              <a:miter lim="800000"/>
              <a:headEnd/>
              <a:tailEnd/>
            </a:ln>
          </p:spPr>
        </p:pic>
        <p:sp>
          <p:nvSpPr>
            <p:cNvPr id="8" name="Rectangle 7"/>
            <p:cNvSpPr/>
            <p:nvPr/>
          </p:nvSpPr>
          <p:spPr bwMode="auto">
            <a:xfrm>
              <a:off x="4052888" y="714375"/>
              <a:ext cx="1481137" cy="177800"/>
            </a:xfrm>
            <a:prstGeom prst="rect">
              <a:avLst/>
            </a:prstGeom>
            <a:solidFill>
              <a:schemeClr val="bg1"/>
            </a:solidFill>
            <a:ln w="9525" cap="flat" cmpd="sng" algn="ctr">
              <a:noFill/>
              <a:prstDash val="solid"/>
              <a:round/>
              <a:headEnd type="none" w="med" len="med"/>
              <a:tailEnd type="none" w="med" len="med"/>
            </a:ln>
            <a:effectLst/>
          </p:spPr>
          <p:txBody>
            <a:bodyPr lIns="0" tIns="0" rIns="0" bIns="0" anchor="b"/>
            <a:lstStyle/>
            <a:p>
              <a:pPr algn="ctr" eaLnBrk="0" hangingPunct="0">
                <a:defRPr/>
              </a:pPr>
              <a:r>
                <a:rPr lang="en-US" sz="1000" b="1" dirty="0">
                  <a:latin typeface="+mn-lt"/>
                </a:rPr>
                <a:t>Water Vapor Feedback</a:t>
              </a:r>
            </a:p>
          </p:txBody>
        </p:sp>
        <p:sp>
          <p:nvSpPr>
            <p:cNvPr id="9" name="Rectangle 8"/>
            <p:cNvSpPr/>
            <p:nvPr/>
          </p:nvSpPr>
          <p:spPr bwMode="auto">
            <a:xfrm>
              <a:off x="817563" y="714375"/>
              <a:ext cx="1481137" cy="177800"/>
            </a:xfrm>
            <a:prstGeom prst="rect">
              <a:avLst/>
            </a:prstGeom>
            <a:solidFill>
              <a:schemeClr val="bg1"/>
            </a:solidFill>
            <a:ln w="9525" cap="flat" cmpd="sng" algn="ctr">
              <a:noFill/>
              <a:prstDash val="solid"/>
              <a:round/>
              <a:headEnd type="none" w="med" len="med"/>
              <a:tailEnd type="none" w="med" len="med"/>
            </a:ln>
            <a:effectLst/>
          </p:spPr>
          <p:txBody>
            <a:bodyPr lIns="0" tIns="0" rIns="0" bIns="0" anchor="b"/>
            <a:lstStyle/>
            <a:p>
              <a:pPr algn="ctr" eaLnBrk="0" hangingPunct="0">
                <a:defRPr/>
              </a:pPr>
              <a:r>
                <a:rPr lang="en-US" sz="1000" b="1" dirty="0">
                  <a:latin typeface="+mn-lt"/>
                </a:rPr>
                <a:t>Temperature Feedback</a:t>
              </a:r>
            </a:p>
          </p:txBody>
        </p:sp>
        <p:sp>
          <p:nvSpPr>
            <p:cNvPr id="12" name="Rectangle 11"/>
            <p:cNvSpPr/>
            <p:nvPr/>
          </p:nvSpPr>
          <p:spPr bwMode="auto">
            <a:xfrm>
              <a:off x="4038600" y="3224213"/>
              <a:ext cx="1481138" cy="179387"/>
            </a:xfrm>
            <a:prstGeom prst="rect">
              <a:avLst/>
            </a:prstGeom>
            <a:solidFill>
              <a:schemeClr val="bg1"/>
            </a:solidFill>
            <a:ln w="9525" cap="flat" cmpd="sng" algn="ctr">
              <a:noFill/>
              <a:prstDash val="solid"/>
              <a:round/>
              <a:headEnd type="none" w="med" len="med"/>
              <a:tailEnd type="none" w="med" len="med"/>
            </a:ln>
            <a:effectLst/>
          </p:spPr>
          <p:txBody>
            <a:bodyPr lIns="0" tIns="0" rIns="0" bIns="0" anchor="b"/>
            <a:lstStyle/>
            <a:p>
              <a:pPr algn="ctr" eaLnBrk="0" hangingPunct="0">
                <a:defRPr/>
              </a:pPr>
              <a:r>
                <a:rPr lang="en-US" sz="1000" b="1" dirty="0">
                  <a:latin typeface="+mn-lt"/>
                </a:rPr>
                <a:t>Cloud Feedback</a:t>
              </a:r>
            </a:p>
          </p:txBody>
        </p:sp>
        <p:sp>
          <p:nvSpPr>
            <p:cNvPr id="14" name="Rectangle 13"/>
            <p:cNvSpPr/>
            <p:nvPr/>
          </p:nvSpPr>
          <p:spPr bwMode="auto">
            <a:xfrm>
              <a:off x="793750" y="3224213"/>
              <a:ext cx="1481138" cy="179387"/>
            </a:xfrm>
            <a:prstGeom prst="rect">
              <a:avLst/>
            </a:prstGeom>
            <a:solidFill>
              <a:schemeClr val="bg1"/>
            </a:solidFill>
            <a:ln w="9525" cap="flat" cmpd="sng" algn="ctr">
              <a:noFill/>
              <a:prstDash val="solid"/>
              <a:round/>
              <a:headEnd type="none" w="med" len="med"/>
              <a:tailEnd type="none" w="med" len="med"/>
            </a:ln>
            <a:effectLst/>
          </p:spPr>
          <p:txBody>
            <a:bodyPr lIns="0" tIns="0" rIns="0" bIns="0" anchor="b"/>
            <a:lstStyle/>
            <a:p>
              <a:pPr algn="ctr" eaLnBrk="0" hangingPunct="0">
                <a:defRPr/>
              </a:pPr>
              <a:r>
                <a:rPr lang="en-US" sz="1000" b="1" dirty="0" err="1">
                  <a:latin typeface="+mn-lt"/>
                </a:rPr>
                <a:t>Albedo</a:t>
              </a:r>
              <a:r>
                <a:rPr lang="en-US" sz="1000" b="1" dirty="0">
                  <a:latin typeface="+mn-lt"/>
                </a:rPr>
                <a:t> Feedback</a:t>
              </a:r>
            </a:p>
          </p:txBody>
        </p:sp>
        <p:sp>
          <p:nvSpPr>
            <p:cNvPr id="16" name="Rectangle 15"/>
            <p:cNvSpPr/>
            <p:nvPr/>
          </p:nvSpPr>
          <p:spPr bwMode="auto">
            <a:xfrm>
              <a:off x="633413" y="5205413"/>
              <a:ext cx="1828800" cy="228600"/>
            </a:xfrm>
            <a:prstGeom prst="rect">
              <a:avLst/>
            </a:prstGeom>
            <a:solidFill>
              <a:schemeClr val="bg1"/>
            </a:solidFill>
            <a:ln w="9525" cap="flat" cmpd="sng" algn="ctr">
              <a:noFill/>
              <a:prstDash val="solid"/>
              <a:round/>
              <a:headEnd type="none" w="med" len="med"/>
              <a:tailEnd type="none" w="med" len="med"/>
            </a:ln>
            <a:effectLst/>
          </p:spPr>
          <p:txBody>
            <a:bodyPr lIns="0" tIns="0" rIns="0" bIns="0" anchor="b"/>
            <a:lstStyle/>
            <a:p>
              <a:pPr algn="ctr" eaLnBrk="0" hangingPunct="0">
                <a:defRPr/>
              </a:pPr>
              <a:r>
                <a:rPr lang="en-US" sz="1000" b="1" dirty="0">
                  <a:latin typeface="+mn-lt"/>
                </a:rPr>
                <a:t>Global Mean = 0.30 W/m</a:t>
              </a:r>
              <a:r>
                <a:rPr lang="en-US" sz="1000" b="1" baseline="30000" dirty="0">
                  <a:latin typeface="+mn-lt"/>
                </a:rPr>
                <a:t>2</a:t>
              </a:r>
              <a:r>
                <a:rPr lang="en-US" sz="1000" b="1" dirty="0">
                  <a:latin typeface="+mn-lt"/>
                </a:rPr>
                <a:t>/K</a:t>
              </a:r>
            </a:p>
          </p:txBody>
        </p:sp>
        <p:sp>
          <p:nvSpPr>
            <p:cNvPr id="19" name="Rectangle 18"/>
            <p:cNvSpPr/>
            <p:nvPr/>
          </p:nvSpPr>
          <p:spPr bwMode="auto">
            <a:xfrm>
              <a:off x="3898900" y="5205413"/>
              <a:ext cx="1828800" cy="228600"/>
            </a:xfrm>
            <a:prstGeom prst="rect">
              <a:avLst/>
            </a:prstGeom>
            <a:solidFill>
              <a:schemeClr val="bg1"/>
            </a:solidFill>
            <a:ln w="9525" cap="flat" cmpd="sng" algn="ctr">
              <a:noFill/>
              <a:prstDash val="solid"/>
              <a:round/>
              <a:headEnd type="none" w="med" len="med"/>
              <a:tailEnd type="none" w="med" len="med"/>
            </a:ln>
            <a:effectLst/>
          </p:spPr>
          <p:txBody>
            <a:bodyPr lIns="0" tIns="0" rIns="0" bIns="0" anchor="b"/>
            <a:lstStyle/>
            <a:p>
              <a:pPr algn="ctr" eaLnBrk="0" hangingPunct="0">
                <a:defRPr/>
              </a:pPr>
              <a:r>
                <a:rPr lang="en-US" sz="1000" b="1" dirty="0">
                  <a:latin typeface="+mn-lt"/>
                </a:rPr>
                <a:t>Global Mean = 0.79 W/m</a:t>
              </a:r>
              <a:r>
                <a:rPr lang="en-US" sz="1000" b="1" baseline="30000" dirty="0">
                  <a:latin typeface="+mn-lt"/>
                </a:rPr>
                <a:t>2</a:t>
              </a:r>
              <a:r>
                <a:rPr lang="en-US" sz="1000" b="1" dirty="0">
                  <a:latin typeface="+mn-lt"/>
                </a:rPr>
                <a:t>/K</a:t>
              </a:r>
            </a:p>
          </p:txBody>
        </p:sp>
        <p:sp>
          <p:nvSpPr>
            <p:cNvPr id="20" name="Rectangle 19"/>
            <p:cNvSpPr/>
            <p:nvPr/>
          </p:nvSpPr>
          <p:spPr bwMode="auto">
            <a:xfrm>
              <a:off x="3894138" y="2695575"/>
              <a:ext cx="1828800" cy="228600"/>
            </a:xfrm>
            <a:prstGeom prst="rect">
              <a:avLst/>
            </a:prstGeom>
            <a:solidFill>
              <a:schemeClr val="bg1"/>
            </a:solidFill>
            <a:ln w="9525" cap="flat" cmpd="sng" algn="ctr">
              <a:noFill/>
              <a:prstDash val="solid"/>
              <a:round/>
              <a:headEnd type="none" w="med" len="med"/>
              <a:tailEnd type="none" w="med" len="med"/>
            </a:ln>
            <a:effectLst/>
          </p:spPr>
          <p:txBody>
            <a:bodyPr lIns="0" tIns="0" rIns="0" bIns="0" anchor="b"/>
            <a:lstStyle/>
            <a:p>
              <a:pPr algn="ctr" eaLnBrk="0" hangingPunct="0">
                <a:defRPr/>
              </a:pPr>
              <a:r>
                <a:rPr lang="en-US" sz="1000" b="1" dirty="0">
                  <a:latin typeface="+mn-lt"/>
                </a:rPr>
                <a:t>Global Mean = 1.9 W/m</a:t>
              </a:r>
              <a:r>
                <a:rPr lang="en-US" sz="1000" b="1" baseline="30000" dirty="0">
                  <a:latin typeface="+mn-lt"/>
                </a:rPr>
                <a:t>2</a:t>
              </a:r>
              <a:r>
                <a:rPr lang="en-US" sz="1000" b="1" dirty="0">
                  <a:latin typeface="+mn-lt"/>
                </a:rPr>
                <a:t>/K</a:t>
              </a:r>
            </a:p>
          </p:txBody>
        </p:sp>
        <p:sp>
          <p:nvSpPr>
            <p:cNvPr id="21" name="Rectangle 20"/>
            <p:cNvSpPr/>
            <p:nvPr/>
          </p:nvSpPr>
          <p:spPr bwMode="auto">
            <a:xfrm>
              <a:off x="614363" y="2690813"/>
              <a:ext cx="1828800" cy="228600"/>
            </a:xfrm>
            <a:prstGeom prst="rect">
              <a:avLst/>
            </a:prstGeom>
            <a:solidFill>
              <a:schemeClr val="bg1"/>
            </a:solidFill>
            <a:ln w="9525" cap="flat" cmpd="sng" algn="ctr">
              <a:noFill/>
              <a:prstDash val="solid"/>
              <a:round/>
              <a:headEnd type="none" w="med" len="med"/>
              <a:tailEnd type="none" w="med" len="med"/>
            </a:ln>
            <a:effectLst/>
          </p:spPr>
          <p:txBody>
            <a:bodyPr lIns="0" tIns="0" rIns="0" bIns="0" anchor="b"/>
            <a:lstStyle/>
            <a:p>
              <a:pPr algn="ctr" eaLnBrk="0" hangingPunct="0">
                <a:defRPr/>
              </a:pPr>
              <a:r>
                <a:rPr lang="en-US" sz="1000" b="1" dirty="0">
                  <a:latin typeface="+mn-lt"/>
                </a:rPr>
                <a:t>Global Mean = -4.2 W/m</a:t>
              </a:r>
              <a:r>
                <a:rPr lang="en-US" sz="1000" b="1" baseline="30000" dirty="0">
                  <a:latin typeface="+mn-lt"/>
                </a:rPr>
                <a:t>2</a:t>
              </a:r>
              <a:r>
                <a:rPr lang="en-US" sz="1000" b="1" dirty="0">
                  <a:latin typeface="+mn-lt"/>
                </a:rPr>
                <a:t>/K</a:t>
              </a:r>
            </a:p>
          </p:txBody>
        </p:sp>
      </p:grpSp>
      <p:sp>
        <p:nvSpPr>
          <p:cNvPr id="17" name="TextBox 16"/>
          <p:cNvSpPr txBox="1"/>
          <p:nvPr/>
        </p:nvSpPr>
        <p:spPr>
          <a:xfrm>
            <a:off x="7696200" y="6019800"/>
            <a:ext cx="1447800" cy="365760"/>
          </a:xfrm>
          <a:prstGeom prst="rect">
            <a:avLst/>
          </a:prstGeom>
          <a:noFill/>
        </p:spPr>
        <p:style>
          <a:lnRef idx="2">
            <a:schemeClr val="accent3"/>
          </a:lnRef>
          <a:fillRef idx="1">
            <a:schemeClr val="lt1"/>
          </a:fillRef>
          <a:effectRef idx="0">
            <a:schemeClr val="accent3"/>
          </a:effectRef>
          <a:fontRef idx="minor">
            <a:schemeClr val="dk1"/>
          </a:fontRef>
        </p:style>
        <p:txBody>
          <a:bodyPr lIns="0" tIns="0" rIns="0" bIns="0" anchor="b" anchorCtr="0"/>
          <a:lstStyle/>
          <a:p>
            <a:pPr marL="176213">
              <a:defRPr/>
            </a:pPr>
            <a:r>
              <a:rPr lang="en-US" sz="1600" i="1" dirty="0" err="1" smtClean="0"/>
              <a:t>Soden</a:t>
            </a:r>
            <a:r>
              <a:rPr lang="en-US" sz="1600" i="1" dirty="0" smtClean="0"/>
              <a:t> et al.</a:t>
            </a:r>
          </a:p>
          <a:p>
            <a:pPr marL="176213">
              <a:defRPr/>
            </a:pPr>
            <a:r>
              <a:rPr lang="en-US" sz="1600" i="1" dirty="0" smtClean="0"/>
              <a:t> 2008</a:t>
            </a:r>
            <a:r>
              <a:rPr lang="en-US" sz="1400" i="1" dirty="0" smtClean="0"/>
              <a:t> </a:t>
            </a:r>
            <a:endParaRPr lang="en-US" sz="1300" i="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z="2400" dirty="0" smtClean="0"/>
              <a:t>Annual Mean Precipitation Rate (mm/day)</a:t>
            </a:r>
            <a:endParaRPr lang="en-US" sz="2400" dirty="0" smtClean="0"/>
          </a:p>
        </p:txBody>
      </p:sp>
      <p:cxnSp>
        <p:nvCxnSpPr>
          <p:cNvPr id="10" name="Straight Connector 9"/>
          <p:cNvCxnSpPr/>
          <p:nvPr/>
        </p:nvCxnSpPr>
        <p:spPr bwMode="auto">
          <a:xfrm rot="10800000">
            <a:off x="0" y="6629400"/>
            <a:ext cx="6553200" cy="0"/>
          </a:xfrm>
          <a:prstGeom prst="line">
            <a:avLst/>
          </a:prstGeom>
          <a:solidFill>
            <a:schemeClr val="accent1"/>
          </a:solidFill>
          <a:ln w="25400" cap="flat" cmpd="sng" algn="ctr">
            <a:solidFill>
              <a:schemeClr val="accent6"/>
            </a:solidFill>
            <a:prstDash val="solid"/>
            <a:round/>
            <a:headEnd type="none" w="med" len="med"/>
            <a:tailEnd type="none" w="med" len="med"/>
          </a:ln>
          <a:effectLst/>
        </p:spPr>
      </p:cxnSp>
      <p:sp>
        <p:nvSpPr>
          <p:cNvPr id="17" name="TextBox 16"/>
          <p:cNvSpPr txBox="1"/>
          <p:nvPr/>
        </p:nvSpPr>
        <p:spPr>
          <a:xfrm>
            <a:off x="6553200" y="5715000"/>
            <a:ext cx="1981200" cy="609600"/>
          </a:xfrm>
          <a:prstGeom prst="rect">
            <a:avLst/>
          </a:prstGeom>
          <a:noFill/>
        </p:spPr>
        <p:style>
          <a:lnRef idx="2">
            <a:schemeClr val="accent3"/>
          </a:lnRef>
          <a:fillRef idx="1">
            <a:schemeClr val="lt1"/>
          </a:fillRef>
          <a:effectRef idx="0">
            <a:schemeClr val="accent3"/>
          </a:effectRef>
          <a:fontRef idx="minor">
            <a:schemeClr val="dk1"/>
          </a:fontRef>
        </p:style>
        <p:txBody>
          <a:bodyPr lIns="0" tIns="0" rIns="0" bIns="0" anchor="b" anchorCtr="0"/>
          <a:lstStyle/>
          <a:p>
            <a:pPr marL="176213">
              <a:defRPr/>
            </a:pPr>
            <a:r>
              <a:rPr lang="en-US" sz="1600" i="1" dirty="0" smtClean="0"/>
              <a:t>IPCC, 2007</a:t>
            </a:r>
            <a:endParaRPr lang="en-US" sz="1300" i="1" dirty="0"/>
          </a:p>
        </p:txBody>
      </p:sp>
      <p:pic>
        <p:nvPicPr>
          <p:cNvPr id="2" name="Picture 1" descr="Screen Shot 2012-04-13 at 5.19.46 PM.png"/>
          <p:cNvPicPr>
            <a:picLocks noChangeAspect="1"/>
          </p:cNvPicPr>
          <p:nvPr/>
        </p:nvPicPr>
        <p:blipFill rotWithShape="1">
          <a:blip r:embed="rId3">
            <a:extLst>
              <a:ext uri="{28A0092B-C50C-407E-A947-70E740481C1C}">
                <a14:useLocalDpi xmlns:a14="http://schemas.microsoft.com/office/drawing/2010/main" val="0"/>
              </a:ext>
            </a:extLst>
          </a:blip>
          <a:srcRect l="5445"/>
          <a:stretch/>
        </p:blipFill>
        <p:spPr>
          <a:xfrm>
            <a:off x="457200" y="838200"/>
            <a:ext cx="4978582" cy="5709192"/>
          </a:xfrm>
          <a:prstGeom prst="rect">
            <a:avLst/>
          </a:prstGeom>
        </p:spPr>
      </p:pic>
      <p:sp>
        <p:nvSpPr>
          <p:cNvPr id="3" name="TextBox 2"/>
          <p:cNvSpPr txBox="1"/>
          <p:nvPr/>
        </p:nvSpPr>
        <p:spPr>
          <a:xfrm>
            <a:off x="5791200" y="1752600"/>
            <a:ext cx="2870347" cy="461665"/>
          </a:xfrm>
          <a:prstGeom prst="rect">
            <a:avLst/>
          </a:prstGeom>
          <a:noFill/>
        </p:spPr>
        <p:txBody>
          <a:bodyPr wrap="none" rtlCol="0">
            <a:spAutoFit/>
          </a:bodyPr>
          <a:lstStyle/>
          <a:p>
            <a:r>
              <a:rPr lang="en-US" dirty="0" smtClean="0"/>
              <a:t>Satellite Observed</a:t>
            </a:r>
            <a:endParaRPr lang="en-US" dirty="0"/>
          </a:p>
        </p:txBody>
      </p:sp>
      <p:sp>
        <p:nvSpPr>
          <p:cNvPr id="18" name="TextBox 17"/>
          <p:cNvSpPr txBox="1"/>
          <p:nvPr/>
        </p:nvSpPr>
        <p:spPr>
          <a:xfrm>
            <a:off x="5410200" y="4191000"/>
            <a:ext cx="2510874" cy="830997"/>
          </a:xfrm>
          <a:prstGeom prst="rect">
            <a:avLst/>
          </a:prstGeom>
          <a:noFill/>
        </p:spPr>
        <p:txBody>
          <a:bodyPr wrap="none" rtlCol="0">
            <a:spAutoFit/>
          </a:bodyPr>
          <a:lstStyle/>
          <a:p>
            <a:r>
              <a:rPr lang="en-US" dirty="0" smtClean="0"/>
              <a:t>Climate Model </a:t>
            </a:r>
          </a:p>
          <a:p>
            <a:r>
              <a:rPr lang="en-US" dirty="0" smtClean="0"/>
              <a:t>Ensemble Mean</a:t>
            </a:r>
            <a:endParaRPr lang="en-US" dirty="0"/>
          </a:p>
        </p:txBody>
      </p:sp>
    </p:spTree>
    <p:extLst>
      <p:ext uri="{BB962C8B-B14F-4D97-AF65-F5344CB8AC3E}">
        <p14:creationId xmlns:p14="http://schemas.microsoft.com/office/powerpoint/2010/main" val="30676680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The most common method of testing climate model accuracy is to compare a global gridded map for the mean climatology of a single climate variable: e.g. surface air temp, </a:t>
            </a:r>
            <a:r>
              <a:rPr lang="en-US" dirty="0" smtClean="0"/>
              <a:t>precipitation</a:t>
            </a:r>
            <a:endParaRPr lang="en-US" dirty="0" smtClean="0"/>
          </a:p>
          <a:p>
            <a:endParaRPr lang="en-US" dirty="0"/>
          </a:p>
          <a:p>
            <a:r>
              <a:rPr lang="en-US" dirty="0" smtClean="0"/>
              <a:t>Mean climatology testing is useful but is not a direct test of decadal climate change prediction accuracy</a:t>
            </a:r>
          </a:p>
          <a:p>
            <a:pPr lvl="1"/>
            <a:r>
              <a:rPr lang="en-US" dirty="0" smtClean="0"/>
              <a:t>Consider the analogy of weather prediction: would mean climatology tests be a good predictor of weather prediction accuracy?   </a:t>
            </a:r>
          </a:p>
          <a:p>
            <a:pPr lvl="1"/>
            <a:r>
              <a:rPr lang="en-US" dirty="0" smtClean="0"/>
              <a:t>Attempts to use EOFs of disagreement in mean climate fields for climate model Perturbed Physics Ensembles failed to narrow the uncertainty in climate sensitivity to better than current IPCC range of ~ 2 to </a:t>
            </a:r>
            <a:r>
              <a:rPr lang="en-US" dirty="0" smtClean="0"/>
              <a:t>6C global temperature change for doubled CO</a:t>
            </a:r>
            <a:r>
              <a:rPr lang="en-US" baseline="-25000" dirty="0" smtClean="0"/>
              <a:t>2</a:t>
            </a:r>
            <a:r>
              <a:rPr lang="en-US" dirty="0" smtClean="0"/>
              <a:t>.  </a:t>
            </a:r>
            <a:endParaRPr lang="en-US" dirty="0" smtClean="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Climate Model Testing</a:t>
            </a:r>
            <a:endParaRPr lang="en-US" dirty="0"/>
          </a:p>
        </p:txBody>
      </p:sp>
    </p:spTree>
    <p:extLst>
      <p:ext uri="{BB962C8B-B14F-4D97-AF65-F5344CB8AC3E}">
        <p14:creationId xmlns:p14="http://schemas.microsoft.com/office/powerpoint/2010/main" val="28251918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dirty="0" smtClean="0"/>
              <a:t>Wielicki and Hu used 2500 of the </a:t>
            </a:r>
            <a:r>
              <a:rPr lang="en-US" dirty="0" err="1" smtClean="0"/>
              <a:t>climateprediction.net</a:t>
            </a:r>
            <a:r>
              <a:rPr lang="en-US" dirty="0" smtClean="0"/>
              <a:t> simulations of normal and doubled CO2 to examine the ability to use observed minus climate model mean state as a predictor of differences in climate sensitivity.</a:t>
            </a:r>
          </a:p>
          <a:p>
            <a:pPr lvl="1"/>
            <a:r>
              <a:rPr lang="en-US" dirty="0" smtClean="0"/>
              <a:t>Model J </a:t>
            </a:r>
            <a:r>
              <a:rPr lang="en-US" dirty="0" err="1" smtClean="0"/>
              <a:t>vs</a:t>
            </a:r>
            <a:r>
              <a:rPr lang="en-US" dirty="0" smtClean="0"/>
              <a:t> Model I is analogous to Model J </a:t>
            </a:r>
            <a:r>
              <a:rPr lang="en-US" dirty="0" err="1" smtClean="0"/>
              <a:t>vs</a:t>
            </a:r>
            <a:r>
              <a:rPr lang="en-US" dirty="0" smtClean="0"/>
              <a:t> Earth Observations</a:t>
            </a:r>
          </a:p>
          <a:p>
            <a:pPr lvl="1"/>
            <a:r>
              <a:rPr lang="en-US" dirty="0" smtClean="0"/>
              <a:t>Use of base state climatology metrics were very nonlinear and were not robust: failed when applied to IPCC models</a:t>
            </a:r>
          </a:p>
          <a:p>
            <a:pPr lvl="1"/>
            <a:r>
              <a:rPr lang="en-US" dirty="0" smtClean="0"/>
              <a:t>Use of climate change metrics was more accurate, very linear, and worked for IPCC models as well.</a:t>
            </a:r>
            <a:br>
              <a:rPr lang="en-US" dirty="0" smtClean="0"/>
            </a:br>
            <a:endParaRPr lang="en-US" dirty="0" smtClean="0"/>
          </a:p>
          <a:p>
            <a:r>
              <a:rPr lang="en-US" dirty="0" smtClean="0"/>
              <a:t>Radiative Kernel approach (e.g. </a:t>
            </a:r>
            <a:r>
              <a:rPr lang="en-US" dirty="0" err="1" smtClean="0"/>
              <a:t>Soden</a:t>
            </a:r>
            <a:r>
              <a:rPr lang="en-US" dirty="0" smtClean="0"/>
              <a:t> et al., 2008)  demonstrates that climate sensitivity can be understood as a linear combination of feedbacks if decadal change is used.</a:t>
            </a:r>
          </a:p>
          <a:p>
            <a:endParaRPr lang="en-US"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Climate Model Testing</a:t>
            </a:r>
            <a:endParaRPr lang="en-US" dirty="0"/>
          </a:p>
        </p:txBody>
      </p:sp>
    </p:spTree>
    <p:extLst>
      <p:ext uri="{BB962C8B-B14F-4D97-AF65-F5344CB8AC3E}">
        <p14:creationId xmlns:p14="http://schemas.microsoft.com/office/powerpoint/2010/main" val="25632142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Change in global reflected solar radiation as a measure of cloud feedback</a:t>
            </a:r>
            <a:endParaRPr lang="en-US" dirty="0"/>
          </a:p>
        </p:txBody>
      </p:sp>
      <p:sp>
        <p:nvSpPr>
          <p:cNvPr id="4" name="Title 3"/>
          <p:cNvSpPr>
            <a:spLocks noGrp="1"/>
          </p:cNvSpPr>
          <p:nvPr>
            <p:ph type="title"/>
          </p:nvPr>
        </p:nvSpPr>
        <p:spPr>
          <a:xfrm>
            <a:off x="2347414" y="0"/>
            <a:ext cx="6784848" cy="685800"/>
          </a:xfrm>
        </p:spPr>
        <p:txBody>
          <a:bodyPr/>
          <a:lstStyle/>
          <a:p>
            <a:r>
              <a:rPr lang="en-US" sz="2400" dirty="0" smtClean="0"/>
              <a:t>Decadal Change of Reflected Solar Radiation and Climate Sensitivity</a:t>
            </a:r>
            <a:endParaRPr lang="en-US" sz="24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0" y="688448"/>
            <a:ext cx="5867400" cy="5530865"/>
          </a:xfrm>
          <a:prstGeom prst="rect">
            <a:avLst/>
          </a:prstGeom>
          <a:noFill/>
          <a:ln w="9525">
            <a:noFill/>
            <a:miter lim="800000"/>
            <a:headEnd/>
            <a:tailEnd/>
          </a:ln>
        </p:spPr>
      </p:pic>
      <p:sp>
        <p:nvSpPr>
          <p:cNvPr id="6" name="TextBox 5"/>
          <p:cNvSpPr txBox="1"/>
          <p:nvPr/>
        </p:nvSpPr>
        <p:spPr>
          <a:xfrm>
            <a:off x="7315200" y="5562600"/>
            <a:ext cx="1560516" cy="584776"/>
          </a:xfrm>
          <a:prstGeom prst="rect">
            <a:avLst/>
          </a:prstGeom>
          <a:noFill/>
        </p:spPr>
        <p:txBody>
          <a:bodyPr wrap="none" rtlCol="0">
            <a:spAutoFit/>
          </a:bodyPr>
          <a:lstStyle/>
          <a:p>
            <a:r>
              <a:rPr lang="en-US" sz="1600" b="0" i="1" dirty="0" err="1" smtClean="0"/>
              <a:t>Yongxiang</a:t>
            </a:r>
            <a:r>
              <a:rPr lang="en-US" sz="1600" b="0" i="1" dirty="0" smtClean="0"/>
              <a:t> </a:t>
            </a:r>
            <a:r>
              <a:rPr lang="en-US" sz="1600" b="0" i="1" dirty="0" err="1" smtClean="0"/>
              <a:t>Hu</a:t>
            </a:r>
            <a:endParaRPr lang="en-US" sz="1600" b="0" i="1" dirty="0" smtClean="0"/>
          </a:p>
          <a:p>
            <a:r>
              <a:rPr lang="en-US" sz="1600" b="0" i="1" dirty="0" smtClean="0"/>
              <a:t>NASA Langley</a:t>
            </a:r>
            <a:endParaRPr lang="en-US" sz="1600" b="0" i="1"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0" y="1447800"/>
            <a:ext cx="9144000" cy="5410200"/>
          </a:xfrm>
        </p:spPr>
        <p:txBody>
          <a:bodyPr/>
          <a:lstStyle/>
          <a:p>
            <a:r>
              <a:rPr lang="en-US" dirty="0" smtClean="0"/>
              <a:t>The most powerful tests of climate model prediction accuracy will be decadal change observations.</a:t>
            </a:r>
          </a:p>
          <a:p>
            <a:endParaRPr lang="en-US" dirty="0"/>
          </a:p>
          <a:p>
            <a:r>
              <a:rPr lang="en-US" dirty="0" smtClean="0"/>
              <a:t>How long a record is needed?</a:t>
            </a:r>
          </a:p>
          <a:p>
            <a:endParaRPr lang="en-US" dirty="0"/>
          </a:p>
          <a:p>
            <a:r>
              <a:rPr lang="en-US" dirty="0" smtClean="0"/>
              <a:t>What variables are key?</a:t>
            </a:r>
          </a:p>
          <a:p>
            <a:endParaRPr lang="en-US" dirty="0"/>
          </a:p>
          <a:p>
            <a:r>
              <a:rPr lang="en-US" dirty="0" smtClean="0"/>
              <a:t>What accuracy in the observations is required?</a:t>
            </a:r>
            <a:endParaRPr lang="en-US"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Climate Model Testing</a:t>
            </a:r>
            <a:endParaRPr lang="en-US" dirty="0"/>
          </a:p>
        </p:txBody>
      </p:sp>
    </p:spTree>
    <p:extLst>
      <p:ext uri="{BB962C8B-B14F-4D97-AF65-F5344CB8AC3E}">
        <p14:creationId xmlns:p14="http://schemas.microsoft.com/office/powerpoint/2010/main" val="2462910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400,000 Year Ice Sheet Records of CO</a:t>
            </a:r>
            <a:r>
              <a:rPr lang="en-US" baseline="-25000" dirty="0" smtClean="0"/>
              <a:t>2</a:t>
            </a:r>
            <a:r>
              <a:rPr lang="en-US" dirty="0" smtClean="0"/>
              <a:t>, Glacier Coverage, Temperature</a:t>
            </a:r>
          </a:p>
        </p:txBody>
      </p:sp>
      <p:sp>
        <p:nvSpPr>
          <p:cNvPr id="4" name="Title 3"/>
          <p:cNvSpPr>
            <a:spLocks noGrp="1"/>
          </p:cNvSpPr>
          <p:nvPr>
            <p:ph type="title"/>
          </p:nvPr>
        </p:nvSpPr>
        <p:spPr/>
        <p:txBody>
          <a:bodyPr/>
          <a:lstStyle/>
          <a:p>
            <a:r>
              <a:rPr lang="en-US" dirty="0" smtClean="0"/>
              <a:t>How Long a Record?</a:t>
            </a:r>
            <a:endParaRPr lang="en-US" dirty="0"/>
          </a:p>
        </p:txBody>
      </p:sp>
      <p:pic>
        <p:nvPicPr>
          <p:cNvPr id="7" name="Picture 3"/>
          <p:cNvPicPr>
            <a:picLocks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0" y="685800"/>
            <a:ext cx="6705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 name="Rectangle 2"/>
          <p:cNvSpPr>
            <a:spLocks/>
          </p:cNvSpPr>
          <p:nvPr/>
        </p:nvSpPr>
        <p:spPr bwMode="auto">
          <a:xfrm>
            <a:off x="7620000" y="5715000"/>
            <a:ext cx="1352693" cy="246221"/>
          </a:xfrm>
          <a:prstGeom prst="rect">
            <a:avLst/>
          </a:prstGeom>
          <a:noFill/>
          <a:ln w="12700">
            <a:noFill/>
            <a:miter lim="800000"/>
            <a:headEnd type="none" w="med" len="med"/>
            <a:tailEnd type="none" w="med" len="med"/>
          </a:ln>
        </p:spPr>
        <p:txBody>
          <a:bodyPr wrap="none" lIns="0" tIns="0" rIns="40639" bIns="0">
            <a:spAutoFit/>
          </a:bodyPr>
          <a:lstStyle/>
          <a:p>
            <a:pPr marL="39688">
              <a:defRPr/>
            </a:pPr>
            <a:r>
              <a:rPr lang="en-US" sz="1600" b="1" dirty="0">
                <a:cs typeface="Arial" charset="0"/>
              </a:rPr>
              <a:t>Hansen, 2007</a:t>
            </a:r>
          </a:p>
        </p:txBody>
      </p:sp>
    </p:spTree>
    <p:extLst>
      <p:ext uri="{BB962C8B-B14F-4D97-AF65-F5344CB8AC3E}">
        <p14:creationId xmlns:p14="http://schemas.microsoft.com/office/powerpoint/2010/main" val="7777893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sz="2000" dirty="0" smtClean="0"/>
              <a:t>Paleontological data will play an increasingly large role in estimating at least the average sensitivity of the Earth's climate system.</a:t>
            </a:r>
          </a:p>
          <a:p>
            <a:pPr lvl="1"/>
            <a:r>
              <a:rPr lang="en-US" sz="2000" dirty="0" smtClean="0"/>
              <a:t>Uncertainties remain in relating local temperature changes (e.g. ice cores) to global temperatures</a:t>
            </a:r>
          </a:p>
          <a:p>
            <a:pPr lvl="1"/>
            <a:r>
              <a:rPr lang="en-US" sz="2000" dirty="0" smtClean="0"/>
              <a:t>Uncertainties remain in separating multiple effects on isotope analyses (e.g. ocean sediment cores that go back to 100 million years), but improvements are underway</a:t>
            </a:r>
          </a:p>
          <a:p>
            <a:pPr lvl="1"/>
            <a:r>
              <a:rPr lang="en-US" sz="2000" dirty="0" smtClean="0"/>
              <a:t>Largest issue is the limited number of climate variables that can be tested: sea level, temperature, CO</a:t>
            </a:r>
            <a:r>
              <a:rPr lang="en-US" sz="2000" baseline="-25000" dirty="0" smtClean="0"/>
              <a:t>2</a:t>
            </a:r>
            <a:r>
              <a:rPr lang="en-US" sz="2000" dirty="0" smtClean="0"/>
              <a:t>/methane, ice sheet extent.</a:t>
            </a:r>
          </a:p>
          <a:p>
            <a:pPr lvl="1"/>
            <a:r>
              <a:rPr lang="en-US" sz="2000" dirty="0"/>
              <a:t>L</a:t>
            </a:r>
            <a:r>
              <a:rPr lang="en-US" sz="2000" dirty="0" smtClean="0"/>
              <a:t>imited ability to observe precipitation/drought, vegetation</a:t>
            </a:r>
          </a:p>
          <a:p>
            <a:pPr lvl="1"/>
            <a:r>
              <a:rPr lang="en-US" sz="2000" dirty="0" smtClean="0"/>
              <a:t>Almost no ability to observe clouds, radiation, water vapor</a:t>
            </a:r>
          </a:p>
          <a:p>
            <a:pPr lvl="1"/>
            <a:endParaRPr lang="en-US" sz="1000" dirty="0" smtClean="0"/>
          </a:p>
          <a:p>
            <a:r>
              <a:rPr lang="en-US" sz="2000" dirty="0" smtClean="0"/>
              <a:t>Modern data can provide much more complete observational tests, but over much more limited record length: a few decades. </a:t>
            </a:r>
          </a:p>
          <a:p>
            <a:endParaRPr lang="en-US" sz="1000" dirty="0" smtClean="0"/>
          </a:p>
          <a:p>
            <a:r>
              <a:rPr lang="en-US" sz="2000" dirty="0" smtClean="0"/>
              <a:t>Both methods will continue to be effective independent tests and both will be needed to obtain high confidence in climate predictions.</a:t>
            </a:r>
          </a:p>
          <a:p>
            <a:pPr lvl="1"/>
            <a:endParaRPr lang="en-US"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err="1" smtClean="0"/>
              <a:t>Paleo</a:t>
            </a:r>
            <a:r>
              <a:rPr lang="en-US" dirty="0" smtClean="0"/>
              <a:t> </a:t>
            </a:r>
            <a:r>
              <a:rPr lang="en-US" dirty="0" err="1" smtClean="0"/>
              <a:t>Vs</a:t>
            </a:r>
            <a:r>
              <a:rPr lang="en-US" dirty="0" smtClean="0"/>
              <a:t> Modern Observations</a:t>
            </a:r>
            <a:endParaRPr lang="en-US" dirty="0"/>
          </a:p>
        </p:txBody>
      </p:sp>
    </p:spTree>
    <p:extLst>
      <p:ext uri="{BB962C8B-B14F-4D97-AF65-F5344CB8AC3E}">
        <p14:creationId xmlns:p14="http://schemas.microsoft.com/office/powerpoint/2010/main" val="30882465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sz="2000" dirty="0" smtClean="0"/>
              <a:t>A perfect climate observing system is limited in trend accuracy only by climate system natural variability (e.g. ENSO) (Leroy et al, 2008).  </a:t>
            </a:r>
          </a:p>
          <a:p>
            <a:endParaRPr lang="en-US" sz="2000" dirty="0" smtClean="0"/>
          </a:p>
          <a:p>
            <a:r>
              <a:rPr lang="en-US" sz="2000" dirty="0" smtClean="0"/>
              <a:t>Degradation of accuracy of an actual climate observing system relative to a perfect one (fractional error </a:t>
            </a:r>
            <a:r>
              <a:rPr lang="en-US" sz="2000" dirty="0" err="1" smtClean="0"/>
              <a:t>F</a:t>
            </a:r>
            <a:r>
              <a:rPr lang="en-US" sz="2000" baseline="-25000" dirty="0" err="1" smtClean="0"/>
              <a:t>a</a:t>
            </a:r>
            <a:r>
              <a:rPr lang="en-US" sz="2000" dirty="0" smtClean="0"/>
              <a:t> in accuracy) is given by:</a:t>
            </a:r>
            <a:br>
              <a:rPr lang="en-US" sz="2000" dirty="0" smtClean="0"/>
            </a:br>
            <a:r>
              <a:rPr lang="en-US" sz="2000" dirty="0" smtClean="0"/>
              <a:t/>
            </a:r>
            <a:br>
              <a:rPr lang="en-US" sz="2000" dirty="0" smtClean="0"/>
            </a:br>
            <a:r>
              <a:rPr lang="en-US" sz="2000" dirty="0" smtClean="0"/>
              <a:t>		</a:t>
            </a:r>
            <a:r>
              <a:rPr lang="en-US" sz="2000" i="1" dirty="0" err="1" smtClean="0"/>
              <a:t>F</a:t>
            </a:r>
            <a:r>
              <a:rPr lang="en-US" sz="2000" baseline="-25000" dirty="0" err="1" smtClean="0"/>
              <a:t>a</a:t>
            </a:r>
            <a:r>
              <a:rPr lang="en-US" sz="2000" dirty="0" smtClean="0"/>
              <a:t> = (1 + </a:t>
            </a:r>
            <a:r>
              <a:rPr lang="en-US" sz="2000" dirty="0" err="1" smtClean="0">
                <a:latin typeface="Symbol" charset="2"/>
                <a:cs typeface="Symbol" charset="2"/>
              </a:rPr>
              <a:t>S</a:t>
            </a:r>
            <a:r>
              <a:rPr lang="en-US" sz="2000" i="1" dirty="0" err="1" smtClean="0"/>
              <a:t>f</a:t>
            </a:r>
            <a:r>
              <a:rPr lang="en-US" sz="2000" i="1" dirty="0" smtClean="0"/>
              <a:t> </a:t>
            </a:r>
            <a:r>
              <a:rPr lang="en-US" sz="2000" i="1" baseline="30000" dirty="0" smtClean="0"/>
              <a:t>2</a:t>
            </a:r>
            <a:r>
              <a:rPr lang="en-US" sz="2000" i="1" baseline="-25000" dirty="0" smtClean="0"/>
              <a:t>i</a:t>
            </a:r>
            <a:r>
              <a:rPr lang="en-US" sz="2000" dirty="0" smtClean="0"/>
              <a:t>)</a:t>
            </a:r>
            <a:r>
              <a:rPr lang="en-US" sz="2000" baseline="30000" dirty="0" smtClean="0"/>
              <a:t>1/2 </a:t>
            </a:r>
            <a:r>
              <a:rPr lang="en-US" sz="2000" dirty="0" smtClean="0"/>
              <a:t>- 1 , where </a:t>
            </a:r>
            <a:r>
              <a:rPr lang="en-US" sz="2000" i="1" dirty="0" err="1" smtClean="0"/>
              <a:t>f</a:t>
            </a:r>
            <a:r>
              <a:rPr lang="en-US" sz="2000" i="1" dirty="0" smtClean="0"/>
              <a:t> </a:t>
            </a:r>
            <a:r>
              <a:rPr lang="en-US" sz="2000" baseline="30000" dirty="0" smtClean="0"/>
              <a:t>2</a:t>
            </a:r>
            <a:r>
              <a:rPr lang="en-US" sz="2000" baseline="-25000" dirty="0" smtClean="0"/>
              <a:t>i</a:t>
            </a:r>
            <a:r>
              <a:rPr lang="en-US" sz="2000" dirty="0" smtClean="0"/>
              <a:t> = </a:t>
            </a:r>
            <a:r>
              <a:rPr lang="en-US" sz="2000" i="1" dirty="0" err="1" smtClean="0">
                <a:latin typeface="Symbol" charset="2"/>
                <a:cs typeface="Symbol" charset="2"/>
              </a:rPr>
              <a:t>s</a:t>
            </a:r>
            <a:r>
              <a:rPr lang="en-US" sz="2000" i="1" dirty="0" smtClean="0">
                <a:latin typeface="Symbol" charset="2"/>
                <a:cs typeface="Symbol" charset="2"/>
              </a:rPr>
              <a:t> </a:t>
            </a:r>
            <a:r>
              <a:rPr lang="en-US" sz="2000" baseline="30000" dirty="0" smtClean="0"/>
              <a:t>2</a:t>
            </a:r>
            <a:r>
              <a:rPr lang="en-US" sz="2000" baseline="-25000" dirty="0" smtClean="0"/>
              <a:t>i</a:t>
            </a:r>
            <a:r>
              <a:rPr lang="en-US" sz="2000" dirty="0" smtClean="0"/>
              <a:t> </a:t>
            </a:r>
            <a:r>
              <a:rPr lang="en-US" sz="2000" i="1" dirty="0" err="1" smtClean="0">
                <a:latin typeface="Symbol" charset="2"/>
                <a:cs typeface="Symbol" charset="2"/>
              </a:rPr>
              <a:t>t</a:t>
            </a:r>
            <a:r>
              <a:rPr lang="en-US" sz="2000" baseline="-25000" dirty="0" err="1" smtClean="0"/>
              <a:t>i</a:t>
            </a:r>
            <a:r>
              <a:rPr lang="en-US" sz="2000" dirty="0" smtClean="0"/>
              <a:t> / </a:t>
            </a:r>
            <a:r>
              <a:rPr lang="en-US" sz="2000" i="1" dirty="0" err="1" smtClean="0">
                <a:latin typeface="Symbol" charset="2"/>
                <a:cs typeface="Symbol" charset="2"/>
              </a:rPr>
              <a:t>s</a:t>
            </a:r>
            <a:r>
              <a:rPr lang="en-US" sz="2000" i="1" dirty="0" smtClean="0">
                <a:latin typeface="Symbol" charset="2"/>
                <a:cs typeface="Symbol" charset="2"/>
              </a:rPr>
              <a:t> </a:t>
            </a:r>
            <a:r>
              <a:rPr lang="en-US" sz="2000" baseline="30000" dirty="0" smtClean="0"/>
              <a:t>2</a:t>
            </a:r>
            <a:r>
              <a:rPr lang="en-US" sz="2000" baseline="-25000" dirty="0" smtClean="0"/>
              <a:t>var</a:t>
            </a:r>
            <a:r>
              <a:rPr lang="en-US" sz="2000" dirty="0" smtClean="0"/>
              <a:t> </a:t>
            </a:r>
            <a:r>
              <a:rPr lang="en-US" sz="2000" i="1" dirty="0" err="1" smtClean="0">
                <a:latin typeface="Symbol" charset="2"/>
                <a:cs typeface="Symbol" charset="2"/>
              </a:rPr>
              <a:t>t</a:t>
            </a:r>
            <a:r>
              <a:rPr lang="en-US" sz="2000" baseline="-25000" dirty="0" err="1" smtClean="0"/>
              <a:t>var</a:t>
            </a:r>
            <a:r>
              <a:rPr lang="en-US" sz="2000" dirty="0" smtClean="0"/>
              <a:t>  </a:t>
            </a:r>
            <a:br>
              <a:rPr lang="en-US" sz="2000" dirty="0" smtClean="0"/>
            </a:br>
            <a:r>
              <a:rPr lang="en-US" sz="2000" dirty="0" smtClean="0"/>
              <a:t/>
            </a:r>
            <a:br>
              <a:rPr lang="en-US" sz="2000" dirty="0" smtClean="0"/>
            </a:br>
            <a:r>
              <a:rPr lang="en-US" sz="2000" dirty="0" smtClean="0"/>
              <a:t>for linear trends where </a:t>
            </a:r>
            <a:r>
              <a:rPr lang="en-US" sz="2000" dirty="0" err="1" smtClean="0">
                <a:latin typeface="Symbol" charset="2"/>
                <a:cs typeface="Symbol" charset="2"/>
              </a:rPr>
              <a:t>s</a:t>
            </a:r>
            <a:r>
              <a:rPr lang="en-US" sz="2000" dirty="0" smtClean="0"/>
              <a:t> is standard deviation, </a:t>
            </a:r>
            <a:r>
              <a:rPr lang="en-US" sz="2000" i="1" dirty="0" err="1" smtClean="0">
                <a:latin typeface="Symbol" charset="2"/>
                <a:cs typeface="Symbol" charset="2"/>
              </a:rPr>
              <a:t>t</a:t>
            </a:r>
            <a:r>
              <a:rPr lang="en-US" sz="2000" dirty="0" smtClean="0"/>
              <a:t> is autocorrelation time, </a:t>
            </a:r>
            <a:r>
              <a:rPr lang="en-US" sz="2000" i="1" dirty="0" err="1" smtClean="0">
                <a:latin typeface="Symbol" charset="2"/>
                <a:cs typeface="Symbol" charset="2"/>
              </a:rPr>
              <a:t>s</a:t>
            </a:r>
            <a:r>
              <a:rPr lang="en-US" sz="2000" baseline="-25000" dirty="0" err="1" smtClean="0"/>
              <a:t>var</a:t>
            </a:r>
            <a:r>
              <a:rPr lang="en-US" sz="2000" dirty="0" smtClean="0"/>
              <a:t> is natural variability, and </a:t>
            </a:r>
            <a:r>
              <a:rPr lang="en-US" sz="2000" i="1" dirty="0" err="1" smtClean="0">
                <a:latin typeface="Symbol" charset="2"/>
                <a:cs typeface="Symbol" charset="2"/>
              </a:rPr>
              <a:t>s</a:t>
            </a:r>
            <a:r>
              <a:rPr lang="en-US" sz="2000" baseline="-25000" dirty="0" err="1" smtClean="0"/>
              <a:t>i</a:t>
            </a:r>
            <a:r>
              <a:rPr lang="en-US" sz="2000" dirty="0" smtClean="0"/>
              <a:t> is one of the CLARREO error sources.</a:t>
            </a:r>
          </a:p>
          <a:p>
            <a:endParaRPr lang="en-US" sz="2000" dirty="0" smtClean="0"/>
          </a:p>
          <a:p>
            <a:r>
              <a:rPr lang="en-US" sz="2000" dirty="0" smtClean="0"/>
              <a:t>Degradation of the time to detect climate trends relative to a perfect observing system (fractional error in detection time </a:t>
            </a:r>
            <a:r>
              <a:rPr lang="en-US" sz="2000" i="1" dirty="0" smtClean="0"/>
              <a:t>F</a:t>
            </a:r>
            <a:r>
              <a:rPr lang="en-US" sz="2000" i="1" baseline="-25000" dirty="0" smtClean="0"/>
              <a:t>t</a:t>
            </a:r>
            <a:r>
              <a:rPr lang="en-US" sz="2000" dirty="0" smtClean="0"/>
              <a:t>) is similarly given by:</a:t>
            </a:r>
            <a:br>
              <a:rPr lang="en-US" sz="2000" dirty="0" smtClean="0"/>
            </a:br>
            <a:r>
              <a:rPr lang="en-US" sz="2000" dirty="0" smtClean="0"/>
              <a:t/>
            </a:r>
            <a:br>
              <a:rPr lang="en-US" sz="2000" dirty="0" smtClean="0"/>
            </a:br>
            <a:r>
              <a:rPr lang="en-US" sz="2000" dirty="0" smtClean="0"/>
              <a:t>		</a:t>
            </a:r>
            <a:r>
              <a:rPr lang="en-US" sz="2000" i="1" dirty="0" smtClean="0"/>
              <a:t>F</a:t>
            </a:r>
            <a:r>
              <a:rPr lang="en-US" sz="2000" i="1" baseline="-25000" dirty="0" smtClean="0"/>
              <a:t>t</a:t>
            </a:r>
            <a:r>
              <a:rPr lang="en-US" sz="2000" dirty="0" smtClean="0"/>
              <a:t> = (1 + </a:t>
            </a:r>
            <a:r>
              <a:rPr lang="en-US" sz="2000" dirty="0" err="1" smtClean="0">
                <a:latin typeface="Symbol" charset="2"/>
                <a:cs typeface="Symbol" charset="2"/>
              </a:rPr>
              <a:t>S</a:t>
            </a:r>
            <a:r>
              <a:rPr lang="en-US" sz="2000" i="1" dirty="0" err="1" smtClean="0"/>
              <a:t>f</a:t>
            </a:r>
            <a:r>
              <a:rPr lang="en-US" sz="2000" i="1" dirty="0" smtClean="0"/>
              <a:t> </a:t>
            </a:r>
            <a:r>
              <a:rPr lang="en-US" sz="2000" baseline="30000" dirty="0" smtClean="0"/>
              <a:t>2</a:t>
            </a:r>
            <a:r>
              <a:rPr lang="en-US" sz="2000" baseline="-25000" dirty="0" smtClean="0"/>
              <a:t>i</a:t>
            </a:r>
            <a:r>
              <a:rPr lang="en-US" sz="2000" dirty="0" smtClean="0"/>
              <a:t>)</a:t>
            </a:r>
            <a:r>
              <a:rPr lang="en-US" sz="2000" baseline="30000" dirty="0" smtClean="0"/>
              <a:t>1/3</a:t>
            </a:r>
            <a:r>
              <a:rPr lang="en-US" sz="2000" dirty="0" smtClean="0"/>
              <a:t> – 1</a:t>
            </a:r>
          </a:p>
          <a:p>
            <a:pPr>
              <a:buNone/>
            </a:pPr>
            <a:r>
              <a:rPr lang="en-US" sz="2000" dirty="0" smtClean="0"/>
              <a:t/>
            </a:r>
            <a:br>
              <a:rPr lang="en-US" sz="2000" dirty="0" smtClean="0"/>
            </a:br>
            <a:r>
              <a:rPr lang="en-US" sz="2000" dirty="0" smtClean="0"/>
              <a:t>Degradation in time to detect trends is only 2/3 of degradation in accuracy.</a:t>
            </a:r>
            <a:br>
              <a:rPr lang="en-US" sz="2000" dirty="0" smtClean="0"/>
            </a:br>
            <a:endParaRPr lang="en-US" sz="2000" dirty="0" smtClean="0"/>
          </a:p>
        </p:txBody>
      </p:sp>
      <p:sp>
        <p:nvSpPr>
          <p:cNvPr id="3" name="Text Placeholder 2"/>
          <p:cNvSpPr>
            <a:spLocks noGrp="1"/>
          </p:cNvSpPr>
          <p:nvPr>
            <p:ph type="body" sz="quarter" idx="12"/>
          </p:nvPr>
        </p:nvSpPr>
        <p:spPr/>
        <p:txBody>
          <a:bodyPr/>
          <a:lstStyle/>
          <a:p>
            <a:r>
              <a:rPr lang="en-US" dirty="0" smtClean="0"/>
              <a:t>Provides an integrated error budget across all decadal change error sources</a:t>
            </a:r>
            <a:endParaRPr lang="en-US" dirty="0"/>
          </a:p>
        </p:txBody>
      </p:sp>
      <p:sp>
        <p:nvSpPr>
          <p:cNvPr id="4" name="Title 3"/>
          <p:cNvSpPr>
            <a:spLocks noGrp="1"/>
          </p:cNvSpPr>
          <p:nvPr>
            <p:ph type="title"/>
          </p:nvPr>
        </p:nvSpPr>
        <p:spPr>
          <a:xfrm>
            <a:off x="2359152" y="0"/>
            <a:ext cx="6784848" cy="685800"/>
          </a:xfrm>
        </p:spPr>
        <p:txBody>
          <a:bodyPr/>
          <a:lstStyle/>
          <a:p>
            <a:pPr algn="ctr"/>
            <a:r>
              <a:rPr lang="en-US" sz="2400" dirty="0" smtClean="0"/>
              <a:t>Determining the Accuracy of Decadal Change Trends and Time to Detect Trends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sz="3200" dirty="0"/>
          </a:p>
          <a:p>
            <a:endParaRPr lang="en-US" sz="3200" dirty="0" smtClean="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Two Sides of Remote Sensing</a:t>
            </a:r>
            <a:endParaRPr lang="en-US" dirty="0"/>
          </a:p>
        </p:txBody>
      </p:sp>
      <p:pic>
        <p:nvPicPr>
          <p:cNvPr id="6" name="Picture 5" descr="Screen Shot 2012-04-13 at 2.54.51 PM.png"/>
          <p:cNvPicPr>
            <a:picLocks noChangeAspect="1"/>
          </p:cNvPicPr>
          <p:nvPr/>
        </p:nvPicPr>
        <p:blipFill rotWithShape="1">
          <a:blip r:embed="rId2">
            <a:extLst>
              <a:ext uri="{28A0092B-C50C-407E-A947-70E740481C1C}">
                <a14:useLocalDpi xmlns:a14="http://schemas.microsoft.com/office/drawing/2010/main" val="0"/>
              </a:ext>
            </a:extLst>
          </a:blip>
          <a:srcRect t="5555"/>
          <a:stretch/>
        </p:blipFill>
        <p:spPr>
          <a:xfrm>
            <a:off x="5791200" y="762000"/>
            <a:ext cx="3212045" cy="2374900"/>
          </a:xfrm>
          <a:prstGeom prst="rect">
            <a:avLst/>
          </a:prstGeom>
        </p:spPr>
      </p:pic>
      <p:pic>
        <p:nvPicPr>
          <p:cNvPr id="7" name="Picture 6" descr="Screen Shot 2012-04-13 at 2.55.45 PM.png"/>
          <p:cNvPicPr>
            <a:picLocks noChangeAspect="1"/>
          </p:cNvPicPr>
          <p:nvPr/>
        </p:nvPicPr>
        <p:blipFill rotWithShape="1">
          <a:blip r:embed="rId3">
            <a:extLst>
              <a:ext uri="{28A0092B-C50C-407E-A947-70E740481C1C}">
                <a14:useLocalDpi xmlns:a14="http://schemas.microsoft.com/office/drawing/2010/main" val="0"/>
              </a:ext>
            </a:extLst>
          </a:blip>
          <a:srcRect t="14436"/>
          <a:stretch/>
        </p:blipFill>
        <p:spPr>
          <a:xfrm>
            <a:off x="0" y="838200"/>
            <a:ext cx="3293495" cy="2246489"/>
          </a:xfrm>
          <a:prstGeom prst="rect">
            <a:avLst/>
          </a:prstGeom>
        </p:spPr>
      </p:pic>
      <p:pic>
        <p:nvPicPr>
          <p:cNvPr id="8" name="Picture 7" descr="Screen Shot 2012-04-13 at 3.00.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3733800"/>
            <a:ext cx="3882501" cy="2438400"/>
          </a:xfrm>
          <a:prstGeom prst="rect">
            <a:avLst/>
          </a:prstGeom>
        </p:spPr>
      </p:pic>
      <p:pic>
        <p:nvPicPr>
          <p:cNvPr id="9" name="Picture 8" descr="Screen Shot 2012-04-13 at 3.04.58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3718678"/>
            <a:ext cx="3048000" cy="2439752"/>
          </a:xfrm>
          <a:prstGeom prst="rect">
            <a:avLst/>
          </a:prstGeom>
        </p:spPr>
      </p:pic>
      <p:sp>
        <p:nvSpPr>
          <p:cNvPr id="10" name="TextBox 9"/>
          <p:cNvSpPr txBox="1"/>
          <p:nvPr/>
        </p:nvSpPr>
        <p:spPr>
          <a:xfrm>
            <a:off x="3505200" y="1447800"/>
            <a:ext cx="2296396" cy="830997"/>
          </a:xfrm>
          <a:prstGeom prst="rect">
            <a:avLst/>
          </a:prstGeom>
          <a:noFill/>
        </p:spPr>
        <p:txBody>
          <a:bodyPr wrap="none" rtlCol="0">
            <a:spAutoFit/>
          </a:bodyPr>
          <a:lstStyle/>
          <a:p>
            <a:r>
              <a:rPr lang="en-US" i="1" dirty="0" smtClean="0"/>
              <a:t>Out toward</a:t>
            </a:r>
          </a:p>
          <a:p>
            <a:r>
              <a:rPr lang="en-US" i="1" dirty="0" smtClean="0"/>
              <a:t>the heavens...</a:t>
            </a:r>
            <a:endParaRPr lang="en-US" i="1" dirty="0"/>
          </a:p>
        </p:txBody>
      </p:sp>
      <p:sp>
        <p:nvSpPr>
          <p:cNvPr id="11" name="TextBox 10"/>
          <p:cNvSpPr txBox="1"/>
          <p:nvPr/>
        </p:nvSpPr>
        <p:spPr>
          <a:xfrm>
            <a:off x="3230171" y="4419600"/>
            <a:ext cx="1873955" cy="830997"/>
          </a:xfrm>
          <a:prstGeom prst="rect">
            <a:avLst/>
          </a:prstGeom>
          <a:noFill/>
        </p:spPr>
        <p:txBody>
          <a:bodyPr wrap="none" rtlCol="0">
            <a:spAutoFit/>
          </a:bodyPr>
          <a:lstStyle/>
          <a:p>
            <a:pPr algn="ctr"/>
            <a:r>
              <a:rPr lang="en-US" i="1" dirty="0" smtClean="0"/>
              <a:t>In toward </a:t>
            </a:r>
          </a:p>
          <a:p>
            <a:pPr algn="ctr"/>
            <a:r>
              <a:rPr lang="en-US" i="1" dirty="0" smtClean="0"/>
              <a:t>humanity...</a:t>
            </a:r>
            <a:endParaRPr lang="en-US" i="1" dirty="0"/>
          </a:p>
        </p:txBody>
      </p:sp>
      <p:sp>
        <p:nvSpPr>
          <p:cNvPr id="12" name="TextBox 11"/>
          <p:cNvSpPr txBox="1"/>
          <p:nvPr/>
        </p:nvSpPr>
        <p:spPr>
          <a:xfrm>
            <a:off x="2514600" y="2667000"/>
            <a:ext cx="748923" cy="369332"/>
          </a:xfrm>
          <a:prstGeom prst="rect">
            <a:avLst/>
          </a:prstGeom>
          <a:noFill/>
        </p:spPr>
        <p:txBody>
          <a:bodyPr wrap="none" rtlCol="0">
            <a:spAutoFit/>
          </a:bodyPr>
          <a:lstStyle/>
          <a:p>
            <a:r>
              <a:rPr lang="en-US" sz="1800" dirty="0" smtClean="0">
                <a:solidFill>
                  <a:schemeClr val="bg1"/>
                </a:solidFill>
              </a:rPr>
              <a:t>Keck</a:t>
            </a:r>
            <a:endParaRPr lang="en-US" sz="1800" dirty="0">
              <a:solidFill>
                <a:schemeClr val="bg1"/>
              </a:solidFill>
            </a:endParaRPr>
          </a:p>
        </p:txBody>
      </p:sp>
      <p:sp>
        <p:nvSpPr>
          <p:cNvPr id="13" name="TextBox 12"/>
          <p:cNvSpPr txBox="1"/>
          <p:nvPr/>
        </p:nvSpPr>
        <p:spPr>
          <a:xfrm>
            <a:off x="5791200" y="2754868"/>
            <a:ext cx="954258" cy="369332"/>
          </a:xfrm>
          <a:prstGeom prst="rect">
            <a:avLst/>
          </a:prstGeom>
          <a:noFill/>
        </p:spPr>
        <p:txBody>
          <a:bodyPr wrap="none" rtlCol="0">
            <a:spAutoFit/>
          </a:bodyPr>
          <a:lstStyle/>
          <a:p>
            <a:r>
              <a:rPr lang="en-US" sz="1800" dirty="0" smtClean="0">
                <a:solidFill>
                  <a:srgbClr val="FFFFFF"/>
                </a:solidFill>
              </a:rPr>
              <a:t>Spitzer</a:t>
            </a:r>
            <a:endParaRPr lang="en-US" sz="1800" dirty="0">
              <a:solidFill>
                <a:srgbClr val="FFFFFF"/>
              </a:solidFill>
            </a:endParaRPr>
          </a:p>
        </p:txBody>
      </p:sp>
      <p:sp>
        <p:nvSpPr>
          <p:cNvPr id="14" name="TextBox 13"/>
          <p:cNvSpPr txBox="1"/>
          <p:nvPr/>
        </p:nvSpPr>
        <p:spPr>
          <a:xfrm>
            <a:off x="1851999" y="3745468"/>
            <a:ext cx="1424601" cy="369332"/>
          </a:xfrm>
          <a:prstGeom prst="rect">
            <a:avLst/>
          </a:prstGeom>
          <a:noFill/>
        </p:spPr>
        <p:txBody>
          <a:bodyPr wrap="none" rtlCol="0">
            <a:spAutoFit/>
          </a:bodyPr>
          <a:lstStyle/>
          <a:p>
            <a:r>
              <a:rPr lang="en-US" sz="1800" dirty="0" smtClean="0">
                <a:solidFill>
                  <a:schemeClr val="bg1"/>
                </a:solidFill>
              </a:rPr>
              <a:t>NPP </a:t>
            </a:r>
            <a:r>
              <a:rPr lang="en-US" sz="1800" dirty="0" err="1" smtClean="0">
                <a:solidFill>
                  <a:schemeClr val="bg1"/>
                </a:solidFill>
              </a:rPr>
              <a:t>Soumi</a:t>
            </a:r>
            <a:endParaRPr lang="en-US" sz="1800" dirty="0">
              <a:solidFill>
                <a:schemeClr val="bg1"/>
              </a:solidFill>
            </a:endParaRPr>
          </a:p>
        </p:txBody>
      </p:sp>
      <p:sp>
        <p:nvSpPr>
          <p:cNvPr id="15" name="TextBox 14"/>
          <p:cNvSpPr txBox="1"/>
          <p:nvPr/>
        </p:nvSpPr>
        <p:spPr>
          <a:xfrm>
            <a:off x="5105400" y="3745468"/>
            <a:ext cx="928447" cy="369332"/>
          </a:xfrm>
          <a:prstGeom prst="rect">
            <a:avLst/>
          </a:prstGeom>
          <a:noFill/>
        </p:spPr>
        <p:txBody>
          <a:bodyPr wrap="none" rtlCol="0">
            <a:spAutoFit/>
          </a:bodyPr>
          <a:lstStyle/>
          <a:p>
            <a:r>
              <a:rPr lang="en-US" sz="1800" dirty="0" smtClean="0">
                <a:solidFill>
                  <a:schemeClr val="bg1"/>
                </a:solidFill>
              </a:rPr>
              <a:t>A-train</a:t>
            </a:r>
            <a:endParaRPr lang="en-US" sz="1800" dirty="0">
              <a:solidFill>
                <a:schemeClr val="bg1"/>
              </a:solidFill>
            </a:endParaRPr>
          </a:p>
        </p:txBody>
      </p:sp>
    </p:spTree>
    <p:extLst>
      <p:ext uri="{BB962C8B-B14F-4D97-AF65-F5344CB8AC3E}">
        <p14:creationId xmlns:p14="http://schemas.microsoft.com/office/powerpoint/2010/main" val="20552699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0" y="1600200"/>
            <a:ext cx="9144000" cy="3733800"/>
          </a:xfrm>
        </p:spPr>
        <p:txBody>
          <a:bodyPr/>
          <a:lstStyle/>
          <a:p>
            <a:r>
              <a:rPr lang="en-US" sz="2000" dirty="0" smtClean="0"/>
              <a:t>The accuracy of decadal change observations is required </a:t>
            </a:r>
            <a:r>
              <a:rPr lang="en-US" sz="2000" i="1" dirty="0" smtClean="0"/>
              <a:t>only at large time and space scales such as zonal annual, not at instantaneous field of view.  Therefore all errors in the error budgets are determined over many 1000s of observations: never 1, or even a few.</a:t>
            </a:r>
            <a:br>
              <a:rPr lang="en-US" sz="2000" i="1" dirty="0" smtClean="0"/>
            </a:br>
            <a:r>
              <a:rPr lang="en-US" sz="2000" i="1" dirty="0" smtClean="0"/>
              <a:t/>
            </a:r>
            <a:br>
              <a:rPr lang="en-US" sz="2000" i="1" dirty="0" smtClean="0"/>
            </a:br>
            <a:endParaRPr lang="en-US" sz="2000" i="1" dirty="0" smtClean="0"/>
          </a:p>
          <a:p>
            <a:r>
              <a:rPr lang="en-US" sz="2000" dirty="0" smtClean="0"/>
              <a:t>Climate change requirements are very different than a typical NASA Earth Science process mission interested in retrievals at instantaneous fields of view at high space/time resolution</a:t>
            </a:r>
            <a:r>
              <a:rPr lang="en-US" sz="2000" i="1" dirty="0" smtClean="0"/>
              <a:t>.</a:t>
            </a:r>
          </a:p>
          <a:p>
            <a:endParaRPr lang="en-US" sz="2000" i="1" dirty="0" smtClean="0"/>
          </a:p>
          <a:p>
            <a:r>
              <a:rPr lang="en-US" sz="2000" i="1" dirty="0" smtClean="0"/>
              <a:t>So what accuracy relative to a perfect observing system is needed?</a:t>
            </a:r>
          </a:p>
          <a:p>
            <a:pPr>
              <a:buNone/>
            </a:pPr>
            <a:endParaRPr lang="en-US" sz="2000" i="1" dirty="0" smtClean="0"/>
          </a:p>
          <a:p>
            <a:pPr>
              <a:buNone/>
            </a:pPr>
            <a:endParaRPr lang="en-US" sz="2000" i="1" dirty="0" smtClean="0"/>
          </a:p>
          <a:p>
            <a:endParaRPr lang="en-US" dirty="0" smtClean="0"/>
          </a:p>
          <a:p>
            <a:endParaRPr lang="en-US" dirty="0"/>
          </a:p>
        </p:txBody>
      </p:sp>
      <p:sp>
        <p:nvSpPr>
          <p:cNvPr id="4" name="Title 3"/>
          <p:cNvSpPr>
            <a:spLocks noGrp="1"/>
          </p:cNvSpPr>
          <p:nvPr>
            <p:ph type="title"/>
          </p:nvPr>
        </p:nvSpPr>
        <p:spPr>
          <a:xfrm>
            <a:off x="2347414" y="0"/>
            <a:ext cx="6784848" cy="685800"/>
          </a:xfrm>
        </p:spPr>
        <p:txBody>
          <a:bodyPr/>
          <a:lstStyle/>
          <a:p>
            <a:pPr algn="ctr"/>
            <a:r>
              <a:rPr lang="en-US" dirty="0" smtClean="0"/>
              <a:t>Decadal Change Trends</a:t>
            </a:r>
            <a:endParaRPr lang="en-US" dirty="0"/>
          </a:p>
        </p:txBody>
      </p:sp>
      <p:sp>
        <p:nvSpPr>
          <p:cNvPr id="5" name="Text Placeholder 4"/>
          <p:cNvSpPr>
            <a:spLocks noGrp="1"/>
          </p:cNvSpPr>
          <p:nvPr>
            <p:ph type="body" sz="quarter" idx="1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Climate Change Accuracy is Critical to Making Difficult Policy Decisions</a:t>
            </a:r>
            <a:endParaRPr lang="en-US" dirty="0"/>
          </a:p>
        </p:txBody>
      </p:sp>
      <p:sp>
        <p:nvSpPr>
          <p:cNvPr id="4" name="Title 3"/>
          <p:cNvSpPr>
            <a:spLocks noGrp="1"/>
          </p:cNvSpPr>
          <p:nvPr>
            <p:ph type="title"/>
          </p:nvPr>
        </p:nvSpPr>
        <p:spPr>
          <a:xfrm>
            <a:off x="2347414" y="0"/>
            <a:ext cx="6784848" cy="685800"/>
          </a:xfrm>
        </p:spPr>
        <p:txBody>
          <a:bodyPr/>
          <a:lstStyle/>
          <a:p>
            <a:pPr algn="ctr"/>
            <a:r>
              <a:rPr lang="en-US" sz="2400" dirty="0" smtClean="0"/>
              <a:t>Requirement is to be within 20% accuracy of an ideal climate observing system: IR</a:t>
            </a:r>
            <a:endParaRPr lang="en-US" sz="2400" dirty="0"/>
          </a:p>
        </p:txBody>
      </p:sp>
      <p:pic>
        <p:nvPicPr>
          <p:cNvPr id="5" name="Picture 4"/>
          <p:cNvPicPr>
            <a:picLocks noChangeAspect="1"/>
          </p:cNvPicPr>
          <p:nvPr/>
        </p:nvPicPr>
        <p:blipFill>
          <a:blip r:embed="rId2"/>
          <a:stretch>
            <a:fillRect/>
          </a:stretch>
        </p:blipFill>
        <p:spPr>
          <a:xfrm>
            <a:off x="296026" y="685800"/>
            <a:ext cx="5495174" cy="5562600"/>
          </a:xfrm>
          <a:prstGeom prst="rect">
            <a:avLst/>
          </a:prstGeom>
        </p:spPr>
      </p:pic>
      <p:sp>
        <p:nvSpPr>
          <p:cNvPr id="8" name="TextBox 7"/>
          <p:cNvSpPr txBox="1"/>
          <p:nvPr/>
        </p:nvSpPr>
        <p:spPr>
          <a:xfrm>
            <a:off x="5943600" y="1143000"/>
            <a:ext cx="3145072" cy="4247317"/>
          </a:xfrm>
          <a:prstGeom prst="rect">
            <a:avLst/>
          </a:prstGeom>
          <a:noFill/>
        </p:spPr>
        <p:txBody>
          <a:bodyPr wrap="none" rtlCol="0">
            <a:spAutoFit/>
          </a:bodyPr>
          <a:lstStyle/>
          <a:p>
            <a:r>
              <a:rPr lang="en-US" sz="1800" dirty="0" smtClean="0"/>
              <a:t/>
            </a:r>
            <a:br>
              <a:rPr lang="en-US" sz="1800" dirty="0" smtClean="0"/>
            </a:br>
            <a:r>
              <a:rPr lang="en-US" sz="1800" i="1" dirty="0" smtClean="0"/>
              <a:t>Example for </a:t>
            </a:r>
            <a:r>
              <a:rPr lang="en-US" sz="1800" i="1" dirty="0" smtClean="0"/>
              <a:t>Global</a:t>
            </a:r>
            <a:r>
              <a:rPr lang="en-US" sz="1800" i="1" dirty="0" smtClean="0"/>
              <a:t/>
            </a:r>
            <a:br>
              <a:rPr lang="en-US" sz="1800" i="1" dirty="0" smtClean="0"/>
            </a:br>
            <a:r>
              <a:rPr lang="en-US" sz="1800" i="1" dirty="0" smtClean="0"/>
              <a:t>Temperature </a:t>
            </a:r>
            <a:r>
              <a:rPr lang="en-US" sz="1800" i="1" dirty="0" smtClean="0"/>
              <a:t>Trends</a:t>
            </a:r>
          </a:p>
          <a:p>
            <a:endParaRPr lang="en-US" sz="1800" dirty="0" smtClean="0"/>
          </a:p>
          <a:p>
            <a:pPr>
              <a:buFontTx/>
              <a:buChar char="-"/>
            </a:pPr>
            <a:r>
              <a:rPr lang="en-US" sz="1800" i="1" dirty="0" smtClean="0"/>
              <a:t>CLARREO accuracy goals</a:t>
            </a:r>
            <a:br>
              <a:rPr lang="en-US" sz="1800" i="1" dirty="0" smtClean="0"/>
            </a:br>
            <a:r>
              <a:rPr lang="en-US" sz="1800" i="1" dirty="0" smtClean="0"/>
              <a:t>  are optimal cost/value</a:t>
            </a:r>
            <a:br>
              <a:rPr lang="en-US" sz="1800" i="1" dirty="0" smtClean="0"/>
            </a:br>
            <a:endParaRPr lang="en-US" sz="1800" i="1" dirty="0" smtClean="0"/>
          </a:p>
          <a:p>
            <a:pPr>
              <a:buFontTx/>
              <a:buChar char="-"/>
            </a:pPr>
            <a:r>
              <a:rPr lang="en-US" sz="1800" i="1" dirty="0" smtClean="0"/>
              <a:t>High confidence critical</a:t>
            </a:r>
            <a:br>
              <a:rPr lang="en-US" sz="1800" i="1" dirty="0" smtClean="0"/>
            </a:br>
            <a:r>
              <a:rPr lang="en-US" sz="1800" i="1" dirty="0" smtClean="0"/>
              <a:t>  for policy decisions</a:t>
            </a:r>
            <a:br>
              <a:rPr lang="en-US" sz="1800" i="1" dirty="0" smtClean="0"/>
            </a:br>
            <a:endParaRPr lang="en-US" sz="1800" i="1" dirty="0" smtClean="0"/>
          </a:p>
          <a:p>
            <a:pPr>
              <a:buFontTx/>
              <a:buChar char="-"/>
            </a:pPr>
            <a:r>
              <a:rPr lang="en-US" sz="1800" i="1" dirty="0" smtClean="0"/>
              <a:t>CLARREO accuracy</a:t>
            </a:r>
            <a:br>
              <a:rPr lang="en-US" sz="1800" i="1" dirty="0" smtClean="0"/>
            </a:br>
            <a:r>
              <a:rPr lang="en-US" sz="1800" i="1" dirty="0" smtClean="0"/>
              <a:t>  designed to provide</a:t>
            </a:r>
            <a:br>
              <a:rPr lang="en-US" sz="1800" i="1" dirty="0" smtClean="0"/>
            </a:br>
            <a:r>
              <a:rPr lang="en-US" sz="1800" i="1" dirty="0" smtClean="0"/>
              <a:t>  that confidence.</a:t>
            </a:r>
          </a:p>
          <a:p>
            <a:endParaRPr lang="en-US" sz="1800" dirty="0" smtClean="0"/>
          </a:p>
          <a:p>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Climate Change Accuracy is Critical to Making Difficult Policy Decisions</a:t>
            </a:r>
            <a:endParaRPr lang="en-US" dirty="0"/>
          </a:p>
        </p:txBody>
      </p:sp>
      <p:sp>
        <p:nvSpPr>
          <p:cNvPr id="4" name="Title 3"/>
          <p:cNvSpPr>
            <a:spLocks noGrp="1"/>
          </p:cNvSpPr>
          <p:nvPr>
            <p:ph type="title"/>
          </p:nvPr>
        </p:nvSpPr>
        <p:spPr>
          <a:xfrm>
            <a:off x="2347414" y="0"/>
            <a:ext cx="6784848" cy="685800"/>
          </a:xfrm>
        </p:spPr>
        <p:txBody>
          <a:bodyPr/>
          <a:lstStyle/>
          <a:p>
            <a:pPr algn="ctr"/>
            <a:r>
              <a:rPr lang="en-US" sz="2400" dirty="0" smtClean="0"/>
              <a:t>Requirement is to be within 20% accuracy of an ideal climate observing system: RS</a:t>
            </a:r>
            <a:endParaRPr lang="en-US" sz="2400" dirty="0"/>
          </a:p>
        </p:txBody>
      </p:sp>
      <p:pic>
        <p:nvPicPr>
          <p:cNvPr id="7" name="Picture 6"/>
          <p:cNvPicPr>
            <a:picLocks noChangeAspect="1"/>
          </p:cNvPicPr>
          <p:nvPr/>
        </p:nvPicPr>
        <p:blipFill>
          <a:blip r:embed="rId2"/>
          <a:stretch>
            <a:fillRect/>
          </a:stretch>
        </p:blipFill>
        <p:spPr>
          <a:xfrm>
            <a:off x="0" y="761999"/>
            <a:ext cx="5715000" cy="5450919"/>
          </a:xfrm>
          <a:prstGeom prst="rect">
            <a:avLst/>
          </a:prstGeom>
        </p:spPr>
      </p:pic>
      <p:sp>
        <p:nvSpPr>
          <p:cNvPr id="9" name="TextBox 8"/>
          <p:cNvSpPr txBox="1"/>
          <p:nvPr/>
        </p:nvSpPr>
        <p:spPr>
          <a:xfrm>
            <a:off x="5791200" y="1315283"/>
            <a:ext cx="3138339" cy="4247317"/>
          </a:xfrm>
          <a:prstGeom prst="rect">
            <a:avLst/>
          </a:prstGeom>
          <a:noFill/>
        </p:spPr>
        <p:txBody>
          <a:bodyPr wrap="none" rtlCol="0">
            <a:spAutoFit/>
          </a:bodyPr>
          <a:lstStyle/>
          <a:p>
            <a:r>
              <a:rPr lang="en-US" sz="1800" dirty="0" smtClean="0"/>
              <a:t/>
            </a:r>
            <a:br>
              <a:rPr lang="en-US" sz="1800" dirty="0" smtClean="0"/>
            </a:br>
            <a:r>
              <a:rPr lang="en-US" sz="1800" i="1" dirty="0" smtClean="0"/>
              <a:t>Example for Decadal</a:t>
            </a:r>
          </a:p>
          <a:p>
            <a:r>
              <a:rPr lang="en-US" sz="1800" i="1" dirty="0" smtClean="0"/>
              <a:t>Change in SW Cloud </a:t>
            </a:r>
          </a:p>
          <a:p>
            <a:r>
              <a:rPr lang="en-US" sz="1800" i="1" dirty="0" smtClean="0"/>
              <a:t>Radiative </a:t>
            </a:r>
            <a:r>
              <a:rPr lang="en-US" sz="1800" i="1" dirty="0" smtClean="0"/>
              <a:t>Forcing (global)</a:t>
            </a:r>
            <a:endParaRPr lang="en-US" sz="1800" i="1" dirty="0" smtClean="0"/>
          </a:p>
          <a:p>
            <a:endParaRPr lang="en-US" sz="1800" dirty="0" smtClean="0"/>
          </a:p>
          <a:p>
            <a:pPr>
              <a:buFontTx/>
              <a:buChar char="-"/>
            </a:pPr>
            <a:r>
              <a:rPr lang="en-US" sz="1800" i="1" dirty="0" smtClean="0"/>
              <a:t> All major error sources </a:t>
            </a:r>
            <a:br>
              <a:rPr lang="en-US" sz="1800" i="1" dirty="0" smtClean="0"/>
            </a:br>
            <a:r>
              <a:rPr lang="en-US" sz="1800" i="1" dirty="0" smtClean="0"/>
              <a:t>  included:</a:t>
            </a:r>
            <a:br>
              <a:rPr lang="en-US" sz="1800" i="1" dirty="0" smtClean="0"/>
            </a:br>
            <a:r>
              <a:rPr lang="en-US" sz="1800" i="1" dirty="0" smtClean="0"/>
              <a:t>  absolute accuracy</a:t>
            </a:r>
            <a:br>
              <a:rPr lang="en-US" sz="1800" i="1" dirty="0" smtClean="0"/>
            </a:br>
            <a:r>
              <a:rPr lang="en-US" sz="1800" i="1" dirty="0" smtClean="0"/>
              <a:t>  assumes gaps occur</a:t>
            </a:r>
            <a:br>
              <a:rPr lang="en-US" sz="1800" i="1" dirty="0" smtClean="0"/>
            </a:br>
            <a:r>
              <a:rPr lang="en-US" sz="1800" i="1" dirty="0" smtClean="0"/>
              <a:t>  orbit sampling (90 deg)</a:t>
            </a:r>
            <a:br>
              <a:rPr lang="en-US" sz="1800" i="1" dirty="0" smtClean="0"/>
            </a:br>
            <a:r>
              <a:rPr lang="en-US" sz="1800" i="1" dirty="0" smtClean="0"/>
              <a:t>  instrument noise</a:t>
            </a:r>
            <a:br>
              <a:rPr lang="en-US" sz="1800" i="1" dirty="0" smtClean="0"/>
            </a:br>
            <a:r>
              <a:rPr lang="en-US" sz="1800" i="1" dirty="0" smtClean="0"/>
              <a:t>  reference </a:t>
            </a:r>
            <a:r>
              <a:rPr lang="en-US" sz="1800" i="1" dirty="0" err="1" smtClean="0"/>
              <a:t>intercalibration</a:t>
            </a:r>
            <a:r>
              <a:rPr lang="en-US" sz="1800" i="1" dirty="0" smtClean="0"/>
              <a:t/>
            </a:r>
            <a:br>
              <a:rPr lang="en-US" sz="1800" i="1" dirty="0" smtClean="0"/>
            </a:br>
            <a:r>
              <a:rPr lang="en-US" sz="1800" i="1" dirty="0" smtClean="0"/>
              <a:t>  uncertainty (CERES).</a:t>
            </a:r>
          </a:p>
          <a:p>
            <a:endParaRPr lang="en-US" sz="1800" dirty="0" smtClean="0"/>
          </a:p>
          <a:p>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0" y="685800"/>
            <a:ext cx="9144000" cy="5410200"/>
          </a:xfrm>
        </p:spPr>
        <p:txBody>
          <a:bodyPr/>
          <a:lstStyle/>
          <a:p>
            <a:r>
              <a:rPr lang="en-US" sz="2000" dirty="0" smtClean="0"/>
              <a:t>CLARREO instrument absolute accuracy requirements are derived consistent with the goal of achieving accuracy within 20% of a perfect climate observing system, and time to detect trends within 15% of a perfect observing system.</a:t>
            </a:r>
          </a:p>
          <a:p>
            <a:endParaRPr lang="en-US" sz="2000" dirty="0" smtClean="0"/>
          </a:p>
          <a:p>
            <a:r>
              <a:rPr lang="en-US" sz="2000" dirty="0" smtClean="0">
                <a:solidFill>
                  <a:srgbClr val="0000FF"/>
                </a:solidFill>
              </a:rPr>
              <a:t>0.1K (</a:t>
            </a:r>
            <a:r>
              <a:rPr sz="2000" i="1" dirty="0" smtClean="0">
                <a:solidFill>
                  <a:srgbClr val="0000FF"/>
                </a:solidFill>
              </a:rPr>
              <a:t>k</a:t>
            </a:r>
            <a:r>
              <a:rPr sz="2000" dirty="0" smtClean="0">
                <a:solidFill>
                  <a:srgbClr val="0000FF"/>
                </a:solidFill>
              </a:rPr>
              <a:t>=3</a:t>
            </a:r>
            <a:r>
              <a:rPr lang="en-US" sz="2000" dirty="0" smtClean="0">
                <a:solidFill>
                  <a:srgbClr val="0000FF"/>
                </a:solidFill>
              </a:rPr>
              <a:t>) for the IR spectra absolute accuracy required. Driven by natural variability of IR spectra.</a:t>
            </a:r>
          </a:p>
          <a:p>
            <a:r>
              <a:rPr lang="en-US" sz="2000" dirty="0" smtClean="0">
                <a:solidFill>
                  <a:srgbClr val="0000FF"/>
                </a:solidFill>
              </a:rPr>
              <a:t>0.3% (</a:t>
            </a:r>
            <a:r>
              <a:rPr sz="2000" i="1" dirty="0" smtClean="0">
                <a:solidFill>
                  <a:srgbClr val="0000FF"/>
                </a:solidFill>
              </a:rPr>
              <a:t>k</a:t>
            </a:r>
            <a:r>
              <a:rPr sz="2000" dirty="0" smtClean="0">
                <a:solidFill>
                  <a:srgbClr val="0000FF"/>
                </a:solidFill>
              </a:rPr>
              <a:t>=2</a:t>
            </a:r>
            <a:r>
              <a:rPr lang="en-US" sz="2000" dirty="0" smtClean="0">
                <a:solidFill>
                  <a:srgbClr val="0000FF"/>
                </a:solidFill>
              </a:rPr>
              <a:t>) for the RS spectra (nadir reflectance) is required.  Driven by natural variability of cloud radiative forcing, cloud fraction, cloud optical depth, particle size</a:t>
            </a:r>
            <a:r>
              <a:rPr lang="en-US" sz="1800" dirty="0" smtClean="0">
                <a:solidFill>
                  <a:srgbClr val="0000FF"/>
                </a:solidFill>
              </a:rPr>
              <a:t>. </a:t>
            </a:r>
          </a:p>
          <a:p>
            <a:r>
              <a:rPr lang="en-US" sz="2000" dirty="0" smtClean="0">
                <a:solidFill>
                  <a:srgbClr val="0000FF"/>
                </a:solidFill>
              </a:rPr>
              <a:t>0.03% (</a:t>
            </a:r>
            <a:r>
              <a:rPr sz="2000" i="1" dirty="0" smtClean="0">
                <a:solidFill>
                  <a:srgbClr val="0000FF"/>
                </a:solidFill>
              </a:rPr>
              <a:t>k</a:t>
            </a:r>
            <a:r>
              <a:rPr sz="2000" dirty="0" smtClean="0">
                <a:solidFill>
                  <a:srgbClr val="0000FF"/>
                </a:solidFill>
              </a:rPr>
              <a:t>=2</a:t>
            </a:r>
            <a:r>
              <a:rPr lang="en-US" sz="2000" dirty="0" smtClean="0">
                <a:solidFill>
                  <a:srgbClr val="0000FF"/>
                </a:solidFill>
              </a:rPr>
              <a:t>) refractivity, consistent with an accuracy of 0.1K (</a:t>
            </a:r>
            <a:r>
              <a:rPr sz="2000" i="1" dirty="0" smtClean="0">
                <a:solidFill>
                  <a:srgbClr val="0000FF"/>
                </a:solidFill>
              </a:rPr>
              <a:t>k</a:t>
            </a:r>
            <a:r>
              <a:rPr sz="2000" dirty="0" smtClean="0">
                <a:solidFill>
                  <a:srgbClr val="0000FF"/>
                </a:solidFill>
              </a:rPr>
              <a:t>=3</a:t>
            </a:r>
            <a:r>
              <a:rPr lang="en-US" sz="2000" dirty="0" smtClean="0">
                <a:solidFill>
                  <a:srgbClr val="0000FF"/>
                </a:solidFill>
              </a:rPr>
              <a:t>) for temperature profile.  Accuracy is for 5km to 20km altitudes.</a:t>
            </a:r>
          </a:p>
          <a:p>
            <a:endParaRPr lang="en-US" sz="1400" dirty="0" smtClean="0"/>
          </a:p>
          <a:p>
            <a:r>
              <a:rPr lang="en-US" sz="2000" dirty="0" smtClean="0"/>
              <a:t>Achieving SI traceable observations with absolute accuracy at these decadal change levels enables the CLARREO mission to uniquely survive even short gaps in the climate record.  Overlap becomes very important for a continuous climate record, but a gap does not break the climate record and cause a "restart". </a:t>
            </a:r>
          </a:p>
          <a:p>
            <a:endParaRPr lang="en-US" sz="1400" dirty="0" smtClean="0"/>
          </a:p>
          <a:p>
            <a:endParaRPr lang="en-US" sz="1800" dirty="0"/>
          </a:p>
        </p:txBody>
      </p:sp>
      <p:sp>
        <p:nvSpPr>
          <p:cNvPr id="4" name="Text Placeholder 3"/>
          <p:cNvSpPr>
            <a:spLocks noGrp="1"/>
          </p:cNvSpPr>
          <p:nvPr>
            <p:ph type="body" sz="quarter" idx="12"/>
          </p:nvPr>
        </p:nvSpPr>
        <p:spPr/>
        <p:txBody>
          <a:bodyPr/>
          <a:lstStyle/>
          <a:p>
            <a:r>
              <a:rPr lang="en-US" dirty="0" smtClean="0"/>
              <a:t>Instrument Absolute Accuracy set for &lt; 20% Trend Accuracy Degradation</a:t>
            </a:r>
            <a:endParaRPr lang="en-US" dirty="0"/>
          </a:p>
        </p:txBody>
      </p:sp>
      <p:sp>
        <p:nvSpPr>
          <p:cNvPr id="2" name="Title 1"/>
          <p:cNvSpPr>
            <a:spLocks noGrp="1"/>
          </p:cNvSpPr>
          <p:nvPr>
            <p:ph type="title"/>
          </p:nvPr>
        </p:nvSpPr>
        <p:spPr/>
        <p:txBody>
          <a:bodyPr/>
          <a:lstStyle/>
          <a:p>
            <a:pPr algn="ctr"/>
            <a:r>
              <a:rPr lang="en-US" sz="2800" dirty="0" smtClean="0"/>
              <a:t>CLARREO Accuracy Requirements</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414" y="0"/>
            <a:ext cx="6784848" cy="685800"/>
          </a:xfrm>
          <a:effectLst/>
        </p:spPr>
        <p:txBody>
          <a:bodyPr/>
          <a:lstStyle/>
          <a:p>
            <a:pPr algn="ctr"/>
            <a:r>
              <a:rPr lang="en-US" sz="2400" dirty="0" smtClean="0"/>
              <a:t>Climate Change OSSEs-</a:t>
            </a:r>
            <a:br>
              <a:rPr lang="en-US" sz="2400" dirty="0" smtClean="0"/>
            </a:br>
            <a:r>
              <a:rPr lang="en-US" sz="2400" dirty="0" smtClean="0">
                <a:effectLst/>
              </a:rPr>
              <a:t>O</a:t>
            </a:r>
            <a:r>
              <a:rPr lang="en-US" sz="2400" dirty="0" smtClean="0"/>
              <a:t>bserving </a:t>
            </a:r>
            <a:r>
              <a:rPr lang="en-US" sz="2400" dirty="0" smtClean="0">
                <a:effectLst/>
              </a:rPr>
              <a:t>S</a:t>
            </a:r>
            <a:r>
              <a:rPr lang="en-US" sz="2400" dirty="0" smtClean="0"/>
              <a:t>ystem </a:t>
            </a:r>
            <a:r>
              <a:rPr lang="en-US" sz="2400" dirty="0" smtClean="0">
                <a:effectLst/>
              </a:rPr>
              <a:t>S</a:t>
            </a:r>
            <a:r>
              <a:rPr lang="en-US" sz="2400" dirty="0" smtClean="0"/>
              <a:t>imulation </a:t>
            </a:r>
            <a:r>
              <a:rPr lang="en-US" sz="2400" dirty="0" smtClean="0">
                <a:effectLst/>
              </a:rPr>
              <a:t>E</a:t>
            </a:r>
            <a:r>
              <a:rPr lang="en-US" sz="2400" dirty="0" smtClean="0"/>
              <a:t>xperiments </a:t>
            </a:r>
            <a:endParaRPr lang="en-US" sz="2400" dirty="0"/>
          </a:p>
        </p:txBody>
      </p:sp>
      <p:sp>
        <p:nvSpPr>
          <p:cNvPr id="3" name="Content Placeholder 2"/>
          <p:cNvSpPr>
            <a:spLocks noGrp="1"/>
          </p:cNvSpPr>
          <p:nvPr>
            <p:ph idx="4294967295"/>
          </p:nvPr>
        </p:nvSpPr>
        <p:spPr>
          <a:xfrm>
            <a:off x="0" y="1371600"/>
            <a:ext cx="9144000" cy="4800600"/>
          </a:xfrm>
          <a:solidFill>
            <a:schemeClr val="bg2">
              <a:alpha val="0"/>
            </a:schemeClr>
          </a:solidFill>
          <a:ln w="9525">
            <a:noFill/>
            <a:miter lim="800000"/>
            <a:headEnd/>
            <a:tailEn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bodyPr>
          <a:lstStyle/>
          <a:p>
            <a:pPr marL="914400" indent="-681038"/>
            <a:r>
              <a:rPr lang="en-US" dirty="0" smtClean="0">
                <a:solidFill>
                  <a:schemeClr val="dk1"/>
                </a:solidFill>
              </a:rPr>
              <a:t>CLARREO mission requirements  have been determined using climate model OSSEs </a:t>
            </a:r>
          </a:p>
          <a:p>
            <a:pPr marL="1371600" lvl="1" indent="-681038"/>
            <a:r>
              <a:rPr lang="en-US" sz="2000" dirty="0" smtClean="0">
                <a:solidFill>
                  <a:schemeClr val="dk1"/>
                </a:solidFill>
              </a:rPr>
              <a:t>GFDL, Canadian, and NCAR climate models</a:t>
            </a:r>
          </a:p>
          <a:p>
            <a:pPr marL="914400" indent="-681038"/>
            <a:endParaRPr lang="en-US" dirty="0"/>
          </a:p>
          <a:p>
            <a:pPr marL="914400" indent="-681038"/>
            <a:r>
              <a:rPr lang="en-US" dirty="0" smtClean="0">
                <a:solidFill>
                  <a:schemeClr val="dk1"/>
                </a:solidFill>
              </a:rPr>
              <a:t>CLARREO mission requirements have been determined using simulations based on existing data sets + radiative transfer theory</a:t>
            </a:r>
          </a:p>
          <a:p>
            <a:pPr marL="1371600" lvl="1" indent="-681038"/>
            <a:r>
              <a:rPr lang="en-US" sz="2000" dirty="0" smtClean="0">
                <a:solidFill>
                  <a:schemeClr val="dk1"/>
                </a:solidFill>
              </a:rPr>
              <a:t>CERES-MODIS, SCHIAMACY-PARASOL, AIRS-IASI, MODIS-CALIPSO-</a:t>
            </a:r>
            <a:r>
              <a:rPr lang="en-US" sz="2000" dirty="0" err="1" smtClean="0">
                <a:solidFill>
                  <a:schemeClr val="dk1"/>
                </a:solidFill>
              </a:rPr>
              <a:t>Cloudsat</a:t>
            </a:r>
            <a:r>
              <a:rPr lang="en-US" sz="2000" dirty="0" smtClean="0">
                <a:solidFill>
                  <a:schemeClr val="dk1"/>
                </a:solidFill>
              </a:rPr>
              <a:t>)</a:t>
            </a:r>
          </a:p>
          <a:p>
            <a:pPr marL="914400" indent="-681038"/>
            <a:endParaRPr lang="en-US" dirty="0"/>
          </a:p>
          <a:p>
            <a:pPr marL="914400" indent="-681038"/>
            <a:r>
              <a:rPr lang="en-US" dirty="0" smtClean="0">
                <a:solidFill>
                  <a:schemeClr val="dk1"/>
                </a:solidFill>
              </a:rPr>
              <a:t>A few examples of the modeling OSSE studies follow….</a:t>
            </a:r>
          </a:p>
          <a:p>
            <a:pPr marL="914400" indent="-681038"/>
            <a:endParaRPr lang="en-US" sz="2000" dirty="0" smtClean="0">
              <a:solidFill>
                <a:schemeClr val="dk1"/>
              </a:solidFill>
            </a:endParaRPr>
          </a:p>
          <a:p>
            <a:pPr marL="914400" indent="-681038"/>
            <a:endParaRPr lang="en-US" sz="2000" b="1" i="1" dirty="0">
              <a:solidFill>
                <a:schemeClr val="dk1"/>
              </a:solidFill>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Instantaneous changes are nonlinear: decadal change is highly linear</a:t>
            </a:r>
            <a:endParaRPr lang="en-US" dirty="0"/>
          </a:p>
        </p:txBody>
      </p:sp>
      <p:sp>
        <p:nvSpPr>
          <p:cNvPr id="4" name="Title 3"/>
          <p:cNvSpPr>
            <a:spLocks noGrp="1"/>
          </p:cNvSpPr>
          <p:nvPr>
            <p:ph type="title"/>
          </p:nvPr>
        </p:nvSpPr>
        <p:spPr/>
        <p:txBody>
          <a:bodyPr/>
          <a:lstStyle/>
          <a:p>
            <a:pPr algn="ctr"/>
            <a:r>
              <a:rPr lang="en-US" dirty="0" smtClean="0"/>
              <a:t>Spectral Decadal Change is Linear</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04800" y="685800"/>
            <a:ext cx="7277151" cy="5486399"/>
          </a:xfrm>
          <a:prstGeom prst="rect">
            <a:avLst/>
          </a:prstGeom>
        </p:spPr>
      </p:pic>
      <p:sp>
        <p:nvSpPr>
          <p:cNvPr id="7" name="TextBox 6"/>
          <p:cNvSpPr txBox="1"/>
          <p:nvPr/>
        </p:nvSpPr>
        <p:spPr>
          <a:xfrm>
            <a:off x="3124200" y="4267200"/>
            <a:ext cx="4365798" cy="1200329"/>
          </a:xfrm>
          <a:prstGeom prst="rect">
            <a:avLst/>
          </a:prstGeom>
          <a:noFill/>
        </p:spPr>
        <p:txBody>
          <a:bodyPr wrap="none" rtlCol="0">
            <a:spAutoFit/>
          </a:bodyPr>
          <a:lstStyle/>
          <a:p>
            <a:r>
              <a:rPr lang="en-US" sz="1800" dirty="0" smtClean="0"/>
              <a:t>Doubled CO2 change of all-sky</a:t>
            </a:r>
          </a:p>
          <a:p>
            <a:r>
              <a:rPr lang="en-US" sz="1800" dirty="0" smtClean="0"/>
              <a:t>Global spectral radiance from</a:t>
            </a:r>
          </a:p>
          <a:p>
            <a:r>
              <a:rPr lang="en-US" sz="1800" dirty="0" err="1" smtClean="0"/>
              <a:t>T(z</a:t>
            </a:r>
            <a:r>
              <a:rPr lang="en-US" sz="1800" dirty="0" smtClean="0"/>
              <a:t>), </a:t>
            </a:r>
            <a:r>
              <a:rPr lang="en-US" sz="1800" dirty="0" err="1" smtClean="0"/>
              <a:t>q(z</a:t>
            </a:r>
            <a:r>
              <a:rPr lang="en-US" sz="1800" dirty="0" smtClean="0"/>
              <a:t>), CO</a:t>
            </a:r>
            <a:r>
              <a:rPr lang="en-US" sz="1800" baseline="-25000" dirty="0" smtClean="0"/>
              <a:t>2</a:t>
            </a:r>
            <a:r>
              <a:rPr lang="en-US" sz="1800" dirty="0" smtClean="0"/>
              <a:t>, clouds, for the</a:t>
            </a:r>
          </a:p>
          <a:p>
            <a:r>
              <a:rPr lang="en-US" sz="1800" dirty="0" smtClean="0"/>
              <a:t>CFMIP CCCMA coupled climate model </a:t>
            </a:r>
            <a:endParaRPr lang="en-US" sz="1800" dirty="0"/>
          </a:p>
        </p:txBody>
      </p:sp>
      <p:sp>
        <p:nvSpPr>
          <p:cNvPr id="8" name="TextBox 7"/>
          <p:cNvSpPr txBox="1"/>
          <p:nvPr/>
        </p:nvSpPr>
        <p:spPr>
          <a:xfrm>
            <a:off x="3200400" y="914400"/>
            <a:ext cx="3969957" cy="584776"/>
          </a:xfrm>
          <a:prstGeom prst="rect">
            <a:avLst/>
          </a:prstGeom>
          <a:noFill/>
        </p:spPr>
        <p:txBody>
          <a:bodyPr wrap="none" rtlCol="0">
            <a:spAutoFit/>
          </a:bodyPr>
          <a:lstStyle/>
          <a:p>
            <a:r>
              <a:rPr lang="en-US" sz="1600" dirty="0" smtClean="0"/>
              <a:t>Nonlinear portion of decadal change</a:t>
            </a:r>
          </a:p>
          <a:p>
            <a:r>
              <a:rPr lang="en-US" sz="1600" dirty="0" smtClean="0"/>
              <a:t>Is a few percent of total (offset by 0.01)</a:t>
            </a:r>
            <a:endParaRPr lang="en-US" sz="1600" dirty="0"/>
          </a:p>
        </p:txBody>
      </p:sp>
      <p:cxnSp>
        <p:nvCxnSpPr>
          <p:cNvPr id="10" name="Straight Arrow Connector 9"/>
          <p:cNvCxnSpPr>
            <a:stCxn id="8" idx="1"/>
          </p:cNvCxnSpPr>
          <p:nvPr/>
        </p:nvCxnSpPr>
        <p:spPr bwMode="auto">
          <a:xfrm rot="10800000" flipV="1">
            <a:off x="2895600" y="1206788"/>
            <a:ext cx="304800" cy="4696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rot="16200000" flipV="1">
            <a:off x="2971800" y="3810000"/>
            <a:ext cx="685800" cy="2286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7620000" y="838200"/>
            <a:ext cx="1347544" cy="584776"/>
          </a:xfrm>
          <a:prstGeom prst="rect">
            <a:avLst/>
          </a:prstGeom>
          <a:noFill/>
        </p:spPr>
        <p:txBody>
          <a:bodyPr wrap="none" rtlCol="0">
            <a:spAutoFit/>
          </a:bodyPr>
          <a:lstStyle/>
          <a:p>
            <a:r>
              <a:rPr lang="en-US" sz="1600" dirty="0" smtClean="0"/>
              <a:t>Huang et al.</a:t>
            </a:r>
          </a:p>
          <a:p>
            <a:r>
              <a:rPr lang="en-US" sz="1600" dirty="0" smtClean="0"/>
              <a:t>2010</a:t>
            </a:r>
            <a:endParaRPr lang="en-US" sz="1600" dirty="0"/>
          </a:p>
        </p:txBody>
      </p:sp>
      <p:sp>
        <p:nvSpPr>
          <p:cNvPr id="17" name="TextBox 16"/>
          <p:cNvSpPr txBox="1"/>
          <p:nvPr/>
        </p:nvSpPr>
        <p:spPr>
          <a:xfrm>
            <a:off x="7548774" y="4343400"/>
            <a:ext cx="1595226" cy="1384995"/>
          </a:xfrm>
          <a:prstGeom prst="rect">
            <a:avLst/>
          </a:prstGeom>
          <a:noFill/>
        </p:spPr>
        <p:txBody>
          <a:bodyPr wrap="none" rtlCol="0">
            <a:spAutoFit/>
          </a:bodyPr>
          <a:lstStyle/>
          <a:p>
            <a:r>
              <a:rPr lang="en-US" sz="1400" i="1" dirty="0" smtClean="0"/>
              <a:t>similar linearity</a:t>
            </a:r>
          </a:p>
          <a:p>
            <a:r>
              <a:rPr lang="en-US" sz="1400" i="1" dirty="0" smtClean="0"/>
              <a:t>found for </a:t>
            </a:r>
          </a:p>
          <a:p>
            <a:r>
              <a:rPr lang="en-US" sz="1400" i="1" dirty="0" smtClean="0"/>
              <a:t>decadal change</a:t>
            </a:r>
          </a:p>
          <a:p>
            <a:r>
              <a:rPr lang="en-US" sz="1400" i="1" dirty="0" smtClean="0"/>
              <a:t>of reflected </a:t>
            </a:r>
          </a:p>
          <a:p>
            <a:r>
              <a:rPr lang="en-US" sz="1400" i="1" dirty="0" smtClean="0"/>
              <a:t>solar spectra</a:t>
            </a:r>
          </a:p>
          <a:p>
            <a:r>
              <a:rPr lang="en-US" sz="1400" i="1" dirty="0" smtClean="0"/>
              <a:t>Jin et al., 2010</a:t>
            </a:r>
            <a:endParaRPr lang="en-US" sz="1400" i="1" dirty="0"/>
          </a:p>
        </p:txBody>
      </p:sp>
      <p:sp>
        <p:nvSpPr>
          <p:cNvPr id="18" name="TextBox 17"/>
          <p:cNvSpPr txBox="1"/>
          <p:nvPr/>
        </p:nvSpPr>
        <p:spPr>
          <a:xfrm>
            <a:off x="3733800" y="2209800"/>
            <a:ext cx="3516260" cy="923330"/>
          </a:xfrm>
          <a:prstGeom prst="rect">
            <a:avLst/>
          </a:prstGeom>
          <a:solidFill>
            <a:schemeClr val="bg1"/>
          </a:solidFill>
        </p:spPr>
        <p:txBody>
          <a:bodyPr wrap="square" rtlCol="0">
            <a:spAutoFit/>
          </a:bodyPr>
          <a:lstStyle/>
          <a:p>
            <a:r>
              <a:rPr lang="en-US" sz="1800" i="1" dirty="0" smtClean="0">
                <a:solidFill>
                  <a:srgbClr val="0000FF"/>
                </a:solidFill>
              </a:rPr>
              <a:t>Blue = total of all changes</a:t>
            </a:r>
          </a:p>
          <a:p>
            <a:r>
              <a:rPr lang="en-US" sz="1800" i="1" dirty="0" smtClean="0">
                <a:solidFill>
                  <a:srgbClr val="FF0000"/>
                </a:solidFill>
              </a:rPr>
              <a:t>Red = linear sum of individual </a:t>
            </a:r>
          </a:p>
          <a:p>
            <a:r>
              <a:rPr lang="en-US" sz="1800" i="1" dirty="0" smtClean="0">
                <a:solidFill>
                  <a:srgbClr val="FF0000"/>
                </a:solidFill>
              </a:rPr>
              <a:t>Component changes</a:t>
            </a:r>
          </a:p>
        </p:txBody>
      </p:sp>
      <p:cxnSp>
        <p:nvCxnSpPr>
          <p:cNvPr id="19" name="Straight Arrow Connector 18"/>
          <p:cNvCxnSpPr/>
          <p:nvPr/>
        </p:nvCxnSpPr>
        <p:spPr bwMode="auto">
          <a:xfrm rot="5400000">
            <a:off x="3314700" y="26289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1600200" y="5867400"/>
            <a:ext cx="777677" cy="338554"/>
          </a:xfrm>
          <a:prstGeom prst="rect">
            <a:avLst/>
          </a:prstGeom>
          <a:noFill/>
        </p:spPr>
        <p:txBody>
          <a:bodyPr wrap="none" rtlCol="0">
            <a:spAutoFit/>
          </a:bodyPr>
          <a:lstStyle/>
          <a:p>
            <a:r>
              <a:rPr lang="en-US" sz="1600" dirty="0" smtClean="0"/>
              <a:t>20 </a:t>
            </a:r>
            <a:r>
              <a:rPr lang="en-US" sz="1600" dirty="0" smtClean="0">
                <a:latin typeface="Symbol" charset="2"/>
                <a:cs typeface="Symbol" charset="2"/>
              </a:rPr>
              <a:t>m</a:t>
            </a:r>
            <a:r>
              <a:rPr lang="en-US" sz="1600" dirty="0" smtClean="0"/>
              <a:t>m</a:t>
            </a:r>
            <a:endParaRPr lang="en-US" sz="1600" dirty="0"/>
          </a:p>
        </p:txBody>
      </p:sp>
      <p:sp>
        <p:nvSpPr>
          <p:cNvPr id="24" name="TextBox 23"/>
          <p:cNvSpPr txBox="1"/>
          <p:nvPr/>
        </p:nvSpPr>
        <p:spPr>
          <a:xfrm>
            <a:off x="2582236" y="5867400"/>
            <a:ext cx="770564" cy="338554"/>
          </a:xfrm>
          <a:prstGeom prst="rect">
            <a:avLst/>
          </a:prstGeom>
          <a:noFill/>
        </p:spPr>
        <p:txBody>
          <a:bodyPr wrap="none" rtlCol="0">
            <a:spAutoFit/>
          </a:bodyPr>
          <a:lstStyle/>
          <a:p>
            <a:r>
              <a:rPr lang="en-US" sz="1600" dirty="0" smtClean="0"/>
              <a:t>10 </a:t>
            </a:r>
            <a:r>
              <a:rPr lang="en-US" sz="1600" dirty="0" smtClean="0">
                <a:latin typeface="Symbol" charset="2"/>
                <a:cs typeface="Symbol" charset="2"/>
              </a:rPr>
              <a:t>m</a:t>
            </a:r>
            <a:r>
              <a:rPr lang="en-US" sz="1600" dirty="0" smtClean="0"/>
              <a:t>m</a:t>
            </a:r>
            <a:endParaRPr lang="en-US" sz="1600" dirty="0"/>
          </a:p>
        </p:txBody>
      </p:sp>
      <p:sp>
        <p:nvSpPr>
          <p:cNvPr id="25" name="TextBox 24"/>
          <p:cNvSpPr txBox="1"/>
          <p:nvPr/>
        </p:nvSpPr>
        <p:spPr>
          <a:xfrm>
            <a:off x="4525150" y="5867400"/>
            <a:ext cx="656450" cy="338554"/>
          </a:xfrm>
          <a:prstGeom prst="rect">
            <a:avLst/>
          </a:prstGeom>
          <a:noFill/>
        </p:spPr>
        <p:txBody>
          <a:bodyPr wrap="none" rtlCol="0">
            <a:spAutoFit/>
          </a:bodyPr>
          <a:lstStyle/>
          <a:p>
            <a:r>
              <a:rPr lang="en-US" sz="1600" dirty="0" smtClean="0"/>
              <a:t>5 </a:t>
            </a:r>
            <a:r>
              <a:rPr lang="en-US" sz="1600" dirty="0" smtClean="0">
                <a:latin typeface="Symbol" charset="2"/>
                <a:cs typeface="Symbol" charset="2"/>
              </a:rPr>
              <a:t>m</a:t>
            </a:r>
            <a:r>
              <a:rPr lang="en-US" sz="1600" dirty="0" smtClean="0"/>
              <a:t>m</a:t>
            </a:r>
            <a:endParaRPr lang="en-US" sz="1600" dirty="0"/>
          </a:p>
        </p:txBody>
      </p:sp>
      <p:sp>
        <p:nvSpPr>
          <p:cNvPr id="26" name="TextBox 25"/>
          <p:cNvSpPr txBox="1"/>
          <p:nvPr/>
        </p:nvSpPr>
        <p:spPr>
          <a:xfrm>
            <a:off x="-1524000" y="2952690"/>
            <a:ext cx="3420227" cy="400110"/>
          </a:xfrm>
          <a:prstGeom prst="rect">
            <a:avLst/>
          </a:prstGeom>
          <a:noFill/>
          <a:scene3d>
            <a:camera prst="orthographicFront">
              <a:rot lat="0" lon="0" rev="5400000"/>
            </a:camera>
            <a:lightRig rig="threePt" dir="t"/>
          </a:scene3d>
        </p:spPr>
        <p:txBody>
          <a:bodyPr wrap="none" rtlCol="0">
            <a:spAutoFit/>
          </a:bodyPr>
          <a:lstStyle/>
          <a:p>
            <a:r>
              <a:rPr lang="en-US" sz="2000" dirty="0" smtClean="0"/>
              <a:t>Spectral Radiance Change</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143000"/>
          </a:xfrm>
        </p:spPr>
        <p:txBody>
          <a:bodyPr/>
          <a:lstStyle/>
          <a:p>
            <a:r>
              <a:rPr lang="en-US" sz="2400" b="1" dirty="0" smtClean="0">
                <a:effectLst>
                  <a:outerShdw blurRad="38100" dist="38100" dir="2700000" algn="tl">
                    <a:srgbClr val="000000">
                      <a:alpha val="43137"/>
                    </a:srgbClr>
                  </a:outerShdw>
                </a:effectLst>
              </a:rPr>
              <a:t>DJF Clear Sky Nadir </a:t>
            </a:r>
            <a:r>
              <a:rPr lang="en-US" sz="2400" b="1" dirty="0" err="1" smtClean="0">
                <a:effectLst>
                  <a:outerShdw blurRad="38100" dist="38100" dir="2700000" algn="tl">
                    <a:srgbClr val="000000">
                      <a:alpha val="43137"/>
                    </a:srgbClr>
                  </a:outerShdw>
                </a:effectLst>
              </a:rPr>
              <a:t>Refectance</a:t>
            </a:r>
            <a:r>
              <a:rPr lang="en-US" sz="2400" b="1" dirty="0" smtClean="0">
                <a:effectLst>
                  <a:outerShdw blurRad="38100" dist="38100" dir="2700000" algn="tl">
                    <a:srgbClr val="000000">
                      <a:alpha val="43137"/>
                    </a:srgbClr>
                  </a:outerShdw>
                </a:effectLst>
              </a:rPr>
              <a:t> Change: 2030s </a:t>
            </a:r>
            <a:r>
              <a:rPr lang="en-US" sz="2400" b="1" dirty="0" err="1" smtClean="0">
                <a:effectLst>
                  <a:outerShdw blurRad="38100" dist="38100" dir="2700000" algn="tl">
                    <a:srgbClr val="000000">
                      <a:alpha val="43137"/>
                    </a:srgbClr>
                  </a:outerShdw>
                </a:effectLst>
              </a:rPr>
              <a:t>vs</a:t>
            </a:r>
            <a:r>
              <a:rPr lang="en-US" sz="2400" b="1" dirty="0" smtClean="0">
                <a:effectLst>
                  <a:outerShdw blurRad="38100" dist="38100" dir="2700000" algn="tl">
                    <a:srgbClr val="000000">
                      <a:alpha val="43137"/>
                    </a:srgbClr>
                  </a:outerShdw>
                </a:effectLst>
              </a:rPr>
              <a:t> 2000s </a:t>
            </a:r>
            <a:endParaRPr lang="en-US" sz="2400" b="1" dirty="0">
              <a:effectLst>
                <a:outerShdw blurRad="38100" dist="38100" dir="2700000" algn="tl">
                  <a:srgbClr val="000000">
                    <a:alpha val="43137"/>
                  </a:srgbClr>
                </a:outerShdw>
              </a:effectLst>
            </a:endParaRPr>
          </a:p>
        </p:txBody>
      </p:sp>
      <p:pic>
        <p:nvPicPr>
          <p:cNvPr id="5" name="Content Placeholder 4" descr="fig_zonal_reflectance_changes_djf_2030_2000_clrsky.jpg"/>
          <p:cNvPicPr>
            <a:picLocks noGrp="1" noChangeAspect="1"/>
          </p:cNvPicPr>
          <p:nvPr>
            <p:ph idx="1"/>
          </p:nvPr>
        </p:nvPicPr>
        <p:blipFill>
          <a:blip r:embed="rId2" cstate="screen">
            <a:extLst>
              <a:ext uri="{28A0092B-C50C-407E-A947-70E740481C1C}">
                <a14:useLocalDpi xmlns:a14="http://schemas.microsoft.com/office/drawing/2010/main"/>
              </a:ext>
            </a:extLst>
          </a:blip>
          <a:srcRect r="-12759"/>
          <a:stretch>
            <a:fillRect/>
          </a:stretch>
        </p:blipFill>
        <p:spPr>
          <a:xfrm>
            <a:off x="304799" y="1295400"/>
            <a:ext cx="8061500" cy="4724400"/>
          </a:xfrm>
        </p:spPr>
      </p:pic>
      <p:sp>
        <p:nvSpPr>
          <p:cNvPr id="4" name="Slide Number Placeholder 3"/>
          <p:cNvSpPr>
            <a:spLocks noGrp="1"/>
          </p:cNvSpPr>
          <p:nvPr>
            <p:ph type="sldNum" sz="quarter" idx="12"/>
          </p:nvPr>
        </p:nvSpPr>
        <p:spPr/>
        <p:txBody>
          <a:bodyPr/>
          <a:lstStyle/>
          <a:p>
            <a:pPr>
              <a:defRPr/>
            </a:pPr>
            <a:fld id="{C239C730-685C-8A4A-BA5B-30A420EBB83B}" type="slidenum">
              <a:rPr lang="en-US" smtClean="0"/>
              <a:pPr>
                <a:defRPr/>
              </a:pPr>
              <a:t>26</a:t>
            </a:fld>
            <a:endParaRPr lang="en-US" dirty="0"/>
          </a:p>
        </p:txBody>
      </p:sp>
      <p:sp>
        <p:nvSpPr>
          <p:cNvPr id="6" name="Right Brace 5"/>
          <p:cNvSpPr/>
          <p:nvPr/>
        </p:nvSpPr>
        <p:spPr>
          <a:xfrm>
            <a:off x="6781800" y="3200400"/>
            <a:ext cx="533400" cy="457200"/>
          </a:xfrm>
          <a:prstGeom prst="rightBrace">
            <a:avLst>
              <a:gd name="adj1" fmla="val 13888"/>
              <a:gd name="adj2" fmla="val 47222"/>
            </a:avLst>
          </a:prstGeom>
          <a:ln w="53975">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7391400" y="2971800"/>
            <a:ext cx="1646605" cy="830997"/>
          </a:xfrm>
          <a:prstGeom prst="rect">
            <a:avLst/>
          </a:prstGeom>
          <a:noFill/>
        </p:spPr>
        <p:txBody>
          <a:bodyPr wrap="none" rtlCol="0">
            <a:spAutoFit/>
          </a:bodyPr>
          <a:lstStyle/>
          <a:p>
            <a:r>
              <a:rPr lang="en-US" dirty="0" smtClean="0"/>
              <a:t>Natural</a:t>
            </a:r>
          </a:p>
          <a:p>
            <a:r>
              <a:rPr lang="en-US" dirty="0" smtClean="0"/>
              <a:t>Variability</a:t>
            </a:r>
            <a:endParaRPr lang="en-US" dirty="0"/>
          </a:p>
        </p:txBody>
      </p:sp>
      <p:sp>
        <p:nvSpPr>
          <p:cNvPr id="8" name="TextBox 7"/>
          <p:cNvSpPr txBox="1"/>
          <p:nvPr/>
        </p:nvSpPr>
        <p:spPr>
          <a:xfrm>
            <a:off x="2209800" y="6248400"/>
            <a:ext cx="4033075" cy="461665"/>
          </a:xfrm>
          <a:prstGeom prst="rect">
            <a:avLst/>
          </a:prstGeom>
          <a:noFill/>
        </p:spPr>
        <p:txBody>
          <a:bodyPr wrap="none" rtlCol="0">
            <a:spAutoFit/>
          </a:bodyPr>
          <a:lstStyle/>
          <a:p>
            <a:r>
              <a:rPr lang="en-US" dirty="0" smtClean="0"/>
              <a:t>Feldman and Collins,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2400" b="1" dirty="0" smtClean="0">
                <a:effectLst>
                  <a:outerShdw blurRad="38100" dist="38100" dir="2700000" algn="tl">
                    <a:srgbClr val="000000">
                      <a:alpha val="43137"/>
                    </a:srgbClr>
                  </a:outerShdw>
                </a:effectLst>
              </a:rPr>
              <a:t>All Sky Time to Detect 95% Confidence Climate Trends</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Spectral Nadir Reflectance </a:t>
            </a:r>
            <a:endParaRPr lang="en-US" sz="2400" b="1" dirty="0">
              <a:effectLst>
                <a:outerShdw blurRad="38100" dist="38100" dir="2700000" algn="tl">
                  <a:srgbClr val="000000">
                    <a:alpha val="43137"/>
                  </a:srgbClr>
                </a:outerShdw>
              </a:effectLst>
            </a:endParaRPr>
          </a:p>
        </p:txBody>
      </p:sp>
      <p:pic>
        <p:nvPicPr>
          <p:cNvPr id="5" name="Content Placeholder 4" descr="fig_spectralrefl_all_annual[1].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1155032" y="1295400"/>
            <a:ext cx="6464968" cy="4724400"/>
          </a:xfrm>
        </p:spPr>
      </p:pic>
      <p:sp>
        <p:nvSpPr>
          <p:cNvPr id="4" name="Slide Number Placeholder 3"/>
          <p:cNvSpPr>
            <a:spLocks noGrp="1"/>
          </p:cNvSpPr>
          <p:nvPr>
            <p:ph type="sldNum" sz="quarter" idx="12"/>
          </p:nvPr>
        </p:nvSpPr>
        <p:spPr/>
        <p:txBody>
          <a:bodyPr/>
          <a:lstStyle/>
          <a:p>
            <a:pPr>
              <a:defRPr/>
            </a:pPr>
            <a:fld id="{C239C730-685C-8A4A-BA5B-30A420EBB83B}" type="slidenum">
              <a:rPr lang="en-US" smtClean="0"/>
              <a:pPr>
                <a:defRPr/>
              </a:pPr>
              <a:t>27</a:t>
            </a:fld>
            <a:endParaRPr lang="en-US" dirty="0"/>
          </a:p>
        </p:txBody>
      </p:sp>
      <p:sp>
        <p:nvSpPr>
          <p:cNvPr id="6" name="TextBox 5"/>
          <p:cNvSpPr txBox="1"/>
          <p:nvPr/>
        </p:nvSpPr>
        <p:spPr>
          <a:xfrm>
            <a:off x="2209800" y="6248400"/>
            <a:ext cx="4033075" cy="461665"/>
          </a:xfrm>
          <a:prstGeom prst="rect">
            <a:avLst/>
          </a:prstGeom>
          <a:noFill/>
        </p:spPr>
        <p:txBody>
          <a:bodyPr wrap="none" rtlCol="0">
            <a:spAutoFit/>
          </a:bodyPr>
          <a:lstStyle/>
          <a:p>
            <a:r>
              <a:rPr lang="en-US" dirty="0" smtClean="0"/>
              <a:t>Feldman and Collins, 2011</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lstStyle/>
          <a:p>
            <a:pPr eaLnBrk="1" hangingPunct="1"/>
            <a:r>
              <a:rPr lang="en-US" sz="2000" dirty="0" smtClean="0">
                <a:ea typeface="MS PGothic" pitchFamily="34" charset="-128"/>
              </a:rPr>
              <a:t>CLARREO as an In Orbit Reference Radiometer</a:t>
            </a:r>
            <a:br>
              <a:rPr lang="en-US" sz="2000" dirty="0" smtClean="0">
                <a:ea typeface="MS PGothic" pitchFamily="34" charset="-128"/>
              </a:rPr>
            </a:br>
            <a:r>
              <a:rPr lang="en-US" sz="2000" dirty="0" smtClean="0">
                <a:ea typeface="MS PGothic" pitchFamily="34" charset="-128"/>
              </a:rPr>
              <a:t>NIST Traceable to 0.1K (k=3) infrared, 0.3% (k=2) solar</a:t>
            </a:r>
          </a:p>
        </p:txBody>
      </p:sp>
      <p:sp>
        <p:nvSpPr>
          <p:cNvPr id="6" name="Text Placeholder 5"/>
          <p:cNvSpPr>
            <a:spLocks noGrp="1"/>
          </p:cNvSpPr>
          <p:nvPr>
            <p:ph type="body" sz="quarter" idx="12"/>
          </p:nvPr>
        </p:nvSpPr>
        <p:spPr/>
        <p:txBody>
          <a:bodyPr/>
          <a:lstStyle/>
          <a:p>
            <a:pPr eaLnBrk="1" hangingPunct="1">
              <a:defRPr/>
            </a:pPr>
            <a:r>
              <a:rPr lang="en-US" dirty="0" smtClean="0"/>
              <a:t>CLARREO 90 degree orbit enables reference </a:t>
            </a:r>
            <a:r>
              <a:rPr lang="en-US" dirty="0" err="1" smtClean="0"/>
              <a:t>interalibration</a:t>
            </a:r>
            <a:r>
              <a:rPr lang="en-US" dirty="0" smtClean="0"/>
              <a:t> in all climate regimes</a:t>
            </a:r>
            <a:endParaRPr dirty="0"/>
          </a:p>
        </p:txBody>
      </p:sp>
      <p:pic>
        <p:nvPicPr>
          <p:cNvPr id="28676" name="Picture 1" descr="Intercal_principa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685" y="2058549"/>
            <a:ext cx="6888740" cy="4172917"/>
          </a:xfrm>
          <a:prstGeom prst="rect">
            <a:avLst/>
          </a:prstGeom>
          <a:noFill/>
          <a:ln w="9525">
            <a:noFill/>
            <a:miter lim="800000"/>
            <a:headEnd/>
            <a:tailEnd/>
          </a:ln>
        </p:spPr>
      </p:pic>
      <p:sp>
        <p:nvSpPr>
          <p:cNvPr id="7" name="Rectangle 6"/>
          <p:cNvSpPr/>
          <p:nvPr/>
        </p:nvSpPr>
        <p:spPr bwMode="auto">
          <a:xfrm>
            <a:off x="4911969" y="1934308"/>
            <a:ext cx="633046" cy="5040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b="0" smtClean="0">
              <a:solidFill>
                <a:srgbClr val="000000"/>
              </a:solidFill>
              <a:latin typeface="Times New Roman" pitchFamily="18" charset="0"/>
              <a:ea typeface="+mn-ea"/>
            </a:endParaRPr>
          </a:p>
        </p:txBody>
      </p:sp>
      <p:sp>
        <p:nvSpPr>
          <p:cNvPr id="28677" name="TextBox 12"/>
          <p:cNvSpPr txBox="1">
            <a:spLocks noChangeArrowheads="1"/>
          </p:cNvSpPr>
          <p:nvPr/>
        </p:nvSpPr>
        <p:spPr bwMode="auto">
          <a:xfrm>
            <a:off x="3505200" y="838200"/>
            <a:ext cx="5521877" cy="1477328"/>
          </a:xfrm>
          <a:prstGeom prst="rect">
            <a:avLst/>
          </a:prstGeom>
          <a:solidFill>
            <a:schemeClr val="bg1"/>
          </a:solidFill>
          <a:ln w="9525">
            <a:noFill/>
            <a:miter lim="800000"/>
            <a:headEnd/>
            <a:tailEnd/>
          </a:ln>
        </p:spPr>
        <p:txBody>
          <a:bodyPr wrap="none">
            <a:spAutoFit/>
          </a:bodyPr>
          <a:lstStyle/>
          <a:p>
            <a:pPr eaLnBrk="1" hangingPunct="1">
              <a:tabLst>
                <a:tab pos="3143250" algn="l"/>
              </a:tabLst>
            </a:pPr>
            <a:r>
              <a:rPr lang="en-US" sz="1800" b="0" dirty="0" smtClean="0">
                <a:solidFill>
                  <a:srgbClr val="000000"/>
                </a:solidFill>
                <a:latin typeface="Arial"/>
                <a:ea typeface="+mn-ea"/>
              </a:rPr>
              <a:t>Simulations of CLARREO Reference </a:t>
            </a:r>
            <a:r>
              <a:rPr lang="en-US" sz="1800" b="0" dirty="0" err="1" smtClean="0">
                <a:solidFill>
                  <a:srgbClr val="000000"/>
                </a:solidFill>
                <a:latin typeface="Arial"/>
                <a:ea typeface="+mn-ea"/>
              </a:rPr>
              <a:t>Intercalibration</a:t>
            </a:r>
            <a:endParaRPr lang="en-US" sz="1800" b="0" dirty="0" smtClean="0">
              <a:solidFill>
                <a:srgbClr val="000000"/>
              </a:solidFill>
              <a:latin typeface="Arial"/>
              <a:ea typeface="+mn-ea"/>
            </a:endParaRPr>
          </a:p>
          <a:p>
            <a:pPr eaLnBrk="1" hangingPunct="1">
              <a:tabLst>
                <a:tab pos="3143250" algn="l"/>
              </a:tabLst>
            </a:pPr>
            <a:r>
              <a:rPr lang="en-US" sz="1800" b="0" dirty="0">
                <a:solidFill>
                  <a:srgbClr val="000000"/>
                </a:solidFill>
                <a:latin typeface="Arial"/>
                <a:ea typeface="+mn-ea"/>
              </a:rPr>
              <a:t>u</a:t>
            </a:r>
            <a:r>
              <a:rPr lang="en-US" sz="1800" b="0" dirty="0" smtClean="0">
                <a:solidFill>
                  <a:srgbClr val="000000"/>
                </a:solidFill>
                <a:latin typeface="Arial"/>
                <a:ea typeface="+mn-ea"/>
              </a:rPr>
              <a:t>sing orbit crossings show the ability to meet the </a:t>
            </a:r>
          </a:p>
          <a:p>
            <a:pPr eaLnBrk="1" hangingPunct="1">
              <a:tabLst>
                <a:tab pos="3143250" algn="l"/>
              </a:tabLst>
            </a:pPr>
            <a:r>
              <a:rPr lang="en-US" sz="1800" b="0" dirty="0" smtClean="0">
                <a:solidFill>
                  <a:srgbClr val="000000"/>
                </a:solidFill>
                <a:latin typeface="Arial"/>
                <a:ea typeface="+mn-ea"/>
              </a:rPr>
              <a:t>climate change accuracy requirements for both</a:t>
            </a:r>
          </a:p>
          <a:p>
            <a:pPr eaLnBrk="1" hangingPunct="1">
              <a:tabLst>
                <a:tab pos="3143250" algn="l"/>
              </a:tabLst>
            </a:pPr>
            <a:r>
              <a:rPr lang="en-US" sz="1800" b="0" dirty="0" smtClean="0">
                <a:solidFill>
                  <a:srgbClr val="000000"/>
                </a:solidFill>
                <a:latin typeface="Arial"/>
                <a:ea typeface="+mn-ea"/>
              </a:rPr>
              <a:t>reflected solar (e.g. VIIRS/CERES) and infrared</a:t>
            </a:r>
          </a:p>
          <a:p>
            <a:pPr eaLnBrk="1" hangingPunct="1">
              <a:tabLst>
                <a:tab pos="3143250" algn="l"/>
              </a:tabLst>
            </a:pPr>
            <a:r>
              <a:rPr lang="en-US" sz="1800" b="0" dirty="0" smtClean="0">
                <a:solidFill>
                  <a:srgbClr val="000000"/>
                </a:solidFill>
                <a:latin typeface="Arial"/>
                <a:ea typeface="+mn-ea"/>
              </a:rPr>
              <a:t>(e.g. </a:t>
            </a:r>
            <a:r>
              <a:rPr lang="en-US" sz="1800" b="0" dirty="0" err="1" smtClean="0">
                <a:solidFill>
                  <a:srgbClr val="000000"/>
                </a:solidFill>
                <a:latin typeface="Arial"/>
                <a:ea typeface="+mn-ea"/>
              </a:rPr>
              <a:t>CrIS</a:t>
            </a:r>
            <a:r>
              <a:rPr lang="en-US" sz="1800" b="0" dirty="0" smtClean="0">
                <a:solidFill>
                  <a:srgbClr val="000000"/>
                </a:solidFill>
                <a:latin typeface="Arial"/>
                <a:ea typeface="+mn-ea"/>
              </a:rPr>
              <a:t>/IASI) </a:t>
            </a:r>
            <a:endParaRPr lang="en-US" sz="1800" b="0" dirty="0">
              <a:solidFill>
                <a:srgbClr val="000000"/>
              </a:solidFill>
              <a:latin typeface="Arial"/>
              <a:ea typeface="+mn-ea"/>
            </a:endParaRPr>
          </a:p>
        </p:txBody>
      </p:sp>
      <p:sp>
        <p:nvSpPr>
          <p:cNvPr id="8" name="TextBox 7"/>
          <p:cNvSpPr txBox="1"/>
          <p:nvPr/>
        </p:nvSpPr>
        <p:spPr>
          <a:xfrm>
            <a:off x="0" y="2015069"/>
            <a:ext cx="1689685" cy="584776"/>
          </a:xfrm>
          <a:prstGeom prst="rect">
            <a:avLst/>
          </a:prstGeom>
          <a:solidFill>
            <a:schemeClr val="bg1"/>
          </a:solidFill>
        </p:spPr>
        <p:txBody>
          <a:bodyPr wrap="none" rtlCol="0">
            <a:spAutoFit/>
          </a:bodyPr>
          <a:lstStyle/>
          <a:p>
            <a:pPr eaLnBrk="1" hangingPunct="1"/>
            <a:r>
              <a:rPr lang="en-US" sz="1600" dirty="0" smtClean="0">
                <a:solidFill>
                  <a:srgbClr val="000000"/>
                </a:solidFill>
                <a:latin typeface="Arial"/>
                <a:ea typeface="+mn-ea"/>
              </a:rPr>
              <a:t>JPSS VIIRS, </a:t>
            </a:r>
          </a:p>
          <a:p>
            <a:pPr eaLnBrk="1" hangingPunct="1"/>
            <a:r>
              <a:rPr lang="en-US" sz="1600" dirty="0" err="1" smtClean="0">
                <a:solidFill>
                  <a:srgbClr val="000000"/>
                </a:solidFill>
                <a:latin typeface="Arial"/>
                <a:ea typeface="+mn-ea"/>
              </a:rPr>
              <a:t>CrIS</a:t>
            </a:r>
            <a:r>
              <a:rPr lang="en-US" sz="1600" dirty="0" smtClean="0">
                <a:solidFill>
                  <a:srgbClr val="000000"/>
                </a:solidFill>
                <a:latin typeface="Arial"/>
                <a:ea typeface="+mn-ea"/>
              </a:rPr>
              <a:t>, or CERES</a:t>
            </a:r>
          </a:p>
        </p:txBody>
      </p:sp>
      <p:sp>
        <p:nvSpPr>
          <p:cNvPr id="9" name="TextBox 8"/>
          <p:cNvSpPr txBox="1"/>
          <p:nvPr/>
        </p:nvSpPr>
        <p:spPr>
          <a:xfrm>
            <a:off x="0" y="5410214"/>
            <a:ext cx="2441694" cy="338554"/>
          </a:xfrm>
          <a:prstGeom prst="rect">
            <a:avLst/>
          </a:prstGeom>
          <a:solidFill>
            <a:schemeClr val="bg1"/>
          </a:solidFill>
        </p:spPr>
        <p:txBody>
          <a:bodyPr wrap="none" rtlCol="0">
            <a:spAutoFit/>
          </a:bodyPr>
          <a:lstStyle/>
          <a:p>
            <a:pPr eaLnBrk="1" hangingPunct="1"/>
            <a:r>
              <a:rPr lang="en-US" sz="1600" dirty="0" smtClean="0">
                <a:solidFill>
                  <a:srgbClr val="000000"/>
                </a:solidFill>
                <a:latin typeface="Arial"/>
                <a:ea typeface="+mn-ea"/>
              </a:rPr>
              <a:t>CLARREO field of view</a:t>
            </a:r>
            <a:endParaRPr lang="en-US" sz="1600" dirty="0">
              <a:solidFill>
                <a:srgbClr val="000000"/>
              </a:solidFill>
              <a:latin typeface="Aria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4"/>
          <p:cNvSpPr>
            <a:spLocks noChangeArrowheads="1"/>
          </p:cNvSpPr>
          <p:nvPr/>
        </p:nvSpPr>
        <p:spPr bwMode="auto">
          <a:xfrm>
            <a:off x="0" y="6553200"/>
            <a:ext cx="9144000" cy="76200"/>
          </a:xfrm>
          <a:prstGeom prst="rect">
            <a:avLst/>
          </a:prstGeom>
          <a:solidFill>
            <a:schemeClr val="bg1"/>
          </a:solidFill>
          <a:ln w="9525" algn="ctr">
            <a:noFill/>
            <a:round/>
            <a:headEnd/>
            <a:tailEnd/>
          </a:ln>
        </p:spPr>
        <p:txBody>
          <a:bodyPr/>
          <a:lstStyle/>
          <a:p>
            <a:endParaRPr lang="en-US" b="0">
              <a:solidFill>
                <a:srgbClr val="000000"/>
              </a:solidFill>
              <a:latin typeface="Times New Roman" pitchFamily="18" charset="0"/>
              <a:ea typeface="+mn-ea"/>
            </a:endParaRPr>
          </a:p>
        </p:txBody>
      </p:sp>
      <p:sp>
        <p:nvSpPr>
          <p:cNvPr id="27651" name="Title 1"/>
          <p:cNvSpPr>
            <a:spLocks noGrp="1"/>
          </p:cNvSpPr>
          <p:nvPr>
            <p:ph type="title"/>
          </p:nvPr>
        </p:nvSpPr>
        <p:spPr>
          <a:xfrm>
            <a:off x="2316163" y="31750"/>
            <a:ext cx="6784975" cy="609600"/>
          </a:xfrm>
        </p:spPr>
        <p:txBody>
          <a:bodyPr/>
          <a:lstStyle/>
          <a:p>
            <a:pPr eaLnBrk="1" hangingPunct="1"/>
            <a:r>
              <a:rPr lang="en-US" sz="2400" smtClean="0"/>
              <a:t>Decadal Change Reference Intercalibration Benchmarks: Tracing Mission Requirements</a:t>
            </a:r>
          </a:p>
        </p:txBody>
      </p:sp>
      <p:sp>
        <p:nvSpPr>
          <p:cNvPr id="27652" name="TextBox 16"/>
          <p:cNvSpPr txBox="1">
            <a:spLocks noChangeArrowheads="1"/>
          </p:cNvSpPr>
          <p:nvPr/>
        </p:nvSpPr>
        <p:spPr bwMode="auto">
          <a:xfrm>
            <a:off x="6705600" y="1219200"/>
            <a:ext cx="1511300" cy="338138"/>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Data, models</a:t>
            </a:r>
          </a:p>
        </p:txBody>
      </p:sp>
      <p:sp>
        <p:nvSpPr>
          <p:cNvPr id="27653" name="TextBox 17"/>
          <p:cNvSpPr txBox="1">
            <a:spLocks noChangeArrowheads="1"/>
          </p:cNvSpPr>
          <p:nvPr/>
        </p:nvSpPr>
        <p:spPr bwMode="auto">
          <a:xfrm>
            <a:off x="6705600" y="762000"/>
            <a:ext cx="1716088" cy="338138"/>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Climate OSSEs</a:t>
            </a:r>
          </a:p>
        </p:txBody>
      </p:sp>
      <p:sp>
        <p:nvSpPr>
          <p:cNvPr id="27654" name="TextBox 18"/>
          <p:cNvSpPr txBox="1">
            <a:spLocks noChangeArrowheads="1"/>
          </p:cNvSpPr>
          <p:nvPr/>
        </p:nvSpPr>
        <p:spPr bwMode="auto">
          <a:xfrm>
            <a:off x="6905625" y="2590800"/>
            <a:ext cx="1704975" cy="584200"/>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Orbit Sampling</a:t>
            </a:r>
          </a:p>
          <a:p>
            <a:pPr eaLnBrk="1" hangingPunct="1"/>
            <a:r>
              <a:rPr lang="en-US" sz="1600" b="0" i="1">
                <a:solidFill>
                  <a:srgbClr val="000000"/>
                </a:solidFill>
                <a:latin typeface="Times New Roman" pitchFamily="18" charset="0"/>
                <a:ea typeface="+mn-ea"/>
              </a:rPr>
              <a:t>Simulations</a:t>
            </a:r>
          </a:p>
        </p:txBody>
      </p:sp>
      <p:sp>
        <p:nvSpPr>
          <p:cNvPr id="27655" name="TextBox 19"/>
          <p:cNvSpPr txBox="1">
            <a:spLocks noChangeArrowheads="1"/>
          </p:cNvSpPr>
          <p:nvPr/>
        </p:nvSpPr>
        <p:spPr bwMode="auto">
          <a:xfrm>
            <a:off x="6934200" y="3606800"/>
            <a:ext cx="1590675" cy="584200"/>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Retrieval Bias </a:t>
            </a:r>
          </a:p>
          <a:p>
            <a:pPr eaLnBrk="1" hangingPunct="1"/>
            <a:r>
              <a:rPr lang="en-US" sz="1600" b="0" i="1">
                <a:solidFill>
                  <a:srgbClr val="000000"/>
                </a:solidFill>
                <a:latin typeface="Times New Roman" pitchFamily="18" charset="0"/>
                <a:ea typeface="+mn-ea"/>
              </a:rPr>
              <a:t>Simulations</a:t>
            </a:r>
          </a:p>
        </p:txBody>
      </p:sp>
      <p:sp>
        <p:nvSpPr>
          <p:cNvPr id="27656" name="TextBox 21"/>
          <p:cNvSpPr txBox="1">
            <a:spLocks noChangeArrowheads="1"/>
          </p:cNvSpPr>
          <p:nvPr/>
        </p:nvSpPr>
        <p:spPr bwMode="auto">
          <a:xfrm>
            <a:off x="6970713" y="4521200"/>
            <a:ext cx="1716087" cy="584200"/>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Intercalibration</a:t>
            </a:r>
          </a:p>
          <a:p>
            <a:pPr eaLnBrk="1" hangingPunct="1"/>
            <a:r>
              <a:rPr lang="en-US" sz="1600" b="0" i="1">
                <a:solidFill>
                  <a:srgbClr val="000000"/>
                </a:solidFill>
                <a:latin typeface="Times New Roman" pitchFamily="18" charset="0"/>
                <a:ea typeface="+mn-ea"/>
              </a:rPr>
              <a:t>Simulations</a:t>
            </a:r>
          </a:p>
        </p:txBody>
      </p:sp>
      <p:grpSp>
        <p:nvGrpSpPr>
          <p:cNvPr id="27657" name="Group 22"/>
          <p:cNvGrpSpPr>
            <a:grpSpLocks/>
          </p:cNvGrpSpPr>
          <p:nvPr/>
        </p:nvGrpSpPr>
        <p:grpSpPr bwMode="auto">
          <a:xfrm>
            <a:off x="0" y="5943600"/>
            <a:ext cx="9144000" cy="914400"/>
            <a:chOff x="0" y="5943600"/>
            <a:chExt cx="9144000" cy="914400"/>
          </a:xfrm>
        </p:grpSpPr>
        <p:sp>
          <p:nvSpPr>
            <p:cNvPr id="27662" name="Rectangle 13"/>
            <p:cNvSpPr>
              <a:spLocks noChangeArrowheads="1"/>
            </p:cNvSpPr>
            <p:nvPr/>
          </p:nvSpPr>
          <p:spPr bwMode="auto">
            <a:xfrm>
              <a:off x="7924800" y="5943600"/>
              <a:ext cx="1219200" cy="685800"/>
            </a:xfrm>
            <a:prstGeom prst="rect">
              <a:avLst/>
            </a:prstGeom>
            <a:solidFill>
              <a:schemeClr val="bg1"/>
            </a:solidFill>
            <a:ln w="9525" algn="ctr">
              <a:noFill/>
              <a:round/>
              <a:headEnd/>
              <a:tailEnd/>
            </a:ln>
          </p:spPr>
          <p:txBody>
            <a:bodyPr/>
            <a:lstStyle/>
            <a:p>
              <a:endParaRPr lang="en-US" b="0">
                <a:solidFill>
                  <a:srgbClr val="000000"/>
                </a:solidFill>
                <a:latin typeface="Times New Roman" pitchFamily="18" charset="0"/>
                <a:ea typeface="+mn-ea"/>
              </a:endParaRPr>
            </a:p>
          </p:txBody>
        </p:sp>
        <p:sp>
          <p:nvSpPr>
            <p:cNvPr id="27663" name="Rectangle 12"/>
            <p:cNvSpPr>
              <a:spLocks noChangeArrowheads="1"/>
            </p:cNvSpPr>
            <p:nvPr/>
          </p:nvSpPr>
          <p:spPr bwMode="auto">
            <a:xfrm>
              <a:off x="0" y="6172200"/>
              <a:ext cx="8458200" cy="685800"/>
            </a:xfrm>
            <a:prstGeom prst="rect">
              <a:avLst/>
            </a:prstGeom>
            <a:solidFill>
              <a:schemeClr val="bg1"/>
            </a:solidFill>
            <a:ln w="9525" algn="ctr">
              <a:noFill/>
              <a:round/>
              <a:headEnd/>
              <a:tailEnd/>
            </a:ln>
          </p:spPr>
          <p:txBody>
            <a:bodyPr/>
            <a:lstStyle/>
            <a:p>
              <a:endParaRPr lang="en-US" b="0">
                <a:solidFill>
                  <a:srgbClr val="000000"/>
                </a:solidFill>
                <a:latin typeface="Times New Roman" pitchFamily="18" charset="0"/>
                <a:ea typeface="+mn-ea"/>
              </a:endParaRPr>
            </a:p>
          </p:txBody>
        </p:sp>
      </p:grpSp>
      <p:pic>
        <p:nvPicPr>
          <p:cNvPr id="27658" name="Picture 72" descr="SchematicUp&amp;DownVersions dld 1_Page_1.png"/>
          <p:cNvPicPr>
            <a:picLocks noChangeAspect="1"/>
          </p:cNvPicPr>
          <p:nvPr/>
        </p:nvPicPr>
        <p:blipFill>
          <a:blip r:embed="rId2" cstate="screen">
            <a:extLst>
              <a:ext uri="{28A0092B-C50C-407E-A947-70E740481C1C}">
                <a14:useLocalDpi xmlns:a14="http://schemas.microsoft.com/office/drawing/2010/main"/>
              </a:ext>
            </a:extLst>
          </a:blip>
          <a:srcRect l="6010" t="12943" r="35606" b="7059"/>
          <a:stretch>
            <a:fillRect/>
          </a:stretch>
        </p:blipFill>
        <p:spPr bwMode="auto">
          <a:xfrm>
            <a:off x="1066800" y="685800"/>
            <a:ext cx="5324475" cy="5821363"/>
          </a:xfrm>
          <a:prstGeom prst="rect">
            <a:avLst/>
          </a:prstGeom>
          <a:noFill/>
          <a:ln w="9525">
            <a:noFill/>
            <a:miter lim="800000"/>
            <a:headEnd/>
            <a:tailEnd/>
          </a:ln>
        </p:spPr>
      </p:pic>
      <p:sp>
        <p:nvSpPr>
          <p:cNvPr id="27659" name="TextBox 14"/>
          <p:cNvSpPr txBox="1">
            <a:spLocks noChangeArrowheads="1"/>
          </p:cNvSpPr>
          <p:nvPr/>
        </p:nvSpPr>
        <p:spPr bwMode="auto">
          <a:xfrm>
            <a:off x="1863090" y="6473190"/>
            <a:ext cx="1026243" cy="292388"/>
          </a:xfrm>
          <a:prstGeom prst="rect">
            <a:avLst/>
          </a:prstGeom>
          <a:noFill/>
          <a:ln w="9525">
            <a:noFill/>
            <a:miter lim="800000"/>
            <a:headEnd/>
            <a:tailEnd/>
          </a:ln>
        </p:spPr>
        <p:txBody>
          <a:bodyPr wrap="none">
            <a:spAutoFit/>
          </a:bodyPr>
          <a:lstStyle/>
          <a:p>
            <a:pPr eaLnBrk="1" hangingPunct="1"/>
            <a:r>
              <a:rPr lang="en-US" sz="1300" dirty="0">
                <a:solidFill>
                  <a:srgbClr val="000000"/>
                </a:solidFill>
                <a:latin typeface="Arial"/>
                <a:ea typeface="+mn-ea"/>
              </a:rPr>
              <a:t>DECADE 1</a:t>
            </a:r>
          </a:p>
        </p:txBody>
      </p:sp>
      <p:sp>
        <p:nvSpPr>
          <p:cNvPr id="27660" name="TextBox 15"/>
          <p:cNvSpPr txBox="1">
            <a:spLocks noChangeArrowheads="1"/>
          </p:cNvSpPr>
          <p:nvPr/>
        </p:nvSpPr>
        <p:spPr bwMode="auto">
          <a:xfrm>
            <a:off x="4657090" y="6470015"/>
            <a:ext cx="1026243" cy="292388"/>
          </a:xfrm>
          <a:prstGeom prst="rect">
            <a:avLst/>
          </a:prstGeom>
          <a:noFill/>
          <a:ln w="9525">
            <a:noFill/>
            <a:miter lim="800000"/>
            <a:headEnd/>
            <a:tailEnd/>
          </a:ln>
        </p:spPr>
        <p:txBody>
          <a:bodyPr wrap="none">
            <a:spAutoFit/>
          </a:bodyPr>
          <a:lstStyle/>
          <a:p>
            <a:pPr eaLnBrk="1" hangingPunct="1"/>
            <a:r>
              <a:rPr lang="en-US" sz="1300">
                <a:solidFill>
                  <a:srgbClr val="000000"/>
                </a:solidFill>
                <a:latin typeface="Arial"/>
                <a:ea typeface="+mn-ea"/>
              </a:rPr>
              <a:t>DECADE 2</a:t>
            </a:r>
          </a:p>
        </p:txBody>
      </p:sp>
      <p:sp>
        <p:nvSpPr>
          <p:cNvPr id="27661" name="TextBox 20"/>
          <p:cNvSpPr txBox="1">
            <a:spLocks noChangeArrowheads="1"/>
          </p:cNvSpPr>
          <p:nvPr/>
        </p:nvSpPr>
        <p:spPr bwMode="auto">
          <a:xfrm>
            <a:off x="6970713" y="5418138"/>
            <a:ext cx="1716087" cy="830262"/>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Instrument </a:t>
            </a:r>
          </a:p>
          <a:p>
            <a:pPr eaLnBrk="1" hangingPunct="1"/>
            <a:r>
              <a:rPr lang="en-US" sz="1600" b="0" i="1">
                <a:solidFill>
                  <a:srgbClr val="000000"/>
                </a:solidFill>
                <a:latin typeface="Times New Roman" pitchFamily="18" charset="0"/>
                <a:ea typeface="+mn-ea"/>
              </a:rPr>
              <a:t>Design Studies</a:t>
            </a:r>
          </a:p>
          <a:p>
            <a:pPr eaLnBrk="1" hangingPunct="1"/>
            <a:r>
              <a:rPr lang="en-US" sz="1600" b="0" i="1">
                <a:solidFill>
                  <a:srgbClr val="000000"/>
                </a:solidFill>
                <a:latin typeface="Times New Roman" pitchFamily="18" charset="0"/>
                <a:ea typeface="+mn-ea"/>
              </a:rPr>
              <a:t>IIPs, NIST</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sz="3200" dirty="0"/>
          </a:p>
          <a:p>
            <a:endParaRPr lang="en-US" sz="3200" dirty="0" smtClean="0"/>
          </a:p>
        </p:txBody>
      </p:sp>
      <p:sp>
        <p:nvSpPr>
          <p:cNvPr id="3" name="Text Placeholder 2"/>
          <p:cNvSpPr>
            <a:spLocks noGrp="1"/>
          </p:cNvSpPr>
          <p:nvPr>
            <p:ph type="body" sz="quarter" idx="12"/>
          </p:nvPr>
        </p:nvSpPr>
        <p:spPr/>
        <p:txBody>
          <a:bodyPr/>
          <a:lstStyle/>
          <a:p>
            <a:endParaRPr lang="en-US" dirty="0"/>
          </a:p>
        </p:txBody>
      </p:sp>
      <p:sp>
        <p:nvSpPr>
          <p:cNvPr id="4" name="Title 3"/>
          <p:cNvSpPr>
            <a:spLocks noGrp="1"/>
          </p:cNvSpPr>
          <p:nvPr>
            <p:ph type="title"/>
          </p:nvPr>
        </p:nvSpPr>
        <p:spPr/>
        <p:txBody>
          <a:bodyPr/>
          <a:lstStyle/>
          <a:p>
            <a:r>
              <a:rPr lang="en-US" dirty="0" smtClean="0"/>
              <a:t>The Difference, by Scott Page</a:t>
            </a:r>
            <a:endParaRPr lang="en-US" dirty="0"/>
          </a:p>
        </p:txBody>
      </p:sp>
      <p:pic>
        <p:nvPicPr>
          <p:cNvPr id="5" name="Picture 4" descr="Screen Shot 2012-04-13 at 3.13.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90600"/>
            <a:ext cx="3594237" cy="5015075"/>
          </a:xfrm>
          <a:prstGeom prst="rect">
            <a:avLst/>
          </a:prstGeom>
        </p:spPr>
      </p:pic>
      <p:sp>
        <p:nvSpPr>
          <p:cNvPr id="6" name="TextBox 5"/>
          <p:cNvSpPr txBox="1"/>
          <p:nvPr/>
        </p:nvSpPr>
        <p:spPr>
          <a:xfrm>
            <a:off x="4495800" y="990600"/>
            <a:ext cx="4152699" cy="4524315"/>
          </a:xfrm>
          <a:prstGeom prst="rect">
            <a:avLst/>
          </a:prstGeom>
          <a:noFill/>
        </p:spPr>
        <p:txBody>
          <a:bodyPr wrap="none" rtlCol="0">
            <a:spAutoFit/>
          </a:bodyPr>
          <a:lstStyle/>
          <a:p>
            <a:r>
              <a:rPr lang="en-US" dirty="0" smtClean="0"/>
              <a:t>Increased diversity of:</a:t>
            </a:r>
          </a:p>
          <a:p>
            <a:r>
              <a:rPr lang="en-US" dirty="0" smtClean="0"/>
              <a:t>perspectives,</a:t>
            </a:r>
          </a:p>
          <a:p>
            <a:r>
              <a:rPr lang="en-US" dirty="0" smtClean="0"/>
              <a:t>experiences,</a:t>
            </a:r>
          </a:p>
          <a:p>
            <a:r>
              <a:rPr lang="en-US" dirty="0" smtClean="0"/>
              <a:t>tools.</a:t>
            </a:r>
          </a:p>
          <a:p>
            <a:endParaRPr lang="en-US" dirty="0"/>
          </a:p>
          <a:p>
            <a:r>
              <a:rPr lang="en-US" dirty="0" smtClean="0"/>
              <a:t>Improves the ability</a:t>
            </a:r>
          </a:p>
          <a:p>
            <a:r>
              <a:rPr lang="en-US" dirty="0" smtClean="0"/>
              <a:t>to solve complex problems</a:t>
            </a:r>
          </a:p>
          <a:p>
            <a:endParaRPr lang="en-US" dirty="0" smtClean="0"/>
          </a:p>
          <a:p>
            <a:endParaRPr lang="en-US" dirty="0"/>
          </a:p>
          <a:p>
            <a:r>
              <a:rPr lang="en-US" dirty="0" smtClean="0"/>
              <a:t>Caveat:</a:t>
            </a:r>
            <a:endParaRPr lang="en-US" dirty="0"/>
          </a:p>
          <a:p>
            <a:r>
              <a:rPr lang="en-US" dirty="0" smtClean="0"/>
              <a:t>Diversity of values</a:t>
            </a:r>
          </a:p>
          <a:p>
            <a:r>
              <a:rPr lang="en-US" dirty="0" smtClean="0"/>
              <a:t>decreases that ability</a:t>
            </a:r>
            <a:endParaRPr lang="en-US" dirty="0"/>
          </a:p>
        </p:txBody>
      </p:sp>
    </p:spTree>
    <p:extLst>
      <p:ext uri="{BB962C8B-B14F-4D97-AF65-F5344CB8AC3E}">
        <p14:creationId xmlns:p14="http://schemas.microsoft.com/office/powerpoint/2010/main" val="24418517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sz="2000" dirty="0" smtClean="0"/>
              <a:t>Anthropogenic climate change signals must be detected against the noise background of natural variability (e.g. ENSO).</a:t>
            </a:r>
          </a:p>
          <a:p>
            <a:r>
              <a:rPr lang="en-US" sz="2000" dirty="0" smtClean="0"/>
              <a:t>To first order for climate trends: noise drops as (</a:t>
            </a:r>
            <a:r>
              <a:rPr lang="en-US" sz="2000" dirty="0" smtClean="0">
                <a:latin typeface="Symbol" charset="2"/>
                <a:cs typeface="Symbol" charset="2"/>
              </a:rPr>
              <a:t>D</a:t>
            </a:r>
            <a:r>
              <a:rPr lang="en-US" sz="2000" dirty="0" smtClean="0"/>
              <a:t>T)</a:t>
            </a:r>
            <a:r>
              <a:rPr lang="en-US" sz="2000" baseline="30000" dirty="0" smtClean="0"/>
              <a:t>3/2</a:t>
            </a:r>
            <a:r>
              <a:rPr lang="en-US" sz="2000" dirty="0" smtClean="0"/>
              <a:t> where the linear drop is from anthropogenic signal increase, and the square root drop is from reduced noise from natural variability.</a:t>
            </a:r>
          </a:p>
          <a:p>
            <a:endParaRPr lang="en-US" sz="2000" dirty="0" smtClean="0"/>
          </a:p>
          <a:p>
            <a:r>
              <a:rPr lang="en-US" sz="2000" dirty="0" smtClean="0"/>
              <a:t>While climate signals can be larger at zonal or regional scales: so is climate noise.  For example from CERES data:</a:t>
            </a:r>
          </a:p>
          <a:p>
            <a:pPr lvl="1"/>
            <a:r>
              <a:rPr lang="en-US" dirty="0" smtClean="0"/>
              <a:t>0.3 Wm</a:t>
            </a:r>
            <a:r>
              <a:rPr lang="en-US" baseline="30000" dirty="0" smtClean="0"/>
              <a:t>-2			</a:t>
            </a:r>
            <a:r>
              <a:rPr lang="en-US" i="1" dirty="0" smtClean="0"/>
              <a:t>global annual SW flux (1</a:t>
            </a:r>
            <a:r>
              <a:rPr lang="en-US" i="1" dirty="0" smtClean="0">
                <a:latin typeface="Symbol" charset="2"/>
                <a:cs typeface="Symbol" charset="2"/>
              </a:rPr>
              <a:t>s</a:t>
            </a:r>
            <a:r>
              <a:rPr lang="en-US" i="1" dirty="0" smtClean="0"/>
              <a:t>)</a:t>
            </a:r>
            <a:r>
              <a:rPr lang="en-US" dirty="0" smtClean="0"/>
              <a:t>		</a:t>
            </a:r>
          </a:p>
          <a:p>
            <a:pPr lvl="1"/>
            <a:r>
              <a:rPr lang="en-US" dirty="0" smtClean="0"/>
              <a:t>0.8 Wm</a:t>
            </a:r>
            <a:r>
              <a:rPr lang="en-US" baseline="30000" dirty="0" smtClean="0"/>
              <a:t>-2			</a:t>
            </a:r>
            <a:r>
              <a:rPr lang="en-US" i="1" dirty="0" smtClean="0"/>
              <a:t>zonal annual SW flux (1</a:t>
            </a:r>
            <a:r>
              <a:rPr lang="en-US" i="1" dirty="0" smtClean="0">
                <a:latin typeface="Symbol" charset="2"/>
                <a:cs typeface="Symbol" charset="2"/>
              </a:rPr>
              <a:t>s</a:t>
            </a:r>
            <a:r>
              <a:rPr lang="en-US" i="1" dirty="0" smtClean="0"/>
              <a:t>)</a:t>
            </a:r>
            <a:r>
              <a:rPr lang="en-US" dirty="0" smtClean="0"/>
              <a:t>		 	</a:t>
            </a:r>
          </a:p>
          <a:p>
            <a:pPr lvl="1"/>
            <a:r>
              <a:rPr lang="en-US" dirty="0" smtClean="0"/>
              <a:t>2.2 Wm</a:t>
            </a:r>
            <a:r>
              <a:rPr lang="en-US" baseline="30000" dirty="0" smtClean="0"/>
              <a:t>-2			</a:t>
            </a:r>
            <a:r>
              <a:rPr lang="en-US" i="1" dirty="0" smtClean="0"/>
              <a:t>regional (10 lat by 30 </a:t>
            </a:r>
            <a:r>
              <a:rPr lang="en-US" i="1" dirty="0" err="1" smtClean="0"/>
              <a:t>lon</a:t>
            </a:r>
            <a:r>
              <a:rPr lang="en-US" i="1" dirty="0" smtClean="0"/>
              <a:t>) regional SW flux (1</a:t>
            </a:r>
            <a:r>
              <a:rPr lang="en-US" i="1" dirty="0" smtClean="0">
                <a:latin typeface="Symbol" charset="2"/>
                <a:cs typeface="Symbol" charset="2"/>
              </a:rPr>
              <a:t>s</a:t>
            </a:r>
            <a:r>
              <a:rPr lang="en-US" i="1" dirty="0" smtClean="0"/>
              <a:t>)</a:t>
            </a:r>
            <a:r>
              <a:rPr lang="en-US" dirty="0" smtClean="0"/>
              <a:t>	</a:t>
            </a:r>
          </a:p>
          <a:p>
            <a:r>
              <a:rPr lang="en-US" sz="2000" dirty="0" smtClean="0"/>
              <a:t>What matters for climate change detection/attribution is the ratio of climate signal to climate noise.</a:t>
            </a:r>
          </a:p>
          <a:p>
            <a:endParaRPr lang="en-US" sz="2000" dirty="0" smtClean="0"/>
          </a:p>
          <a:p>
            <a:r>
              <a:rPr lang="en-US" sz="2000" dirty="0" smtClean="0"/>
              <a:t>Recent example for cloud feedback from </a:t>
            </a:r>
            <a:r>
              <a:rPr lang="en-US" sz="2000" dirty="0" err="1" smtClean="0"/>
              <a:t>Dessler</a:t>
            </a:r>
            <a:r>
              <a:rPr lang="en-US" sz="2000" dirty="0" smtClean="0"/>
              <a:t>, Dec 10, 2010 Science: ENSO variations dominated feedback uncertainty for 10 year record.  Short term cloud feedback was not equal to long term cloud feedback (decadal)</a:t>
            </a:r>
          </a:p>
        </p:txBody>
      </p:sp>
      <p:sp>
        <p:nvSpPr>
          <p:cNvPr id="3" name="Title 2"/>
          <p:cNvSpPr>
            <a:spLocks noGrp="1"/>
          </p:cNvSpPr>
          <p:nvPr>
            <p:ph type="title"/>
          </p:nvPr>
        </p:nvSpPr>
        <p:spPr/>
        <p:txBody>
          <a:bodyPr/>
          <a:lstStyle/>
          <a:p>
            <a:r>
              <a:rPr lang="en-US" dirty="0" smtClean="0"/>
              <a:t>Regional </a:t>
            </a:r>
            <a:r>
              <a:rPr lang="en-US" dirty="0" err="1" smtClean="0"/>
              <a:t>vs</a:t>
            </a:r>
            <a:r>
              <a:rPr lang="en-US" dirty="0" smtClean="0"/>
              <a:t> Zonal </a:t>
            </a:r>
            <a:r>
              <a:rPr lang="en-US" dirty="0" err="1" smtClean="0"/>
              <a:t>vs</a:t>
            </a:r>
            <a:r>
              <a:rPr lang="en-US" dirty="0" smtClean="0"/>
              <a:t> Global Change</a:t>
            </a:r>
            <a:endParaRPr lang="en-US" dirty="0"/>
          </a:p>
        </p:txBody>
      </p:sp>
      <p:sp>
        <p:nvSpPr>
          <p:cNvPr id="4" name="Text Placeholder 3"/>
          <p:cNvSpPr>
            <a:spLocks noGrp="1"/>
          </p:cNvSpPr>
          <p:nvPr>
            <p:ph type="body" sz="quarter" idx="1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4766" y="1143000"/>
            <a:ext cx="1737034" cy="1049215"/>
          </a:xfrm>
          <a:prstGeom prst="rect">
            <a:avLst/>
          </a:prstGeom>
          <a:noFill/>
          <a:ln w="9525">
            <a:noFill/>
            <a:miter lim="800000"/>
            <a:headEnd/>
            <a:tailEnd/>
          </a:ln>
        </p:spPr>
      </p:pic>
      <p:pic>
        <p:nvPicPr>
          <p:cNvPr id="2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000" y="1295400"/>
            <a:ext cx="1530949" cy="914400"/>
          </a:xfrm>
          <a:prstGeom prst="rect">
            <a:avLst/>
          </a:prstGeom>
          <a:noFill/>
          <a:ln w="9525">
            <a:noFill/>
            <a:miter lim="800000"/>
            <a:headEnd/>
            <a:tailEnd/>
          </a:ln>
        </p:spPr>
      </p:pic>
      <p:sp>
        <p:nvSpPr>
          <p:cNvPr id="84995" name="Title 3"/>
          <p:cNvSpPr>
            <a:spLocks noGrp="1"/>
          </p:cNvSpPr>
          <p:nvPr>
            <p:ph type="title"/>
          </p:nvPr>
        </p:nvSpPr>
        <p:spPr>
          <a:xfrm>
            <a:off x="2347913" y="0"/>
            <a:ext cx="6784975" cy="685800"/>
          </a:xfrm>
        </p:spPr>
        <p:txBody>
          <a:bodyPr/>
          <a:lstStyle/>
          <a:p>
            <a:pPr eaLnBrk="1" hangingPunct="1"/>
            <a:r>
              <a:rPr lang="en-US" dirty="0" smtClean="0"/>
              <a:t>CLARREO Mission Status</a:t>
            </a:r>
          </a:p>
        </p:txBody>
      </p:sp>
      <p:sp>
        <p:nvSpPr>
          <p:cNvPr id="24" name="TextBox 23"/>
          <p:cNvSpPr txBox="1"/>
          <p:nvPr/>
        </p:nvSpPr>
        <p:spPr>
          <a:xfrm>
            <a:off x="762000" y="762000"/>
            <a:ext cx="3200400" cy="400110"/>
          </a:xfrm>
          <a:prstGeom prst="rect">
            <a:avLst/>
          </a:prstGeom>
          <a:noFill/>
        </p:spPr>
        <p:txBody>
          <a:bodyPr wrap="square" rtlCol="0">
            <a:spAutoFit/>
          </a:bodyPr>
          <a:lstStyle/>
          <a:p>
            <a:pPr algn="ctr" eaLnBrk="1" hangingPunct="1"/>
            <a:r>
              <a:rPr lang="en-US" sz="2000" dirty="0" smtClean="0">
                <a:solidFill>
                  <a:srgbClr val="000000"/>
                </a:solidFill>
                <a:latin typeface="Arial"/>
                <a:ea typeface="+mn-ea"/>
              </a:rPr>
              <a:t>Infrared/RO Observatory</a:t>
            </a:r>
            <a:endParaRPr lang="en-US" sz="2000" dirty="0">
              <a:solidFill>
                <a:srgbClr val="000000"/>
              </a:solidFill>
              <a:latin typeface="Arial"/>
              <a:ea typeface="+mn-ea"/>
            </a:endParaRPr>
          </a:p>
        </p:txBody>
      </p:sp>
      <p:sp>
        <p:nvSpPr>
          <p:cNvPr id="25" name="TextBox 24"/>
          <p:cNvSpPr txBox="1"/>
          <p:nvPr/>
        </p:nvSpPr>
        <p:spPr>
          <a:xfrm>
            <a:off x="4656162" y="762000"/>
            <a:ext cx="3725838" cy="400110"/>
          </a:xfrm>
          <a:prstGeom prst="rect">
            <a:avLst/>
          </a:prstGeom>
          <a:noFill/>
        </p:spPr>
        <p:txBody>
          <a:bodyPr wrap="square" rtlCol="0">
            <a:spAutoFit/>
          </a:bodyPr>
          <a:lstStyle/>
          <a:p>
            <a:pPr algn="ctr" eaLnBrk="1" hangingPunct="1"/>
            <a:r>
              <a:rPr lang="en-US" sz="2000" dirty="0" smtClean="0">
                <a:solidFill>
                  <a:srgbClr val="000000"/>
                </a:solidFill>
                <a:latin typeface="Arial"/>
                <a:ea typeface="+mn-ea"/>
              </a:rPr>
              <a:t>Reflected Solar Observatory</a:t>
            </a:r>
            <a:endParaRPr lang="en-US" sz="2000" dirty="0">
              <a:solidFill>
                <a:srgbClr val="000000"/>
              </a:solidFill>
              <a:latin typeface="Arial"/>
              <a:ea typeface="+mn-ea"/>
            </a:endParaRPr>
          </a:p>
        </p:txBody>
      </p:sp>
      <p:sp>
        <p:nvSpPr>
          <p:cNvPr id="3" name="TextBox 2"/>
          <p:cNvSpPr txBox="1"/>
          <p:nvPr/>
        </p:nvSpPr>
        <p:spPr>
          <a:xfrm>
            <a:off x="152400" y="2209800"/>
            <a:ext cx="9007594" cy="4093428"/>
          </a:xfrm>
          <a:prstGeom prst="rect">
            <a:avLst/>
          </a:prstGeom>
          <a:noFill/>
        </p:spPr>
        <p:txBody>
          <a:bodyPr wrap="none" rtlCol="0">
            <a:spAutoFit/>
          </a:bodyPr>
          <a:lstStyle/>
          <a:p>
            <a:pPr marL="342900" indent="-342900">
              <a:buFont typeface="Arial"/>
              <a:buChar char="•"/>
            </a:pPr>
            <a:r>
              <a:rPr lang="en-US" sz="2000" b="0" dirty="0" smtClean="0"/>
              <a:t>Small instruments and observatories (&lt; 1/4</a:t>
            </a:r>
            <a:r>
              <a:rPr lang="en-US" sz="2000" b="0" baseline="30000" dirty="0" smtClean="0"/>
              <a:t>th</a:t>
            </a:r>
            <a:r>
              <a:rPr lang="en-US" sz="2000" b="0" dirty="0" smtClean="0"/>
              <a:t> of Terra or Aqua)</a:t>
            </a:r>
          </a:p>
          <a:p>
            <a:pPr marL="342900" indent="-342900">
              <a:buFont typeface="Arial"/>
              <a:buChar char="•"/>
            </a:pPr>
            <a:r>
              <a:rPr lang="en-US" sz="2000" b="0" dirty="0" smtClean="0"/>
              <a:t>Focused on high absolute accuracy SI traceability for decadal change: </a:t>
            </a:r>
            <a:br>
              <a:rPr lang="en-US" sz="2000" b="0" dirty="0" smtClean="0"/>
            </a:br>
            <a:r>
              <a:rPr lang="en-US" sz="2000" b="0" dirty="0" smtClean="0"/>
              <a:t>overlap not required</a:t>
            </a:r>
          </a:p>
          <a:p>
            <a:pPr marL="342900" indent="-342900">
              <a:buFont typeface="Arial"/>
              <a:buChar char="•"/>
            </a:pPr>
            <a:r>
              <a:rPr lang="en-US" sz="2000" b="0" dirty="0" smtClean="0"/>
              <a:t>Full infrared spectrum (5 to 50 </a:t>
            </a:r>
            <a:r>
              <a:rPr lang="en-US" sz="2000" b="0" dirty="0" smtClean="0">
                <a:latin typeface="Symbol" charset="2"/>
                <a:cs typeface="Symbol" charset="2"/>
              </a:rPr>
              <a:t>m</a:t>
            </a:r>
            <a:r>
              <a:rPr lang="en-US" sz="2000" b="0" dirty="0" smtClean="0"/>
              <a:t>m,</a:t>
            </a:r>
            <a:r>
              <a:rPr lang="en-US" sz="2000" b="0" dirty="0"/>
              <a:t> </a:t>
            </a:r>
            <a:r>
              <a:rPr lang="en-US" sz="2000" b="0" dirty="0" smtClean="0"/>
              <a:t>0.5 cm</a:t>
            </a:r>
            <a:r>
              <a:rPr lang="en-US" sz="2000" b="0" baseline="30000" dirty="0" smtClean="0"/>
              <a:t>-1</a:t>
            </a:r>
            <a:r>
              <a:rPr lang="en-US" sz="2000" b="0" dirty="0" smtClean="0"/>
              <a:t> </a:t>
            </a:r>
            <a:r>
              <a:rPr lang="en-US" sz="2000" b="0" dirty="0" err="1" smtClean="0"/>
              <a:t>unapodized</a:t>
            </a:r>
            <a:r>
              <a:rPr lang="en-US" sz="2000" b="0" dirty="0" smtClean="0"/>
              <a:t> spectral resolution)</a:t>
            </a:r>
          </a:p>
          <a:p>
            <a:pPr marL="342900" indent="-342900">
              <a:buFont typeface="Arial"/>
              <a:buChar char="•"/>
            </a:pPr>
            <a:r>
              <a:rPr lang="en-US" sz="2000" b="0" dirty="0" smtClean="0"/>
              <a:t>Full reflected solar spectrum (320 – 2300nm, 8nm resolution)</a:t>
            </a:r>
          </a:p>
          <a:p>
            <a:pPr marL="342900" indent="-342900">
              <a:buFont typeface="Arial"/>
              <a:buChar char="•"/>
            </a:pPr>
            <a:r>
              <a:rPr lang="en-US" sz="2000" b="0" dirty="0" smtClean="0"/>
              <a:t>GNSS Radio Occultation </a:t>
            </a:r>
          </a:p>
          <a:p>
            <a:pPr marL="342900" indent="-342900">
              <a:buFont typeface="Arial"/>
              <a:buChar char="•"/>
            </a:pPr>
            <a:r>
              <a:rPr lang="en-US" sz="2000" b="0" dirty="0" smtClean="0"/>
              <a:t>Provide climate change spectral fingerprints for model testing</a:t>
            </a:r>
          </a:p>
          <a:p>
            <a:pPr marL="342900" indent="-342900">
              <a:buFont typeface="Arial"/>
              <a:buChar char="•"/>
            </a:pPr>
            <a:r>
              <a:rPr lang="en-US" sz="2000" b="0" dirty="0" smtClean="0"/>
              <a:t>Provide reference radiometer in orbit to calibrate operational</a:t>
            </a:r>
            <a:br>
              <a:rPr lang="en-US" sz="2000" b="0" dirty="0" smtClean="0"/>
            </a:br>
            <a:r>
              <a:rPr lang="en-US" sz="2000" b="0" dirty="0" smtClean="0"/>
              <a:t>instruments such as </a:t>
            </a:r>
            <a:r>
              <a:rPr lang="en-US" sz="2000" b="0" dirty="0" err="1" smtClean="0"/>
              <a:t>CrIS</a:t>
            </a:r>
            <a:r>
              <a:rPr lang="en-US" sz="2000" b="0" dirty="0" smtClean="0"/>
              <a:t>, IASI, VIIRS, AVHRR, CERES, geo.</a:t>
            </a:r>
          </a:p>
          <a:p>
            <a:pPr marL="342900" indent="-342900">
              <a:buFont typeface="Arial"/>
              <a:buChar char="•"/>
            </a:pPr>
            <a:r>
              <a:rPr lang="en-US" sz="2000" b="0" dirty="0" smtClean="0"/>
              <a:t>90 degree orbit </a:t>
            </a:r>
            <a:r>
              <a:rPr lang="en-US" sz="2000" b="0" dirty="0" err="1" smtClean="0"/>
              <a:t>precesses</a:t>
            </a:r>
            <a:r>
              <a:rPr lang="en-US" sz="2000" b="0" dirty="0" smtClean="0"/>
              <a:t> through full diurnal cycle in 6 months</a:t>
            </a:r>
          </a:p>
          <a:p>
            <a:pPr marL="342900" indent="-342900">
              <a:buFont typeface="Arial"/>
              <a:buChar char="•"/>
            </a:pPr>
            <a:r>
              <a:rPr lang="en-US" sz="2000" b="0" dirty="0" smtClean="0"/>
              <a:t>Climate OSSEs, Reference </a:t>
            </a:r>
            <a:r>
              <a:rPr lang="en-US" sz="2000" b="0" dirty="0" err="1" smtClean="0"/>
              <a:t>Intercalibration</a:t>
            </a:r>
            <a:r>
              <a:rPr lang="en-US" sz="2000" b="0" dirty="0" smtClean="0"/>
              <a:t> simulations, and orbit </a:t>
            </a:r>
            <a:br>
              <a:rPr lang="en-US" sz="2000" b="0" dirty="0" smtClean="0"/>
            </a:br>
            <a:r>
              <a:rPr lang="en-US" sz="2000" b="0" dirty="0" smtClean="0"/>
              <a:t>sampling show entire system can meet climate change accuracy goals</a:t>
            </a:r>
          </a:p>
          <a:p>
            <a:pPr marL="342900" indent="-342900">
              <a:buFont typeface="Arial"/>
              <a:buChar char="•"/>
            </a:pPr>
            <a:r>
              <a:rPr lang="en-US" sz="2000" i="1" dirty="0" smtClean="0"/>
              <a:t>Currently in Extended Pre-phase A science/engineering studies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pPr marL="0" indent="0" algn="ctr">
              <a:buNone/>
            </a:pPr>
            <a:r>
              <a:rPr lang="en-US" sz="3200" b="1" i="1" dirty="0" smtClean="0">
                <a:effectLst>
                  <a:outerShdw blurRad="38100" dist="38100" dir="2700000" algn="tl">
                    <a:srgbClr val="000000">
                      <a:alpha val="43137"/>
                    </a:srgbClr>
                  </a:outerShdw>
                </a:effectLst>
              </a:rPr>
              <a:t>Accuracy is King:</a:t>
            </a:r>
          </a:p>
          <a:p>
            <a:pPr marL="0" indent="0" algn="ctr">
              <a:buNone/>
            </a:pPr>
            <a:r>
              <a:rPr lang="en-US" sz="2800" b="1" i="1" dirty="0" smtClean="0">
                <a:solidFill>
                  <a:srgbClr val="0000FF"/>
                </a:solidFill>
                <a:effectLst>
                  <a:outerShdw blurRad="38100" dist="38100" dir="2700000" algn="tl">
                    <a:srgbClr val="000000">
                      <a:alpha val="43137"/>
                    </a:srgbClr>
                  </a:outerShdw>
                </a:effectLst>
              </a:rPr>
              <a:t>Critical for decadal </a:t>
            </a:r>
            <a:r>
              <a:rPr lang="en-US" sz="2800" b="1" i="1" dirty="0">
                <a:solidFill>
                  <a:srgbClr val="0000FF"/>
                </a:solidFill>
                <a:effectLst>
                  <a:outerShdw blurRad="38100" dist="38100" dir="2700000" algn="tl">
                    <a:srgbClr val="000000">
                      <a:alpha val="43137"/>
                    </a:srgbClr>
                  </a:outerShdw>
                </a:effectLst>
              </a:rPr>
              <a:t>c</a:t>
            </a:r>
            <a:r>
              <a:rPr lang="en-US" sz="2800" b="1" i="1" dirty="0" smtClean="0">
                <a:solidFill>
                  <a:srgbClr val="0000FF"/>
                </a:solidFill>
                <a:effectLst>
                  <a:outerShdw blurRad="38100" dist="38100" dir="2700000" algn="tl">
                    <a:srgbClr val="000000">
                      <a:alpha val="43137"/>
                    </a:srgbClr>
                  </a:outerShdw>
                </a:effectLst>
              </a:rPr>
              <a:t>hange </a:t>
            </a:r>
            <a:r>
              <a:rPr lang="en-US" sz="2800" b="1" i="1" dirty="0">
                <a:solidFill>
                  <a:srgbClr val="0000FF"/>
                </a:solidFill>
                <a:effectLst>
                  <a:outerShdw blurRad="38100" dist="38100" dir="2700000" algn="tl">
                    <a:srgbClr val="000000">
                      <a:alpha val="43137"/>
                    </a:srgbClr>
                  </a:outerShdw>
                </a:effectLst>
              </a:rPr>
              <a:t>o</a:t>
            </a:r>
            <a:r>
              <a:rPr lang="en-US" sz="2800" b="1" i="1" dirty="0" smtClean="0">
                <a:solidFill>
                  <a:srgbClr val="0000FF"/>
                </a:solidFill>
                <a:effectLst>
                  <a:outerShdw blurRad="38100" dist="38100" dir="2700000" algn="tl">
                    <a:srgbClr val="000000">
                      <a:alpha val="43137"/>
                    </a:srgbClr>
                  </a:outerShdw>
                </a:effectLst>
              </a:rPr>
              <a:t>bservations</a:t>
            </a:r>
          </a:p>
          <a:p>
            <a:pPr marL="0" indent="0" algn="ctr">
              <a:buNone/>
            </a:pPr>
            <a:endParaRPr lang="en-US" sz="3200" b="1" i="1" dirty="0" smtClean="0">
              <a:effectLst>
                <a:outerShdw blurRad="38100" dist="38100" dir="2700000" algn="tl">
                  <a:srgbClr val="000000">
                    <a:alpha val="43137"/>
                  </a:srgbClr>
                </a:outerShdw>
              </a:effectLst>
            </a:endParaRPr>
          </a:p>
          <a:p>
            <a:pPr marL="0" indent="0" algn="ctr">
              <a:buNone/>
            </a:pPr>
            <a:r>
              <a:rPr lang="en-US" sz="3200" b="1" i="1" dirty="0" smtClean="0">
                <a:effectLst>
                  <a:outerShdw blurRad="38100" dist="38100" dir="2700000" algn="tl">
                    <a:srgbClr val="000000">
                      <a:alpha val="43137"/>
                    </a:srgbClr>
                  </a:outerShdw>
                </a:effectLst>
              </a:rPr>
              <a:t>The Emperor has No Clothes: </a:t>
            </a:r>
          </a:p>
          <a:p>
            <a:pPr marL="0" indent="0" algn="ctr">
              <a:buNone/>
            </a:pPr>
            <a:r>
              <a:rPr lang="en-US" sz="2800" b="1" i="1" dirty="0" smtClean="0">
                <a:solidFill>
                  <a:srgbClr val="0000FF"/>
                </a:solidFill>
                <a:effectLst>
                  <a:outerShdw blurRad="38100" dist="38100" dir="2700000" algn="tl">
                    <a:srgbClr val="000000">
                      <a:alpha val="43137"/>
                    </a:srgbClr>
                  </a:outerShdw>
                </a:effectLst>
              </a:rPr>
              <a:t>We have no decadal change climate observing system: need to design/implement one</a:t>
            </a:r>
          </a:p>
          <a:p>
            <a:pPr marL="0" indent="0" algn="ctr">
              <a:buNone/>
            </a:pPr>
            <a:endParaRPr lang="en-US" sz="2800" b="1" i="1" dirty="0" smtClean="0">
              <a:solidFill>
                <a:srgbClr val="0000FF"/>
              </a:solidFill>
              <a:effectLst>
                <a:outerShdw blurRad="38100" dist="38100" dir="2700000" algn="tl">
                  <a:srgbClr val="000000">
                    <a:alpha val="43137"/>
                  </a:srgbClr>
                </a:outerShdw>
              </a:effectLst>
            </a:endParaRPr>
          </a:p>
          <a:p>
            <a:pPr marL="0" indent="0" algn="ctr">
              <a:buNone/>
            </a:pPr>
            <a:r>
              <a:rPr lang="en-US" sz="3200" b="1" i="1" dirty="0" smtClean="0">
                <a:effectLst>
                  <a:outerShdw blurRad="38100" dist="38100" dir="2700000" algn="tl">
                    <a:srgbClr val="000000">
                      <a:alpha val="43137"/>
                    </a:srgbClr>
                  </a:outerShdw>
                </a:effectLst>
              </a:rPr>
              <a:t>The Holy Grail is in Sight:</a:t>
            </a:r>
          </a:p>
          <a:p>
            <a:pPr marL="0" indent="0" algn="ctr">
              <a:buNone/>
            </a:pPr>
            <a:r>
              <a:rPr lang="en-US" sz="2800" b="1" i="1" dirty="0" smtClean="0">
                <a:solidFill>
                  <a:srgbClr val="0000FF"/>
                </a:solidFill>
                <a:effectLst>
                  <a:outerShdw blurRad="38100" dist="38100" dir="2700000" algn="tl">
                    <a:srgbClr val="000000">
                      <a:alpha val="43137"/>
                    </a:srgbClr>
                  </a:outerShdw>
                </a:effectLst>
              </a:rPr>
              <a:t>Climate OSSEs for observing system design, leading to diverse, independent, high accuracy tests of climate predictions</a:t>
            </a:r>
            <a:endParaRPr lang="en-US" sz="2800" b="1" i="1" dirty="0">
              <a:solidFill>
                <a:srgbClr val="0000FF"/>
              </a:solidFill>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35159603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dirty="0" smtClean="0"/>
          </a:p>
          <a:p>
            <a:r>
              <a:rPr lang="en-US" dirty="0" smtClean="0"/>
              <a:t>Measurement </a:t>
            </a:r>
            <a:r>
              <a:rPr lang="en-US" dirty="0"/>
              <a:t>has too often been the leitmotif of many investigations rather than the experimental examination of hypotheses. Mounds of data are collected, which are statistically decorous and methodologically unimpeachable, but conclusions are often trivial and rarely useful in decision making. This results from an overly rigorous control of an insignificant variable and a widespread deficiency in the framing of pertinent questions. </a:t>
            </a:r>
            <a:r>
              <a:rPr lang="en-US" b="1" i="1" dirty="0"/>
              <a:t>Investigators seem to have settled for what is measurable instead of measuring what they would really like to know. </a:t>
            </a:r>
            <a:r>
              <a:rPr lang="en-US" b="1" i="1" dirty="0" smtClean="0"/>
              <a:t/>
            </a:r>
            <a:br>
              <a:rPr lang="en-US" b="1" i="1" dirty="0" smtClean="0"/>
            </a:br>
            <a:r>
              <a:rPr lang="en-US" b="1" i="1" dirty="0" smtClean="0"/>
              <a:t/>
            </a:r>
            <a:br>
              <a:rPr lang="en-US" b="1" i="1" dirty="0" smtClean="0"/>
            </a:br>
            <a:r>
              <a:rPr lang="en-US" sz="1800" b="1" dirty="0" smtClean="0"/>
              <a:t>- Edmund </a:t>
            </a:r>
            <a:r>
              <a:rPr lang="en-US" sz="1800" b="1" dirty="0"/>
              <a:t>D. </a:t>
            </a:r>
            <a:r>
              <a:rPr lang="en-US" sz="1800" b="1" dirty="0" smtClean="0"/>
              <a:t>Pellegrino. </a:t>
            </a:r>
            <a:r>
              <a:rPr lang="en-US" sz="1800" dirty="0" smtClean="0"/>
              <a:t>'Patient </a:t>
            </a:r>
            <a:r>
              <a:rPr lang="en-US" sz="1800" dirty="0"/>
              <a:t>Care—Mystical Research or Researchable Mystique/', </a:t>
            </a:r>
            <a:r>
              <a:rPr lang="en-US" sz="1800" i="1" dirty="0"/>
              <a:t>Clinical Research</a:t>
            </a:r>
            <a:r>
              <a:rPr lang="en-US" sz="1800" dirty="0"/>
              <a:t> (1964), </a:t>
            </a:r>
            <a:r>
              <a:rPr lang="en-US" sz="1800" b="1" dirty="0"/>
              <a:t>12</a:t>
            </a:r>
            <a:r>
              <a:rPr lang="en-US" sz="1800" dirty="0"/>
              <a:t>, no. 4, 422. </a:t>
            </a:r>
            <a:endParaRPr lang="en-US" sz="1800" dirty="0" smtClean="0"/>
          </a:p>
        </p:txBody>
      </p:sp>
      <p:sp>
        <p:nvSpPr>
          <p:cNvPr id="3" name="Title 2"/>
          <p:cNvSpPr>
            <a:spLocks noGrp="1"/>
          </p:cNvSpPr>
          <p:nvPr>
            <p:ph type="title"/>
          </p:nvPr>
        </p:nvSpPr>
        <p:spPr/>
        <p:txBody>
          <a:bodyPr/>
          <a:lstStyle/>
          <a:p>
            <a:r>
              <a:rPr lang="en-US" dirty="0" smtClean="0"/>
              <a:t>Looking under the Lamp Post</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926406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dirty="0" smtClean="0"/>
          </a:p>
          <a:p>
            <a:r>
              <a:rPr lang="en-US" dirty="0" smtClean="0"/>
              <a:t>The </a:t>
            </a:r>
            <a:r>
              <a:rPr lang="en-US" dirty="0"/>
              <a:t>scientist is not a person who gives the right answers, he's one who asks the right questions.  </a:t>
            </a:r>
            <a:br>
              <a:rPr lang="en-US" dirty="0"/>
            </a:br>
            <a:r>
              <a:rPr lang="en-US" sz="1800" dirty="0" smtClean="0"/>
              <a:t>- Claude </a:t>
            </a:r>
            <a:r>
              <a:rPr lang="en-US" sz="1800" dirty="0"/>
              <a:t>Lévi-Strauss, </a:t>
            </a:r>
            <a:r>
              <a:rPr lang="en-US" sz="1800" i="1" dirty="0"/>
              <a:t>Le Cru et le </a:t>
            </a:r>
            <a:r>
              <a:rPr lang="en-US" sz="1800" i="1" dirty="0" err="1"/>
              <a:t>cuit</a:t>
            </a:r>
            <a:r>
              <a:rPr lang="en-US" sz="1800" dirty="0"/>
              <a:t>, </a:t>
            </a:r>
            <a:r>
              <a:rPr lang="en-US" sz="1800" dirty="0" smtClean="0"/>
              <a:t>1964</a:t>
            </a:r>
          </a:p>
          <a:p>
            <a:endParaRPr lang="en-US" dirty="0" smtClean="0"/>
          </a:p>
          <a:p>
            <a:r>
              <a:rPr lang="en-US" dirty="0"/>
              <a:t>An experiment is a question which science poses to Nature, and a measurement is the recording of Nature's answer.  </a:t>
            </a:r>
            <a:r>
              <a:rPr lang="en-US" dirty="0" smtClean="0"/>
              <a:t/>
            </a:r>
            <a:br>
              <a:rPr lang="en-US" dirty="0" smtClean="0"/>
            </a:br>
            <a:r>
              <a:rPr lang="en-US" sz="1800" dirty="0" smtClean="0"/>
              <a:t>- Max </a:t>
            </a:r>
            <a:r>
              <a:rPr lang="en-US" sz="1800" dirty="0"/>
              <a:t>Planck, </a:t>
            </a:r>
            <a:r>
              <a:rPr lang="en-US" sz="1800" i="1" dirty="0"/>
              <a:t>Scientific Autobiography and Other Papers</a:t>
            </a:r>
            <a:r>
              <a:rPr lang="en-US" sz="1800" dirty="0"/>
              <a:t>, 1949</a:t>
            </a:r>
            <a:r>
              <a:rPr lang="en-US" dirty="0" smtClean="0"/>
              <a:t> </a:t>
            </a:r>
            <a:endParaRPr lang="en-US" dirty="0"/>
          </a:p>
          <a:p>
            <a:r>
              <a:rPr lang="en-US" dirty="0"/>
              <a:t>Scientific principles and laws do not lie on the surface of nature.  They are hidden, and must be wrested from nature by an active and elaborate technique of inquiry. </a:t>
            </a:r>
            <a:r>
              <a:rPr lang="en-US" dirty="0" smtClean="0"/>
              <a:t/>
            </a:r>
            <a:br>
              <a:rPr lang="en-US" dirty="0" smtClean="0"/>
            </a:br>
            <a:r>
              <a:rPr lang="en-US" sz="1800" dirty="0" smtClean="0"/>
              <a:t>- John </a:t>
            </a:r>
            <a:r>
              <a:rPr lang="en-US" sz="1800" dirty="0"/>
              <a:t>Dewey, </a:t>
            </a:r>
            <a:r>
              <a:rPr lang="en-US" sz="1800" i="1" dirty="0"/>
              <a:t>Reconstruction in Philosophy</a:t>
            </a:r>
            <a:r>
              <a:rPr lang="en-US" sz="1800" dirty="0"/>
              <a:t>, 1920</a:t>
            </a:r>
            <a:r>
              <a:rPr lang="en-US" sz="1800" dirty="0" smtClean="0"/>
              <a:t> </a:t>
            </a:r>
          </a:p>
          <a:p>
            <a:pPr>
              <a:buNone/>
            </a:pPr>
            <a:endParaRPr lang="en-US" i="1" dirty="0" smtClean="0"/>
          </a:p>
        </p:txBody>
      </p:sp>
      <p:sp>
        <p:nvSpPr>
          <p:cNvPr id="3" name="Title 2"/>
          <p:cNvSpPr>
            <a:spLocks noGrp="1"/>
          </p:cNvSpPr>
          <p:nvPr>
            <p:ph type="title"/>
          </p:nvPr>
        </p:nvSpPr>
        <p:spPr/>
        <p:txBody>
          <a:bodyPr/>
          <a:lstStyle/>
          <a:p>
            <a:r>
              <a:rPr lang="en-US" dirty="0" smtClean="0"/>
              <a:t>The perspective is not new….</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926406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0" y="914400"/>
            <a:ext cx="9144000" cy="2895600"/>
          </a:xfrm>
        </p:spPr>
        <p:txBody>
          <a:bodyPr/>
          <a:lstStyle/>
          <a:p>
            <a:pPr algn="ctr">
              <a:buNone/>
            </a:pPr>
            <a:endParaRPr lang="en-US" sz="2800" b="1" i="1" dirty="0" smtClean="0">
              <a:effectLst>
                <a:outerShdw blurRad="38100" dist="38100" dir="2700000" algn="tl">
                  <a:srgbClr val="000000">
                    <a:alpha val="43137"/>
                  </a:srgbClr>
                </a:outerShdw>
              </a:effectLst>
            </a:endParaRPr>
          </a:p>
          <a:p>
            <a:pPr algn="ctr">
              <a:buNone/>
            </a:pPr>
            <a:r>
              <a:rPr lang="en-US" sz="2800" b="1" i="1" dirty="0" smtClean="0">
                <a:effectLst>
                  <a:outerShdw blurRad="38100" dist="38100" dir="2700000" algn="tl">
                    <a:srgbClr val="000000">
                      <a:alpha val="43137"/>
                    </a:srgbClr>
                  </a:outerShdw>
                </a:effectLst>
              </a:rPr>
              <a:t>Learn to ask the right questions, </a:t>
            </a:r>
          </a:p>
          <a:p>
            <a:pPr algn="ctr">
              <a:buNone/>
            </a:pPr>
            <a:endParaRPr lang="en-US" sz="2800" b="1" i="1" dirty="0" smtClean="0">
              <a:effectLst>
                <a:outerShdw blurRad="38100" dist="38100" dir="2700000" algn="tl">
                  <a:srgbClr val="000000">
                    <a:alpha val="43137"/>
                  </a:srgbClr>
                </a:outerShdw>
              </a:effectLst>
            </a:endParaRPr>
          </a:p>
          <a:p>
            <a:pPr algn="ctr">
              <a:buNone/>
            </a:pPr>
            <a:r>
              <a:rPr lang="en-US" sz="2800" b="1" i="1" dirty="0" smtClean="0">
                <a:effectLst>
                  <a:outerShdw blurRad="38100" dist="38100" dir="2700000" algn="tl">
                    <a:srgbClr val="000000">
                      <a:alpha val="43137"/>
                    </a:srgbClr>
                  </a:outerShdw>
                </a:effectLst>
              </a:rPr>
              <a:t>Design observations to clearly hear Nature’s answer, </a:t>
            </a:r>
          </a:p>
          <a:p>
            <a:pPr algn="ctr">
              <a:buNone/>
            </a:pPr>
            <a:r>
              <a:rPr lang="en-US" sz="2800" b="1" i="1" dirty="0" smtClean="0">
                <a:effectLst>
                  <a:outerShdw blurRad="38100" dist="38100" dir="2700000" algn="tl">
                    <a:srgbClr val="000000">
                      <a:alpha val="43137"/>
                    </a:srgbClr>
                  </a:outerShdw>
                </a:effectLst>
              </a:rPr>
              <a:t> </a:t>
            </a:r>
          </a:p>
          <a:p>
            <a:pPr algn="ctr">
              <a:buNone/>
            </a:pPr>
            <a:r>
              <a:rPr lang="en-US" sz="2800" b="1" i="1" dirty="0" smtClean="0">
                <a:effectLst>
                  <a:outerShdw blurRad="38100" dist="38100" dir="2700000" algn="tl">
                    <a:srgbClr val="000000">
                      <a:alpha val="43137"/>
                    </a:srgbClr>
                  </a:outerShdw>
                </a:effectLst>
              </a:rPr>
              <a:t>Enable discovery of Nature’s laws and principles.</a:t>
            </a:r>
          </a:p>
          <a:p>
            <a:pPr algn="ctr">
              <a:buNone/>
            </a:pPr>
            <a:endParaRPr lang="en-US" sz="2800" b="1" i="1" dirty="0" smtClean="0">
              <a:effectLst>
                <a:outerShdw blurRad="38100" dist="38100" dir="2700000" algn="tl">
                  <a:srgbClr val="000000">
                    <a:alpha val="43137"/>
                  </a:srgbClr>
                </a:outerShdw>
              </a:effectLst>
            </a:endParaRPr>
          </a:p>
          <a:p>
            <a:pPr algn="ctr">
              <a:buNone/>
            </a:pPr>
            <a:endParaRPr lang="en-US" sz="2800" b="1" i="1" dirty="0" smtClean="0">
              <a:effectLst>
                <a:outerShdw blurRad="38100" dist="38100" dir="2700000" algn="tl">
                  <a:srgbClr val="000000">
                    <a:alpha val="43137"/>
                  </a:srgbClr>
                </a:outerShdw>
              </a:effectLst>
            </a:endParaRPr>
          </a:p>
          <a:p>
            <a:pPr algn="ctr">
              <a:buNone/>
            </a:pPr>
            <a:r>
              <a:rPr lang="en-US" sz="2800" b="1" i="1" dirty="0" smtClean="0">
                <a:effectLst>
                  <a:outerShdw blurRad="38100" dist="38100" dir="2700000" algn="tl">
                    <a:srgbClr val="000000">
                      <a:alpha val="43137"/>
                    </a:srgbClr>
                  </a:outerShdw>
                </a:effectLst>
              </a:rPr>
              <a:t>The goal is to predict climate change with the high level of confidence and accuracy we need to </a:t>
            </a:r>
          </a:p>
          <a:p>
            <a:pPr algn="ctr">
              <a:buNone/>
            </a:pPr>
            <a:r>
              <a:rPr lang="en-US" sz="2800" b="1" i="1" dirty="0" smtClean="0">
                <a:effectLst>
                  <a:outerShdw blurRad="38100" dist="38100" dir="2700000" algn="tl">
                    <a:srgbClr val="000000">
                      <a:alpha val="43137"/>
                    </a:srgbClr>
                  </a:outerShdw>
                </a:effectLst>
              </a:rPr>
              <a:t>improve, inform, and enable societal decisions.</a:t>
            </a:r>
          </a:p>
        </p:txBody>
      </p:sp>
      <p:sp>
        <p:nvSpPr>
          <p:cNvPr id="3" name="Title 2"/>
          <p:cNvSpPr>
            <a:spLocks noGrp="1"/>
          </p:cNvSpPr>
          <p:nvPr>
            <p:ph type="title"/>
          </p:nvPr>
        </p:nvSpPr>
        <p:spPr/>
        <p:txBody>
          <a:bodyPr/>
          <a:lstStyle/>
          <a:p>
            <a:r>
              <a:rPr lang="en-US" sz="2600" dirty="0" smtClean="0"/>
              <a:t>Goals for Calibration and Science</a:t>
            </a:r>
            <a:endParaRPr lang="en-US" sz="2600" dirty="0"/>
          </a:p>
        </p:txBody>
      </p:sp>
      <p:sp>
        <p:nvSpPr>
          <p:cNvPr id="4" name="Text Placeholder 3"/>
          <p:cNvSpPr>
            <a:spLocks noGrp="1"/>
          </p:cNvSpPr>
          <p:nvPr>
            <p:ph type="body" sz="quarter" idx="12"/>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dirty="0"/>
          </a:p>
        </p:txBody>
      </p:sp>
      <p:sp>
        <p:nvSpPr>
          <p:cNvPr id="3" name="Title 2"/>
          <p:cNvSpPr>
            <a:spLocks noGrp="1"/>
          </p:cNvSpPr>
          <p:nvPr>
            <p:ph type="title"/>
          </p:nvPr>
        </p:nvSpPr>
        <p:spPr/>
        <p:txBody>
          <a:bodyPr/>
          <a:lstStyle/>
          <a:p>
            <a:r>
              <a:rPr lang="en-US" dirty="0" smtClean="0"/>
              <a:t>Backup Slides</a:t>
            </a:r>
            <a:endParaRPr lang="en-US" dirty="0"/>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998459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46" name="Group 54"/>
          <p:cNvGraphicFramePr>
            <a:graphicFrameLocks noGrp="1"/>
          </p:cNvGraphicFramePr>
          <p:nvPr/>
        </p:nvGraphicFramePr>
        <p:xfrm>
          <a:off x="0" y="-58738"/>
          <a:ext cx="9144000" cy="6954838"/>
        </p:xfrm>
        <a:graphic>
          <a:graphicData uri="http://schemas.openxmlformats.org/drawingml/2006/table">
            <a:tbl>
              <a:tblPr/>
              <a:tblGrid>
                <a:gridCol w="1092200"/>
                <a:gridCol w="1741488"/>
                <a:gridCol w="1968500"/>
                <a:gridCol w="2606675"/>
                <a:gridCol w="1735137"/>
              </a:tblGrid>
              <a:tr h="4508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128"/>
                          <a:cs typeface="ＭＳ Ｐゴシック" charset="-128"/>
                        </a:rPr>
                        <a:t>Societal Benefit</a:t>
                      </a:r>
                    </a:p>
                  </a:txBody>
                  <a:tcPr horzOverflow="overflow">
                    <a:lnL w="12700" cap="flat" cmpd="sng" algn="ctr">
                      <a:solidFill>
                        <a:srgbClr val="000000"/>
                      </a:solidFill>
                      <a:prstDash val="solid"/>
                      <a:round/>
                      <a:headEnd type="none" w="med" len="med"/>
                      <a:tailEnd type="none" w="med" len="med"/>
                    </a:lnL>
                    <a:lnR w="19050" cap="flat" cmpd="sng" algn="ctr">
                      <a:solidFill>
                        <a:srgbClr val="A6A6A6"/>
                      </a:solidFill>
                      <a:prstDash val="solid"/>
                      <a:round/>
                      <a:headEnd type="none" w="med" len="med"/>
                      <a:tailEnd type="none" w="med" len="med"/>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128"/>
                          <a:cs typeface="ＭＳ Ｐゴシック" charset="-128"/>
                        </a:rPr>
                        <a:t>Science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128"/>
                          <a:cs typeface="ＭＳ Ｐゴシック" charset="-128"/>
                        </a:rPr>
                        <a:t>Objective</a:t>
                      </a:r>
                    </a:p>
                  </a:txBody>
                  <a:tcPr horzOverflow="overflow">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128"/>
                          <a:cs typeface="ＭＳ Ｐゴシック" charset="-128"/>
                        </a:rPr>
                        <a:t>Level 1 Science Requirements</a:t>
                      </a:r>
                    </a:p>
                  </a:txBody>
                  <a:tcPr horzOverflow="overflow">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128"/>
                          <a:cs typeface="ＭＳ Ｐゴシック" charset="-128"/>
                        </a:rPr>
                        <a:t>Level 2 Measurement Requirements</a:t>
                      </a:r>
                    </a:p>
                  </a:txBody>
                  <a:tcPr horzOverflow="overflow">
                    <a:lnL w="19050" cap="flat" cmpd="sng" algn="ctr">
                      <a:solidFill>
                        <a:srgbClr val="A6A6A6"/>
                      </a:solidFill>
                      <a:prstDash val="solid"/>
                      <a:round/>
                      <a:headEnd type="none" w="med" len="med"/>
                      <a:tailEnd type="none" w="med" len="med"/>
                    </a:lnL>
                    <a:lnR w="19050" cap="flat" cmpd="sng" algn="ctr">
                      <a:solidFill>
                        <a:srgbClr val="A6A6A6"/>
                      </a:solidFill>
                      <a:prstDash val="solid"/>
                      <a:round/>
                      <a:headEnd type="none" w="med" len="med"/>
                      <a:tailEnd type="none" w="med" len="med"/>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00"/>
                          </a:solidFill>
                          <a:effectLst/>
                          <a:latin typeface="Calibri" charset="0"/>
                          <a:ea typeface="ＭＳ Ｐゴシック" charset="-128"/>
                          <a:cs typeface="Calibri" charset="0"/>
                        </a:rPr>
                        <a:t>Level 2 Mission Requirements</a:t>
                      </a:r>
                    </a:p>
                  </a:txBody>
                  <a:tcPr horzOverflow="overflow">
                    <a:lnL w="1905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76313">
                <a:tc rowSpan="7">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Enable knowledgeable policy decisions based on internationally acknowledged climate measurements and models through:</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rgbClr val="000000"/>
                          </a:solidFill>
                          <a:effectLst/>
                          <a:latin typeface="Arial" charset="0"/>
                          <a:ea typeface="ＭＳ Ｐゴシック" charset="-128"/>
                          <a:cs typeface="ＭＳ Ｐゴシック" charset="-128"/>
                        </a:rPr>
                        <a:t/>
                      </a:r>
                      <a:br>
                        <a:rPr kumimoji="0" lang="en-US" sz="900" b="0" i="0" u="none" strike="noStrike" cap="none" normalizeH="0" baseline="0">
                          <a:ln>
                            <a:noFill/>
                          </a:ln>
                          <a:solidFill>
                            <a:srgbClr val="000000"/>
                          </a:solidFill>
                          <a:effectLst/>
                          <a:latin typeface="Arial" charset="0"/>
                          <a:ea typeface="ＭＳ Ｐゴシック" charset="-128"/>
                          <a:cs typeface="ＭＳ Ｐゴシック" charset="-128"/>
                        </a:rPr>
                      </a:b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Observation of high accuracy long-term climate change trends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a:r>
                      <a:b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br>
                      <a:r>
                        <a:rPr kumimoji="0" lang="en-US" sz="1000" b="0" i="0" u="none" strike="noStrike" cap="none" normalizeH="0" baseline="0">
                          <a:ln>
                            <a:noFill/>
                          </a:ln>
                          <a:solidFill>
                            <a:srgbClr val="000000"/>
                          </a:solidFill>
                          <a:effectLst/>
                          <a:latin typeface="Arial" charset="0"/>
                          <a:ea typeface="ＭＳ Ｐゴシック" charset="-128"/>
                          <a:cs typeface="ＭＳ Ｐゴシック" charset="-128"/>
                        </a:rPr>
                        <a:t>- Use the long term climate change observations to test and improve climate forecasts.</a:t>
                      </a:r>
                    </a:p>
                  </a:txBody>
                  <a:tcPr horzOverflow="overflow">
                    <a:lnL w="12700"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Arial" charset="0"/>
                          <a:cs typeface="Arial" charset="0"/>
                        </a:rPr>
                        <a:t>Highly accurate and SI-traceable decadal change observations sensitive to climate radiative forcings, responses, and feedbacks:</a:t>
                      </a:r>
                    </a:p>
                  </a:txBody>
                  <a:tcPr marT="0" marB="0"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CL.PRJ.REQ.1000 - 1005</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Verifiable on-orbit accuracy</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Traceable to SI standards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Decadal trends &lt; 20% of  perfect observing system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5 yr record, likely overlap 1 yr</a:t>
                      </a:r>
                    </a:p>
                  </a:txBody>
                  <a:tcPr marT="0" marB="0"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7E4BD"/>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CL.SYS.REQ.2000</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900" b="0" i="0" u="none" strike="noStrike" cap="none" normalizeH="0" baseline="0">
                          <a:ln>
                            <a:noFill/>
                          </a:ln>
                          <a:solidFill>
                            <a:schemeClr val="tx1"/>
                          </a:solidFill>
                          <a:effectLst/>
                          <a:latin typeface="Arial" charset="0"/>
                          <a:ea typeface="Arial" charset="0"/>
                          <a:cs typeface="Arial" charset="0"/>
                        </a:rPr>
                        <a:t>Accuracy traceable to the relevant standard and maintained throughout the sensors lifecycle.</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CL.SYS.REQ.2007 and 2008</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900" b="0" i="0" u="none" strike="noStrike" cap="none" normalizeH="0" baseline="0">
                          <a:ln>
                            <a:noFill/>
                          </a:ln>
                          <a:solidFill>
                            <a:schemeClr val="tx1"/>
                          </a:solidFill>
                          <a:effectLst/>
                          <a:latin typeface="Arial" charset="0"/>
                          <a:ea typeface="Arial" charset="0"/>
                          <a:cs typeface="Arial" charset="0"/>
                        </a:rPr>
                        <a:t>Calibrated and validated on-orbit with an SI-traceable system</a:t>
                      </a:r>
                    </a:p>
                  </a:txBody>
                  <a:tcPr marT="0" marB="0" horzOverflow="overflow">
                    <a:lnL w="12700" cap="flat" cmpd="sng" algn="ctr">
                      <a:solidFill>
                        <a:srgbClr val="7F7F7F"/>
                      </a:solidFill>
                      <a:prstDash val="solid"/>
                      <a:round/>
                      <a:headEnd type="none" w="med" len="med"/>
                      <a:tailEnd type="none" w="med" len="med"/>
                    </a:lnL>
                    <a:lnR w="19050" cap="flat" cmpd="sng" algn="ctr">
                      <a:solidFill>
                        <a:srgbClr val="A6A6A6"/>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7E4BD"/>
                    </a:solidFill>
                  </a:tcPr>
                </a:tc>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CL.SYS.REQ.2010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Measurements from platforms in polar orbits: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Orbit Period: 5812.4 ±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0.25 seconds (609 km ±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200 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Inclination: 90± 0.1°</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Eccentricity: ≤0.001</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Ground Track Repeat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Cycle: 60.83 days (903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distinct paths)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Ground Track Error: ±20.0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km cross track at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ascending node from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target ground track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established by the 60.83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day ground track repeat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  cycle.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rgbClr val="000000"/>
                        </a:solidFill>
                        <a:effectLst/>
                        <a:latin typeface="Arial" charset="0"/>
                        <a:ea typeface="ＭＳ Ｐゴシック" charset="-128"/>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Arial" charset="0"/>
                        </a:rPr>
                        <a:t>NOTE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Arial" charset="0"/>
                        </a:rPr>
                        <a:t>Orbit Definition considers science sampling requirements and reference intercalibration requirement</a:t>
                      </a:r>
                    </a:p>
                  </a:txBody>
                  <a:tcPr horzOverflow="overflow">
                    <a:lnL w="1905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1447800">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a:ln>
                            <a:noFill/>
                          </a:ln>
                          <a:solidFill>
                            <a:schemeClr val="tx1"/>
                          </a:solidFill>
                          <a:effectLst/>
                          <a:latin typeface="Arial" charset="0"/>
                          <a:ea typeface="Arial" charset="0"/>
                          <a:cs typeface="Arial" charset="0"/>
                        </a:rPr>
                        <a:t>Infrared spectra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temperature and water vapor feedbacks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cloud feedbacks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decadal change of:</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Temperature profiles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Water vapor profiles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Clouds, radiative fluxes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GHG radiative effects</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6B9B8">
                        <a:alpha val="70195"/>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CL.PRJ.REQ.1006</a:t>
                      </a:r>
                      <a:endParaRPr kumimoji="0" lang="en-US" sz="1000" b="1" i="0" u="none" strike="noStrike" cap="none" normalizeH="0" baseline="0">
                        <a:ln>
                          <a:noFill/>
                        </a:ln>
                        <a:solidFill>
                          <a:schemeClr val="tx1"/>
                        </a:solidFill>
                        <a:effectLst/>
                        <a:latin typeface="Arial"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Infrared radiance spectra of the Earth and its atmosphere with:</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Spectral coverage 200 – 2000 cm</a:t>
                      </a:r>
                      <a:r>
                        <a:rPr kumimoji="0" lang="en-US" sz="900" b="0" i="0" u="none" strike="noStrike" cap="none" normalizeH="0" baseline="30000">
                          <a:ln>
                            <a:noFill/>
                          </a:ln>
                          <a:solidFill>
                            <a:schemeClr val="tx1"/>
                          </a:solidFill>
                          <a:effectLst/>
                          <a:latin typeface="Arial" charset="0"/>
                          <a:ea typeface="Arial" charset="0"/>
                          <a:cs typeface="Arial" charset="0"/>
                        </a:rPr>
                        <a:t>-1</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Spectral resolution 0.5 cm</a:t>
                      </a:r>
                      <a:r>
                        <a:rPr kumimoji="0" lang="en-US" sz="900" b="0" i="0" u="none" strike="noStrike" cap="none" normalizeH="0" baseline="30000">
                          <a:ln>
                            <a:noFill/>
                          </a:ln>
                          <a:solidFill>
                            <a:schemeClr val="tx1"/>
                          </a:solidFill>
                          <a:effectLst/>
                          <a:latin typeface="Arial" charset="0"/>
                          <a:ea typeface="Arial" charset="0"/>
                          <a:cs typeface="Arial" charset="0"/>
                        </a:rPr>
                        <a:t>-1</a:t>
                      </a:r>
                      <a:r>
                        <a:rPr kumimoji="0" lang="en-US" sz="900" b="0" i="0" u="none" strike="noStrike" cap="none" normalizeH="0" baseline="0">
                          <a:ln>
                            <a:noFill/>
                          </a:ln>
                          <a:solidFill>
                            <a:schemeClr val="tx1"/>
                          </a:solidFill>
                          <a:effectLst/>
                          <a:latin typeface="Arial" charset="0"/>
                          <a:ea typeface="Arial" charset="0"/>
                          <a:cs typeface="Arial" charset="0"/>
                        </a:rPr>
                        <a:t> unapodized</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Systematic error that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900" b="0" i="0" u="none" strike="noStrike" cap="none" normalizeH="0" baseline="0">
                          <a:ln>
                            <a:noFill/>
                          </a:ln>
                          <a:solidFill>
                            <a:schemeClr val="tx1"/>
                          </a:solidFill>
                          <a:effectLst/>
                          <a:latin typeface="Arial" charset="0"/>
                          <a:ea typeface="Arial" charset="0"/>
                          <a:cs typeface="Arial" charset="0"/>
                        </a:rPr>
                        <a:t>corresponds to ≤ 0.1 K radiance calibration uncertainty (k=3)</a:t>
                      </a:r>
                    </a:p>
                  </a:txBody>
                  <a:tcPr marR="0"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6B9B8">
                        <a:alpha val="70195"/>
                      </a:srgb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CL.SYS.REQ.2001 and 2005</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Measure the Infrared Spectra:</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Spectral range 200 – 2000 cm</a:t>
                      </a:r>
                      <a:r>
                        <a:rPr kumimoji="0" lang="en-US" sz="900" b="0" i="0" u="none" strike="noStrike" cap="none" normalizeH="0" baseline="30000">
                          <a:ln>
                            <a:noFill/>
                          </a:ln>
                          <a:solidFill>
                            <a:schemeClr val="tx1"/>
                          </a:solidFill>
                          <a:effectLst/>
                          <a:latin typeface="Arial" charset="0"/>
                          <a:ea typeface="Arial" charset="0"/>
                          <a:cs typeface="Arial" charset="0"/>
                        </a:rPr>
                        <a:t>-1</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Spectral resolution 0.5 cm</a:t>
                      </a:r>
                      <a:r>
                        <a:rPr kumimoji="0" lang="en-US" sz="900" b="0" i="0" u="none" strike="noStrike" cap="none" normalizeH="0" baseline="30000">
                          <a:ln>
                            <a:noFill/>
                          </a:ln>
                          <a:solidFill>
                            <a:schemeClr val="tx1"/>
                          </a:solidFill>
                          <a:effectLst/>
                          <a:latin typeface="Arial" charset="0"/>
                          <a:ea typeface="Arial" charset="0"/>
                          <a:cs typeface="Arial" charset="0"/>
                        </a:rPr>
                        <a:t>-1</a:t>
                      </a:r>
                      <a:r>
                        <a:rPr kumimoji="0" lang="en-US" sz="900" b="0" i="0" u="none" strike="noStrike" cap="none" normalizeH="0" baseline="0">
                          <a:ln>
                            <a:noFill/>
                          </a:ln>
                          <a:solidFill>
                            <a:schemeClr val="tx1"/>
                          </a:solidFill>
                          <a:effectLst/>
                          <a:latin typeface="Arial" charset="0"/>
                          <a:ea typeface="Arial" charset="0"/>
                          <a:cs typeface="Arial" charset="0"/>
                        </a:rPr>
                        <a:t> unapodized</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GIFOV no less than 25 km</a:t>
                      </a:r>
                      <a:endParaRPr kumimoji="0" lang="en-US" sz="900" b="0" i="0" u="none" strike="noStrike" cap="none" normalizeH="0" baseline="0">
                        <a:ln>
                          <a:noFill/>
                        </a:ln>
                        <a:solidFill>
                          <a:srgbClr val="FF0000"/>
                        </a:solidFill>
                        <a:effectLst/>
                        <a:latin typeface="Arial"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Ground sampling interval no greater than 200</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Systematic error  ≤ 0.100 Kelvin (k=3)</a:t>
                      </a:r>
                    </a:p>
                  </a:txBody>
                  <a:tcPr horzOverflow="overflow">
                    <a:lnL w="12700" cap="flat" cmpd="sng" algn="ctr">
                      <a:solidFill>
                        <a:srgbClr val="7F7F7F"/>
                      </a:solidFill>
                      <a:prstDash val="solid"/>
                      <a:round/>
                      <a:headEnd type="none" w="med" len="med"/>
                      <a:tailEnd type="none" w="med" len="med"/>
                    </a:lnL>
                    <a:lnR w="19050" cap="flat" cmpd="sng" algn="ctr">
                      <a:solidFill>
                        <a:srgbClr val="A6A6A6"/>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6B9B8">
                        <a:alpha val="70195"/>
                      </a:srgbClr>
                    </a:solidFill>
                  </a:tcPr>
                </a:tc>
                <a:tc vMerge="1">
                  <a:txBody>
                    <a:bodyPr/>
                    <a:lstStyle/>
                    <a:p>
                      <a:endParaRPr lang="en-US"/>
                    </a:p>
                  </a:txBody>
                  <a:tcPr/>
                </a:tc>
              </a:tr>
              <a:tr h="1539875">
                <a:tc vMerge="1">
                  <a:txBody>
                    <a:bodyPr/>
                    <a:lstStyle/>
                    <a:p>
                      <a:endParaRPr lang="en-US"/>
                    </a:p>
                  </a:txBody>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a:ln>
                            <a:noFill/>
                          </a:ln>
                          <a:solidFill>
                            <a:schemeClr val="tx1"/>
                          </a:solidFill>
                          <a:effectLst/>
                          <a:latin typeface="Arial" charset="0"/>
                          <a:ea typeface="Arial" charset="0"/>
                          <a:cs typeface="Arial" charset="0"/>
                        </a:rPr>
                        <a:t>Solar reflected spectra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cloud feedbacks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snow/ice albedo feedbacks</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1000" b="0" i="0" u="none" strike="noStrike" cap="none" normalizeH="0" baseline="0">
                          <a:ln>
                            <a:noFill/>
                          </a:ln>
                          <a:solidFill>
                            <a:schemeClr val="tx1"/>
                          </a:solidFill>
                          <a:effectLst/>
                          <a:latin typeface="Arial" charset="0"/>
                          <a:ea typeface="Arial" charset="0"/>
                          <a:cs typeface="Arial" charset="0"/>
                        </a:rPr>
                        <a:t>decadal change of:</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Clouds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Radiative fluxes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1000" b="0" i="0" u="none" strike="noStrike" cap="none" normalizeH="0" baseline="0">
                          <a:ln>
                            <a:noFill/>
                          </a:ln>
                          <a:solidFill>
                            <a:schemeClr val="tx1"/>
                          </a:solidFill>
                          <a:effectLst/>
                          <a:latin typeface="Arial" charset="0"/>
                          <a:ea typeface="Arial" charset="0"/>
                          <a:cs typeface="Arial" charset="0"/>
                        </a:rPr>
                        <a:t>Snow cover, sea ice, land use </a:t>
                      </a:r>
                      <a:endParaRPr kumimoji="0" lang="en-US" sz="1000" b="0" i="0" u="none" strike="noStrike" cap="none" normalizeH="0" baseline="0">
                        <a:ln>
                          <a:noFill/>
                        </a:ln>
                        <a:solidFill>
                          <a:schemeClr val="tx1"/>
                        </a:solidFill>
                        <a:effectLst/>
                        <a:latin typeface="Arial" charset="0"/>
                        <a:ea typeface="ＭＳ Ｐゴシック" charset="-128"/>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a typeface="ＭＳ Ｐゴシック" charset="-128"/>
                        <a:cs typeface="Arial" charset="0"/>
                      </a:endParaRP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CL.PRJ.REQ.1007</a:t>
                      </a:r>
                      <a:endParaRPr kumimoji="0" lang="en-US" sz="1000" b="1" i="0" u="none" strike="noStrike" cap="none" normalizeH="0" baseline="0">
                        <a:ln>
                          <a:noFill/>
                        </a:ln>
                        <a:solidFill>
                          <a:schemeClr val="tx1"/>
                        </a:solidFill>
                        <a:effectLst/>
                        <a:latin typeface="Arial" charset="0"/>
                        <a:ea typeface="ＭＳ Ｐゴシック" charset="-128"/>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Solar spectral reflectance of the Earth and its atmosphere relative to the solar irradiance spectrum with:</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Spectral coverage 320 to 2300 nm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Spectral resolution (8 nm)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Absolute uncertainty ≤ 0.3% relative to global mean reflected solar energy (k=2) </a:t>
                      </a:r>
                    </a:p>
                  </a:txBody>
                  <a:tcPr marR="0"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9CDE5"/>
                    </a:solidFill>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CL.SYS.REQ.2002 and 2006</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Measure the Solar Reflected Spectra:</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Spectral range 320 – 2300 nm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Spectral sampling 4 nm, resolution 8 nm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GIFOV ≤0.5 km by 0.5 km in nadir view</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SNR &gt; 33 for 380 to 900 nm, &gt;20 elsewhere,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900" b="0" i="0" u="none" strike="noStrike" cap="none" normalizeH="0" baseline="0">
                          <a:ln>
                            <a:noFill/>
                          </a:ln>
                          <a:solidFill>
                            <a:schemeClr val="tx1"/>
                          </a:solidFill>
                          <a:effectLst/>
                          <a:latin typeface="Arial" charset="0"/>
                          <a:ea typeface="Arial" charset="0"/>
                          <a:cs typeface="Arial" charset="0"/>
                        </a:rPr>
                        <a:t>  for 0.3 reflectance, solar zenith angle 75°</a:t>
                      </a:r>
                      <a:endParaRPr kumimoji="0" lang="en-US" sz="900" b="1" i="0" u="none" strike="noStrike" cap="none" normalizeH="0" baseline="0">
                        <a:ln>
                          <a:noFill/>
                        </a:ln>
                        <a:solidFill>
                          <a:schemeClr val="tx1"/>
                        </a:solidFill>
                        <a:effectLst/>
                        <a:latin typeface="Arial" charset="0"/>
                        <a:ea typeface="Arial" charset="0"/>
                        <a:cs typeface="Arial" charset="0"/>
                      </a:endParaRP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Swath width ≥ 100 km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Polariz. sens.&lt;0.5%  (k=2) &lt;1000nm, else &lt;0.75% (k=2) &gt;1000nm,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Radiometric calibration uncertainty ≤0.3% of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900" b="0" i="0" u="none" strike="noStrike" cap="none" normalizeH="0" baseline="0">
                          <a:ln>
                            <a:noFill/>
                          </a:ln>
                          <a:solidFill>
                            <a:schemeClr val="tx1"/>
                          </a:solidFill>
                          <a:effectLst/>
                          <a:latin typeface="Arial" charset="0"/>
                          <a:ea typeface="Arial" charset="0"/>
                          <a:cs typeface="Arial" charset="0"/>
                        </a:rPr>
                        <a:t>  albedo and within individual bands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Angle variation &lt;25%, knowledge &lt;10% IFOV</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Geolocation knowledge &lt;1 km on ground</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Match RI sensors’ view &lt;5 min and &lt;1 deg</a:t>
                      </a:r>
                    </a:p>
                  </a:txBody>
                  <a:tcPr horzOverflow="overflow">
                    <a:lnL w="12700" cap="flat" cmpd="sng" algn="ctr">
                      <a:solidFill>
                        <a:srgbClr val="7F7F7F"/>
                      </a:solidFill>
                      <a:prstDash val="solid"/>
                      <a:round/>
                      <a:headEnd type="none" w="med" len="med"/>
                      <a:tailEnd type="none" w="med" len="med"/>
                    </a:lnL>
                    <a:lnR w="19050" cap="flat" cmpd="sng" algn="ctr">
                      <a:solidFill>
                        <a:srgbClr val="A6A6A6"/>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B9CDE5"/>
                    </a:solidFill>
                  </a:tcPr>
                </a:tc>
                <a:tc vMerge="1">
                  <a:txBody>
                    <a:bodyPr/>
                    <a:lstStyle/>
                    <a:p>
                      <a:endParaRPr lang="en-US"/>
                    </a:p>
                  </a:txBody>
                  <a:tcPr/>
                </a:tc>
              </a:tr>
              <a:tr h="47466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CL.SYS.REQ.2100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Arial" charset="0"/>
                        </a:rPr>
                        <a:t>Observations made from Earth orbiting observatories </a:t>
                      </a:r>
                    </a:p>
                    <a:p>
                      <a:pPr marL="0" marR="0" lvl="0" indent="0" algn="l" defTabSz="457200" rtl="0" eaLnBrk="1" fontAlgn="base" latinLnBrk="0" hangingPunct="1">
                        <a:lnSpc>
                          <a:spcPct val="100000"/>
                        </a:lnSpc>
                        <a:spcBef>
                          <a:spcPct val="0"/>
                        </a:spcBef>
                        <a:spcAft>
                          <a:spcPct val="0"/>
                        </a:spcAft>
                        <a:buClrTx/>
                        <a:buSzTx/>
                        <a:buFont typeface="Arial" charset="0"/>
                        <a:buNone/>
                        <a:tabLst/>
                      </a:pPr>
                      <a:endParaRPr kumimoji="0" lang="en-US" sz="1000" b="0" i="0" u="none" strike="noStrike" cap="none" normalizeH="0" baseline="0">
                        <a:ln>
                          <a:noFill/>
                        </a:ln>
                        <a:solidFill>
                          <a:schemeClr val="tx1"/>
                        </a:solidFill>
                        <a:effectLst/>
                        <a:latin typeface="Arial" charset="0"/>
                        <a:ea typeface="Arial" charset="0"/>
                        <a:cs typeface="Arial" charset="0"/>
                      </a:endParaRPr>
                    </a:p>
                  </a:txBody>
                  <a:tcPr horzOverflow="overflow">
                    <a:lnL w="1905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371475">
                <a:tc vMerge="1">
                  <a:txBody>
                    <a:bodyPr/>
                    <a:lstStyle/>
                    <a:p>
                      <a:endParaRPr lang="en-US"/>
                    </a:p>
                  </a:txBody>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a:ln>
                            <a:noFill/>
                          </a:ln>
                          <a:solidFill>
                            <a:schemeClr val="tx1"/>
                          </a:solidFill>
                          <a:effectLst/>
                          <a:latin typeface="Arial" charset="0"/>
                          <a:ea typeface="Arial" charset="0"/>
                          <a:cs typeface="Arial" charset="0"/>
                        </a:rPr>
                        <a:t>GNSS-RO</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decadal change of temperature profiles</a:t>
                      </a:r>
                      <a:endParaRPr kumimoji="0" lang="en-US" sz="1000" b="0" i="0" u="none" strike="noStrike" cap="none" normalizeH="0" baseline="0">
                        <a:ln>
                          <a:noFill/>
                        </a:ln>
                        <a:solidFill>
                          <a:schemeClr val="tx1"/>
                        </a:solidFill>
                        <a:effectLst/>
                        <a:latin typeface="Arial" charset="0"/>
                        <a:ea typeface="ＭＳ Ｐゴシック" charset="-128"/>
                        <a:cs typeface="Arial" charset="0"/>
                      </a:endParaRP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CD5B5"/>
                    </a:solidFill>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CL.PRJ.REQ.1008</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Atmospheric refractivity with:</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Annual means in 10º latitude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900" b="0" i="0" u="none" strike="noStrike" cap="none" normalizeH="0" baseline="0">
                          <a:ln>
                            <a:noFill/>
                          </a:ln>
                          <a:solidFill>
                            <a:schemeClr val="tx1"/>
                          </a:solidFill>
                          <a:effectLst/>
                          <a:latin typeface="Arial" charset="0"/>
                          <a:ea typeface="Arial" charset="0"/>
                          <a:cs typeface="Arial" charset="0"/>
                        </a:rPr>
                        <a:t>  zones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Uncertainty of 0.03% (k=1) for 5-20 km altitude in these zones</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CD5B5"/>
                    </a:solidFill>
                  </a:tcPr>
                </a:tc>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CL.SYS.REQ.2003</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Measure the phase delay rate of GNSS transmitted signal occulted by the atmosphere:</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Altitudes 5-20 km</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Uncertainty ≤0.5 mm/sec</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CL.SYS.REQ.2004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Measure averaged microwave refractivity:</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Over 1 year 10° latitudinal zones, over all </a:t>
                      </a:r>
                    </a:p>
                    <a:p>
                      <a:pPr marL="0" marR="0" lvl="0" indent="0" algn="l" defTabSz="457200" rtl="0" eaLnBrk="1" fontAlgn="base" latinLnBrk="0" hangingPunct="1">
                        <a:lnSpc>
                          <a:spcPct val="100000"/>
                        </a:lnSpc>
                        <a:spcBef>
                          <a:spcPct val="0"/>
                        </a:spcBef>
                        <a:spcAft>
                          <a:spcPct val="0"/>
                        </a:spcAft>
                        <a:buClrTx/>
                        <a:buSzTx/>
                        <a:buFont typeface="Arial" charset="0"/>
                        <a:buNone/>
                        <a:tabLst/>
                      </a:pPr>
                      <a:r>
                        <a:rPr kumimoji="0" lang="en-US" sz="900" b="0" i="0" u="none" strike="noStrike" cap="none" normalizeH="0" baseline="0">
                          <a:ln>
                            <a:noFill/>
                          </a:ln>
                          <a:solidFill>
                            <a:schemeClr val="tx1"/>
                          </a:solidFill>
                          <a:effectLst/>
                          <a:latin typeface="Arial" charset="0"/>
                          <a:ea typeface="Arial" charset="0"/>
                          <a:cs typeface="Arial" charset="0"/>
                        </a:rPr>
                        <a:t>  longitudes,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Altitudes 5–20 km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Uncertainty ≤0.03% in these zones</a:t>
                      </a:r>
                    </a:p>
                  </a:txBody>
                  <a:tcPr horzOverflow="overflow">
                    <a:lnL w="12700" cap="flat" cmpd="sng" algn="ctr">
                      <a:solidFill>
                        <a:srgbClr val="7F7F7F"/>
                      </a:solidFill>
                      <a:prstDash val="solid"/>
                      <a:round/>
                      <a:headEnd type="none" w="med" len="med"/>
                      <a:tailEnd type="none" w="med" len="med"/>
                    </a:lnL>
                    <a:lnR w="19050" cap="flat" cmpd="sng" algn="ctr">
                      <a:solidFill>
                        <a:srgbClr val="A6A6A6"/>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CD5B5"/>
                    </a:solidFill>
                  </a:tcPr>
                </a:tc>
                <a:tc vMerge="1">
                  <a:txBody>
                    <a:bodyPr/>
                    <a:lstStyle/>
                    <a:p>
                      <a:endParaRPr lang="en-US"/>
                    </a:p>
                  </a:txBody>
                  <a:tcPr/>
                </a:tc>
              </a:tr>
              <a:tr h="5778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CL.SYS.REQ.2103</a:t>
                      </a:r>
                      <a:endParaRPr kumimoji="0" lang="en-US" sz="1000" b="0" i="0" u="none" strike="noStrike" cap="none" normalizeH="0" baseline="0">
                        <a:ln>
                          <a:noFill/>
                        </a:ln>
                        <a:solidFill>
                          <a:srgbClr val="000000"/>
                        </a:solidFill>
                        <a:effectLst/>
                        <a:latin typeface="Arial" charset="0"/>
                        <a:ea typeface="ＭＳ Ｐゴシック" charset="-128"/>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rgbClr val="000000"/>
                          </a:solidFill>
                          <a:effectLst/>
                          <a:latin typeface="Arial" charset="0"/>
                          <a:ea typeface="ＭＳ Ｐゴシック" charset="-128"/>
                          <a:cs typeface="Arial" charset="0"/>
                        </a:rPr>
                        <a:t>Consumables for 5 years</a:t>
                      </a:r>
                    </a:p>
                  </a:txBody>
                  <a:tcPr horzOverflow="overflow">
                    <a:lnL w="19050" cap="flat" cmpd="sng" algn="ctr">
                      <a:solidFill>
                        <a:srgbClr val="A6A6A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91757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sng" strike="noStrike" cap="none" normalizeH="0" baseline="0">
                          <a:ln>
                            <a:noFill/>
                          </a:ln>
                          <a:solidFill>
                            <a:schemeClr val="tx1"/>
                          </a:solidFill>
                          <a:effectLst/>
                          <a:latin typeface="Arial" charset="0"/>
                          <a:ea typeface="Arial" charset="0"/>
                          <a:cs typeface="Arial" charset="0"/>
                        </a:rPr>
                        <a:t>Reference inter-calibration</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Broadband CERES</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Operational sounders (e.g. CrIS, IASI) </a:t>
                      </a:r>
                    </a:p>
                    <a:p>
                      <a:pPr marL="0" marR="0" lvl="0" indent="0" algn="l" defTabSz="457200" rtl="0" eaLnBrk="1" fontAlgn="base" latinLnBrk="0" hangingPunct="1">
                        <a:lnSpc>
                          <a:spcPct val="100000"/>
                        </a:lnSpc>
                        <a:spcBef>
                          <a:spcPct val="0"/>
                        </a:spcBef>
                        <a:spcAft>
                          <a:spcPct val="0"/>
                        </a:spcAft>
                        <a:buClrTx/>
                        <a:buSzTx/>
                        <a:buFont typeface="Arial" charset="0"/>
                        <a:buChar char="•"/>
                        <a:tabLst/>
                      </a:pPr>
                      <a:r>
                        <a:rPr kumimoji="0" lang="en-US" sz="900" b="0" i="0" u="none" strike="noStrike" cap="none" normalizeH="0" baseline="0">
                          <a:ln>
                            <a:noFill/>
                          </a:ln>
                          <a:solidFill>
                            <a:schemeClr val="tx1"/>
                          </a:solidFill>
                          <a:effectLst/>
                          <a:latin typeface="Arial" charset="0"/>
                          <a:ea typeface="Arial" charset="0"/>
                          <a:cs typeface="Arial" charset="0"/>
                        </a:rPr>
                        <a:t>Operational imagers </a:t>
                      </a:r>
                      <a:br>
                        <a:rPr kumimoji="0" lang="en-US" sz="900" b="0" i="0" u="none" strike="noStrike" cap="none" normalizeH="0" baseline="0">
                          <a:ln>
                            <a:noFill/>
                          </a:ln>
                          <a:solidFill>
                            <a:schemeClr val="tx1"/>
                          </a:solidFill>
                          <a:effectLst/>
                          <a:latin typeface="Arial" charset="0"/>
                          <a:ea typeface="Arial" charset="0"/>
                          <a:cs typeface="Arial" charset="0"/>
                        </a:rPr>
                      </a:br>
                      <a:r>
                        <a:rPr kumimoji="0" lang="en-US" sz="900" b="0" i="0" u="none" strike="noStrike" cap="none" normalizeH="0" baseline="0">
                          <a:ln>
                            <a:noFill/>
                          </a:ln>
                          <a:solidFill>
                            <a:schemeClr val="tx1"/>
                          </a:solidFill>
                          <a:effectLst/>
                          <a:latin typeface="Arial" charset="0"/>
                          <a:ea typeface="Arial" charset="0"/>
                          <a:cs typeface="Arial" charset="0"/>
                        </a:rPr>
                        <a:t>(e.g. VIIRS, AVHRR, Landsat)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CC1DA"/>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CL.PRJ.1.REQ.1009</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ea typeface="Arial" charset="0"/>
                          <a:cs typeface="Arial" charset="0"/>
                        </a:rPr>
                        <a:t>Provide data to climate relevant operational sensors that will be used to improve the accuracy of their measurements.</a:t>
                      </a:r>
                      <a:endParaRPr kumimoji="0" lang="en-US" sz="1000" b="1" i="0" u="none" strike="noStrike" cap="none" normalizeH="0" baseline="0">
                        <a:ln>
                          <a:noFill/>
                        </a:ln>
                        <a:solidFill>
                          <a:schemeClr val="tx1"/>
                        </a:solidFill>
                        <a:effectLst/>
                        <a:latin typeface="Arial" charset="0"/>
                        <a:ea typeface="ＭＳ Ｐゴシック" charset="-128"/>
                        <a:cs typeface="Arial" charset="0"/>
                      </a:endParaRP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CCC1DA"/>
                    </a:solidFill>
                  </a:tcPr>
                </a:tc>
                <a:tc vMerge="1">
                  <a:txBody>
                    <a:bodyPr/>
                    <a:lstStyle/>
                    <a:p>
                      <a:endParaRPr lang="en-US"/>
                    </a:p>
                  </a:txBody>
                  <a:tcPr/>
                </a:tc>
                <a:tc vMerge="1">
                  <a:txBody>
                    <a:bodyPr/>
                    <a:lstStyle/>
                    <a:p>
                      <a:endParaRPr 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0"/>
          </p:nvPr>
        </p:nvSpPr>
        <p:spPr>
          <a:xfrm>
            <a:off x="0" y="685800"/>
            <a:ext cx="5638800" cy="5638800"/>
          </a:xfrm>
        </p:spPr>
        <p:txBody>
          <a:bodyPr/>
          <a:lstStyle/>
          <a:p>
            <a:pPr marL="454025" lvl="1" indent="-284163" eaLnBrk="1" hangingPunct="1">
              <a:buFont typeface="Arial" pitchFamily="34" charset="0"/>
              <a:buChar char="•"/>
            </a:pPr>
            <a:r>
              <a:rPr sz="1800" b="1" smtClean="0">
                <a:cs typeface="Arial" pitchFamily="34" charset="0"/>
              </a:rPr>
              <a:t>CLARREO Observatories:</a:t>
            </a:r>
          </a:p>
          <a:p>
            <a:pPr marL="852488" lvl="2" indent="-284163" eaLnBrk="1" hangingPunct="1">
              <a:buSzPct val="100000"/>
              <a:buFont typeface="Arial" pitchFamily="34" charset="0"/>
              <a:buChar char="–"/>
            </a:pPr>
            <a:r>
              <a:rPr sz="1600" smtClean="0">
                <a:cs typeface="Arial" pitchFamily="34" charset="0"/>
              </a:rPr>
              <a:t>Four small observatories (~ 370 kg each)</a:t>
            </a:r>
          </a:p>
          <a:p>
            <a:pPr marL="1147763" lvl="3" eaLnBrk="1" hangingPunct="1">
              <a:buFont typeface="Arial" pitchFamily="34" charset="0"/>
              <a:buChar char="•"/>
            </a:pPr>
            <a:r>
              <a:rPr sz="1400" smtClean="0">
                <a:cs typeface="Arial" pitchFamily="34" charset="0"/>
              </a:rPr>
              <a:t>Two Infrared Observatories with GNSS-RO</a:t>
            </a:r>
          </a:p>
          <a:p>
            <a:pPr marL="1147763" lvl="3" eaLnBrk="1" hangingPunct="1">
              <a:buFont typeface="Arial" pitchFamily="34" charset="0"/>
              <a:buChar char="•"/>
            </a:pPr>
            <a:r>
              <a:rPr sz="1400" smtClean="0">
                <a:cs typeface="Arial" pitchFamily="34" charset="0"/>
              </a:rPr>
              <a:t>Two Reflected Solar Observatories with GNSS-RO</a:t>
            </a:r>
          </a:p>
          <a:p>
            <a:pPr marL="852488" lvl="2" indent="-284163" eaLnBrk="1" hangingPunct="1">
              <a:buSzPct val="100000"/>
              <a:buFont typeface="Arial" pitchFamily="34" charset="0"/>
              <a:buChar char="–"/>
            </a:pPr>
            <a:r>
              <a:rPr sz="1600" smtClean="0">
                <a:cs typeface="Arial" pitchFamily="34" charset="0"/>
              </a:rPr>
              <a:t>Observatories will be configured around a small, </a:t>
            </a:r>
            <a:r>
              <a:rPr sz="1600" u="sng" smtClean="0">
                <a:cs typeface="Arial" pitchFamily="34" charset="0"/>
              </a:rPr>
              <a:t>common spacecraft bus</a:t>
            </a:r>
            <a:r>
              <a:rPr sz="1600" smtClean="0">
                <a:cs typeface="Arial" pitchFamily="34" charset="0"/>
              </a:rPr>
              <a:t> to reduce cost</a:t>
            </a:r>
          </a:p>
          <a:p>
            <a:pPr marL="852488" lvl="2" indent="-284163" eaLnBrk="1" hangingPunct="1">
              <a:buSzPct val="100000"/>
              <a:buFont typeface="Arial" pitchFamily="34" charset="0"/>
              <a:buChar char="–"/>
            </a:pPr>
            <a:r>
              <a:rPr sz="1600" smtClean="0">
                <a:cs typeface="Arial" pitchFamily="34" charset="0"/>
              </a:rPr>
              <a:t>Observatories are compatible with Falcon 1e, Athena, Taurus XL, and Minotaur IV</a:t>
            </a:r>
          </a:p>
          <a:p>
            <a:pPr marL="852488" lvl="2" indent="-284163" eaLnBrk="1" hangingPunct="1">
              <a:buSzPct val="75000"/>
              <a:buFont typeface="Arial" pitchFamily="34" charset="0"/>
              <a:buChar char="•"/>
            </a:pPr>
            <a:endParaRPr sz="1000" i="1" smtClean="0">
              <a:cs typeface="Arial" pitchFamily="34" charset="0"/>
            </a:endParaRPr>
          </a:p>
          <a:p>
            <a:pPr marL="454025" lvl="1" indent="-284163" eaLnBrk="1" hangingPunct="1">
              <a:buFont typeface="Arial" pitchFamily="34" charset="0"/>
              <a:buChar char="•"/>
            </a:pPr>
            <a:r>
              <a:rPr sz="1800" b="1" smtClean="0">
                <a:cs typeface="Arial" pitchFamily="34" charset="0"/>
              </a:rPr>
              <a:t>Launch Schedule</a:t>
            </a:r>
          </a:p>
          <a:p>
            <a:pPr marL="852488" lvl="2" indent="-284163" eaLnBrk="1" hangingPunct="1">
              <a:buSzPct val="100000"/>
              <a:buFont typeface="Arial" pitchFamily="34" charset="0"/>
              <a:buChar char="–"/>
            </a:pPr>
            <a:r>
              <a:rPr sz="1600" smtClean="0">
                <a:cs typeface="Arial" pitchFamily="34" charset="0"/>
              </a:rPr>
              <a:t>2017:  Infrared Observatory</a:t>
            </a:r>
          </a:p>
          <a:p>
            <a:pPr marL="852488" lvl="2" indent="-284163" eaLnBrk="1" hangingPunct="1">
              <a:buSzPct val="100000"/>
              <a:buFont typeface="Arial" pitchFamily="34" charset="0"/>
              <a:buChar char="–"/>
            </a:pPr>
            <a:r>
              <a:rPr sz="1600" smtClean="0">
                <a:cs typeface="Arial" pitchFamily="34" charset="0"/>
              </a:rPr>
              <a:t>2019:  Reflected Solar Observatory</a:t>
            </a:r>
          </a:p>
          <a:p>
            <a:pPr marL="852488" lvl="2" indent="-284163" eaLnBrk="1" hangingPunct="1">
              <a:buSzPct val="100000"/>
              <a:buFont typeface="Arial" pitchFamily="34" charset="0"/>
              <a:buChar char="–"/>
            </a:pPr>
            <a:r>
              <a:rPr sz="1600" smtClean="0">
                <a:cs typeface="Arial" pitchFamily="34" charset="0"/>
              </a:rPr>
              <a:t>2020:  Both observatories dual-manifested</a:t>
            </a:r>
          </a:p>
          <a:p>
            <a:pPr marL="852488" lvl="2" indent="-284163" eaLnBrk="1" hangingPunct="1">
              <a:buSzPct val="100000"/>
              <a:buFont typeface="Arial" pitchFamily="34" charset="0"/>
              <a:buChar char="–"/>
            </a:pPr>
            <a:r>
              <a:rPr sz="1600" smtClean="0">
                <a:cs typeface="Arial" pitchFamily="34" charset="0"/>
              </a:rPr>
              <a:t>Mission concept assumes a Minotaur IV launch vehicle for all launches</a:t>
            </a:r>
          </a:p>
          <a:p>
            <a:pPr marL="852488" lvl="2" indent="-284163" eaLnBrk="1" hangingPunct="1">
              <a:buSzPct val="75000"/>
              <a:buFont typeface="Arial" pitchFamily="34" charset="0"/>
              <a:buChar char="•"/>
            </a:pPr>
            <a:endParaRPr sz="1000" i="1" smtClean="0">
              <a:cs typeface="Arial" pitchFamily="34" charset="0"/>
            </a:endParaRPr>
          </a:p>
          <a:p>
            <a:pPr marL="454025" lvl="1" indent="-284163" eaLnBrk="1" hangingPunct="1">
              <a:buFont typeface="Arial" pitchFamily="34" charset="0"/>
              <a:buChar char="•"/>
            </a:pPr>
            <a:r>
              <a:rPr sz="1800" b="1" smtClean="0">
                <a:cs typeface="Arial" pitchFamily="34" charset="0"/>
              </a:rPr>
              <a:t>Orbit Parameters:</a:t>
            </a:r>
          </a:p>
          <a:p>
            <a:pPr marL="852488" lvl="2" indent="-284163" eaLnBrk="1" hangingPunct="1">
              <a:buSzPct val="100000"/>
              <a:buFont typeface="Arial" pitchFamily="34" charset="0"/>
              <a:buChar char="–"/>
            </a:pPr>
            <a:r>
              <a:rPr sz="1600" smtClean="0">
                <a:cs typeface="Arial" pitchFamily="34" charset="0"/>
              </a:rPr>
              <a:t>Altitude:  609 km</a:t>
            </a:r>
          </a:p>
          <a:p>
            <a:pPr marL="852488" lvl="2" indent="-284163" eaLnBrk="1" hangingPunct="1">
              <a:buSzPct val="100000"/>
              <a:buFont typeface="Arial" pitchFamily="34" charset="0"/>
              <a:buChar char="–"/>
            </a:pPr>
            <a:r>
              <a:rPr sz="1600" smtClean="0">
                <a:cs typeface="Arial" pitchFamily="34" charset="0"/>
              </a:rPr>
              <a:t>Inclination:  90° (polar)</a:t>
            </a:r>
          </a:p>
        </p:txBody>
      </p:sp>
      <p:sp>
        <p:nvSpPr>
          <p:cNvPr id="44035" name="Title 1"/>
          <p:cNvSpPr>
            <a:spLocks noGrp="1"/>
          </p:cNvSpPr>
          <p:nvPr>
            <p:ph type="title"/>
          </p:nvPr>
        </p:nvSpPr>
        <p:spPr/>
        <p:txBody>
          <a:bodyPr/>
          <a:lstStyle/>
          <a:p>
            <a:pPr eaLnBrk="1" hangingPunct="1"/>
            <a:r>
              <a:rPr lang="en-US" smtClean="0"/>
              <a:t>Mission Architecture</a:t>
            </a:r>
          </a:p>
        </p:txBody>
      </p:sp>
      <p:sp>
        <p:nvSpPr>
          <p:cNvPr id="9" name="Text Placeholder 8"/>
          <p:cNvSpPr>
            <a:spLocks noGrp="1"/>
          </p:cNvSpPr>
          <p:nvPr>
            <p:ph type="body" sz="quarter" idx="12"/>
          </p:nvPr>
        </p:nvSpPr>
        <p:spPr>
          <a:xfrm>
            <a:off x="0" y="6324600"/>
            <a:ext cx="9144000" cy="304800"/>
          </a:xfrm>
        </p:spPr>
        <p:txBody>
          <a:bodyPr/>
          <a:lstStyle/>
          <a:p>
            <a:pPr eaLnBrk="1" hangingPunct="1">
              <a:defRPr/>
            </a:pPr>
            <a:endParaRPr/>
          </a:p>
        </p:txBody>
      </p:sp>
      <p:pic>
        <p:nvPicPr>
          <p:cNvPr id="44037" name="Picture 2"/>
          <p:cNvPicPr>
            <a:picLocks noChangeAspect="1" noChangeArrowheads="1"/>
          </p:cNvPicPr>
          <p:nvPr/>
        </p:nvPicPr>
        <p:blipFill>
          <a:blip r:embed="rId2" cstate="print"/>
          <a:srcRect/>
          <a:stretch>
            <a:fillRect/>
          </a:stretch>
        </p:blipFill>
        <p:spPr bwMode="auto">
          <a:xfrm rot="797674">
            <a:off x="5564188" y="1954213"/>
            <a:ext cx="3063875" cy="1452562"/>
          </a:xfrm>
          <a:prstGeom prst="rect">
            <a:avLst/>
          </a:prstGeom>
          <a:noFill/>
          <a:ln w="9525">
            <a:noFill/>
            <a:miter lim="800000"/>
            <a:headEnd/>
            <a:tailEnd/>
          </a:ln>
        </p:spPr>
      </p:pic>
      <p:pic>
        <p:nvPicPr>
          <p:cNvPr id="44038" name="Picture 11" descr="rs_single_zero.jpg"/>
          <p:cNvPicPr>
            <a:picLocks noChangeAspect="1"/>
          </p:cNvPicPr>
          <p:nvPr/>
        </p:nvPicPr>
        <p:blipFill>
          <a:blip r:embed="rId3" cstate="print"/>
          <a:srcRect/>
          <a:stretch>
            <a:fillRect/>
          </a:stretch>
        </p:blipFill>
        <p:spPr bwMode="auto">
          <a:xfrm>
            <a:off x="5562600" y="838200"/>
            <a:ext cx="3124200" cy="984250"/>
          </a:xfrm>
          <a:prstGeom prst="rect">
            <a:avLst/>
          </a:prstGeom>
          <a:noFill/>
          <a:ln w="9525">
            <a:noFill/>
            <a:miter lim="800000"/>
            <a:headEnd/>
            <a:tailEnd/>
          </a:ln>
        </p:spPr>
      </p:pic>
      <p:sp>
        <p:nvSpPr>
          <p:cNvPr id="44039" name="TextBox 12"/>
          <p:cNvSpPr txBox="1">
            <a:spLocks noChangeArrowheads="1"/>
          </p:cNvSpPr>
          <p:nvPr/>
        </p:nvSpPr>
        <p:spPr bwMode="auto">
          <a:xfrm>
            <a:off x="5715000" y="1719263"/>
            <a:ext cx="2971800" cy="338137"/>
          </a:xfrm>
          <a:prstGeom prst="rect">
            <a:avLst/>
          </a:prstGeom>
          <a:noFill/>
          <a:ln w="9525">
            <a:noFill/>
            <a:miter lim="800000"/>
            <a:headEnd/>
            <a:tailEnd/>
          </a:ln>
        </p:spPr>
        <p:txBody>
          <a:bodyPr>
            <a:spAutoFit/>
          </a:bodyPr>
          <a:lstStyle/>
          <a:p>
            <a:pPr algn="ctr"/>
            <a:r>
              <a:rPr lang="en-US" sz="1600" b="1" dirty="0">
                <a:latin typeface="+mj-lt"/>
              </a:rPr>
              <a:t>Reflected Solar Observatory</a:t>
            </a:r>
          </a:p>
        </p:txBody>
      </p:sp>
      <p:sp>
        <p:nvSpPr>
          <p:cNvPr id="44040" name="TextBox 13"/>
          <p:cNvSpPr txBox="1">
            <a:spLocks noChangeArrowheads="1"/>
          </p:cNvSpPr>
          <p:nvPr/>
        </p:nvSpPr>
        <p:spPr bwMode="auto">
          <a:xfrm>
            <a:off x="5638800" y="3006725"/>
            <a:ext cx="2971800" cy="338138"/>
          </a:xfrm>
          <a:prstGeom prst="rect">
            <a:avLst/>
          </a:prstGeom>
          <a:noFill/>
          <a:ln w="9525">
            <a:noFill/>
            <a:miter lim="800000"/>
            <a:headEnd/>
            <a:tailEnd/>
          </a:ln>
        </p:spPr>
        <p:txBody>
          <a:bodyPr>
            <a:spAutoFit/>
          </a:bodyPr>
          <a:lstStyle/>
          <a:p>
            <a:pPr algn="ctr"/>
            <a:r>
              <a:rPr lang="en-US" sz="1600" b="1">
                <a:latin typeface="+mj-lt"/>
              </a:rPr>
              <a:t>Infrared Observatory</a:t>
            </a:r>
          </a:p>
        </p:txBody>
      </p:sp>
      <p:pic>
        <p:nvPicPr>
          <p:cNvPr id="44041" name="Picture 2"/>
          <p:cNvPicPr>
            <a:picLocks noChangeAspect="1" noChangeArrowheads="1"/>
          </p:cNvPicPr>
          <p:nvPr/>
        </p:nvPicPr>
        <p:blipFill>
          <a:blip r:embed="rId4" cstate="print"/>
          <a:srcRect/>
          <a:stretch>
            <a:fillRect/>
          </a:stretch>
        </p:blipFill>
        <p:spPr bwMode="auto">
          <a:xfrm>
            <a:off x="5502275" y="3810000"/>
            <a:ext cx="3641725" cy="251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l="20822" t="14445" r="23920" b="48215"/>
          <a:stretch>
            <a:fillRect/>
          </a:stretch>
        </p:blipFill>
        <p:spPr bwMode="auto">
          <a:xfrm>
            <a:off x="1863725" y="3248025"/>
            <a:ext cx="5249863" cy="2757488"/>
          </a:xfrm>
          <a:prstGeom prst="rect">
            <a:avLst/>
          </a:prstGeom>
          <a:noFill/>
          <a:ln w="9525">
            <a:noFill/>
            <a:miter lim="800000"/>
            <a:headEnd/>
            <a:tailEnd/>
          </a:ln>
        </p:spPr>
      </p:pic>
      <p:pic>
        <p:nvPicPr>
          <p:cNvPr id="7577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992692">
            <a:off x="6941344" y="4582319"/>
            <a:ext cx="965200" cy="576262"/>
          </a:xfrm>
          <a:prstGeom prst="rect">
            <a:avLst/>
          </a:prstGeom>
          <a:noFill/>
          <a:ln w="9525">
            <a:noFill/>
            <a:miter lim="800000"/>
            <a:headEnd/>
            <a:tailEnd/>
          </a:ln>
        </p:spPr>
      </p:pic>
      <p:pic>
        <p:nvPicPr>
          <p:cNvPr id="7578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640579">
            <a:off x="1020763" y="4994275"/>
            <a:ext cx="965200" cy="577850"/>
          </a:xfrm>
          <a:prstGeom prst="rect">
            <a:avLst/>
          </a:prstGeom>
          <a:noFill/>
          <a:ln w="9525">
            <a:noFill/>
            <a:miter lim="800000"/>
            <a:headEnd/>
            <a:tailEnd/>
          </a:ln>
        </p:spPr>
      </p:pic>
      <p:pic>
        <p:nvPicPr>
          <p:cNvPr id="7578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156471">
            <a:off x="6521450" y="3810000"/>
            <a:ext cx="969963" cy="590550"/>
          </a:xfrm>
          <a:prstGeom prst="rect">
            <a:avLst/>
          </a:prstGeom>
          <a:noFill/>
          <a:ln w="9525">
            <a:noFill/>
            <a:miter lim="800000"/>
            <a:headEnd/>
            <a:tailEnd/>
          </a:ln>
        </p:spPr>
      </p:pic>
      <p:pic>
        <p:nvPicPr>
          <p:cNvPr id="75782"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4745622">
            <a:off x="1364457" y="4166394"/>
            <a:ext cx="971550" cy="592137"/>
          </a:xfrm>
          <a:prstGeom prst="rect">
            <a:avLst/>
          </a:prstGeom>
          <a:noFill/>
          <a:ln w="9525">
            <a:noFill/>
            <a:miter lim="800000"/>
            <a:headEnd/>
            <a:tailEnd/>
          </a:ln>
        </p:spPr>
      </p:pic>
      <p:sp>
        <p:nvSpPr>
          <p:cNvPr id="25" name="TextBox 24"/>
          <p:cNvSpPr txBox="1"/>
          <p:nvPr/>
        </p:nvSpPr>
        <p:spPr>
          <a:xfrm>
            <a:off x="7902575" y="4789488"/>
            <a:ext cx="312738" cy="215900"/>
          </a:xfrm>
          <a:prstGeom prst="rect">
            <a:avLst/>
          </a:prstGeom>
          <a:noFill/>
        </p:spPr>
        <p:txBody>
          <a:bodyPr lIns="0" tIns="0" rIns="0" bIns="0">
            <a:spAutoFit/>
          </a:bodyPr>
          <a:lstStyle/>
          <a:p>
            <a:pPr eaLnBrk="1" hangingPunct="1">
              <a:defRPr/>
            </a:pPr>
            <a:r>
              <a:rPr lang="en-US" sz="1400" dirty="0">
                <a:solidFill>
                  <a:srgbClr val="000000"/>
                </a:solidFill>
                <a:latin typeface="Arial"/>
                <a:ea typeface="+mn-ea"/>
              </a:rPr>
              <a:t>IR</a:t>
            </a:r>
          </a:p>
        </p:txBody>
      </p:sp>
      <p:sp>
        <p:nvSpPr>
          <p:cNvPr id="26" name="TextBox 25"/>
          <p:cNvSpPr txBox="1"/>
          <p:nvPr/>
        </p:nvSpPr>
        <p:spPr>
          <a:xfrm>
            <a:off x="889000" y="4668838"/>
            <a:ext cx="314325" cy="215900"/>
          </a:xfrm>
          <a:prstGeom prst="rect">
            <a:avLst/>
          </a:prstGeom>
          <a:noFill/>
        </p:spPr>
        <p:txBody>
          <a:bodyPr lIns="0" tIns="0" rIns="0" bIns="0">
            <a:spAutoFit/>
          </a:bodyPr>
          <a:lstStyle/>
          <a:p>
            <a:pPr algn="r" eaLnBrk="1" hangingPunct="1">
              <a:defRPr/>
            </a:pPr>
            <a:r>
              <a:rPr lang="en-US" sz="1400" dirty="0">
                <a:solidFill>
                  <a:srgbClr val="000000"/>
                </a:solidFill>
                <a:latin typeface="Arial"/>
                <a:ea typeface="+mn-ea"/>
              </a:rPr>
              <a:t>IR</a:t>
            </a:r>
          </a:p>
        </p:txBody>
      </p:sp>
      <p:sp>
        <p:nvSpPr>
          <p:cNvPr id="27" name="TextBox 26"/>
          <p:cNvSpPr txBox="1"/>
          <p:nvPr/>
        </p:nvSpPr>
        <p:spPr>
          <a:xfrm>
            <a:off x="7521575" y="3905250"/>
            <a:ext cx="314325" cy="215900"/>
          </a:xfrm>
          <a:prstGeom prst="rect">
            <a:avLst/>
          </a:prstGeom>
          <a:noFill/>
        </p:spPr>
        <p:txBody>
          <a:bodyPr lIns="0" tIns="0" rIns="0" bIns="0">
            <a:spAutoFit/>
          </a:bodyPr>
          <a:lstStyle/>
          <a:p>
            <a:pPr eaLnBrk="1" hangingPunct="1">
              <a:defRPr/>
            </a:pPr>
            <a:r>
              <a:rPr lang="en-US" sz="1400" dirty="0">
                <a:solidFill>
                  <a:srgbClr val="000000"/>
                </a:solidFill>
                <a:latin typeface="Arial"/>
                <a:ea typeface="+mn-ea"/>
              </a:rPr>
              <a:t>RS</a:t>
            </a:r>
          </a:p>
        </p:txBody>
      </p:sp>
      <p:sp>
        <p:nvSpPr>
          <p:cNvPr id="28" name="TextBox 27"/>
          <p:cNvSpPr txBox="1"/>
          <p:nvPr/>
        </p:nvSpPr>
        <p:spPr>
          <a:xfrm>
            <a:off x="1301750" y="3757613"/>
            <a:ext cx="312738" cy="215900"/>
          </a:xfrm>
          <a:prstGeom prst="rect">
            <a:avLst/>
          </a:prstGeom>
          <a:noFill/>
        </p:spPr>
        <p:txBody>
          <a:bodyPr lIns="0" tIns="0" rIns="0" bIns="0">
            <a:spAutoFit/>
          </a:bodyPr>
          <a:lstStyle/>
          <a:p>
            <a:pPr algn="r" eaLnBrk="1" hangingPunct="1">
              <a:defRPr/>
            </a:pPr>
            <a:r>
              <a:rPr lang="en-US" sz="1400" dirty="0">
                <a:solidFill>
                  <a:srgbClr val="000000"/>
                </a:solidFill>
                <a:latin typeface="Arial"/>
                <a:ea typeface="+mn-ea"/>
              </a:rPr>
              <a:t>RS</a:t>
            </a:r>
          </a:p>
        </p:txBody>
      </p:sp>
      <p:sp>
        <p:nvSpPr>
          <p:cNvPr id="75787" name="Title 3"/>
          <p:cNvSpPr>
            <a:spLocks noGrp="1"/>
          </p:cNvSpPr>
          <p:nvPr>
            <p:ph type="title"/>
          </p:nvPr>
        </p:nvSpPr>
        <p:spPr>
          <a:xfrm>
            <a:off x="2347913" y="0"/>
            <a:ext cx="6784975" cy="685800"/>
          </a:xfrm>
        </p:spPr>
        <p:txBody>
          <a:bodyPr/>
          <a:lstStyle/>
          <a:p>
            <a:pPr eaLnBrk="1" hangingPunct="1"/>
            <a:r>
              <a:rPr lang="en-US" dirty="0" smtClean="0"/>
              <a:t>Orbit Selection</a:t>
            </a:r>
          </a:p>
        </p:txBody>
      </p:sp>
      <p:sp>
        <p:nvSpPr>
          <p:cNvPr id="29" name="TextBox 28"/>
          <p:cNvSpPr txBox="1"/>
          <p:nvPr/>
        </p:nvSpPr>
        <p:spPr>
          <a:xfrm>
            <a:off x="219075" y="2449513"/>
            <a:ext cx="2155825" cy="954087"/>
          </a:xfrm>
          <a:prstGeom prst="rect">
            <a:avLst/>
          </a:prstGeom>
          <a:noFill/>
        </p:spPr>
        <p:txBody>
          <a:bodyPr>
            <a:spAutoFit/>
          </a:bodyPr>
          <a:lstStyle/>
          <a:p>
            <a:pPr algn="r" eaLnBrk="1" hangingPunct="1">
              <a:defRPr/>
            </a:pPr>
            <a:r>
              <a:rPr lang="en-US" sz="1400" dirty="0">
                <a:solidFill>
                  <a:srgbClr val="000000"/>
                </a:solidFill>
                <a:latin typeface="Arial"/>
                <a:ea typeface="+mn-ea"/>
              </a:rPr>
              <a:t>IR and RS Observatories are Paired for Overlapping Measurements</a:t>
            </a:r>
          </a:p>
        </p:txBody>
      </p:sp>
      <p:sp>
        <p:nvSpPr>
          <p:cNvPr id="30" name="TextBox 29"/>
          <p:cNvSpPr txBox="1"/>
          <p:nvPr/>
        </p:nvSpPr>
        <p:spPr>
          <a:xfrm>
            <a:off x="303213" y="930275"/>
            <a:ext cx="6176962" cy="1311275"/>
          </a:xfrm>
          <a:prstGeom prst="rect">
            <a:avLst/>
          </a:prstGeom>
          <a:noFill/>
        </p:spPr>
        <p:txBody>
          <a:bodyPr>
            <a:spAutoFit/>
          </a:bodyPr>
          <a:lstStyle/>
          <a:p>
            <a:pPr eaLnBrk="1" hangingPunct="1">
              <a:lnSpc>
                <a:spcPts val="1920"/>
              </a:lnSpc>
              <a:defRPr/>
            </a:pPr>
            <a:r>
              <a:rPr lang="en-US" sz="2000" dirty="0">
                <a:solidFill>
                  <a:srgbClr val="000000"/>
                </a:solidFill>
                <a:latin typeface="Arial"/>
                <a:ea typeface="+mn-ea"/>
              </a:rPr>
              <a:t>Orbit Parameters:</a:t>
            </a:r>
          </a:p>
          <a:p>
            <a:pPr marL="177800" indent="-177800" eaLnBrk="1" hangingPunct="1">
              <a:lnSpc>
                <a:spcPts val="1920"/>
              </a:lnSpc>
              <a:buFont typeface="Arial" pitchFamily="34" charset="0"/>
              <a:buChar char="•"/>
              <a:defRPr/>
            </a:pPr>
            <a:r>
              <a:rPr lang="en-US" sz="1600" b="0" dirty="0">
                <a:solidFill>
                  <a:srgbClr val="000000"/>
                </a:solidFill>
                <a:latin typeface="Arial"/>
                <a:ea typeface="+mn-ea"/>
              </a:rPr>
              <a:t>Mean Altitude = 609 km (61-day ground track repeat cycle)</a:t>
            </a:r>
          </a:p>
          <a:p>
            <a:pPr marL="177800" indent="-177800" eaLnBrk="1" hangingPunct="1">
              <a:lnSpc>
                <a:spcPts val="1920"/>
              </a:lnSpc>
              <a:buFont typeface="Arial" pitchFamily="34" charset="0"/>
              <a:buChar char="•"/>
              <a:defRPr/>
            </a:pPr>
            <a:r>
              <a:rPr lang="en-US" sz="1600" b="0" dirty="0">
                <a:solidFill>
                  <a:srgbClr val="000000"/>
                </a:solidFill>
                <a:latin typeface="Arial"/>
                <a:ea typeface="+mn-ea"/>
              </a:rPr>
              <a:t>Period = 5812.4 ± 0.25 secs (orbit maintenance requirement)</a:t>
            </a:r>
          </a:p>
          <a:p>
            <a:pPr marL="177800" indent="-177800" eaLnBrk="1" hangingPunct="1">
              <a:lnSpc>
                <a:spcPts val="1920"/>
              </a:lnSpc>
              <a:buFont typeface="Arial" pitchFamily="34" charset="0"/>
              <a:buChar char="•"/>
              <a:defRPr/>
            </a:pPr>
            <a:r>
              <a:rPr lang="en-US" sz="1600" b="0" dirty="0">
                <a:solidFill>
                  <a:srgbClr val="000000"/>
                </a:solidFill>
                <a:latin typeface="Arial"/>
                <a:ea typeface="+mn-ea"/>
              </a:rPr>
              <a:t>Inclination = 90°</a:t>
            </a:r>
          </a:p>
          <a:p>
            <a:pPr marL="177800" indent="-177800" eaLnBrk="1" hangingPunct="1">
              <a:lnSpc>
                <a:spcPts val="1920"/>
              </a:lnSpc>
              <a:buFont typeface="Arial" pitchFamily="34" charset="0"/>
              <a:buChar char="•"/>
              <a:defRPr/>
            </a:pPr>
            <a:r>
              <a:rPr lang="en-US" sz="1600" b="0" dirty="0">
                <a:solidFill>
                  <a:srgbClr val="000000"/>
                </a:solidFill>
                <a:latin typeface="Arial"/>
                <a:ea typeface="+mn-ea"/>
              </a:rPr>
              <a:t>RAAN = 0° or 180° (for reference inter-calibration)</a:t>
            </a:r>
          </a:p>
        </p:txBody>
      </p:sp>
      <p:sp>
        <p:nvSpPr>
          <p:cNvPr id="17" name="TextBox 16"/>
          <p:cNvSpPr txBox="1"/>
          <p:nvPr/>
        </p:nvSpPr>
        <p:spPr>
          <a:xfrm>
            <a:off x="6045200" y="2101850"/>
            <a:ext cx="3098800" cy="646113"/>
          </a:xfrm>
          <a:prstGeom prst="rect">
            <a:avLst/>
          </a:prstGeom>
          <a:noFill/>
        </p:spPr>
        <p:txBody>
          <a:bodyPr>
            <a:spAutoFit/>
          </a:bodyPr>
          <a:lstStyle/>
          <a:p>
            <a:pPr eaLnBrk="1" hangingPunct="1">
              <a:defRPr/>
            </a:pPr>
            <a:r>
              <a:rPr lang="en-US" sz="1800" dirty="0">
                <a:solidFill>
                  <a:srgbClr val="000000"/>
                </a:solidFill>
                <a:latin typeface="Arial"/>
                <a:ea typeface="+mn-ea"/>
              </a:rPr>
              <a:t>Optimal Observatory Spacing TBD in Phase A</a:t>
            </a:r>
          </a:p>
        </p:txBody>
      </p:sp>
      <p:sp>
        <p:nvSpPr>
          <p:cNvPr id="24" name="Arc 23"/>
          <p:cNvSpPr/>
          <p:nvPr/>
        </p:nvSpPr>
        <p:spPr bwMode="auto">
          <a:xfrm rot="19396187" flipH="1">
            <a:off x="1174750" y="2641600"/>
            <a:ext cx="823913" cy="2836863"/>
          </a:xfrm>
          <a:prstGeom prst="arc">
            <a:avLst>
              <a:gd name="adj1" fmla="val 16672958"/>
              <a:gd name="adj2" fmla="val 0"/>
            </a:avLst>
          </a:prstGeom>
          <a:noFill/>
          <a:ln w="19050" cap="flat" cmpd="sng" algn="ctr">
            <a:solidFill>
              <a:schemeClr val="tx1"/>
            </a:solidFill>
            <a:prstDash val="solid"/>
            <a:round/>
            <a:headEnd type="none" w="med" len="med"/>
            <a:tailEnd type="triangle" w="med" len="lg"/>
          </a:ln>
          <a:effectLst/>
        </p:spPr>
        <p:txBody>
          <a:bodyPr/>
          <a:lstStyle/>
          <a:p>
            <a:pPr>
              <a:defRPr/>
            </a:pPr>
            <a:endParaRPr lang="en-US" b="0" dirty="0">
              <a:solidFill>
                <a:srgbClr val="000000"/>
              </a:solidFill>
              <a:latin typeface="Times New Roman" pitchFamily="18" charset="0"/>
              <a:ea typeface="+mn-ea"/>
            </a:endParaRPr>
          </a:p>
        </p:txBody>
      </p:sp>
      <p:pic>
        <p:nvPicPr>
          <p:cNvPr id="75792"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b="47688"/>
          <a:stretch>
            <a:fillRect/>
          </a:stretch>
        </p:blipFill>
        <p:spPr bwMode="auto">
          <a:xfrm>
            <a:off x="1241425" y="2627313"/>
            <a:ext cx="6592888" cy="3336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sz="2000" dirty="0" smtClean="0"/>
              <a:t>Climate scientist at NASA Langley Research Center</a:t>
            </a:r>
          </a:p>
          <a:p>
            <a:r>
              <a:rPr lang="en-US" sz="2000" dirty="0" smtClean="0"/>
              <a:t>PhD from Scripps Institution of Oceanography in 1980 </a:t>
            </a:r>
          </a:p>
          <a:p>
            <a:r>
              <a:rPr lang="en-US" sz="2000" dirty="0" smtClean="0"/>
              <a:t>Research: remote sensing of clouds, Earth's radiation balance, climate, testing climate models with observations</a:t>
            </a:r>
          </a:p>
          <a:p>
            <a:r>
              <a:rPr lang="en-US" sz="2000" dirty="0" smtClean="0"/>
              <a:t>Co-Investigator on 4 previous satellite missions (ERBE, Landsat, CALIPSO, </a:t>
            </a:r>
            <a:r>
              <a:rPr lang="en-US" sz="2000" dirty="0" err="1" smtClean="0"/>
              <a:t>Cloudsat</a:t>
            </a:r>
            <a:r>
              <a:rPr lang="en-US" sz="2000" dirty="0" smtClean="0"/>
              <a:t>)</a:t>
            </a:r>
          </a:p>
          <a:p>
            <a:r>
              <a:rPr lang="en-US" sz="2000" dirty="0" smtClean="0"/>
              <a:t>Principal Investigator for the CERES mission (Clouds and the Earths Radiant Energy System) </a:t>
            </a:r>
          </a:p>
          <a:p>
            <a:r>
              <a:rPr lang="en-US" sz="2000" dirty="0" smtClean="0"/>
              <a:t>Science Team Lead for the CLARREO Decadal Survey mission currently in pre-phase A development.  (Climate Absolute Radiance and Refractivity Observatory</a:t>
            </a:r>
          </a:p>
          <a:p>
            <a:r>
              <a:rPr lang="en-US" sz="2000" dirty="0" smtClean="0"/>
              <a:t>Give public lectures on climate change</a:t>
            </a:r>
          </a:p>
          <a:p>
            <a:r>
              <a:rPr lang="en-US" sz="2000" dirty="0" smtClean="0"/>
              <a:t>Addicted to golf</a:t>
            </a:r>
          </a:p>
          <a:p>
            <a:r>
              <a:rPr lang="en-US" sz="2000" dirty="0" smtClean="0"/>
              <a:t>My wife Barb is in human resources for a large company</a:t>
            </a:r>
          </a:p>
          <a:p>
            <a:r>
              <a:rPr lang="en-US" sz="2000" i="1" dirty="0" smtClean="0"/>
              <a:t>Complex challenges: what is climate sensitivity?  how do we design a climate observing system?  how do we narrow uncertainty in climate predictions?</a:t>
            </a:r>
          </a:p>
          <a:p>
            <a:endParaRPr lang="en-US" sz="2000" dirty="0" smtClean="0"/>
          </a:p>
          <a:p>
            <a:endParaRPr lang="en-US" sz="2000"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Who am I?  What's my perspective?</a:t>
            </a:r>
            <a:endParaRPr lang="en-US" dirty="0"/>
          </a:p>
        </p:txBody>
      </p:sp>
    </p:spTree>
    <p:extLst>
      <p:ext uri="{BB962C8B-B14F-4D97-AF65-F5344CB8AC3E}">
        <p14:creationId xmlns:p14="http://schemas.microsoft.com/office/powerpoint/2010/main" val="301819108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pPr eaLnBrk="1" hangingPunct="1"/>
            <a:r>
              <a:rPr lang="en-US" smtClean="0">
                <a:solidFill>
                  <a:schemeClr val="tx1"/>
                </a:solidFill>
                <a:cs typeface="Arial" pitchFamily="34" charset="0"/>
              </a:rPr>
              <a:t>Science Instruments: L2 Requirements</a:t>
            </a:r>
          </a:p>
        </p:txBody>
      </p:sp>
      <p:sp>
        <p:nvSpPr>
          <p:cNvPr id="18" name="Text Placeholder 17"/>
          <p:cNvSpPr>
            <a:spLocks noGrp="1"/>
          </p:cNvSpPr>
          <p:nvPr>
            <p:ph type="body" sz="quarter" idx="12"/>
          </p:nvPr>
        </p:nvSpPr>
        <p:spPr>
          <a:xfrm>
            <a:off x="0" y="6324600"/>
            <a:ext cx="9144000" cy="304800"/>
          </a:xfrm>
        </p:spPr>
        <p:txBody>
          <a:bodyPr/>
          <a:lstStyle/>
          <a:p>
            <a:pPr eaLnBrk="1" hangingPunct="1">
              <a:defRPr/>
            </a:pPr>
            <a:endParaRPr/>
          </a:p>
        </p:txBody>
      </p:sp>
      <p:pic>
        <p:nvPicPr>
          <p:cNvPr id="32772" name="Picture 5" descr="clarreo_ir_op2_v21_ort_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5957" y="685800"/>
            <a:ext cx="1577975" cy="1404938"/>
          </a:xfrm>
          <a:prstGeom prst="rect">
            <a:avLst/>
          </a:prstGeom>
          <a:noFill/>
          <a:ln w="9525">
            <a:noFill/>
            <a:miter lim="800000"/>
            <a:headEnd/>
            <a:tailEnd/>
          </a:ln>
        </p:spPr>
      </p:pic>
      <p:pic>
        <p:nvPicPr>
          <p:cNvPr id="32773" name="Picture 14" descr="Pages from GNSS RO Mass and Power BOE.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85271" y="687388"/>
            <a:ext cx="1435100" cy="1293812"/>
          </a:xfrm>
          <a:prstGeom prst="rect">
            <a:avLst/>
          </a:prstGeom>
          <a:noFill/>
          <a:ln w="9525">
            <a:noFill/>
            <a:miter lim="800000"/>
            <a:headEnd/>
            <a:tailEnd/>
          </a:ln>
        </p:spPr>
      </p:pic>
      <p:sp>
        <p:nvSpPr>
          <p:cNvPr id="16" name="TextBox 15"/>
          <p:cNvSpPr txBox="1"/>
          <p:nvPr/>
        </p:nvSpPr>
        <p:spPr>
          <a:xfrm>
            <a:off x="529432" y="2133600"/>
            <a:ext cx="1851025" cy="584200"/>
          </a:xfrm>
          <a:prstGeom prst="rect">
            <a:avLst/>
          </a:prstGeom>
          <a:noFill/>
        </p:spPr>
        <p:txBody>
          <a:bodyPr>
            <a:spAutoFit/>
          </a:bodyPr>
          <a:lstStyle/>
          <a:p>
            <a:pPr algn="ctr" eaLnBrk="1" hangingPunct="1">
              <a:defRPr/>
            </a:pPr>
            <a:r>
              <a:rPr lang="en-US" sz="1600" dirty="0">
                <a:solidFill>
                  <a:srgbClr val="000000"/>
                </a:solidFill>
                <a:latin typeface="Arial"/>
                <a:ea typeface="+mn-ea"/>
              </a:rPr>
              <a:t>Infrared (IR) Instrument Suite</a:t>
            </a:r>
          </a:p>
        </p:txBody>
      </p:sp>
      <p:sp>
        <p:nvSpPr>
          <p:cNvPr id="17" name="TextBox 16"/>
          <p:cNvSpPr txBox="1"/>
          <p:nvPr/>
        </p:nvSpPr>
        <p:spPr>
          <a:xfrm>
            <a:off x="3238500" y="2133600"/>
            <a:ext cx="2438400" cy="584200"/>
          </a:xfrm>
          <a:prstGeom prst="rect">
            <a:avLst/>
          </a:prstGeom>
          <a:noFill/>
        </p:spPr>
        <p:txBody>
          <a:bodyPr>
            <a:spAutoFit/>
          </a:bodyPr>
          <a:lstStyle/>
          <a:p>
            <a:pPr algn="ctr" eaLnBrk="1" hangingPunct="1">
              <a:defRPr/>
            </a:pPr>
            <a:r>
              <a:rPr lang="en-US" sz="1600" dirty="0">
                <a:solidFill>
                  <a:srgbClr val="000000"/>
                </a:solidFill>
                <a:latin typeface="Arial"/>
                <a:ea typeface="+mn-ea"/>
              </a:rPr>
              <a:t>Reflected Solar (RS)</a:t>
            </a:r>
            <a:br>
              <a:rPr lang="en-US" sz="1600" dirty="0">
                <a:solidFill>
                  <a:srgbClr val="000000"/>
                </a:solidFill>
                <a:latin typeface="Arial"/>
                <a:ea typeface="+mn-ea"/>
              </a:rPr>
            </a:br>
            <a:r>
              <a:rPr lang="en-US" sz="1600" dirty="0">
                <a:solidFill>
                  <a:srgbClr val="000000"/>
                </a:solidFill>
                <a:latin typeface="Arial"/>
                <a:ea typeface="+mn-ea"/>
              </a:rPr>
              <a:t>Instrument Suite</a:t>
            </a:r>
          </a:p>
        </p:txBody>
      </p:sp>
      <p:sp>
        <p:nvSpPr>
          <p:cNvPr id="19" name="TextBox 18"/>
          <p:cNvSpPr txBox="1"/>
          <p:nvPr/>
        </p:nvSpPr>
        <p:spPr>
          <a:xfrm>
            <a:off x="6597127" y="1886803"/>
            <a:ext cx="2211388" cy="830997"/>
          </a:xfrm>
          <a:prstGeom prst="rect">
            <a:avLst/>
          </a:prstGeom>
          <a:noFill/>
        </p:spPr>
        <p:txBody>
          <a:bodyPr>
            <a:spAutoFit/>
          </a:bodyPr>
          <a:lstStyle/>
          <a:p>
            <a:pPr algn="ctr" eaLnBrk="1" hangingPunct="1">
              <a:defRPr/>
            </a:pPr>
            <a:r>
              <a:rPr lang="en-US" sz="1600" dirty="0">
                <a:solidFill>
                  <a:srgbClr val="000000"/>
                </a:solidFill>
                <a:latin typeface="Arial"/>
                <a:ea typeface="+mn-ea"/>
              </a:rPr>
              <a:t>GNSS</a:t>
            </a:r>
            <a:br>
              <a:rPr lang="en-US" sz="1600" dirty="0">
                <a:solidFill>
                  <a:srgbClr val="000000"/>
                </a:solidFill>
                <a:latin typeface="Arial"/>
                <a:ea typeface="+mn-ea"/>
              </a:rPr>
            </a:br>
            <a:r>
              <a:rPr lang="en-US" sz="1600" dirty="0">
                <a:solidFill>
                  <a:srgbClr val="000000"/>
                </a:solidFill>
                <a:latin typeface="Arial"/>
                <a:ea typeface="+mn-ea"/>
              </a:rPr>
              <a:t>Radio Occultation</a:t>
            </a:r>
            <a:br>
              <a:rPr lang="en-US" sz="1600" dirty="0">
                <a:solidFill>
                  <a:srgbClr val="000000"/>
                </a:solidFill>
                <a:latin typeface="Arial"/>
                <a:ea typeface="+mn-ea"/>
              </a:rPr>
            </a:br>
            <a:r>
              <a:rPr lang="en-US" sz="1600" dirty="0" smtClean="0">
                <a:solidFill>
                  <a:srgbClr val="000000"/>
                </a:solidFill>
                <a:latin typeface="Arial"/>
                <a:ea typeface="+mn-ea"/>
              </a:rPr>
              <a:t>Receiver</a:t>
            </a:r>
            <a:endParaRPr lang="en-US" sz="1200" b="0" i="1" dirty="0">
              <a:solidFill>
                <a:srgbClr val="000000"/>
              </a:solidFill>
              <a:latin typeface="Arial"/>
              <a:ea typeface="+mn-ea"/>
            </a:endParaRPr>
          </a:p>
        </p:txBody>
      </p:sp>
      <p:sp>
        <p:nvSpPr>
          <p:cNvPr id="24" name="TextBox 23"/>
          <p:cNvSpPr txBox="1"/>
          <p:nvPr/>
        </p:nvSpPr>
        <p:spPr>
          <a:xfrm>
            <a:off x="263525" y="2807748"/>
            <a:ext cx="2382838" cy="3116238"/>
          </a:xfrm>
          <a:prstGeom prst="rect">
            <a:avLst/>
          </a:prstGeom>
          <a:noFill/>
        </p:spPr>
        <p:txBody>
          <a:bodyPr lIns="0" tIns="0" rIns="0" bIns="0">
            <a:spAutoFit/>
          </a:bodyPr>
          <a:lstStyle/>
          <a:p>
            <a:pPr marL="117475" indent="-117475" eaLnBrk="1" hangingPunct="1">
              <a:spcBef>
                <a:spcPts val="300"/>
              </a:spcBef>
              <a:defRPr/>
            </a:pPr>
            <a:r>
              <a:rPr lang="en-US" sz="1200" i="1" dirty="0">
                <a:solidFill>
                  <a:srgbClr val="000000"/>
                </a:solidFill>
                <a:latin typeface="Arial"/>
                <a:ea typeface="+mn-ea"/>
              </a:rPr>
              <a:t>Fourier Transform Spectrometer</a:t>
            </a:r>
          </a:p>
          <a:p>
            <a:pPr marL="117475" indent="-117475" eaLnBrk="1" hangingPunct="1">
              <a:spcBef>
                <a:spcPts val="300"/>
              </a:spcBef>
              <a:buFont typeface="Arial" pitchFamily="34" charset="0"/>
              <a:buChar char="•"/>
              <a:defRPr/>
            </a:pPr>
            <a:endParaRPr lang="en-US" sz="1200" b="0" dirty="0" smtClean="0">
              <a:solidFill>
                <a:srgbClr val="000000"/>
              </a:solidFill>
              <a:latin typeface="Arial"/>
              <a:ea typeface="+mn-ea"/>
            </a:endParaRPr>
          </a:p>
          <a:p>
            <a:pPr marL="117475" indent="-117475" eaLnBrk="1" hangingPunct="1">
              <a:spcBef>
                <a:spcPts val="300"/>
              </a:spcBef>
              <a:buFont typeface="Arial" pitchFamily="34" charset="0"/>
              <a:buChar char="•"/>
              <a:defRPr/>
            </a:pPr>
            <a:endParaRPr lang="en-US" sz="1200" b="0" dirty="0">
              <a:solidFill>
                <a:srgbClr val="000000"/>
              </a:solidFill>
              <a:latin typeface="Arial"/>
              <a:ea typeface="+mn-ea"/>
            </a:endParaRP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Systematic error less than 0.1K (</a:t>
            </a:r>
            <a:r>
              <a:rPr lang="en-US" sz="1200" b="0" i="1" dirty="0" err="1">
                <a:solidFill>
                  <a:srgbClr val="000000"/>
                </a:solidFill>
                <a:latin typeface="Arial"/>
                <a:ea typeface="+mn-ea"/>
              </a:rPr>
              <a:t>k</a:t>
            </a:r>
            <a:r>
              <a:rPr lang="en-US" sz="1200" b="0" i="1" dirty="0">
                <a:solidFill>
                  <a:srgbClr val="000000"/>
                </a:solidFill>
                <a:latin typeface="Arial"/>
                <a:ea typeface="+mn-ea"/>
              </a:rPr>
              <a:t>=3)</a:t>
            </a:r>
            <a:endParaRPr lang="en-US" sz="1200" b="0" dirty="0">
              <a:solidFill>
                <a:srgbClr val="000000"/>
              </a:solidFill>
              <a:latin typeface="Arial"/>
              <a:ea typeface="+mn-ea"/>
            </a:endParaRP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200 – 2000 cm</a:t>
            </a:r>
            <a:r>
              <a:rPr lang="en-US" sz="1200" b="0" baseline="30000" dirty="0">
                <a:solidFill>
                  <a:srgbClr val="000000"/>
                </a:solidFill>
                <a:latin typeface="Arial"/>
                <a:ea typeface="+mn-ea"/>
              </a:rPr>
              <a:t>-1 </a:t>
            </a:r>
            <a:r>
              <a:rPr lang="en-US" sz="1200" b="0" dirty="0">
                <a:solidFill>
                  <a:srgbClr val="000000"/>
                </a:solidFill>
                <a:latin typeface="Arial"/>
                <a:ea typeface="+mn-ea"/>
              </a:rPr>
              <a:t>contiguous spectral coverage</a:t>
            </a:r>
            <a:endParaRPr lang="en-US" sz="1200" b="0" baseline="30000" dirty="0">
              <a:solidFill>
                <a:srgbClr val="000000"/>
              </a:solidFill>
              <a:latin typeface="Arial"/>
              <a:ea typeface="+mn-ea"/>
            </a:endParaRP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0.5 cm</a:t>
            </a:r>
            <a:r>
              <a:rPr lang="en-US" sz="1200" b="0" baseline="30000" dirty="0">
                <a:solidFill>
                  <a:srgbClr val="000000"/>
                </a:solidFill>
                <a:latin typeface="Arial"/>
                <a:ea typeface="+mn-ea"/>
              </a:rPr>
              <a:t>-1</a:t>
            </a:r>
            <a:r>
              <a:rPr lang="en-US" sz="1200" b="0" dirty="0">
                <a:solidFill>
                  <a:srgbClr val="000000"/>
                </a:solidFill>
                <a:latin typeface="Arial"/>
                <a:ea typeface="+mn-ea"/>
              </a:rPr>
              <a:t> </a:t>
            </a:r>
            <a:r>
              <a:rPr lang="en-US" sz="1200" b="0" dirty="0" err="1">
                <a:solidFill>
                  <a:srgbClr val="000000"/>
                </a:solidFill>
                <a:latin typeface="Arial"/>
                <a:ea typeface="+mn-ea"/>
              </a:rPr>
              <a:t>unapodized</a:t>
            </a:r>
            <a:r>
              <a:rPr lang="en-US" sz="1200" b="0" dirty="0">
                <a:solidFill>
                  <a:srgbClr val="000000"/>
                </a:solidFill>
                <a:latin typeface="Arial"/>
                <a:ea typeface="+mn-ea"/>
              </a:rPr>
              <a:t>  spectral resolution</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Nadir pointing, systematic within 0.2</a:t>
            </a:r>
            <a:r>
              <a:rPr lang="en-US" sz="1200" b="0" dirty="0">
                <a:solidFill>
                  <a:srgbClr val="000000"/>
                </a:solidFill>
                <a:latin typeface="Times New Roman" pitchFamily="18" charset="0"/>
                <a:ea typeface="+mn-ea"/>
              </a:rPr>
              <a:t>°</a:t>
            </a:r>
            <a:endParaRPr lang="en-US" sz="1200" b="0" dirty="0">
              <a:solidFill>
                <a:srgbClr val="000000"/>
              </a:solidFill>
              <a:latin typeface="Arial"/>
              <a:ea typeface="+mn-ea"/>
            </a:endParaRP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GIFOV:  25 km – 100 km</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Consecutive earth view orbit samples </a:t>
            </a:r>
            <a:r>
              <a:rPr lang="en-US" sz="1200" b="0" dirty="0">
                <a:solidFill>
                  <a:srgbClr val="000000"/>
                </a:solidFill>
                <a:latin typeface="Times New Roman" pitchFamily="18" charset="0"/>
                <a:ea typeface="+mn-ea"/>
              </a:rPr>
              <a:t>≤</a:t>
            </a:r>
            <a:r>
              <a:rPr lang="en-US" sz="1200" b="0" dirty="0">
                <a:solidFill>
                  <a:srgbClr val="000000"/>
                </a:solidFill>
                <a:latin typeface="Arial"/>
                <a:ea typeface="+mn-ea"/>
              </a:rPr>
              <a:t> 200 km</a:t>
            </a:r>
          </a:p>
          <a:p>
            <a:pPr marL="117475" indent="-117475" eaLnBrk="1" hangingPunct="1">
              <a:spcBef>
                <a:spcPts val="300"/>
              </a:spcBef>
              <a:buFont typeface="Arial" pitchFamily="34" charset="0"/>
              <a:buChar char="•"/>
              <a:defRPr/>
            </a:pPr>
            <a:r>
              <a:rPr lang="en-US" sz="1200" b="0" dirty="0" err="1">
                <a:solidFill>
                  <a:srgbClr val="000000"/>
                </a:solidFill>
                <a:latin typeface="Arial"/>
                <a:ea typeface="+mn-ea"/>
              </a:rPr>
              <a:t>NeDT</a:t>
            </a:r>
            <a:r>
              <a:rPr lang="en-US" sz="1200" b="0" dirty="0">
                <a:solidFill>
                  <a:srgbClr val="000000"/>
                </a:solidFill>
                <a:latin typeface="Arial"/>
                <a:ea typeface="+mn-ea"/>
              </a:rPr>
              <a:t> &lt; 10 K (1 </a:t>
            </a:r>
            <a:r>
              <a:rPr lang="en-US" sz="1200" b="0" dirty="0" err="1">
                <a:solidFill>
                  <a:srgbClr val="000000"/>
                </a:solidFill>
                <a:latin typeface="Symbol" charset="2"/>
                <a:ea typeface="+mn-ea"/>
                <a:cs typeface="Symbol" charset="2"/>
              </a:rPr>
              <a:t>s</a:t>
            </a:r>
            <a:r>
              <a:rPr lang="en-US" sz="1200" b="0" dirty="0">
                <a:solidFill>
                  <a:srgbClr val="000000"/>
                </a:solidFill>
                <a:latin typeface="Arial"/>
                <a:ea typeface="+mn-ea"/>
              </a:rPr>
              <a:t>)</a:t>
            </a:r>
          </a:p>
        </p:txBody>
      </p:sp>
      <p:sp>
        <p:nvSpPr>
          <p:cNvPr id="25" name="TextBox 24"/>
          <p:cNvSpPr txBox="1"/>
          <p:nvPr/>
        </p:nvSpPr>
        <p:spPr>
          <a:xfrm>
            <a:off x="3223260" y="2833148"/>
            <a:ext cx="2468880" cy="3524250"/>
          </a:xfrm>
          <a:prstGeom prst="rect">
            <a:avLst/>
          </a:prstGeom>
          <a:noFill/>
        </p:spPr>
        <p:txBody>
          <a:bodyPr wrap="square" lIns="0" tIns="0" rIns="0" bIns="0">
            <a:spAutoFit/>
          </a:bodyPr>
          <a:lstStyle/>
          <a:p>
            <a:pPr marL="117475" indent="-117475" algn="ctr" eaLnBrk="1" hangingPunct="1">
              <a:spcBef>
                <a:spcPts val="300"/>
              </a:spcBef>
              <a:defRPr/>
            </a:pPr>
            <a:r>
              <a:rPr lang="en-US" sz="1200" i="1" dirty="0">
                <a:solidFill>
                  <a:srgbClr val="000000"/>
                </a:solidFill>
                <a:latin typeface="Arial"/>
                <a:ea typeface="+mn-ea"/>
              </a:rPr>
              <a:t>Two Grating Spectrometers with Gimbal-mounted (1-axis) </a:t>
            </a:r>
          </a:p>
          <a:p>
            <a:pPr marL="117475" indent="-117475" eaLnBrk="1" hangingPunct="1">
              <a:spcBef>
                <a:spcPts val="300"/>
              </a:spcBef>
              <a:buFont typeface="Arial" pitchFamily="34" charset="0"/>
              <a:buChar char="•"/>
              <a:defRPr/>
            </a:pPr>
            <a:endParaRPr lang="en-US" sz="1200" b="0" dirty="0">
              <a:solidFill>
                <a:srgbClr val="000000"/>
              </a:solidFill>
              <a:latin typeface="Arial"/>
              <a:ea typeface="+mn-ea"/>
            </a:endParaRP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Systematic error less than 0.3% (</a:t>
            </a:r>
            <a:r>
              <a:rPr lang="en-US" sz="1200" b="0" i="1" dirty="0" err="1">
                <a:solidFill>
                  <a:srgbClr val="000000"/>
                </a:solidFill>
                <a:latin typeface="Arial"/>
                <a:ea typeface="+mn-ea"/>
              </a:rPr>
              <a:t>k</a:t>
            </a:r>
            <a:r>
              <a:rPr lang="en-US" sz="1200" b="0" i="1" dirty="0">
                <a:solidFill>
                  <a:srgbClr val="000000"/>
                </a:solidFill>
                <a:latin typeface="Arial"/>
                <a:ea typeface="+mn-ea"/>
              </a:rPr>
              <a:t>=2</a:t>
            </a:r>
            <a:r>
              <a:rPr lang="en-US" sz="1200" b="0" dirty="0">
                <a:solidFill>
                  <a:srgbClr val="000000"/>
                </a:solidFill>
                <a:latin typeface="Arial"/>
                <a:ea typeface="+mn-ea"/>
              </a:rPr>
              <a:t>) of earth mean reflectance </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320 – 2300 nm contiguous spectral coverage</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4 nm sampling, 8 nm resolution</a:t>
            </a:r>
          </a:p>
          <a:p>
            <a:pPr marL="117475" indent="-117475" eaLnBrk="1" hangingPunct="1">
              <a:spcBef>
                <a:spcPts val="300"/>
              </a:spcBef>
              <a:buFont typeface="Arial" pitchFamily="34" charset="0"/>
              <a:buChar char="•"/>
              <a:defRPr/>
            </a:pPr>
            <a:r>
              <a:rPr lang="en-US" sz="1200" b="0" dirty="0" err="1">
                <a:solidFill>
                  <a:srgbClr val="000000"/>
                </a:solidFill>
                <a:latin typeface="Arial"/>
                <a:ea typeface="+mn-ea"/>
              </a:rPr>
              <a:t>GlFOV</a:t>
            </a:r>
            <a:r>
              <a:rPr lang="en-US" sz="1200" b="0" dirty="0">
                <a:solidFill>
                  <a:srgbClr val="000000"/>
                </a:solidFill>
                <a:latin typeface="Arial"/>
                <a:ea typeface="+mn-ea"/>
              </a:rPr>
              <a:t> &lt; 0.5 km by 0.5 km</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Swath width ≥ 100km @600 km</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Nadir viewing &gt; 90% of the time</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S/N ratio &gt; 33 for </a:t>
            </a:r>
            <a:r>
              <a:rPr lang="en-US" sz="1200" b="0" dirty="0">
                <a:solidFill>
                  <a:srgbClr val="000000"/>
                </a:solidFill>
                <a:latin typeface="Symbol" charset="2"/>
                <a:ea typeface="+mn-ea"/>
                <a:cs typeface="Symbol" charset="2"/>
              </a:rPr>
              <a:t>l</a:t>
            </a:r>
            <a:r>
              <a:rPr lang="en-US" sz="1200" b="0" dirty="0">
                <a:solidFill>
                  <a:srgbClr val="000000"/>
                </a:solidFill>
                <a:latin typeface="Arial"/>
                <a:ea typeface="+mn-ea"/>
              </a:rPr>
              <a:t> &lt; 900 nm, </a:t>
            </a:r>
            <a:br>
              <a:rPr lang="en-US" sz="1200" b="0" dirty="0">
                <a:solidFill>
                  <a:srgbClr val="000000"/>
                </a:solidFill>
                <a:latin typeface="Arial"/>
                <a:ea typeface="+mn-ea"/>
              </a:rPr>
            </a:br>
            <a:r>
              <a:rPr lang="en-US" sz="1200" b="0" dirty="0">
                <a:solidFill>
                  <a:srgbClr val="000000"/>
                </a:solidFill>
                <a:latin typeface="Arial"/>
                <a:ea typeface="+mn-ea"/>
              </a:rPr>
              <a:t>S/N ratio &gt; 25 for </a:t>
            </a:r>
            <a:r>
              <a:rPr lang="en-US" sz="1200" b="0" dirty="0">
                <a:solidFill>
                  <a:srgbClr val="000000"/>
                </a:solidFill>
                <a:latin typeface="Symbol" charset="2"/>
                <a:ea typeface="+mn-ea"/>
                <a:cs typeface="Symbol" charset="2"/>
              </a:rPr>
              <a:t>l</a:t>
            </a:r>
            <a:r>
              <a:rPr lang="en-US" sz="1200" b="0" dirty="0">
                <a:solidFill>
                  <a:srgbClr val="000000"/>
                </a:solidFill>
                <a:latin typeface="Arial"/>
                <a:ea typeface="+mn-ea"/>
              </a:rPr>
              <a:t> &gt; 900 nm</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Polarization sensitivity &lt; </a:t>
            </a:r>
            <a:r>
              <a:rPr lang="en-US" sz="1200" b="0" dirty="0" smtClean="0">
                <a:solidFill>
                  <a:srgbClr val="000000"/>
                </a:solidFill>
                <a:latin typeface="Arial"/>
                <a:ea typeface="+mn-ea"/>
              </a:rPr>
              <a:t>0.5% (</a:t>
            </a:r>
            <a:r>
              <a:rPr lang="en-US" sz="1200" b="0" i="1" dirty="0" err="1" smtClean="0">
                <a:solidFill>
                  <a:srgbClr val="000000"/>
                </a:solidFill>
                <a:latin typeface="Arial"/>
                <a:ea typeface="+mn-ea"/>
              </a:rPr>
              <a:t>k</a:t>
            </a:r>
            <a:r>
              <a:rPr lang="en-US" sz="1200" b="0" i="1" dirty="0" smtClean="0">
                <a:solidFill>
                  <a:srgbClr val="000000"/>
                </a:solidFill>
                <a:latin typeface="Arial"/>
                <a:ea typeface="+mn-ea"/>
              </a:rPr>
              <a:t>=2</a:t>
            </a:r>
            <a:r>
              <a:rPr lang="en-US" sz="1200" b="0" dirty="0" smtClean="0">
                <a:solidFill>
                  <a:srgbClr val="000000"/>
                </a:solidFill>
                <a:latin typeface="Arial"/>
                <a:ea typeface="+mn-ea"/>
              </a:rPr>
              <a:t>) </a:t>
            </a:r>
            <a:r>
              <a:rPr lang="en-US" sz="1200" b="0" dirty="0">
                <a:solidFill>
                  <a:srgbClr val="000000"/>
                </a:solidFill>
                <a:latin typeface="Arial"/>
                <a:ea typeface="+mn-ea"/>
              </a:rPr>
              <a:t>for </a:t>
            </a:r>
            <a:r>
              <a:rPr lang="en-US" sz="1200" b="0" dirty="0" err="1">
                <a:solidFill>
                  <a:srgbClr val="000000"/>
                </a:solidFill>
                <a:latin typeface="Symbol" charset="2"/>
                <a:ea typeface="+mn-ea"/>
                <a:cs typeface="Symbol" charset="2"/>
              </a:rPr>
              <a:t>l</a:t>
            </a:r>
            <a:r>
              <a:rPr lang="en-US" sz="1200" b="0" dirty="0">
                <a:solidFill>
                  <a:srgbClr val="000000"/>
                </a:solidFill>
                <a:latin typeface="Arial"/>
                <a:ea typeface="+mn-ea"/>
              </a:rPr>
              <a:t> &lt; 1000 nm, &lt; 0.75</a:t>
            </a:r>
            <a:r>
              <a:rPr lang="en-US" sz="1200" b="0" dirty="0" smtClean="0">
                <a:solidFill>
                  <a:srgbClr val="000000"/>
                </a:solidFill>
                <a:latin typeface="Arial"/>
                <a:ea typeface="+mn-ea"/>
              </a:rPr>
              <a:t>% (</a:t>
            </a:r>
            <a:r>
              <a:rPr lang="en-US" sz="1200" b="0" i="1" dirty="0" err="1" smtClean="0">
                <a:solidFill>
                  <a:srgbClr val="000000"/>
                </a:solidFill>
                <a:latin typeface="Arial"/>
                <a:ea typeface="+mn-ea"/>
              </a:rPr>
              <a:t>k</a:t>
            </a:r>
            <a:r>
              <a:rPr lang="en-US" sz="1200" b="0" i="1" dirty="0" smtClean="0">
                <a:solidFill>
                  <a:srgbClr val="000000"/>
                </a:solidFill>
                <a:latin typeface="Arial"/>
                <a:ea typeface="+mn-ea"/>
              </a:rPr>
              <a:t>=2</a:t>
            </a:r>
            <a:r>
              <a:rPr lang="en-US" sz="1200" b="0" dirty="0" smtClean="0">
                <a:solidFill>
                  <a:srgbClr val="000000"/>
                </a:solidFill>
                <a:latin typeface="Arial"/>
                <a:ea typeface="+mn-ea"/>
              </a:rPr>
              <a:t>) </a:t>
            </a:r>
            <a:r>
              <a:rPr lang="en-US" sz="1200" b="0" dirty="0">
                <a:solidFill>
                  <a:srgbClr val="000000"/>
                </a:solidFill>
                <a:latin typeface="Arial"/>
                <a:ea typeface="+mn-ea"/>
              </a:rPr>
              <a:t>for </a:t>
            </a:r>
            <a:r>
              <a:rPr lang="en-US" sz="1200" b="0" dirty="0" err="1">
                <a:solidFill>
                  <a:srgbClr val="000000"/>
                </a:solidFill>
                <a:latin typeface="Symbol" charset="2"/>
                <a:ea typeface="+mn-ea"/>
                <a:cs typeface="Symbol" charset="2"/>
              </a:rPr>
              <a:t>l</a:t>
            </a:r>
            <a:r>
              <a:rPr lang="en-US" sz="1200" b="0" dirty="0">
                <a:solidFill>
                  <a:srgbClr val="000000"/>
                </a:solidFill>
                <a:latin typeface="Arial"/>
                <a:ea typeface="+mn-ea"/>
              </a:rPr>
              <a:t> &gt; 1000 nm</a:t>
            </a:r>
          </a:p>
          <a:p>
            <a:pPr marL="117475" indent="-117475" eaLnBrk="1" hangingPunct="1">
              <a:spcBef>
                <a:spcPts val="300"/>
              </a:spcBef>
              <a:buFont typeface="Arial" pitchFamily="34" charset="0"/>
              <a:buChar char="•"/>
              <a:defRPr/>
            </a:pPr>
            <a:endParaRPr lang="en-US" sz="1200" b="0" dirty="0">
              <a:solidFill>
                <a:srgbClr val="000000"/>
              </a:solidFill>
              <a:latin typeface="Arial"/>
              <a:ea typeface="+mn-ea"/>
            </a:endParaRPr>
          </a:p>
        </p:txBody>
      </p:sp>
      <p:sp>
        <p:nvSpPr>
          <p:cNvPr id="29" name="TextBox 28"/>
          <p:cNvSpPr txBox="1"/>
          <p:nvPr/>
        </p:nvSpPr>
        <p:spPr>
          <a:xfrm>
            <a:off x="6674915" y="2858548"/>
            <a:ext cx="2055813" cy="2000250"/>
          </a:xfrm>
          <a:prstGeom prst="rect">
            <a:avLst/>
          </a:prstGeom>
          <a:noFill/>
        </p:spPr>
        <p:txBody>
          <a:bodyPr lIns="0" tIns="0" rIns="0" bIns="0">
            <a:spAutoFit/>
          </a:bodyPr>
          <a:lstStyle/>
          <a:p>
            <a:pPr marL="117475" indent="-117475" algn="ctr" eaLnBrk="1" hangingPunct="1">
              <a:spcBef>
                <a:spcPts val="300"/>
              </a:spcBef>
              <a:defRPr/>
            </a:pPr>
            <a:r>
              <a:rPr lang="en-US" sz="1200" i="1" dirty="0">
                <a:solidFill>
                  <a:srgbClr val="000000"/>
                </a:solidFill>
                <a:latin typeface="Arial"/>
                <a:ea typeface="+mn-ea"/>
              </a:rPr>
              <a:t>GNSS Receiver, POD Antenna, RO Antennae</a:t>
            </a:r>
          </a:p>
          <a:p>
            <a:pPr marL="117475" indent="-117475" eaLnBrk="1" hangingPunct="1">
              <a:spcBef>
                <a:spcPts val="300"/>
              </a:spcBef>
              <a:buFont typeface="Arial" pitchFamily="34" charset="0"/>
              <a:buChar char="•"/>
              <a:defRPr/>
            </a:pPr>
            <a:endParaRPr lang="en-US" sz="1200" b="0" dirty="0">
              <a:solidFill>
                <a:srgbClr val="000000"/>
              </a:solidFill>
              <a:latin typeface="Arial"/>
              <a:ea typeface="+mn-ea"/>
            </a:endParaRP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Refractivity uncertainty 0.03</a:t>
            </a:r>
            <a:r>
              <a:rPr lang="en-US" sz="1200" b="0" dirty="0" smtClean="0">
                <a:solidFill>
                  <a:srgbClr val="000000"/>
                </a:solidFill>
                <a:latin typeface="Arial"/>
                <a:ea typeface="+mn-ea"/>
              </a:rPr>
              <a:t>% (</a:t>
            </a:r>
            <a:r>
              <a:rPr lang="en-US" sz="1200" b="0" i="1" dirty="0" err="1" smtClean="0">
                <a:solidFill>
                  <a:srgbClr val="000000"/>
                </a:solidFill>
                <a:latin typeface="Arial"/>
                <a:ea typeface="+mn-ea"/>
              </a:rPr>
              <a:t>k</a:t>
            </a:r>
            <a:r>
              <a:rPr lang="en-US" sz="1200" b="0" i="1" dirty="0" smtClean="0">
                <a:solidFill>
                  <a:srgbClr val="000000"/>
                </a:solidFill>
                <a:latin typeface="Arial"/>
                <a:ea typeface="+mn-ea"/>
              </a:rPr>
              <a:t>=1</a:t>
            </a:r>
            <a:r>
              <a:rPr lang="en-US" sz="1200" b="0" dirty="0" smtClean="0">
                <a:solidFill>
                  <a:srgbClr val="000000"/>
                </a:solidFill>
                <a:latin typeface="Arial"/>
                <a:ea typeface="+mn-ea"/>
              </a:rPr>
              <a:t>) </a:t>
            </a:r>
            <a:r>
              <a:rPr lang="en-US" sz="1200" b="0" dirty="0">
                <a:solidFill>
                  <a:srgbClr val="000000"/>
                </a:solidFill>
                <a:latin typeface="Arial"/>
                <a:ea typeface="+mn-ea"/>
              </a:rPr>
              <a:t>for 5 to 20 km altitude range</a:t>
            </a:r>
          </a:p>
          <a:p>
            <a:pPr marL="117475" indent="-117475" eaLnBrk="1" hangingPunct="1">
              <a:spcBef>
                <a:spcPts val="300"/>
              </a:spcBef>
              <a:buFont typeface="Arial" pitchFamily="34" charset="0"/>
              <a:buChar char="•"/>
              <a:defRPr/>
            </a:pPr>
            <a:r>
              <a:rPr lang="en-US" sz="1200" b="0" dirty="0">
                <a:solidFill>
                  <a:srgbClr val="000000"/>
                </a:solidFill>
                <a:latin typeface="Arial"/>
                <a:ea typeface="+mn-ea"/>
              </a:rPr>
              <a:t>Sampling for annual mean 10 degree latitude zones </a:t>
            </a:r>
            <a:r>
              <a:rPr lang="en-US" sz="1200" b="0" dirty="0" smtClean="0">
                <a:solidFill>
                  <a:srgbClr val="000000"/>
                </a:solidFill>
                <a:latin typeface="Arial"/>
                <a:ea typeface="+mn-ea"/>
              </a:rPr>
              <a:t>(1000 </a:t>
            </a:r>
            <a:r>
              <a:rPr lang="en-US" sz="1200" b="0" dirty="0" err="1" smtClean="0">
                <a:solidFill>
                  <a:srgbClr val="000000"/>
                </a:solidFill>
                <a:latin typeface="Arial"/>
                <a:ea typeface="+mn-ea"/>
              </a:rPr>
              <a:t>occultations</a:t>
            </a:r>
            <a:r>
              <a:rPr lang="en-US" sz="1200" b="0" dirty="0">
                <a:solidFill>
                  <a:srgbClr val="000000"/>
                </a:solidFill>
                <a:latin typeface="Arial"/>
                <a:ea typeface="+mn-ea"/>
              </a:rPr>
              <a:t>/day)</a:t>
            </a:r>
          </a:p>
          <a:p>
            <a:pPr marL="117475" indent="-117475" eaLnBrk="1" hangingPunct="1">
              <a:spcBef>
                <a:spcPts val="300"/>
              </a:spcBef>
              <a:buFont typeface="Arial" pitchFamily="34" charset="0"/>
              <a:buChar char="•"/>
              <a:defRPr/>
            </a:pPr>
            <a:endParaRPr lang="en-US" sz="1200" b="0" dirty="0">
              <a:solidFill>
                <a:srgbClr val="000000"/>
              </a:solidFill>
              <a:latin typeface="Arial"/>
              <a:ea typeface="+mn-ea"/>
            </a:endParaRPr>
          </a:p>
        </p:txBody>
      </p:sp>
      <p:grpSp>
        <p:nvGrpSpPr>
          <p:cNvPr id="32780" name="Group 4"/>
          <p:cNvGrpSpPr>
            <a:grpSpLocks noChangeAspect="1"/>
          </p:cNvGrpSpPr>
          <p:nvPr/>
        </p:nvGrpSpPr>
        <p:grpSpPr bwMode="auto">
          <a:xfrm>
            <a:off x="3421856" y="685800"/>
            <a:ext cx="2071688" cy="1477963"/>
            <a:chOff x="2270" y="382"/>
            <a:chExt cx="1426" cy="1148"/>
          </a:xfrm>
        </p:grpSpPr>
        <p:pic>
          <p:nvPicPr>
            <p:cNvPr id="32781"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70" y="382"/>
              <a:ext cx="1426" cy="1148"/>
            </a:xfrm>
            <a:prstGeom prst="rect">
              <a:avLst/>
            </a:prstGeom>
            <a:noFill/>
            <a:ln w="9525">
              <a:noFill/>
              <a:miter lim="800000"/>
              <a:headEnd/>
              <a:tailEnd/>
            </a:ln>
          </p:spPr>
        </p:pic>
        <p:sp>
          <p:nvSpPr>
            <p:cNvPr id="32782" name="Rectangle 15"/>
            <p:cNvSpPr>
              <a:spLocks noChangeArrowheads="1"/>
            </p:cNvSpPr>
            <p:nvPr/>
          </p:nvSpPr>
          <p:spPr bwMode="auto">
            <a:xfrm>
              <a:off x="2824" y="613"/>
              <a:ext cx="0" cy="174"/>
            </a:xfrm>
            <a:prstGeom prst="rect">
              <a:avLst/>
            </a:prstGeom>
            <a:noFill/>
            <a:ln w="9525">
              <a:noFill/>
              <a:miter lim="800000"/>
              <a:headEnd/>
              <a:tailEnd/>
            </a:ln>
          </p:spPr>
          <p:txBody>
            <a:bodyPr wrap="none" lIns="0" tIns="0" rIns="0" bIns="0">
              <a:spAutoFit/>
            </a:bodyPr>
            <a:lstStyle/>
            <a:p>
              <a:pPr eaLnBrk="1" hangingPunct="1"/>
              <a:endParaRPr lang="en-US" sz="1800" b="0">
                <a:solidFill>
                  <a:srgbClr val="000000"/>
                </a:solidFill>
                <a:latin typeface="Arial" pitchFamily="34" charset="0"/>
                <a:ea typeface="+mn-ea"/>
              </a:endParaRPr>
            </a:p>
          </p:txBody>
        </p:sp>
      </p:gr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8"/>
          <p:cNvSpPr>
            <a:spLocks noGrp="1"/>
          </p:cNvSpPr>
          <p:nvPr>
            <p:ph type="title"/>
          </p:nvPr>
        </p:nvSpPr>
        <p:spPr/>
        <p:txBody>
          <a:bodyPr/>
          <a:lstStyle/>
          <a:p>
            <a:pPr eaLnBrk="1" hangingPunct="1"/>
            <a:r>
              <a:rPr lang="en-US" smtClean="0"/>
              <a:t>Infrared Interferometer</a:t>
            </a:r>
          </a:p>
        </p:txBody>
      </p:sp>
      <p:sp>
        <p:nvSpPr>
          <p:cNvPr id="11" name="Text Placeholder 10"/>
          <p:cNvSpPr>
            <a:spLocks noGrp="1"/>
          </p:cNvSpPr>
          <p:nvPr>
            <p:ph type="body" sz="quarter" idx="12"/>
          </p:nvPr>
        </p:nvSpPr>
        <p:spPr>
          <a:xfrm>
            <a:off x="0" y="6324600"/>
            <a:ext cx="9144000" cy="304800"/>
          </a:xfrm>
        </p:spPr>
        <p:txBody>
          <a:bodyPr/>
          <a:lstStyle/>
          <a:p>
            <a:pPr eaLnBrk="1" hangingPunct="1">
              <a:defRPr/>
            </a:pPr>
            <a:endParaRPr/>
          </a:p>
        </p:txBody>
      </p:sp>
      <p:sp>
        <p:nvSpPr>
          <p:cNvPr id="6" name="Rectangle 3"/>
          <p:cNvSpPr>
            <a:spLocks noChangeArrowheads="1"/>
          </p:cNvSpPr>
          <p:nvPr/>
        </p:nvSpPr>
        <p:spPr bwMode="auto">
          <a:xfrm>
            <a:off x="152400" y="3810000"/>
            <a:ext cx="4038600" cy="2362200"/>
          </a:xfrm>
          <a:prstGeom prst="rect">
            <a:avLst/>
          </a:prstGeom>
          <a:noFill/>
          <a:ln w="9525">
            <a:noFill/>
            <a:miter lim="800000"/>
            <a:headEnd/>
            <a:tailEnd/>
          </a:ln>
        </p:spPr>
        <p:txBody>
          <a:bodyPr/>
          <a:lstStyle/>
          <a:p>
            <a:pPr marL="117475" indent="-117475">
              <a:lnSpc>
                <a:spcPct val="90000"/>
              </a:lnSpc>
              <a:spcBef>
                <a:spcPct val="20000"/>
              </a:spcBef>
              <a:buClr>
                <a:srgbClr val="950103"/>
              </a:buClr>
              <a:buSzPct val="75000"/>
              <a:buFont typeface="Wingdings" pitchFamily="-65" charset="2"/>
              <a:buNone/>
              <a:defRPr/>
            </a:pPr>
            <a:r>
              <a:rPr lang="en-US" sz="1600" b="1" dirty="0">
                <a:latin typeface="+mn-lt"/>
                <a:cs typeface="Times New Roman"/>
              </a:rPr>
              <a:t>Baseline Instrument Package</a:t>
            </a:r>
            <a:r>
              <a:rPr lang="en-US" sz="1400" b="1" dirty="0">
                <a:latin typeface="+mn-lt"/>
                <a:cs typeface="Times New Roman"/>
              </a:rPr>
              <a:t>:</a:t>
            </a: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Fourier Transform Spectrometer</a:t>
            </a: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CBE Mass: 76 kg</a:t>
            </a: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CBE OA Power: 124W</a:t>
            </a: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Dimension (total): 88 </a:t>
            </a:r>
            <a:r>
              <a:rPr lang="en-US" sz="1400" dirty="0" err="1">
                <a:latin typeface="+mn-lt"/>
                <a:cs typeface="Times New Roman"/>
              </a:rPr>
              <a:t>x</a:t>
            </a:r>
            <a:r>
              <a:rPr lang="en-US" sz="1400" dirty="0">
                <a:latin typeface="+mn-lt"/>
                <a:cs typeface="Times New Roman"/>
              </a:rPr>
              <a:t> 59 </a:t>
            </a:r>
            <a:r>
              <a:rPr lang="en-US" sz="1400" dirty="0" err="1">
                <a:latin typeface="+mn-lt"/>
                <a:cs typeface="Times New Roman"/>
              </a:rPr>
              <a:t>x</a:t>
            </a:r>
            <a:r>
              <a:rPr lang="en-US" sz="1400" dirty="0">
                <a:latin typeface="+mn-lt"/>
                <a:cs typeface="Times New Roman"/>
              </a:rPr>
              <a:t> 59 cm</a:t>
            </a:r>
            <a:endParaRPr lang="en-US" sz="1400" baseline="30000" dirty="0">
              <a:latin typeface="+mn-lt"/>
              <a:cs typeface="Times New Roman"/>
            </a:endParaRP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Data Rate: ~ 225 kbps, 3 </a:t>
            </a:r>
            <a:r>
              <a:rPr lang="en-US" sz="1400" dirty="0" err="1">
                <a:latin typeface="+mn-lt"/>
                <a:cs typeface="Times New Roman"/>
              </a:rPr>
              <a:t>Gbytes</a:t>
            </a:r>
            <a:r>
              <a:rPr lang="en-US" sz="1400" dirty="0">
                <a:latin typeface="+mn-lt"/>
                <a:cs typeface="Times New Roman"/>
              </a:rPr>
              <a:t>/day</a:t>
            </a: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Nadir pointing with internal scene selection</a:t>
            </a: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FOV: 25km</a:t>
            </a:r>
          </a:p>
        </p:txBody>
      </p:sp>
      <p:sp>
        <p:nvSpPr>
          <p:cNvPr id="45061" name="Line 4"/>
          <p:cNvSpPr>
            <a:spLocks noChangeShapeType="1"/>
          </p:cNvSpPr>
          <p:nvPr/>
        </p:nvSpPr>
        <p:spPr bwMode="auto">
          <a:xfrm>
            <a:off x="4495800" y="914400"/>
            <a:ext cx="0" cy="5181600"/>
          </a:xfrm>
          <a:prstGeom prst="line">
            <a:avLst/>
          </a:prstGeom>
          <a:noFill/>
          <a:ln w="38100" cmpd="dbl">
            <a:solidFill>
              <a:schemeClr val="tx1"/>
            </a:solidFill>
            <a:round/>
            <a:headEnd/>
            <a:tailEnd/>
          </a:ln>
        </p:spPr>
        <p:txBody>
          <a:bodyPr lIns="0" tIns="0" rIns="0" bIns="0"/>
          <a:lstStyle/>
          <a:p>
            <a:endParaRPr lang="en-US"/>
          </a:p>
        </p:txBody>
      </p:sp>
      <p:pic>
        <p:nvPicPr>
          <p:cNvPr id="45062" name="Picture 13" descr="bd_ir_instrument_assy_8.jpg"/>
          <p:cNvPicPr>
            <a:picLocks noChangeAspect="1"/>
          </p:cNvPicPr>
          <p:nvPr/>
        </p:nvPicPr>
        <p:blipFill>
          <a:blip r:embed="rId2" cstate="print"/>
          <a:srcRect l="5367" r="11995" b="12500"/>
          <a:stretch>
            <a:fillRect/>
          </a:stretch>
        </p:blipFill>
        <p:spPr bwMode="auto">
          <a:xfrm>
            <a:off x="381000" y="831850"/>
            <a:ext cx="3454400" cy="2825750"/>
          </a:xfrm>
          <a:prstGeom prst="rect">
            <a:avLst/>
          </a:prstGeom>
          <a:noFill/>
          <a:ln w="9525">
            <a:noFill/>
            <a:miter lim="800000"/>
            <a:headEnd/>
            <a:tailEnd/>
          </a:ln>
        </p:spPr>
      </p:pic>
      <p:sp>
        <p:nvSpPr>
          <p:cNvPr id="15" name="Rectangle 2"/>
          <p:cNvSpPr>
            <a:spLocks noChangeArrowheads="1"/>
          </p:cNvSpPr>
          <p:nvPr/>
        </p:nvSpPr>
        <p:spPr bwMode="auto">
          <a:xfrm>
            <a:off x="4572000" y="1189038"/>
            <a:ext cx="4495800" cy="4678362"/>
          </a:xfrm>
          <a:prstGeom prst="rect">
            <a:avLst/>
          </a:prstGeom>
          <a:noFill/>
          <a:ln w="9525">
            <a:noFill/>
            <a:miter lim="800000"/>
            <a:headEnd/>
            <a:tailEnd/>
          </a:ln>
        </p:spPr>
        <p:txBody>
          <a:bodyPr>
            <a:spAutoFit/>
          </a:bodyPr>
          <a:lstStyle/>
          <a:p>
            <a:pPr marL="168275" indent="-168275">
              <a:spcBef>
                <a:spcPct val="20000"/>
              </a:spcBef>
              <a:buClr>
                <a:srgbClr val="950103"/>
              </a:buClr>
              <a:buSzPct val="75000"/>
              <a:buFont typeface="Wingdings" pitchFamily="-65" charset="2"/>
              <a:buNone/>
              <a:defRPr/>
            </a:pPr>
            <a:r>
              <a:rPr lang="en-US" sz="1600" b="1" dirty="0">
                <a:latin typeface="+mn-lt"/>
                <a:cs typeface="Times New Roman"/>
              </a:rPr>
              <a:t>Instrument Description:</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Fourier Transform Spectrometer </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Calibration obtained through a sequence of on-orbit verification tests for deep well blackbody  temperature (phase change cells), emissivity (QCL laser, heated halo), polarization sensitivity, instrument line shape (QCL), tested over 190K to 320K temperature range.   </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0.1K (</a:t>
            </a:r>
            <a:r>
              <a:rPr lang="en-US" sz="1400" dirty="0" err="1">
                <a:latin typeface="+mn-lt"/>
                <a:cs typeface="Times New Roman"/>
              </a:rPr>
              <a:t>k</a:t>
            </a:r>
            <a:r>
              <a:rPr lang="en-US" sz="1400" dirty="0">
                <a:latin typeface="+mn-lt"/>
                <a:cs typeface="Times New Roman"/>
              </a:rPr>
              <a:t>=3) accuracy is a factor of 3 to 5 improvement over weather spectrometers (e.g. AIRS, IASI, </a:t>
            </a:r>
            <a:r>
              <a:rPr lang="en-US" sz="1400" dirty="0" err="1">
                <a:latin typeface="+mn-lt"/>
                <a:cs typeface="Times New Roman"/>
              </a:rPr>
              <a:t>CrIS</a:t>
            </a:r>
            <a:r>
              <a:rPr lang="en-US" sz="1400" dirty="0">
                <a:latin typeface="+mn-lt"/>
                <a:cs typeface="Times New Roman"/>
              </a:rPr>
              <a:t>) </a:t>
            </a:r>
          </a:p>
          <a:p>
            <a:pPr marL="168275" indent="-168275">
              <a:spcBef>
                <a:spcPct val="20000"/>
              </a:spcBef>
              <a:buClr>
                <a:srgbClr val="950103"/>
              </a:buClr>
              <a:buSzPct val="75000"/>
              <a:buFont typeface="Wingdings" pitchFamily="-65" charset="2"/>
              <a:buNone/>
              <a:defRPr/>
            </a:pPr>
            <a:endParaRPr lang="en-US" sz="1600" b="1" dirty="0">
              <a:latin typeface="+mn-lt"/>
              <a:cs typeface="Times New Roman"/>
            </a:endParaRPr>
          </a:p>
          <a:p>
            <a:pPr marL="168275" indent="-168275">
              <a:spcBef>
                <a:spcPct val="20000"/>
              </a:spcBef>
              <a:buClr>
                <a:srgbClr val="950103"/>
              </a:buClr>
              <a:buSzPct val="75000"/>
              <a:buFont typeface="Wingdings" pitchFamily="-65" charset="2"/>
              <a:buNone/>
              <a:defRPr/>
            </a:pPr>
            <a:r>
              <a:rPr lang="en-US" sz="1600" b="1" dirty="0">
                <a:latin typeface="+mn-lt"/>
                <a:cs typeface="Times New Roman"/>
              </a:rPr>
              <a:t>Characteristics:</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Spectral Range: 200 to 2000 cm</a:t>
            </a:r>
            <a:r>
              <a:rPr lang="en-US" sz="1400" baseline="30000" dirty="0">
                <a:latin typeface="+mn-lt"/>
                <a:cs typeface="Times New Roman"/>
              </a:rPr>
              <a:t>-1</a:t>
            </a:r>
            <a:endParaRPr lang="en-US" sz="1400" dirty="0">
              <a:latin typeface="+mn-lt"/>
              <a:cs typeface="Times New Roman"/>
            </a:endParaRP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Spectral Resolution: 0.5 cm</a:t>
            </a:r>
            <a:r>
              <a:rPr lang="en-US" sz="1400" baseline="30000" dirty="0">
                <a:latin typeface="+mn-lt"/>
                <a:cs typeface="Times New Roman"/>
              </a:rPr>
              <a:t>-1</a:t>
            </a:r>
            <a:r>
              <a:rPr lang="en-US" sz="1400" dirty="0">
                <a:latin typeface="+mn-lt"/>
                <a:cs typeface="Times New Roman"/>
              </a:rPr>
              <a:t> </a:t>
            </a:r>
            <a:r>
              <a:rPr lang="en-US" sz="1400" dirty="0" err="1">
                <a:latin typeface="+mn-lt"/>
                <a:cs typeface="Times New Roman"/>
              </a:rPr>
              <a:t>unapodized</a:t>
            </a:r>
            <a:endParaRPr lang="en-US" sz="1400" dirty="0">
              <a:latin typeface="+mn-lt"/>
              <a:cs typeface="Times New Roman"/>
            </a:endParaRP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Nadir IFOV: 25km</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Calibration: 0.1K (</a:t>
            </a:r>
            <a:r>
              <a:rPr lang="en-US" sz="1400" dirty="0" err="1">
                <a:latin typeface="+mn-lt"/>
                <a:cs typeface="Times New Roman"/>
              </a:rPr>
              <a:t>k</a:t>
            </a:r>
            <a:r>
              <a:rPr lang="en-US" sz="1400" dirty="0">
                <a:latin typeface="+mn-lt"/>
                <a:cs typeface="Times New Roman"/>
              </a:rPr>
              <a:t>=3) for full range of Earth scene temperatures (190 to 320K)</a:t>
            </a:r>
          </a:p>
        </p:txBody>
      </p:sp>
      <p:pic>
        <p:nvPicPr>
          <p:cNvPr id="45064" name="Picture 15" descr="clarreo_ir_op2_v21_ort_2.jpg"/>
          <p:cNvPicPr>
            <a:picLocks noChangeAspect="1"/>
          </p:cNvPicPr>
          <p:nvPr/>
        </p:nvPicPr>
        <p:blipFill>
          <a:blip r:embed="rId3" cstate="print"/>
          <a:srcRect/>
          <a:stretch>
            <a:fillRect/>
          </a:stretch>
        </p:blipFill>
        <p:spPr bwMode="auto">
          <a:xfrm>
            <a:off x="3200400" y="804863"/>
            <a:ext cx="1150938" cy="10239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2"/>
          <p:cNvSpPr>
            <a:spLocks noGrp="1"/>
          </p:cNvSpPr>
          <p:nvPr>
            <p:ph type="title"/>
          </p:nvPr>
        </p:nvSpPr>
        <p:spPr/>
        <p:txBody>
          <a:bodyPr/>
          <a:lstStyle/>
          <a:p>
            <a:pPr eaLnBrk="1" hangingPunct="1"/>
            <a:r>
              <a:rPr lang="en-US" smtClean="0"/>
              <a:t>Reflected Solar Spectrometer</a:t>
            </a:r>
          </a:p>
        </p:txBody>
      </p:sp>
      <p:sp>
        <p:nvSpPr>
          <p:cNvPr id="15" name="Text Placeholder 14"/>
          <p:cNvSpPr>
            <a:spLocks noGrp="1"/>
          </p:cNvSpPr>
          <p:nvPr>
            <p:ph type="body" sz="quarter" idx="12"/>
          </p:nvPr>
        </p:nvSpPr>
        <p:spPr>
          <a:xfrm>
            <a:off x="0" y="6324600"/>
            <a:ext cx="9144000" cy="304800"/>
          </a:xfrm>
        </p:spPr>
        <p:txBody>
          <a:bodyPr/>
          <a:lstStyle/>
          <a:p>
            <a:pPr eaLnBrk="1" hangingPunct="1">
              <a:defRPr/>
            </a:pPr>
            <a:endParaRPr/>
          </a:p>
        </p:txBody>
      </p:sp>
      <p:sp>
        <p:nvSpPr>
          <p:cNvPr id="5" name="Rectangle 2"/>
          <p:cNvSpPr>
            <a:spLocks noChangeArrowheads="1"/>
          </p:cNvSpPr>
          <p:nvPr/>
        </p:nvSpPr>
        <p:spPr bwMode="auto">
          <a:xfrm>
            <a:off x="4648200" y="838200"/>
            <a:ext cx="4495800" cy="5453063"/>
          </a:xfrm>
          <a:prstGeom prst="rect">
            <a:avLst/>
          </a:prstGeom>
          <a:noFill/>
          <a:ln w="9525">
            <a:noFill/>
            <a:miter lim="800000"/>
            <a:headEnd/>
            <a:tailEnd/>
          </a:ln>
        </p:spPr>
        <p:txBody>
          <a:bodyPr>
            <a:spAutoFit/>
          </a:bodyPr>
          <a:lstStyle/>
          <a:p>
            <a:pPr marL="168275" indent="-168275">
              <a:spcBef>
                <a:spcPct val="20000"/>
              </a:spcBef>
              <a:buClr>
                <a:srgbClr val="950103"/>
              </a:buClr>
              <a:buSzPct val="75000"/>
              <a:buFont typeface="Wingdings" pitchFamily="-65" charset="2"/>
              <a:buNone/>
              <a:defRPr/>
            </a:pPr>
            <a:r>
              <a:rPr lang="en-US" sz="1600" b="1" dirty="0">
                <a:latin typeface="+mn-lt"/>
                <a:cs typeface="Times New Roman"/>
              </a:rPr>
              <a:t>Instrument Description:</a:t>
            </a:r>
          </a:p>
          <a:p>
            <a:pPr marL="511175" lvl="1" indent="-225425">
              <a:spcBef>
                <a:spcPct val="20000"/>
              </a:spcBef>
              <a:buClr>
                <a:srgbClr val="270094"/>
              </a:buClr>
              <a:buSzPct val="65000"/>
              <a:buFont typeface="Wingdings" pitchFamily="-65" charset="2"/>
              <a:buChar char="Ø"/>
              <a:defRPr/>
            </a:pPr>
            <a:r>
              <a:rPr lang="en-US" sz="1400" dirty="0" err="1">
                <a:latin typeface="+mn-lt"/>
                <a:cs typeface="Times New Roman"/>
              </a:rPr>
              <a:t>Pushbroom</a:t>
            </a:r>
            <a:r>
              <a:rPr lang="en-US" sz="1400" dirty="0">
                <a:latin typeface="+mn-lt"/>
                <a:cs typeface="Times New Roman"/>
              </a:rPr>
              <a:t> grating spectrometers</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Calibration obtained through precision apertures and neutral density filters rotated via filter wheels using monthly lunar and solar views, </a:t>
            </a:r>
            <a:r>
              <a:rPr lang="en-US" sz="1400" dirty="0" err="1">
                <a:latin typeface="+mn-lt"/>
                <a:cs typeface="Times New Roman"/>
              </a:rPr>
              <a:t>venus</a:t>
            </a:r>
            <a:r>
              <a:rPr lang="en-US" sz="1400" dirty="0">
                <a:latin typeface="+mn-lt"/>
                <a:cs typeface="Times New Roman"/>
              </a:rPr>
              <a:t>/stars for stray light, as well as NIST SIRCUS characterization</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Field of regard (FOR) needed for Solar-Lunar Calibrations, Inter-calibrations, and Benchmarking achieved with single axis </a:t>
            </a:r>
            <a:r>
              <a:rPr lang="en-US" sz="1400" dirty="0" err="1">
                <a:latin typeface="+mn-lt"/>
                <a:cs typeface="Times New Roman"/>
              </a:rPr>
              <a:t>gimbal</a:t>
            </a:r>
            <a:r>
              <a:rPr lang="en-US" sz="1400" dirty="0">
                <a:latin typeface="+mn-lt"/>
                <a:cs typeface="Times New Roman"/>
              </a:rPr>
              <a:t>, spacecraft yaw maneuvers</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Factor of 3 to 6 improvement in calibration over CERES/MODIS/VIIRS</a:t>
            </a:r>
          </a:p>
          <a:p>
            <a:pPr marL="168275" indent="-168275">
              <a:spcBef>
                <a:spcPct val="20000"/>
              </a:spcBef>
              <a:buClr>
                <a:srgbClr val="950103"/>
              </a:buClr>
              <a:buSzPct val="75000"/>
              <a:buFont typeface="Wingdings" pitchFamily="-65" charset="2"/>
              <a:buNone/>
              <a:defRPr/>
            </a:pPr>
            <a:endParaRPr lang="en-US" sz="1600" b="1" dirty="0">
              <a:latin typeface="+mn-lt"/>
              <a:cs typeface="Times New Roman"/>
            </a:endParaRPr>
          </a:p>
          <a:p>
            <a:pPr marL="168275" indent="-168275">
              <a:spcBef>
                <a:spcPct val="20000"/>
              </a:spcBef>
              <a:buClr>
                <a:srgbClr val="950103"/>
              </a:buClr>
              <a:buSzPct val="75000"/>
              <a:buFont typeface="Wingdings" pitchFamily="-65" charset="2"/>
              <a:buNone/>
              <a:defRPr/>
            </a:pPr>
            <a:r>
              <a:rPr lang="en-US" sz="1600" b="1" dirty="0">
                <a:latin typeface="+mn-lt"/>
                <a:cs typeface="Times New Roman"/>
              </a:rPr>
              <a:t>Characteristics:</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Spectral Range: 320 to 2300 nm</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Spectral Sampling/Res: 4 nm/8nm</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Polarization Sensitivity: &lt; 0.25% (</a:t>
            </a:r>
            <a:r>
              <a:rPr lang="en-US" sz="1400" dirty="0" err="1">
                <a:latin typeface="+mn-lt"/>
                <a:cs typeface="Times New Roman"/>
              </a:rPr>
              <a:t>k</a:t>
            </a:r>
            <a:r>
              <a:rPr lang="en-US" sz="1400" dirty="0">
                <a:latin typeface="+mn-lt"/>
                <a:cs typeface="Times New Roman"/>
              </a:rPr>
              <a:t>=2)</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IFOV: 0.5km, Swath width 100km</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Pointing Stability: ~ 34 arc sec</a:t>
            </a:r>
          </a:p>
          <a:p>
            <a:pPr marL="511175" lvl="1" indent="-225425">
              <a:spcBef>
                <a:spcPct val="20000"/>
              </a:spcBef>
              <a:buClr>
                <a:srgbClr val="270094"/>
              </a:buClr>
              <a:buSzPct val="65000"/>
              <a:buFont typeface="Wingdings" pitchFamily="-65" charset="2"/>
              <a:buChar char="Ø"/>
              <a:defRPr/>
            </a:pPr>
            <a:r>
              <a:rPr lang="en-US" sz="1400" dirty="0">
                <a:latin typeface="+mn-lt"/>
                <a:cs typeface="Times New Roman"/>
              </a:rPr>
              <a:t>Calibration: 0.3% (</a:t>
            </a:r>
            <a:r>
              <a:rPr lang="en-US" sz="1400" dirty="0" err="1">
                <a:latin typeface="+mn-lt"/>
                <a:cs typeface="Times New Roman"/>
              </a:rPr>
              <a:t>k</a:t>
            </a:r>
            <a:r>
              <a:rPr lang="en-US" sz="1400" dirty="0">
                <a:latin typeface="+mn-lt"/>
                <a:cs typeface="Times New Roman"/>
              </a:rPr>
              <a:t>=2) relative for Earth spectral reflectance.</a:t>
            </a:r>
          </a:p>
        </p:txBody>
      </p:sp>
      <p:sp>
        <p:nvSpPr>
          <p:cNvPr id="6" name="Rectangle 3"/>
          <p:cNvSpPr>
            <a:spLocks noChangeArrowheads="1"/>
          </p:cNvSpPr>
          <p:nvPr/>
        </p:nvSpPr>
        <p:spPr bwMode="auto">
          <a:xfrm>
            <a:off x="381000" y="4191000"/>
            <a:ext cx="4038600" cy="1981200"/>
          </a:xfrm>
          <a:prstGeom prst="rect">
            <a:avLst/>
          </a:prstGeom>
          <a:noFill/>
          <a:ln w="9525">
            <a:noFill/>
            <a:miter lim="800000"/>
            <a:headEnd/>
            <a:tailEnd/>
          </a:ln>
        </p:spPr>
        <p:txBody>
          <a:bodyPr/>
          <a:lstStyle/>
          <a:p>
            <a:pPr marL="117475" indent="-117475">
              <a:lnSpc>
                <a:spcPct val="90000"/>
              </a:lnSpc>
              <a:spcBef>
                <a:spcPct val="20000"/>
              </a:spcBef>
              <a:buClr>
                <a:srgbClr val="950103"/>
              </a:buClr>
              <a:buSzPct val="75000"/>
              <a:buFont typeface="Wingdings" pitchFamily="-65" charset="2"/>
              <a:buNone/>
              <a:defRPr/>
            </a:pPr>
            <a:r>
              <a:rPr lang="en-US" sz="1600" b="1" dirty="0">
                <a:latin typeface="+mn-lt"/>
                <a:cs typeface="Times New Roman"/>
              </a:rPr>
              <a:t>Baseline Instrument Package</a:t>
            </a:r>
            <a:r>
              <a:rPr lang="en-US" sz="1400" b="1" dirty="0">
                <a:latin typeface="+mn-lt"/>
                <a:cs typeface="Times New Roman"/>
              </a:rPr>
              <a:t>:</a:t>
            </a: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Two Spectrometers, 67 kg, 96 W total</a:t>
            </a: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Dimension (total): 93 </a:t>
            </a:r>
            <a:r>
              <a:rPr lang="en-US" sz="1400" dirty="0" err="1">
                <a:latin typeface="+mn-lt"/>
                <a:cs typeface="Times New Roman"/>
              </a:rPr>
              <a:t>x</a:t>
            </a:r>
            <a:r>
              <a:rPr lang="en-US" sz="1400" dirty="0">
                <a:latin typeface="+mn-lt"/>
                <a:cs typeface="Times New Roman"/>
              </a:rPr>
              <a:t> 40 </a:t>
            </a:r>
            <a:r>
              <a:rPr lang="en-US" sz="1400" dirty="0" err="1">
                <a:latin typeface="+mn-lt"/>
                <a:cs typeface="Times New Roman"/>
              </a:rPr>
              <a:t>x</a:t>
            </a:r>
            <a:r>
              <a:rPr lang="en-US" sz="1400" dirty="0">
                <a:latin typeface="+mn-lt"/>
                <a:cs typeface="Times New Roman"/>
              </a:rPr>
              <a:t> 70 cm</a:t>
            </a:r>
            <a:endParaRPr lang="en-US" sz="1400" baseline="30000" dirty="0">
              <a:latin typeface="+mn-lt"/>
              <a:cs typeface="Times New Roman"/>
            </a:endParaRPr>
          </a:p>
          <a:p>
            <a:pPr marL="403225" lvl="1" indent="-171450">
              <a:lnSpc>
                <a:spcPct val="90000"/>
              </a:lnSpc>
              <a:spcBef>
                <a:spcPct val="20000"/>
              </a:spcBef>
              <a:buClr>
                <a:srgbClr val="270094"/>
              </a:buClr>
              <a:buSzPct val="65000"/>
              <a:buFont typeface="Wingdings" pitchFamily="-65" charset="2"/>
              <a:buChar char="Ø"/>
              <a:defRPr/>
            </a:pPr>
            <a:r>
              <a:rPr lang="en-US" sz="1400" dirty="0">
                <a:latin typeface="+mn-lt"/>
                <a:cs typeface="Times New Roman"/>
              </a:rPr>
              <a:t>Data Rate:</a:t>
            </a:r>
          </a:p>
          <a:p>
            <a:pPr marL="687388" lvl="2" indent="-169863">
              <a:lnSpc>
                <a:spcPct val="90000"/>
              </a:lnSpc>
              <a:spcBef>
                <a:spcPct val="20000"/>
              </a:spcBef>
              <a:buClr>
                <a:srgbClr val="359E11"/>
              </a:buClr>
              <a:buSzPct val="75000"/>
              <a:buFont typeface="Wingdings" pitchFamily="-65" charset="2"/>
              <a:buChar char="Ø"/>
              <a:defRPr/>
            </a:pPr>
            <a:r>
              <a:rPr lang="en-US" sz="1400" dirty="0">
                <a:latin typeface="+mn-lt"/>
                <a:cs typeface="Times New Roman"/>
              </a:rPr>
              <a:t>Benchmarking: ~ 13 </a:t>
            </a:r>
            <a:r>
              <a:rPr lang="en-US" sz="1400" dirty="0" err="1">
                <a:latin typeface="+mn-lt"/>
                <a:cs typeface="Times New Roman"/>
              </a:rPr>
              <a:t>Gbytes</a:t>
            </a:r>
            <a:r>
              <a:rPr lang="en-US" sz="1400" dirty="0">
                <a:latin typeface="+mn-lt"/>
                <a:cs typeface="Times New Roman"/>
              </a:rPr>
              <a:t>/day</a:t>
            </a:r>
          </a:p>
          <a:p>
            <a:pPr marL="687388" lvl="2" indent="-169863">
              <a:lnSpc>
                <a:spcPct val="90000"/>
              </a:lnSpc>
              <a:spcBef>
                <a:spcPct val="20000"/>
              </a:spcBef>
              <a:buClr>
                <a:srgbClr val="359E11"/>
              </a:buClr>
              <a:buSzPct val="75000"/>
              <a:buFont typeface="Wingdings" pitchFamily="-65" charset="2"/>
              <a:buChar char="Ø"/>
              <a:defRPr/>
            </a:pPr>
            <a:r>
              <a:rPr lang="en-US" sz="1400" dirty="0" err="1">
                <a:latin typeface="+mn-lt"/>
                <a:cs typeface="Times New Roman"/>
              </a:rPr>
              <a:t>Intercalibration</a:t>
            </a:r>
            <a:r>
              <a:rPr lang="en-US" sz="1400" dirty="0">
                <a:latin typeface="+mn-lt"/>
                <a:cs typeface="Times New Roman"/>
              </a:rPr>
              <a:t>: ~17 </a:t>
            </a:r>
            <a:r>
              <a:rPr lang="en-US" sz="1400" dirty="0" err="1">
                <a:latin typeface="+mn-lt"/>
                <a:cs typeface="Times New Roman"/>
              </a:rPr>
              <a:t>Gbytes</a:t>
            </a:r>
            <a:r>
              <a:rPr lang="en-US" sz="1400" dirty="0">
                <a:latin typeface="+mn-lt"/>
                <a:cs typeface="Times New Roman"/>
              </a:rPr>
              <a:t>/day</a:t>
            </a:r>
          </a:p>
          <a:p>
            <a:pPr marL="687388" lvl="2" indent="-169863">
              <a:lnSpc>
                <a:spcPct val="90000"/>
              </a:lnSpc>
              <a:spcBef>
                <a:spcPct val="20000"/>
              </a:spcBef>
              <a:buClr>
                <a:srgbClr val="359E11"/>
              </a:buClr>
              <a:buSzPct val="75000"/>
              <a:buFont typeface="Wingdings" pitchFamily="-65" charset="2"/>
              <a:buChar char="Ø"/>
              <a:defRPr/>
            </a:pPr>
            <a:r>
              <a:rPr lang="en-US" sz="1400" dirty="0">
                <a:latin typeface="+mn-lt"/>
                <a:cs typeface="Times New Roman"/>
              </a:rPr>
              <a:t>Solar-Lunar Calibration: ~ 70 </a:t>
            </a:r>
            <a:r>
              <a:rPr lang="en-US" sz="1400" dirty="0" err="1">
                <a:latin typeface="+mn-lt"/>
                <a:cs typeface="Times New Roman"/>
              </a:rPr>
              <a:t>Gbytes</a:t>
            </a:r>
            <a:r>
              <a:rPr lang="en-US" sz="1400" dirty="0">
                <a:latin typeface="+mn-lt"/>
                <a:cs typeface="Times New Roman"/>
              </a:rPr>
              <a:t>/month</a:t>
            </a:r>
          </a:p>
        </p:txBody>
      </p:sp>
      <p:sp>
        <p:nvSpPr>
          <p:cNvPr id="46086" name="Line 4"/>
          <p:cNvSpPr>
            <a:spLocks noChangeShapeType="1"/>
          </p:cNvSpPr>
          <p:nvPr/>
        </p:nvSpPr>
        <p:spPr bwMode="auto">
          <a:xfrm>
            <a:off x="4572000" y="838200"/>
            <a:ext cx="0" cy="5105400"/>
          </a:xfrm>
          <a:prstGeom prst="line">
            <a:avLst/>
          </a:prstGeom>
          <a:noFill/>
          <a:ln w="38100" cmpd="dbl">
            <a:solidFill>
              <a:schemeClr val="tx1"/>
            </a:solidFill>
            <a:round/>
            <a:headEnd/>
            <a:tailEnd/>
          </a:ln>
        </p:spPr>
        <p:txBody>
          <a:bodyPr lIns="0" tIns="0" rIns="0" bIns="0"/>
          <a:lstStyle/>
          <a:p>
            <a:endParaRPr lang="en-US"/>
          </a:p>
        </p:txBody>
      </p:sp>
      <p:pic>
        <p:nvPicPr>
          <p:cNvPr id="46087" name="Picture 25"/>
          <p:cNvPicPr>
            <a:picLocks noChangeAspect="1" noChangeArrowheads="1"/>
          </p:cNvPicPr>
          <p:nvPr/>
        </p:nvPicPr>
        <p:blipFill>
          <a:blip r:embed="rId2" cstate="print">
            <a:clrChange>
              <a:clrFrom>
                <a:srgbClr val="FFFFFF"/>
              </a:clrFrom>
              <a:clrTo>
                <a:srgbClr val="FFFFFF">
                  <a:alpha val="0"/>
                </a:srgbClr>
              </a:clrTo>
            </a:clrChange>
          </a:blip>
          <a:srcRect l="3484" t="8372" r="26270" b="10942"/>
          <a:stretch>
            <a:fillRect/>
          </a:stretch>
        </p:blipFill>
        <p:spPr bwMode="auto">
          <a:xfrm>
            <a:off x="609600" y="873125"/>
            <a:ext cx="3429000" cy="2860675"/>
          </a:xfrm>
          <a:prstGeom prst="rect">
            <a:avLst/>
          </a:prstGeom>
          <a:noFill/>
          <a:ln w="9525">
            <a:noFill/>
            <a:miter lim="800000"/>
            <a:headEnd/>
            <a:tailEnd/>
          </a:ln>
        </p:spPr>
      </p:pic>
      <p:grpSp>
        <p:nvGrpSpPr>
          <p:cNvPr id="46088" name="Group 4"/>
          <p:cNvGrpSpPr>
            <a:grpSpLocks noChangeAspect="1"/>
          </p:cNvGrpSpPr>
          <p:nvPr/>
        </p:nvGrpSpPr>
        <p:grpSpPr bwMode="auto">
          <a:xfrm>
            <a:off x="0" y="1036638"/>
            <a:ext cx="2071688" cy="1477962"/>
            <a:chOff x="2270" y="382"/>
            <a:chExt cx="1426" cy="1148"/>
          </a:xfrm>
        </p:grpSpPr>
        <p:pic>
          <p:nvPicPr>
            <p:cNvPr id="46089" name="Picture 5"/>
            <p:cNvPicPr>
              <a:picLocks noChangeAspect="1" noChangeArrowheads="1"/>
            </p:cNvPicPr>
            <p:nvPr/>
          </p:nvPicPr>
          <p:blipFill>
            <a:blip r:embed="rId3" cstate="print"/>
            <a:srcRect/>
            <a:stretch>
              <a:fillRect/>
            </a:stretch>
          </p:blipFill>
          <p:spPr bwMode="auto">
            <a:xfrm>
              <a:off x="2270" y="382"/>
              <a:ext cx="1426" cy="1148"/>
            </a:xfrm>
            <a:prstGeom prst="rect">
              <a:avLst/>
            </a:prstGeom>
            <a:noFill/>
            <a:ln w="9525">
              <a:noFill/>
              <a:miter lim="800000"/>
              <a:headEnd/>
              <a:tailEnd/>
            </a:ln>
          </p:spPr>
        </p:pic>
        <p:sp>
          <p:nvSpPr>
            <p:cNvPr id="46090" name="Rectangle 15"/>
            <p:cNvSpPr>
              <a:spLocks noChangeArrowheads="1"/>
            </p:cNvSpPr>
            <p:nvPr/>
          </p:nvSpPr>
          <p:spPr bwMode="auto">
            <a:xfrm>
              <a:off x="2824" y="613"/>
              <a:ext cx="0" cy="174"/>
            </a:xfrm>
            <a:prstGeom prst="rect">
              <a:avLst/>
            </a:prstGeom>
            <a:noFill/>
            <a:ln w="9525">
              <a:noFill/>
              <a:miter lim="800000"/>
              <a:headEnd/>
              <a:tailEnd/>
            </a:ln>
          </p:spPr>
          <p:txBody>
            <a:bodyPr wrap="none" lIns="0" tIns="0" rIns="0" bIns="0">
              <a:spAutoFit/>
            </a:bodyPr>
            <a:lstStyle/>
            <a:p>
              <a:endParaRPr lang="en-US" sz="1800">
                <a:latin typeface="Arial" pitchFamily="34" charset="0"/>
              </a:endParaRPr>
            </a:p>
          </p:txBody>
        </p:sp>
      </p:gr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7086600" cy="685800"/>
          </a:xfrm>
        </p:spPr>
        <p:txBody>
          <a:bodyPr/>
          <a:lstStyle/>
          <a:p>
            <a:r>
              <a:rPr lang="en-US" sz="2800" b="1" dirty="0" smtClean="0">
                <a:effectLst/>
              </a:rPr>
              <a:t>GNSS Radio Occultation</a:t>
            </a:r>
            <a:r>
              <a:rPr lang="en-US" sz="2800" b="1" dirty="0" smtClean="0"/>
              <a:t> Measurements</a:t>
            </a:r>
            <a:endParaRPr lang="en-US" sz="2800" b="1" dirty="0">
              <a:effectLst/>
            </a:endParaRPr>
          </a:p>
        </p:txBody>
      </p:sp>
      <p:sp>
        <p:nvSpPr>
          <p:cNvPr id="35" name="Rectangle 3"/>
          <p:cNvSpPr>
            <a:spLocks noGrp="1" noChangeArrowheads="1"/>
          </p:cNvSpPr>
          <p:nvPr>
            <p:ph idx="4294967295"/>
          </p:nvPr>
        </p:nvSpPr>
        <p:spPr>
          <a:xfrm>
            <a:off x="4633929" y="847614"/>
            <a:ext cx="4419600" cy="5273753"/>
          </a:xfrm>
          <a:ln w="12700">
            <a:solidFill>
              <a:schemeClr val="tx1"/>
            </a:solidFill>
          </a:ln>
        </p:spPr>
        <p:txBody>
          <a:bodyPr/>
          <a:lstStyle/>
          <a:p>
            <a:pPr marL="457200" lvl="1" indent="-287338" eaLnBrk="1" hangingPunct="1"/>
            <a:r>
              <a:rPr lang="en-US" sz="1800" dirty="0" smtClean="0">
                <a:solidFill>
                  <a:schemeClr val="accent4"/>
                </a:solidFill>
              </a:rPr>
              <a:t>Radio occultation of GNSS signals used to derive atmospheric refractivity</a:t>
            </a:r>
          </a:p>
          <a:p>
            <a:pPr marL="457200" lvl="1" indent="-287338" eaLnBrk="1" hangingPunct="1"/>
            <a:r>
              <a:rPr lang="en-US" sz="1800" dirty="0" smtClean="0">
                <a:solidFill>
                  <a:schemeClr val="accent4"/>
                </a:solidFill>
              </a:rPr>
              <a:t>Accuracy is attained through a direct link to the SI standard of time</a:t>
            </a:r>
          </a:p>
          <a:p>
            <a:pPr marL="457200" lvl="1" indent="-287338" eaLnBrk="1" hangingPunct="1"/>
            <a:r>
              <a:rPr lang="en-US" sz="1800" dirty="0" smtClean="0">
                <a:solidFill>
                  <a:schemeClr val="accent4"/>
                </a:solidFill>
              </a:rPr>
              <a:t>Provides critical information on temperature, pressure, and humidity profiles to address temperature lapse rate feedbacks, temperature  response, and remove ambiguities in IR all-sky spectra optimal fingerprinting</a:t>
            </a:r>
          </a:p>
          <a:p>
            <a:pPr marL="457200" lvl="1" indent="-287338" eaLnBrk="1" hangingPunct="1"/>
            <a:r>
              <a:rPr lang="en-US" sz="1800" dirty="0" smtClean="0">
                <a:solidFill>
                  <a:schemeClr val="accent4"/>
                </a:solidFill>
              </a:rPr>
              <a:t>natural variability drives the 0.03% (</a:t>
            </a:r>
            <a:r>
              <a:rPr lang="en-US" sz="1800" i="1" dirty="0" err="1" smtClean="0">
                <a:solidFill>
                  <a:schemeClr val="accent4"/>
                </a:solidFill>
              </a:rPr>
              <a:t>k</a:t>
            </a:r>
            <a:r>
              <a:rPr lang="en-US" sz="1800" i="1" dirty="0" smtClean="0">
                <a:solidFill>
                  <a:schemeClr val="accent4"/>
                </a:solidFill>
              </a:rPr>
              <a:t>=1</a:t>
            </a:r>
            <a:r>
              <a:rPr lang="en-US" sz="1800" dirty="0" smtClean="0">
                <a:solidFill>
                  <a:schemeClr val="accent4"/>
                </a:solidFill>
              </a:rPr>
              <a:t>) refractivity requirement</a:t>
            </a:r>
            <a:r>
              <a:rPr lang="en-US" sz="1800" dirty="0">
                <a:solidFill>
                  <a:schemeClr val="accent4"/>
                </a:solidFill>
              </a:rPr>
              <a:t>.</a:t>
            </a:r>
            <a:endParaRPr lang="en-US" sz="1800" dirty="0" smtClean="0">
              <a:solidFill>
                <a:schemeClr val="accent4"/>
              </a:solidFill>
            </a:endParaRPr>
          </a:p>
          <a:p>
            <a:pPr marL="457200" lvl="1" indent="-287338" eaLnBrk="1" hangingPunct="1"/>
            <a:r>
              <a:rPr lang="en-US" sz="1800" dirty="0" smtClean="0">
                <a:solidFill>
                  <a:schemeClr val="accent4"/>
                </a:solidFill>
              </a:rPr>
              <a:t>0.03% (</a:t>
            </a:r>
            <a:r>
              <a:rPr lang="en-US" sz="1800" i="1" dirty="0" err="1" smtClean="0">
                <a:solidFill>
                  <a:schemeClr val="accent4"/>
                </a:solidFill>
              </a:rPr>
              <a:t>k</a:t>
            </a:r>
            <a:r>
              <a:rPr lang="en-US" sz="1800" i="1" dirty="0" smtClean="0">
                <a:solidFill>
                  <a:schemeClr val="accent4"/>
                </a:solidFill>
              </a:rPr>
              <a:t>=1</a:t>
            </a:r>
            <a:r>
              <a:rPr lang="en-US" sz="1800" dirty="0" smtClean="0">
                <a:solidFill>
                  <a:schemeClr val="accent4"/>
                </a:solidFill>
              </a:rPr>
              <a:t>) refractivity drives the +/- 0.5 mm/sec (</a:t>
            </a:r>
            <a:r>
              <a:rPr lang="en-US" sz="1800" i="1" dirty="0" err="1" smtClean="0">
                <a:solidFill>
                  <a:schemeClr val="accent4"/>
                </a:solidFill>
              </a:rPr>
              <a:t>k</a:t>
            </a:r>
            <a:r>
              <a:rPr lang="en-US" sz="1800" i="1" dirty="0" smtClean="0">
                <a:solidFill>
                  <a:schemeClr val="accent4"/>
                </a:solidFill>
              </a:rPr>
              <a:t>=1</a:t>
            </a:r>
            <a:r>
              <a:rPr lang="en-US" sz="1800" dirty="0" smtClean="0">
                <a:solidFill>
                  <a:schemeClr val="accent4"/>
                </a:solidFill>
              </a:rPr>
              <a:t>) phase delay rate uncertainty</a:t>
            </a:r>
          </a:p>
          <a:p>
            <a:pPr marL="457200" lvl="1" indent="-287338" eaLnBrk="1" hangingPunct="1"/>
            <a:r>
              <a:rPr lang="en-US" sz="1800" dirty="0" smtClean="0">
                <a:solidFill>
                  <a:schemeClr val="accent4"/>
                </a:solidFill>
              </a:rPr>
              <a:t>1000 profiles/day</a:t>
            </a:r>
          </a:p>
        </p:txBody>
      </p:sp>
      <p:sp>
        <p:nvSpPr>
          <p:cNvPr id="44" name="Rectangle 43"/>
          <p:cNvSpPr/>
          <p:nvPr/>
        </p:nvSpPr>
        <p:spPr bwMode="auto">
          <a:xfrm>
            <a:off x="118750" y="1565565"/>
            <a:ext cx="4607626" cy="3267692"/>
          </a:xfrm>
          <a:prstGeom prst="rect">
            <a:avLst/>
          </a:prstGeom>
          <a:no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37" name="Picture 36" descr="orbit_mech_high_text(2)"/>
          <p:cNvPicPr>
            <a:picLocks noChangeAspect="1" noChangeArrowheads="1"/>
          </p:cNvPicPr>
          <p:nvPr/>
        </p:nvPicPr>
        <p:blipFill>
          <a:blip r:embed="rId2" cstate="print"/>
          <a:srcRect/>
          <a:stretch>
            <a:fillRect/>
          </a:stretch>
        </p:blipFill>
        <p:spPr bwMode="auto">
          <a:xfrm>
            <a:off x="185787" y="1651528"/>
            <a:ext cx="4313965" cy="3200400"/>
          </a:xfrm>
          <a:prstGeom prst="rect">
            <a:avLst/>
          </a:prstGeom>
          <a:noFill/>
          <a:ln w="9525">
            <a:noFill/>
            <a:miter lim="800000"/>
            <a:headEnd/>
            <a:tailEnd/>
          </a:ln>
        </p:spPr>
      </p:pic>
      <p:sp>
        <p:nvSpPr>
          <p:cNvPr id="7" name="TextBox 6"/>
          <p:cNvSpPr txBox="1"/>
          <p:nvPr/>
        </p:nvSpPr>
        <p:spPr>
          <a:xfrm>
            <a:off x="143238" y="6254676"/>
            <a:ext cx="8915400" cy="369332"/>
          </a:xfrm>
          <a:prstGeom prst="rect">
            <a:avLst/>
          </a:prstGeom>
          <a:noFill/>
        </p:spPr>
        <p:txBody>
          <a:bodyPr wrap="square" rtlCol="0">
            <a:spAutoFit/>
          </a:bodyPr>
          <a:lstStyle/>
          <a:p>
            <a:pPr algn="ctr"/>
            <a:r>
              <a:rPr lang="en-US" sz="1800" b="1" dirty="0" smtClean="0">
                <a:solidFill>
                  <a:schemeClr val="bg1"/>
                </a:solidFill>
                <a:latin typeface="+mn-lt"/>
              </a:rPr>
              <a:t>SI Traceable Accuracy in Refractivity Equivalent to 0.1K (3</a:t>
            </a:r>
            <a:r>
              <a:rPr lang="en-US" sz="1800" b="1" dirty="0" smtClean="0">
                <a:solidFill>
                  <a:schemeClr val="bg1"/>
                </a:solidFill>
                <a:latin typeface="Symbol" charset="2"/>
                <a:cs typeface="Symbol" charset="2"/>
              </a:rPr>
              <a:t>s</a:t>
            </a:r>
            <a:r>
              <a:rPr lang="en-US" sz="1800" b="1" dirty="0" smtClean="0">
                <a:solidFill>
                  <a:schemeClr val="bg1"/>
                </a:solidFill>
                <a:latin typeface="+mn-lt"/>
                <a:cs typeface="Symbol" charset="2"/>
              </a:rPr>
              <a:t>)  </a:t>
            </a:r>
            <a:endParaRPr lang="en-US" sz="1800" b="1" dirty="0">
              <a:solidFill>
                <a:schemeClr val="bg1"/>
              </a:solidFill>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7"/>
          <p:cNvGrpSpPr>
            <a:grpSpLocks/>
          </p:cNvGrpSpPr>
          <p:nvPr/>
        </p:nvGrpSpPr>
        <p:grpSpPr bwMode="auto">
          <a:xfrm>
            <a:off x="1219199" y="718968"/>
            <a:ext cx="7012831" cy="5606528"/>
            <a:chOff x="1905000" y="750578"/>
            <a:chExt cx="7111040" cy="6107422"/>
          </a:xfrm>
        </p:grpSpPr>
        <p:grpSp>
          <p:nvGrpSpPr>
            <p:cNvPr id="33797" name="Group 4"/>
            <p:cNvGrpSpPr>
              <a:grpSpLocks/>
            </p:cNvGrpSpPr>
            <p:nvPr/>
          </p:nvGrpSpPr>
          <p:grpSpPr bwMode="auto">
            <a:xfrm>
              <a:off x="1905000" y="750578"/>
              <a:ext cx="7010400" cy="6107422"/>
              <a:chOff x="1905000" y="750578"/>
              <a:chExt cx="7010400" cy="6107422"/>
            </a:xfrm>
          </p:grpSpPr>
          <p:pic>
            <p:nvPicPr>
              <p:cNvPr id="3379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5000" y="750578"/>
                <a:ext cx="7010400" cy="6107422"/>
              </a:xfrm>
              <a:prstGeom prst="rect">
                <a:avLst/>
              </a:prstGeom>
              <a:noFill/>
              <a:ln w="9525">
                <a:noFill/>
                <a:miter lim="800000"/>
                <a:headEnd/>
                <a:tailEnd/>
              </a:ln>
            </p:spPr>
          </p:pic>
          <p:sp>
            <p:nvSpPr>
              <p:cNvPr id="33800" name="TextBox 2"/>
              <p:cNvSpPr txBox="1">
                <a:spLocks noChangeArrowheads="1"/>
              </p:cNvSpPr>
              <p:nvPr/>
            </p:nvSpPr>
            <p:spPr bwMode="auto">
              <a:xfrm>
                <a:off x="2277608" y="750578"/>
                <a:ext cx="1150419" cy="435856"/>
              </a:xfrm>
              <a:prstGeom prst="rect">
                <a:avLst/>
              </a:prstGeom>
              <a:noFill/>
              <a:ln w="9525">
                <a:noFill/>
                <a:miter lim="800000"/>
                <a:headEnd/>
                <a:tailEnd/>
              </a:ln>
            </p:spPr>
            <p:txBody>
              <a:bodyPr wrap="square">
                <a:spAutoFit/>
              </a:bodyPr>
              <a:lstStyle/>
              <a:p>
                <a:r>
                  <a:rPr lang="en-US" sz="1000" b="1" dirty="0">
                    <a:latin typeface="+mj-lt"/>
                  </a:rPr>
                  <a:t>Instrument Line </a:t>
                </a:r>
              </a:p>
              <a:p>
                <a:r>
                  <a:rPr lang="en-US" sz="1000" b="1" dirty="0">
                    <a:latin typeface="+mj-lt"/>
                  </a:rPr>
                  <a:t>Shape (ILS)</a:t>
                </a:r>
              </a:p>
            </p:txBody>
          </p:sp>
          <p:sp>
            <p:nvSpPr>
              <p:cNvPr id="33801" name="TextBox 3"/>
              <p:cNvSpPr txBox="1">
                <a:spLocks noChangeArrowheads="1"/>
              </p:cNvSpPr>
              <p:nvPr/>
            </p:nvSpPr>
            <p:spPr bwMode="auto">
              <a:xfrm>
                <a:off x="7543800" y="3429000"/>
                <a:ext cx="1295243" cy="301746"/>
              </a:xfrm>
              <a:prstGeom prst="rect">
                <a:avLst/>
              </a:prstGeom>
              <a:noFill/>
              <a:ln w="9525">
                <a:noFill/>
                <a:miter lim="800000"/>
                <a:headEnd/>
                <a:tailEnd/>
              </a:ln>
            </p:spPr>
            <p:txBody>
              <a:bodyPr wrap="square">
                <a:spAutoFit/>
              </a:bodyPr>
              <a:lstStyle/>
              <a:p>
                <a:r>
                  <a:rPr lang="en-US" sz="1200" b="1" dirty="0">
                    <a:latin typeface="+mj-lt"/>
                  </a:rPr>
                  <a:t>“Ambient” BB</a:t>
                </a:r>
              </a:p>
            </p:txBody>
          </p:sp>
        </p:grpSp>
        <p:sp>
          <p:nvSpPr>
            <p:cNvPr id="33798" name="TextBox 6"/>
            <p:cNvSpPr txBox="1">
              <a:spLocks noChangeArrowheads="1"/>
            </p:cNvSpPr>
            <p:nvPr/>
          </p:nvSpPr>
          <p:spPr bwMode="auto">
            <a:xfrm>
              <a:off x="7315200" y="1151776"/>
              <a:ext cx="1700840" cy="435856"/>
            </a:xfrm>
            <a:prstGeom prst="rect">
              <a:avLst/>
            </a:prstGeom>
            <a:noFill/>
            <a:ln w="9525">
              <a:noFill/>
              <a:miter lim="800000"/>
              <a:headEnd/>
              <a:tailEnd/>
            </a:ln>
          </p:spPr>
          <p:txBody>
            <a:bodyPr wrap="square">
              <a:spAutoFit/>
            </a:bodyPr>
            <a:lstStyle/>
            <a:p>
              <a:r>
                <a:rPr lang="en-US" sz="1000" b="1">
                  <a:latin typeface="+mj-lt"/>
                </a:rPr>
                <a:t>(perpendicular to Beam-splitter polarization axis)</a:t>
              </a:r>
            </a:p>
          </p:txBody>
        </p:sp>
      </p:grpSp>
      <p:sp>
        <p:nvSpPr>
          <p:cNvPr id="33795" name="TextBox 8"/>
          <p:cNvSpPr txBox="1">
            <a:spLocks noChangeArrowheads="1"/>
          </p:cNvSpPr>
          <p:nvPr/>
        </p:nvSpPr>
        <p:spPr bwMode="auto">
          <a:xfrm>
            <a:off x="304800" y="6262518"/>
            <a:ext cx="8686800" cy="400050"/>
          </a:xfrm>
          <a:prstGeom prst="rect">
            <a:avLst/>
          </a:prstGeom>
          <a:noFill/>
          <a:ln w="9525">
            <a:noFill/>
            <a:miter lim="800000"/>
            <a:headEnd/>
            <a:tailEnd/>
          </a:ln>
        </p:spPr>
        <p:txBody>
          <a:bodyPr>
            <a:spAutoFit/>
          </a:bodyPr>
          <a:lstStyle/>
          <a:p>
            <a:r>
              <a:rPr lang="en-US" sz="2000" dirty="0">
                <a:latin typeface="+mj-lt"/>
              </a:rPr>
              <a:t>SI Traceable Accuracy 0.1K (</a:t>
            </a:r>
            <a:r>
              <a:rPr lang="en-US" sz="2000" i="1" dirty="0">
                <a:latin typeface="+mj-lt"/>
              </a:rPr>
              <a:t>k</a:t>
            </a:r>
            <a:r>
              <a:rPr lang="en-US" sz="2000" dirty="0">
                <a:latin typeface="+mj-lt"/>
              </a:rPr>
              <a:t>=3) all Earth Scene Temps (190 to 320K) </a:t>
            </a:r>
          </a:p>
        </p:txBody>
      </p:sp>
      <p:sp>
        <p:nvSpPr>
          <p:cNvPr id="33796" name="Title 9"/>
          <p:cNvSpPr>
            <a:spLocks noGrp="1"/>
          </p:cNvSpPr>
          <p:nvPr>
            <p:ph type="title"/>
          </p:nvPr>
        </p:nvSpPr>
        <p:spPr/>
        <p:txBody>
          <a:bodyPr/>
          <a:lstStyle/>
          <a:p>
            <a:pPr eaLnBrk="1" hangingPunct="1"/>
            <a:r>
              <a:rPr lang="en-US" smtClean="0"/>
              <a:t>IR On-orbit Verification</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p:cNvPicPr>
            <a:picLocks noChangeAspect="1" noChangeArrowheads="1"/>
          </p:cNvPicPr>
          <p:nvPr/>
        </p:nvPicPr>
        <p:blipFill>
          <a:blip r:embed="rId2" cstate="print"/>
          <a:srcRect t="19067"/>
          <a:stretch>
            <a:fillRect/>
          </a:stretch>
        </p:blipFill>
        <p:spPr bwMode="auto">
          <a:xfrm>
            <a:off x="4572000" y="1042988"/>
            <a:ext cx="4572000" cy="3133725"/>
          </a:xfrm>
          <a:prstGeom prst="rect">
            <a:avLst/>
          </a:prstGeom>
          <a:noFill/>
          <a:ln w="9525">
            <a:noFill/>
            <a:miter lim="800000"/>
            <a:headEnd/>
            <a:tailEnd/>
          </a:ln>
        </p:spPr>
      </p:pic>
      <p:sp>
        <p:nvSpPr>
          <p:cNvPr id="34819" name="Content Placeholder 1"/>
          <p:cNvSpPr>
            <a:spLocks noGrp="1"/>
          </p:cNvSpPr>
          <p:nvPr>
            <p:ph idx="10"/>
          </p:nvPr>
        </p:nvSpPr>
        <p:spPr>
          <a:xfrm>
            <a:off x="0" y="990600"/>
            <a:ext cx="4648200" cy="4876800"/>
          </a:xfrm>
        </p:spPr>
        <p:txBody>
          <a:bodyPr/>
          <a:lstStyle/>
          <a:p>
            <a:pPr eaLnBrk="1" hangingPunct="1">
              <a:buSzTx/>
              <a:buFontTx/>
              <a:buChar char="•"/>
            </a:pPr>
            <a:r>
              <a:rPr sz="1800" smtClean="0"/>
              <a:t>Nadir spectral reflectance benchmarking, calibration and inter-calibration requirements lead to three basic operating modes</a:t>
            </a:r>
          </a:p>
          <a:p>
            <a:pPr lvl="1" eaLnBrk="1" hangingPunct="1"/>
            <a:r>
              <a:rPr sz="1800" smtClean="0"/>
              <a:t>Solar Calibration (varying modes, overall 1/month)</a:t>
            </a:r>
          </a:p>
          <a:p>
            <a:pPr lvl="1" eaLnBrk="1" hangingPunct="1"/>
            <a:r>
              <a:rPr sz="1800" smtClean="0"/>
              <a:t>Lunar Calibration (constant lunar phase angle, 1/month)</a:t>
            </a:r>
          </a:p>
          <a:p>
            <a:pPr lvl="1" eaLnBrk="1" hangingPunct="1"/>
            <a:r>
              <a:rPr sz="1800" smtClean="0"/>
              <a:t>Benchmarking Nadir Data Collection (95%) </a:t>
            </a:r>
          </a:p>
          <a:p>
            <a:pPr lvl="1" eaLnBrk="1" hangingPunct="1"/>
            <a:r>
              <a:rPr sz="1800" smtClean="0"/>
              <a:t>Inter-calibration of LEO/GEO assets (avg. 1 per orbit, 3 to 5% of instrument operations)</a:t>
            </a:r>
          </a:p>
        </p:txBody>
      </p:sp>
      <p:sp>
        <p:nvSpPr>
          <p:cNvPr id="34820" name="Title 3"/>
          <p:cNvSpPr>
            <a:spLocks noGrp="1"/>
          </p:cNvSpPr>
          <p:nvPr>
            <p:ph type="title"/>
          </p:nvPr>
        </p:nvSpPr>
        <p:spPr/>
        <p:txBody>
          <a:bodyPr/>
          <a:lstStyle/>
          <a:p>
            <a:pPr eaLnBrk="1" hangingPunct="1"/>
            <a:r>
              <a:rPr lang="en-US" smtClean="0"/>
              <a:t>RS Operating Modes</a:t>
            </a:r>
          </a:p>
        </p:txBody>
      </p:sp>
      <p:pic>
        <p:nvPicPr>
          <p:cNvPr id="34821" name="Picture 5"/>
          <p:cNvPicPr>
            <a:picLocks noChangeAspect="1" noChangeArrowheads="1"/>
          </p:cNvPicPr>
          <p:nvPr/>
        </p:nvPicPr>
        <p:blipFill>
          <a:blip r:embed="rId3" cstate="print"/>
          <a:srcRect/>
          <a:stretch>
            <a:fillRect/>
          </a:stretch>
        </p:blipFill>
        <p:spPr bwMode="auto">
          <a:xfrm>
            <a:off x="6324600" y="990600"/>
            <a:ext cx="1709738" cy="1219200"/>
          </a:xfrm>
          <a:prstGeom prst="rect">
            <a:avLst/>
          </a:prstGeom>
          <a:noFill/>
          <a:ln w="9525">
            <a:noFill/>
            <a:miter lim="800000"/>
            <a:headEnd/>
            <a:tailEnd/>
          </a:ln>
        </p:spPr>
      </p:pic>
      <p:pic>
        <p:nvPicPr>
          <p:cNvPr id="34822" name="Picture 12"/>
          <p:cNvPicPr>
            <a:picLocks noChangeAspect="1" noChangeArrowheads="1"/>
          </p:cNvPicPr>
          <p:nvPr/>
        </p:nvPicPr>
        <p:blipFill>
          <a:blip r:embed="rId4" cstate="print"/>
          <a:srcRect/>
          <a:stretch>
            <a:fillRect/>
          </a:stretch>
        </p:blipFill>
        <p:spPr bwMode="auto">
          <a:xfrm>
            <a:off x="4648200" y="3886200"/>
            <a:ext cx="2971800" cy="2201863"/>
          </a:xfrm>
          <a:prstGeom prst="rect">
            <a:avLst/>
          </a:prstGeom>
          <a:noFill/>
          <a:ln w="9525">
            <a:noFill/>
            <a:miter lim="800000"/>
            <a:headEnd/>
            <a:tailEnd/>
          </a:ln>
        </p:spPr>
      </p:pic>
      <p:sp>
        <p:nvSpPr>
          <p:cNvPr id="17" name="Text Placeholder 16"/>
          <p:cNvSpPr>
            <a:spLocks noGrp="1"/>
          </p:cNvSpPr>
          <p:nvPr>
            <p:ph type="body" sz="quarter" idx="12"/>
          </p:nvPr>
        </p:nvSpPr>
        <p:spPr>
          <a:xfrm>
            <a:off x="0" y="6324600"/>
            <a:ext cx="9144000" cy="304800"/>
          </a:xfrm>
        </p:spPr>
        <p:txBody>
          <a:bodyPr/>
          <a:lstStyle/>
          <a:p>
            <a:pPr eaLnBrk="1" hangingPunct="1">
              <a:defRPr/>
            </a:pPr>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00088"/>
            <a:ext cx="4114800" cy="5897562"/>
          </a:xfrm>
          <a:solidFill>
            <a:srgbClr val="FFFFF0">
              <a:alpha val="40000"/>
            </a:srgbClr>
          </a:solidFill>
          <a:ln>
            <a:noFill/>
          </a:ln>
        </p:spPr>
        <p:style>
          <a:lnRef idx="2">
            <a:schemeClr val="accent6"/>
          </a:lnRef>
          <a:fillRef idx="1">
            <a:schemeClr val="lt1"/>
          </a:fillRef>
          <a:effectRef idx="0">
            <a:schemeClr val="accent6"/>
          </a:effectRef>
          <a:fontRef idx="minor">
            <a:schemeClr val="dk1"/>
          </a:fontRef>
        </p:style>
        <p:txBody>
          <a:bodyPr/>
          <a:lstStyle/>
          <a:p>
            <a:pPr marL="0" indent="0" eaLnBrk="1" hangingPunct="1">
              <a:buFontTx/>
              <a:buNone/>
              <a:defRPr/>
            </a:pPr>
            <a:endParaRPr sz="1600">
              <a:solidFill>
                <a:srgbClr val="000000"/>
              </a:solidFill>
              <a:ea typeface="ヒラギノ角ゴ Pro W3" charset="-128"/>
              <a:cs typeface="ヒラギノ角ゴ Pro W3" charset="-128"/>
            </a:endParaRPr>
          </a:p>
          <a:p>
            <a:pPr marL="406400" indent="-406400" eaLnBrk="1" hangingPunct="1">
              <a:buFontTx/>
              <a:buNone/>
              <a:tabLst>
                <a:tab pos="231775" algn="l"/>
              </a:tabLst>
              <a:defRPr/>
            </a:pPr>
            <a:r>
              <a:rPr sz="1800">
                <a:solidFill>
                  <a:srgbClr val="000000"/>
                </a:solidFill>
                <a:ea typeface="ヒラギノ角ゴ Pro W3" charset="-128"/>
                <a:cs typeface="ヒラギノ角ゴ Pro W3" charset="-128"/>
              </a:rPr>
              <a:t>	Climate Sensitivity uncertainty is</a:t>
            </a:r>
            <a:br>
              <a:rPr sz="1800">
                <a:solidFill>
                  <a:srgbClr val="000000"/>
                </a:solidFill>
                <a:ea typeface="ヒラギノ角ゴ Pro W3" charset="-128"/>
                <a:cs typeface="ヒラギノ角ゴ Pro W3" charset="-128"/>
              </a:rPr>
            </a:br>
            <a:r>
              <a:rPr sz="1800">
                <a:solidFill>
                  <a:srgbClr val="000000"/>
                </a:solidFill>
                <a:ea typeface="ヒラギノ角ゴ Pro W3" charset="-128"/>
                <a:cs typeface="ヒラギノ角ゴ Pro W3" charset="-128"/>
              </a:rPr>
              <a:t>driven by uncertain </a:t>
            </a:r>
            <a:r>
              <a:rPr sz="1800" b="1">
                <a:solidFill>
                  <a:srgbClr val="000000"/>
                </a:solidFill>
                <a:ea typeface="ヒラギノ角ゴ Pro W3" charset="-128"/>
                <a:cs typeface="ヒラギノ角ゴ Pro W3" charset="-128"/>
              </a:rPr>
              <a:t>Feedbacks</a:t>
            </a:r>
            <a:r>
              <a:rPr sz="1800">
                <a:solidFill>
                  <a:srgbClr val="000000"/>
                </a:solidFill>
                <a:ea typeface="ヒラギノ角ゴ Pro W3" charset="-128"/>
                <a:cs typeface="ヒラギノ角ゴ Pro W3" charset="-128"/>
              </a:rPr>
              <a:t>:</a:t>
            </a:r>
          </a:p>
          <a:p>
            <a:pPr marL="682625" indent="-231775" eaLnBrk="1" hangingPunct="1">
              <a:defRPr/>
            </a:pPr>
            <a:r>
              <a:rPr sz="1800">
                <a:solidFill>
                  <a:srgbClr val="000000"/>
                </a:solidFill>
                <a:ea typeface="ヒラギノ角ゴ Pro W3" charset="-128"/>
                <a:cs typeface="ヒラギノ角ゴ Pro W3" charset="-128"/>
              </a:rPr>
              <a:t>Factor of 3 uncertainty in response to doubled CO2 </a:t>
            </a:r>
          </a:p>
          <a:p>
            <a:pPr marL="682625" indent="-231775" eaLnBrk="1" hangingPunct="1">
              <a:defRPr/>
            </a:pPr>
            <a:r>
              <a:rPr sz="1800" smtClean="0">
                <a:solidFill>
                  <a:srgbClr val="000000"/>
                </a:solidFill>
                <a:ea typeface="ヒラギノ角ゴ Pro W3" charset="-128"/>
                <a:cs typeface="ヒラギノ角ゴ Pro W3" charset="-128"/>
              </a:rPr>
              <a:t>Relative </a:t>
            </a:r>
            <a:r>
              <a:rPr sz="1800">
                <a:solidFill>
                  <a:srgbClr val="000000"/>
                </a:solidFill>
                <a:ea typeface="ヒラギノ角ゴ Pro W3" charset="-128"/>
                <a:cs typeface="ヒラギノ角ゴ Pro W3" charset="-128"/>
              </a:rPr>
              <a:t>uncertainty known</a:t>
            </a:r>
          </a:p>
          <a:p>
            <a:pPr marL="0" indent="0" eaLnBrk="1" hangingPunct="1">
              <a:buFontTx/>
              <a:buNone/>
              <a:defRPr/>
            </a:pPr>
            <a:endParaRPr sz="1800">
              <a:solidFill>
                <a:srgbClr val="000000"/>
              </a:solidFill>
              <a:ea typeface="ヒラギノ角ゴ Pro W3" charset="-128"/>
              <a:cs typeface="ヒラギノ角ゴ Pro W3" charset="-128"/>
            </a:endParaRPr>
          </a:p>
          <a:p>
            <a:pPr marL="0" indent="0" eaLnBrk="1" hangingPunct="1">
              <a:buFontTx/>
              <a:buNone/>
              <a:tabLst>
                <a:tab pos="231775" algn="l"/>
              </a:tabLst>
              <a:defRPr/>
            </a:pPr>
            <a:r>
              <a:rPr sz="1800">
                <a:solidFill>
                  <a:srgbClr val="000000"/>
                </a:solidFill>
                <a:ea typeface="ヒラギノ角ゴ Pro W3" charset="-128"/>
                <a:cs typeface="ヒラギノ角ゴ Pro W3" charset="-128"/>
              </a:rPr>
              <a:t> 	Climate Change </a:t>
            </a:r>
            <a:r>
              <a:rPr sz="1800" b="1">
                <a:solidFill>
                  <a:srgbClr val="000000"/>
                </a:solidFill>
                <a:ea typeface="ヒラギノ角ゴ Pro W3" charset="-128"/>
                <a:cs typeface="ヒラギノ角ゴ Pro W3" charset="-128"/>
              </a:rPr>
              <a:t>Response</a:t>
            </a:r>
            <a:r>
              <a:rPr sz="1800">
                <a:solidFill>
                  <a:srgbClr val="000000"/>
                </a:solidFill>
                <a:ea typeface="ヒラギノ角ゴ Pro W3" charset="-128"/>
                <a:cs typeface="ヒラギノ角ゴ Pro W3" charset="-128"/>
              </a:rPr>
              <a:t>:   </a:t>
            </a:r>
          </a:p>
          <a:p>
            <a:pPr marL="682625" indent="-231775" eaLnBrk="1" hangingPunct="1">
              <a:defRPr/>
            </a:pPr>
            <a:r>
              <a:rPr sz="1800">
                <a:solidFill>
                  <a:srgbClr val="000000"/>
                </a:solidFill>
                <a:ea typeface="ヒラギノ角ゴ Pro W3" charset="-128"/>
                <a:cs typeface="ヒラギノ角ゴ Pro W3" charset="-128"/>
              </a:rPr>
              <a:t>Temperature Profile,</a:t>
            </a:r>
          </a:p>
          <a:p>
            <a:pPr marL="682625" indent="-231775" eaLnBrk="1" hangingPunct="1">
              <a:defRPr/>
            </a:pPr>
            <a:r>
              <a:rPr sz="1800">
                <a:solidFill>
                  <a:srgbClr val="000000"/>
                </a:solidFill>
                <a:ea typeface="ヒラギノ角ゴ Pro W3" charset="-128"/>
                <a:cs typeface="ヒラギノ角ゴ Pro W3" charset="-128"/>
              </a:rPr>
              <a:t>Water Vapor Profile, </a:t>
            </a:r>
          </a:p>
          <a:p>
            <a:pPr marL="682625" indent="-231775" eaLnBrk="1" hangingPunct="1">
              <a:defRPr/>
            </a:pPr>
            <a:r>
              <a:rPr sz="1800">
                <a:solidFill>
                  <a:srgbClr val="000000"/>
                </a:solidFill>
                <a:ea typeface="ヒラギノ角ゴ Pro W3" charset="-128"/>
                <a:cs typeface="ヒラギノ角ゴ Pro W3" charset="-128"/>
              </a:rPr>
              <a:t>Cloud Properties,</a:t>
            </a:r>
          </a:p>
          <a:p>
            <a:pPr marL="682625" indent="-231775" eaLnBrk="1" hangingPunct="1">
              <a:defRPr/>
            </a:pPr>
            <a:r>
              <a:rPr sz="1800">
                <a:solidFill>
                  <a:srgbClr val="000000"/>
                </a:solidFill>
                <a:ea typeface="ヒラギノ角ゴ Pro W3" charset="-128"/>
                <a:cs typeface="ヒラギノ角ゴ Pro W3" charset="-128"/>
              </a:rPr>
              <a:t>Surface albedo (snow, sea-ice, land cover)</a:t>
            </a:r>
            <a:br>
              <a:rPr sz="1800">
                <a:solidFill>
                  <a:srgbClr val="000000"/>
                </a:solidFill>
                <a:ea typeface="ヒラギノ角ゴ Pro W3" charset="-128"/>
                <a:cs typeface="ヒラギノ角ゴ Pro W3" charset="-128"/>
              </a:rPr>
            </a:br>
            <a:endParaRPr sz="1800">
              <a:solidFill>
                <a:srgbClr val="000000"/>
              </a:solidFill>
              <a:ea typeface="ヒラギノ角ゴ Pro W3" charset="-128"/>
              <a:cs typeface="ヒラギノ角ゴ Pro W3" charset="-128"/>
            </a:endParaRPr>
          </a:p>
          <a:p>
            <a:pPr marL="0" indent="0" eaLnBrk="1" hangingPunct="1">
              <a:buFontTx/>
              <a:buNone/>
              <a:tabLst>
                <a:tab pos="231775" algn="l"/>
              </a:tabLst>
              <a:defRPr/>
            </a:pPr>
            <a:r>
              <a:rPr sz="1800">
                <a:solidFill>
                  <a:srgbClr val="000000"/>
                </a:solidFill>
                <a:ea typeface="ヒラギノ角ゴ Pro W3" charset="-128"/>
                <a:cs typeface="ヒラギノ角ゴ Pro W3" charset="-128"/>
              </a:rPr>
              <a:t>	Radiative </a:t>
            </a:r>
            <a:r>
              <a:rPr sz="1800" b="1">
                <a:solidFill>
                  <a:srgbClr val="000000"/>
                </a:solidFill>
                <a:ea typeface="ヒラギノ角ゴ Pro W3" charset="-128"/>
                <a:cs typeface="ヒラギノ角ゴ Pro W3" charset="-128"/>
              </a:rPr>
              <a:t>Forcings</a:t>
            </a:r>
            <a:r>
              <a:rPr sz="1800">
                <a:solidFill>
                  <a:srgbClr val="000000"/>
                </a:solidFill>
                <a:ea typeface="ヒラギノ角ゴ Pro W3" charset="-128"/>
                <a:cs typeface="ヒラギノ角ゴ Pro W3" charset="-128"/>
              </a:rPr>
              <a:t>:</a:t>
            </a:r>
          </a:p>
          <a:p>
            <a:pPr marL="682625" indent="-231775" eaLnBrk="1" hangingPunct="1">
              <a:defRPr/>
            </a:pPr>
            <a:r>
              <a:rPr sz="1800">
                <a:solidFill>
                  <a:srgbClr val="000000"/>
                </a:solidFill>
                <a:ea typeface="ヒラギノ角ゴ Pro W3" charset="-128"/>
                <a:cs typeface="ヒラギノ角ゴ Pro W3" charset="-128"/>
              </a:rPr>
              <a:t>Verify greenhouse gas infrared radiation effects</a:t>
            </a:r>
          </a:p>
          <a:p>
            <a:pPr marL="682625" indent="-231775" eaLnBrk="1" hangingPunct="1">
              <a:defRPr/>
            </a:pPr>
            <a:r>
              <a:rPr sz="1800">
                <a:solidFill>
                  <a:srgbClr val="000000"/>
                </a:solidFill>
                <a:ea typeface="ヒラギノ角ゴ Pro W3" charset="-128"/>
                <a:cs typeface="ヒラギノ角ゴ Pro W3" charset="-128"/>
              </a:rPr>
              <a:t>Aerosols advances by GLORY APS and NRC ACE missions.</a:t>
            </a:r>
            <a:r>
              <a:rPr sz="1600">
                <a:solidFill>
                  <a:srgbClr val="000000"/>
                </a:solidFill>
                <a:ea typeface="ヒラギノ角ゴ Pro W3" charset="-128"/>
                <a:cs typeface="ヒラギノ角ゴ Pro W3" charset="-128"/>
              </a:rPr>
              <a:t/>
            </a:r>
            <a:br>
              <a:rPr sz="1600">
                <a:solidFill>
                  <a:srgbClr val="000000"/>
                </a:solidFill>
                <a:ea typeface="ヒラギノ角ゴ Pro W3" charset="-128"/>
                <a:cs typeface="ヒラギノ角ゴ Pro W3" charset="-128"/>
              </a:rPr>
            </a:br>
            <a:endParaRPr sz="1600">
              <a:solidFill>
                <a:srgbClr val="000000"/>
              </a:solidFill>
              <a:ea typeface="ヒラギノ角ゴ Pro W3" charset="-128"/>
              <a:cs typeface="ヒラギノ角ゴ Pro W3" charset="-128"/>
            </a:endParaRPr>
          </a:p>
        </p:txBody>
      </p:sp>
      <p:sp>
        <p:nvSpPr>
          <p:cNvPr id="14339" name="Title 1"/>
          <p:cNvSpPr>
            <a:spLocks noGrp="1"/>
          </p:cNvSpPr>
          <p:nvPr>
            <p:ph type="title"/>
          </p:nvPr>
        </p:nvSpPr>
        <p:spPr/>
        <p:txBody>
          <a:bodyPr/>
          <a:lstStyle/>
          <a:p>
            <a:pPr eaLnBrk="1" hangingPunct="1"/>
            <a:r>
              <a:rPr lang="en-US" smtClean="0"/>
              <a:t>Science Impact</a:t>
            </a:r>
          </a:p>
        </p:txBody>
      </p:sp>
      <p:pic>
        <p:nvPicPr>
          <p:cNvPr id="14340" name="Picture 6"/>
          <p:cNvPicPr preferRelativeResize="0">
            <a:picLocks noChangeAspect="1"/>
          </p:cNvPicPr>
          <p:nvPr/>
        </p:nvPicPr>
        <p:blipFill>
          <a:blip r:embed="rId2" cstate="print"/>
          <a:srcRect/>
          <a:stretch>
            <a:fillRect/>
          </a:stretch>
        </p:blipFill>
        <p:spPr bwMode="auto">
          <a:xfrm>
            <a:off x="4371975" y="3657600"/>
            <a:ext cx="4467225" cy="2835275"/>
          </a:xfrm>
          <a:prstGeom prst="rect">
            <a:avLst/>
          </a:prstGeom>
          <a:noFill/>
          <a:ln w="12700">
            <a:noFill/>
            <a:miter lim="800000"/>
            <a:headEnd/>
            <a:tailEnd/>
          </a:ln>
        </p:spPr>
      </p:pic>
      <p:sp>
        <p:nvSpPr>
          <p:cNvPr id="10" name="Rectangle 9"/>
          <p:cNvSpPr/>
          <p:nvPr/>
        </p:nvSpPr>
        <p:spPr bwMode="auto">
          <a:xfrm>
            <a:off x="4495800" y="3643313"/>
            <a:ext cx="4343400" cy="209550"/>
          </a:xfrm>
          <a:prstGeom prst="rect">
            <a:avLst/>
          </a:prstGeom>
          <a:solidFill>
            <a:schemeClr val="bg1"/>
          </a:solidFill>
          <a:ln w="9525" cap="flat" cmpd="sng" algn="ctr">
            <a:noFill/>
            <a:prstDash val="solid"/>
            <a:round/>
            <a:headEnd type="none" w="med" len="med"/>
            <a:tailEnd type="none" w="med" len="med"/>
          </a:ln>
          <a:effectLst/>
        </p:spPr>
        <p:txBody>
          <a:bodyPr lIns="0" tIns="0" rIns="0" bIns="0"/>
          <a:lstStyle/>
          <a:p>
            <a:pPr algn="ctr" eaLnBrk="0" hangingPunct="0">
              <a:defRPr/>
            </a:pPr>
            <a:r>
              <a:rPr lang="en-US" sz="1400" dirty="0">
                <a:latin typeface="+mn-lt"/>
              </a:rPr>
              <a:t>Effective Climate </a:t>
            </a:r>
            <a:r>
              <a:rPr lang="en-US" sz="1400" dirty="0" err="1">
                <a:latin typeface="+mn-lt"/>
              </a:rPr>
              <a:t>Forcings</a:t>
            </a:r>
            <a:r>
              <a:rPr lang="en-US" sz="1400" dirty="0">
                <a:latin typeface="+mn-lt"/>
              </a:rPr>
              <a:t> (W/m</a:t>
            </a:r>
            <a:r>
              <a:rPr lang="en-US" sz="1400" baseline="30000" dirty="0">
                <a:latin typeface="+mn-lt"/>
              </a:rPr>
              <a:t>2</a:t>
            </a:r>
            <a:r>
              <a:rPr lang="en-US" sz="1400" dirty="0">
                <a:latin typeface="+mn-lt"/>
              </a:rPr>
              <a:t>): 1750-2000</a:t>
            </a:r>
          </a:p>
        </p:txBody>
      </p:sp>
      <p:grpSp>
        <p:nvGrpSpPr>
          <p:cNvPr id="14342" name="Group 60"/>
          <p:cNvGrpSpPr>
            <a:grpSpLocks/>
          </p:cNvGrpSpPr>
          <p:nvPr/>
        </p:nvGrpSpPr>
        <p:grpSpPr bwMode="auto">
          <a:xfrm>
            <a:off x="4235450" y="762000"/>
            <a:ext cx="4735513" cy="2651125"/>
            <a:chOff x="4235069" y="729868"/>
            <a:chExt cx="4735285" cy="2651760"/>
          </a:xfrm>
        </p:grpSpPr>
        <p:pic>
          <p:nvPicPr>
            <p:cNvPr id="14347" name="Picture 5"/>
            <p:cNvPicPr preferRelativeResize="0">
              <a:picLocks noChangeAspect="1"/>
            </p:cNvPicPr>
            <p:nvPr/>
          </p:nvPicPr>
          <p:blipFill>
            <a:blip r:embed="rId3" cstate="print"/>
            <a:srcRect l="1785" t="5208" r="1488"/>
            <a:stretch>
              <a:fillRect/>
            </a:stretch>
          </p:blipFill>
          <p:spPr bwMode="auto">
            <a:xfrm>
              <a:off x="4235069" y="729868"/>
              <a:ext cx="4735285" cy="2651760"/>
            </a:xfrm>
            <a:prstGeom prst="rect">
              <a:avLst/>
            </a:prstGeom>
            <a:noFill/>
            <a:ln w="12700">
              <a:noFill/>
              <a:miter lim="800000"/>
              <a:headEnd/>
              <a:tailEnd/>
            </a:ln>
          </p:spPr>
        </p:pic>
        <p:sp>
          <p:nvSpPr>
            <p:cNvPr id="50" name="Rectangle 49"/>
            <p:cNvSpPr/>
            <p:nvPr/>
          </p:nvSpPr>
          <p:spPr bwMode="auto">
            <a:xfrm>
              <a:off x="5181600" y="1154017"/>
              <a:ext cx="411480" cy="1676400"/>
            </a:xfrm>
            <a:prstGeom prst="rect">
              <a:avLst/>
            </a:prstGeom>
            <a:solidFill>
              <a:srgbClr val="FFE1E5"/>
            </a:solidFill>
            <a:ln w="25400" cap="flat" cmpd="sng" algn="ctr">
              <a:solidFill>
                <a:srgbClr val="C00000"/>
              </a:solidFill>
              <a:prstDash val="solid"/>
              <a:round/>
              <a:headEnd type="none" w="med" len="med"/>
              <a:tailEnd type="none" w="med" len="med"/>
            </a:ln>
            <a:effectLst/>
          </p:spPr>
          <p:txBody>
            <a:bodyPr lIns="36576" rIns="0" anchor="ctr"/>
            <a:lstStyle/>
            <a:p>
              <a:pPr eaLnBrk="0" hangingPunct="0">
                <a:defRPr/>
              </a:pPr>
              <a:r>
                <a:rPr lang="en-US" sz="1200" dirty="0">
                  <a:effectLst>
                    <a:glow rad="101600">
                      <a:schemeClr val="accent3">
                        <a:satMod val="175000"/>
                        <a:alpha val="40000"/>
                      </a:schemeClr>
                    </a:glow>
                  </a:effectLst>
                  <a:latin typeface="+mj-lt"/>
                </a:rPr>
                <a:t>0.26</a:t>
              </a:r>
            </a:p>
          </p:txBody>
        </p:sp>
        <p:sp>
          <p:nvSpPr>
            <p:cNvPr id="51" name="Rectangle 50"/>
            <p:cNvSpPr/>
            <p:nvPr/>
          </p:nvSpPr>
          <p:spPr bwMode="auto">
            <a:xfrm>
              <a:off x="7183915" y="2253866"/>
              <a:ext cx="420624" cy="576072"/>
            </a:xfrm>
            <a:prstGeom prst="rect">
              <a:avLst/>
            </a:prstGeom>
            <a:solidFill>
              <a:srgbClr val="FFE1E5"/>
            </a:solidFill>
            <a:ln w="25400" cap="flat" cmpd="sng" algn="ctr">
              <a:solidFill>
                <a:srgbClr val="C00000"/>
              </a:solidFill>
              <a:prstDash val="solid"/>
              <a:round/>
              <a:headEnd type="none" w="med" len="med"/>
              <a:tailEnd type="none" w="med" len="med"/>
            </a:ln>
            <a:effectLst/>
          </p:spPr>
          <p:txBody>
            <a:bodyPr lIns="36576" rIns="0" anchor="ctr"/>
            <a:lstStyle/>
            <a:p>
              <a:pPr eaLnBrk="0" hangingPunct="0">
                <a:defRPr/>
              </a:pPr>
              <a:r>
                <a:rPr lang="en-US" sz="1200" dirty="0">
                  <a:effectLst>
                    <a:glow rad="101600">
                      <a:schemeClr val="accent3">
                        <a:satMod val="175000"/>
                        <a:alpha val="40000"/>
                      </a:schemeClr>
                    </a:glow>
                  </a:effectLst>
                  <a:latin typeface="+mj-lt"/>
                </a:rPr>
                <a:t>0.09</a:t>
              </a:r>
            </a:p>
          </p:txBody>
        </p:sp>
        <p:sp>
          <p:nvSpPr>
            <p:cNvPr id="53" name="Rectangle 52"/>
            <p:cNvSpPr/>
            <p:nvPr/>
          </p:nvSpPr>
          <p:spPr bwMode="auto">
            <a:xfrm>
              <a:off x="8197468" y="2504502"/>
              <a:ext cx="420624" cy="329184"/>
            </a:xfrm>
            <a:prstGeom prst="rect">
              <a:avLst/>
            </a:prstGeom>
            <a:solidFill>
              <a:srgbClr val="FFE1E5"/>
            </a:solidFill>
            <a:ln w="25400" cap="flat" cmpd="sng" algn="ctr">
              <a:solidFill>
                <a:srgbClr val="C00000"/>
              </a:solidFill>
              <a:prstDash val="solid"/>
              <a:round/>
              <a:headEnd type="none" w="med" len="med"/>
              <a:tailEnd type="none" w="med" len="med"/>
            </a:ln>
            <a:effectLst/>
          </p:spPr>
          <p:txBody>
            <a:bodyPr lIns="36576" rIns="0" anchor="ctr"/>
            <a:lstStyle/>
            <a:p>
              <a:pPr eaLnBrk="0" hangingPunct="0">
                <a:defRPr/>
              </a:pPr>
              <a:r>
                <a:rPr lang="en-US" sz="1200" dirty="0">
                  <a:effectLst>
                    <a:glow rad="101600">
                      <a:schemeClr val="accent3">
                        <a:satMod val="175000"/>
                        <a:alpha val="40000"/>
                      </a:schemeClr>
                    </a:glow>
                  </a:effectLst>
                  <a:latin typeface="+mj-lt"/>
                </a:rPr>
                <a:t>0.05</a:t>
              </a:r>
            </a:p>
          </p:txBody>
        </p:sp>
        <p:sp>
          <p:nvSpPr>
            <p:cNvPr id="54" name="Rectangle 53"/>
            <p:cNvSpPr/>
            <p:nvPr/>
          </p:nvSpPr>
          <p:spPr bwMode="auto">
            <a:xfrm>
              <a:off x="7227363" y="1088729"/>
              <a:ext cx="152393" cy="152437"/>
            </a:xfrm>
            <a:prstGeom prst="rect">
              <a:avLst/>
            </a:prstGeom>
            <a:solidFill>
              <a:srgbClr val="FFE1E5"/>
            </a:solidFill>
            <a:ln w="25400" cap="flat" cmpd="sng" algn="ctr">
              <a:solidFill>
                <a:srgbClr val="C00000"/>
              </a:solidFill>
              <a:prstDash val="solid"/>
              <a:round/>
              <a:headEnd type="none" w="med" len="med"/>
              <a:tailEnd type="none" w="med" len="med"/>
            </a:ln>
            <a:effectLst/>
          </p:spPr>
          <p:txBody>
            <a:bodyPr lIns="36576" rIns="0" anchor="ctr"/>
            <a:lstStyle/>
            <a:p>
              <a:pPr eaLnBrk="0" hangingPunct="0">
                <a:defRPr/>
              </a:pPr>
              <a:endParaRPr lang="en-US" sz="1200" dirty="0">
                <a:effectLst>
                  <a:glow rad="101600">
                    <a:schemeClr val="accent3">
                      <a:satMod val="175000"/>
                      <a:alpha val="40000"/>
                    </a:schemeClr>
                  </a:glow>
                </a:effectLst>
                <a:latin typeface="+mj-lt"/>
              </a:endParaRPr>
            </a:p>
          </p:txBody>
        </p:sp>
      </p:grpSp>
      <p:grpSp>
        <p:nvGrpSpPr>
          <p:cNvPr id="14343" name="Group 56"/>
          <p:cNvGrpSpPr>
            <a:grpSpLocks/>
          </p:cNvGrpSpPr>
          <p:nvPr/>
        </p:nvGrpSpPr>
        <p:grpSpPr bwMode="auto">
          <a:xfrm>
            <a:off x="4114800" y="662940"/>
            <a:ext cx="5029200" cy="5977890"/>
            <a:chOff x="4114800" y="651510"/>
            <a:chExt cx="5029200" cy="5977890"/>
          </a:xfrm>
        </p:grpSpPr>
        <p:sp>
          <p:nvSpPr>
            <p:cNvPr id="9" name="Rectangle 8"/>
            <p:cNvSpPr/>
            <p:nvPr/>
          </p:nvSpPr>
          <p:spPr bwMode="auto">
            <a:xfrm>
              <a:off x="4114800" y="3505200"/>
              <a:ext cx="5029200" cy="312420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0" hangingPunct="0">
                <a:defRPr/>
              </a:pPr>
              <a:endParaRPr lang="en-US">
                <a:solidFill>
                  <a:schemeClr val="tx1"/>
                </a:solidFill>
                <a:latin typeface="Times New Roman" pitchFamily="18" charset="0"/>
              </a:endParaRPr>
            </a:p>
          </p:txBody>
        </p:sp>
        <p:cxnSp>
          <p:nvCxnSpPr>
            <p:cNvPr id="56" name="Straight Connector 55"/>
            <p:cNvCxnSpPr/>
            <p:nvPr/>
          </p:nvCxnSpPr>
          <p:spPr bwMode="auto">
            <a:xfrm rot="5400000" flipH="1" flipV="1">
              <a:off x="2687955" y="2078355"/>
              <a:ext cx="2853690" cy="0"/>
            </a:xfrm>
            <a:prstGeom prst="line">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cxnSp>
      </p:grpSp>
      <p:sp>
        <p:nvSpPr>
          <p:cNvPr id="58" name="Rectangle 57"/>
          <p:cNvSpPr/>
          <p:nvPr/>
        </p:nvSpPr>
        <p:spPr bwMode="auto">
          <a:xfrm>
            <a:off x="6202267" y="1348740"/>
            <a:ext cx="411480" cy="1517904"/>
          </a:xfrm>
          <a:prstGeom prst="rect">
            <a:avLst/>
          </a:prstGeom>
          <a:solidFill>
            <a:srgbClr val="FFE1E5"/>
          </a:solidFill>
          <a:ln w="25400" cap="flat" cmpd="sng" algn="ctr">
            <a:solidFill>
              <a:srgbClr val="C00000"/>
            </a:solidFill>
            <a:prstDash val="solid"/>
            <a:round/>
            <a:headEnd type="none" w="med" len="med"/>
            <a:tailEnd type="none" w="med" len="med"/>
          </a:ln>
          <a:effectLst/>
        </p:spPr>
        <p:txBody>
          <a:bodyPr lIns="36576" rIns="0" anchor="ctr"/>
          <a:lstStyle/>
          <a:p>
            <a:pPr eaLnBrk="0" hangingPunct="0">
              <a:defRPr/>
            </a:pPr>
            <a:r>
              <a:rPr lang="en-US" sz="1200" dirty="0">
                <a:effectLst>
                  <a:glow rad="101600">
                    <a:schemeClr val="accent3">
                      <a:satMod val="175000"/>
                      <a:alpha val="40000"/>
                    </a:schemeClr>
                  </a:glow>
                </a:effectLst>
                <a:latin typeface="+mj-lt"/>
              </a:rPr>
              <a:t>0.24</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0" y="25400"/>
            <a:ext cx="6846888" cy="685800"/>
          </a:xfrm>
        </p:spPr>
        <p:txBody>
          <a:bodyPr/>
          <a:lstStyle/>
          <a:p>
            <a:pPr eaLnBrk="1" hangingPunct="1"/>
            <a:r>
              <a:rPr lang="en-US" sz="2400" smtClean="0"/>
              <a:t>Decadal Change Spectral Fingerprinting Benchmarks: Tracing Mission Requirements</a:t>
            </a:r>
          </a:p>
        </p:txBody>
      </p:sp>
      <p:pic>
        <p:nvPicPr>
          <p:cNvPr id="23555" name="Picture 14" descr="SchematicUp&amp;DownVersions dld 2.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742950"/>
            <a:ext cx="6708775" cy="5867400"/>
          </a:xfrm>
          <a:prstGeom prst="rect">
            <a:avLst/>
          </a:prstGeom>
          <a:noFill/>
          <a:ln w="9525">
            <a:noFill/>
            <a:miter lim="800000"/>
            <a:headEnd/>
            <a:tailEnd/>
          </a:ln>
        </p:spPr>
      </p:pic>
      <p:sp>
        <p:nvSpPr>
          <p:cNvPr id="23556" name="TextBox 18"/>
          <p:cNvSpPr txBox="1">
            <a:spLocks noChangeArrowheads="1"/>
          </p:cNvSpPr>
          <p:nvPr/>
        </p:nvSpPr>
        <p:spPr bwMode="auto">
          <a:xfrm>
            <a:off x="6858000" y="1276350"/>
            <a:ext cx="1511300" cy="338138"/>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Data, models</a:t>
            </a:r>
          </a:p>
        </p:txBody>
      </p:sp>
      <p:sp>
        <p:nvSpPr>
          <p:cNvPr id="23557" name="TextBox 19"/>
          <p:cNvSpPr txBox="1">
            <a:spLocks noChangeArrowheads="1"/>
          </p:cNvSpPr>
          <p:nvPr/>
        </p:nvSpPr>
        <p:spPr bwMode="auto">
          <a:xfrm>
            <a:off x="6858000" y="1733550"/>
            <a:ext cx="2293938" cy="830263"/>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Climate OSSEs;</a:t>
            </a:r>
          </a:p>
          <a:p>
            <a:pPr eaLnBrk="1" hangingPunct="1"/>
            <a:r>
              <a:rPr lang="en-US" sz="1600" b="0" i="1">
                <a:solidFill>
                  <a:srgbClr val="000000"/>
                </a:solidFill>
                <a:latin typeface="Times New Roman" pitchFamily="18" charset="0"/>
                <a:ea typeface="+mn-ea"/>
              </a:rPr>
              <a:t>A-train observation + </a:t>
            </a:r>
          </a:p>
          <a:p>
            <a:pPr eaLnBrk="1" hangingPunct="1"/>
            <a:r>
              <a:rPr lang="en-US" sz="1600" b="0" i="1">
                <a:solidFill>
                  <a:srgbClr val="000000"/>
                </a:solidFill>
                <a:latin typeface="Times New Roman" pitchFamily="18" charset="0"/>
                <a:ea typeface="+mn-ea"/>
              </a:rPr>
              <a:t>RTM simulations</a:t>
            </a:r>
          </a:p>
        </p:txBody>
      </p:sp>
      <p:sp>
        <p:nvSpPr>
          <p:cNvPr id="23558" name="TextBox 20"/>
          <p:cNvSpPr txBox="1">
            <a:spLocks noChangeArrowheads="1"/>
          </p:cNvSpPr>
          <p:nvPr/>
        </p:nvSpPr>
        <p:spPr bwMode="auto">
          <a:xfrm>
            <a:off x="7239000" y="3892550"/>
            <a:ext cx="1704975" cy="584200"/>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Orbit Sampling</a:t>
            </a:r>
          </a:p>
          <a:p>
            <a:pPr eaLnBrk="1" hangingPunct="1"/>
            <a:r>
              <a:rPr lang="en-US" sz="1600" b="0" i="1">
                <a:solidFill>
                  <a:srgbClr val="000000"/>
                </a:solidFill>
                <a:latin typeface="Times New Roman" pitchFamily="18" charset="0"/>
                <a:ea typeface="+mn-ea"/>
              </a:rPr>
              <a:t>Simulations</a:t>
            </a:r>
          </a:p>
        </p:txBody>
      </p:sp>
      <p:sp>
        <p:nvSpPr>
          <p:cNvPr id="23559" name="TextBox 21"/>
          <p:cNvSpPr txBox="1">
            <a:spLocks noChangeArrowheads="1"/>
          </p:cNvSpPr>
          <p:nvPr/>
        </p:nvSpPr>
        <p:spPr bwMode="auto">
          <a:xfrm>
            <a:off x="7239000" y="5094288"/>
            <a:ext cx="1716088" cy="830262"/>
          </a:xfrm>
          <a:prstGeom prst="rect">
            <a:avLst/>
          </a:prstGeom>
          <a:noFill/>
          <a:ln w="9525">
            <a:noFill/>
            <a:miter lim="800000"/>
            <a:headEnd/>
            <a:tailEnd/>
          </a:ln>
        </p:spPr>
        <p:txBody>
          <a:bodyPr wrap="none">
            <a:spAutoFit/>
          </a:bodyPr>
          <a:lstStyle/>
          <a:p>
            <a:pPr eaLnBrk="1" hangingPunct="1"/>
            <a:r>
              <a:rPr lang="en-US" sz="1600" b="0" i="1">
                <a:solidFill>
                  <a:srgbClr val="000000"/>
                </a:solidFill>
                <a:latin typeface="Times New Roman" pitchFamily="18" charset="0"/>
                <a:ea typeface="+mn-ea"/>
              </a:rPr>
              <a:t>Instrument </a:t>
            </a:r>
          </a:p>
          <a:p>
            <a:pPr eaLnBrk="1" hangingPunct="1"/>
            <a:r>
              <a:rPr lang="en-US" sz="1600" b="0" i="1">
                <a:solidFill>
                  <a:srgbClr val="000000"/>
                </a:solidFill>
                <a:latin typeface="Times New Roman" pitchFamily="18" charset="0"/>
                <a:ea typeface="+mn-ea"/>
              </a:rPr>
              <a:t>Design Studies</a:t>
            </a:r>
          </a:p>
          <a:p>
            <a:pPr eaLnBrk="1" hangingPunct="1"/>
            <a:r>
              <a:rPr lang="en-US" sz="1600" b="0" i="1">
                <a:solidFill>
                  <a:srgbClr val="000000"/>
                </a:solidFill>
                <a:latin typeface="Times New Roman" pitchFamily="18" charset="0"/>
                <a:ea typeface="+mn-ea"/>
              </a:rPr>
              <a:t>IIPs, NIST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0"/>
          </p:nvPr>
        </p:nvSpPr>
        <p:spPr/>
        <p:txBody>
          <a:bodyPr/>
          <a:lstStyle/>
          <a:p>
            <a:pPr eaLnBrk="1" hangingPunct="1">
              <a:buSzTx/>
              <a:buFontTx/>
              <a:buChar char="•"/>
            </a:pPr>
            <a:r>
              <a:rPr sz="1800" dirty="0" smtClean="0"/>
              <a:t>Simulate 74, 83, 90 degree and sunsynch orbits, 1, 2, or 3 of each</a:t>
            </a:r>
          </a:p>
          <a:p>
            <a:pPr eaLnBrk="1" hangingPunct="1">
              <a:buSzTx/>
              <a:buFontTx/>
              <a:buChar char="•"/>
            </a:pPr>
            <a:r>
              <a:rPr sz="1800" dirty="0" smtClean="0"/>
              <a:t>Truth data is 6 years of CERES hourly 1 degree grid global data for reflected SW flux and nadir reflectance, infrared window, and LW flux.   Subsample with orbits.</a:t>
            </a:r>
          </a:p>
          <a:p>
            <a:pPr eaLnBrk="1" hangingPunct="1">
              <a:buSzTx/>
              <a:buFontTx/>
              <a:buChar char="•"/>
            </a:pPr>
            <a:r>
              <a:rPr sz="1800" dirty="0" smtClean="0"/>
              <a:t>Results: sampling errors increase at smaller time/space scales, but so does natural variability, so that accuracy in trends can be met at our large time/space scales </a:t>
            </a:r>
          </a:p>
          <a:p>
            <a:pPr eaLnBrk="1" hangingPunct="1">
              <a:buSzTx/>
              <a:buFontTx/>
              <a:buChar char="•"/>
            </a:pPr>
            <a:r>
              <a:rPr sz="1800" dirty="0" smtClean="0"/>
              <a:t>Given CLARREO trend accuracy/time to detect trend goals: one satellite is sufficient.  Example below is for Annual zonal: but global, regional, seasonal similar</a:t>
            </a:r>
          </a:p>
          <a:p>
            <a:pPr eaLnBrk="1" hangingPunct="1">
              <a:buSzTx/>
              <a:buFontTx/>
              <a:buChar char="•"/>
            </a:pPr>
            <a:endParaRPr dirty="0" smtClean="0"/>
          </a:p>
        </p:txBody>
      </p:sp>
      <p:sp>
        <p:nvSpPr>
          <p:cNvPr id="26627" name="Title 3"/>
          <p:cNvSpPr>
            <a:spLocks noGrp="1"/>
          </p:cNvSpPr>
          <p:nvPr>
            <p:ph type="title"/>
          </p:nvPr>
        </p:nvSpPr>
        <p:spPr/>
        <p:txBody>
          <a:bodyPr/>
          <a:lstStyle/>
          <a:p>
            <a:pPr eaLnBrk="1" hangingPunct="1"/>
            <a:r>
              <a:rPr lang="en-US" smtClean="0"/>
              <a:t>Orbit Sampling Uncertainty</a:t>
            </a:r>
          </a:p>
        </p:txBody>
      </p:sp>
      <p:sp>
        <p:nvSpPr>
          <p:cNvPr id="3" name="Text Placeholder 2"/>
          <p:cNvSpPr>
            <a:spLocks noGrp="1"/>
          </p:cNvSpPr>
          <p:nvPr>
            <p:ph type="body" sz="quarter" idx="12"/>
          </p:nvPr>
        </p:nvSpPr>
        <p:spPr>
          <a:xfrm>
            <a:off x="0" y="6324600"/>
            <a:ext cx="9144000" cy="304800"/>
          </a:xfrm>
        </p:spPr>
        <p:txBody>
          <a:bodyPr/>
          <a:lstStyle/>
          <a:p>
            <a:pPr eaLnBrk="1" hangingPunct="1">
              <a:defRPr/>
            </a:pPr>
            <a:r>
              <a:rPr/>
              <a:t>Single 90 degree orbit meets annual global/zonal/regional diurnal sampling</a:t>
            </a:r>
          </a:p>
        </p:txBody>
      </p:sp>
      <p:pic>
        <p:nvPicPr>
          <p:cNvPr id="26629"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0350" y="2895600"/>
            <a:ext cx="6292850" cy="3352800"/>
          </a:xfrm>
          <a:prstGeom prst="rect">
            <a:avLst/>
          </a:prstGeom>
          <a:noFill/>
          <a:ln w="9525">
            <a:noFill/>
            <a:miter lim="800000"/>
            <a:headEnd/>
            <a:tailEnd/>
          </a:ln>
        </p:spPr>
      </p:pic>
      <p:sp>
        <p:nvSpPr>
          <p:cNvPr id="26630" name="TextBox 8"/>
          <p:cNvSpPr txBox="1">
            <a:spLocks noChangeArrowheads="1"/>
          </p:cNvSpPr>
          <p:nvPr/>
        </p:nvSpPr>
        <p:spPr bwMode="auto">
          <a:xfrm>
            <a:off x="6705600" y="5943600"/>
            <a:ext cx="2243138" cy="307975"/>
          </a:xfrm>
          <a:prstGeom prst="rect">
            <a:avLst/>
          </a:prstGeom>
          <a:noFill/>
          <a:ln w="9525">
            <a:noFill/>
            <a:miter lim="800000"/>
            <a:headEnd/>
            <a:tailEnd/>
          </a:ln>
        </p:spPr>
        <p:txBody>
          <a:bodyPr wrap="none">
            <a:spAutoFit/>
          </a:bodyPr>
          <a:lstStyle/>
          <a:p>
            <a:pPr eaLnBrk="1" hangingPunct="1"/>
            <a:r>
              <a:rPr lang="en-US" sz="1400" b="0">
                <a:solidFill>
                  <a:srgbClr val="000000"/>
                </a:solidFill>
                <a:latin typeface="Times New Roman" pitchFamily="18" charset="0"/>
                <a:ea typeface="+mn-ea"/>
              </a:rPr>
              <a:t>Doelling, Fall AGU, 2009</a:t>
            </a:r>
          </a:p>
        </p:txBody>
      </p:sp>
      <p:sp>
        <p:nvSpPr>
          <p:cNvPr id="10" name="TextBox 9"/>
          <p:cNvSpPr txBox="1"/>
          <p:nvPr/>
        </p:nvSpPr>
        <p:spPr>
          <a:xfrm>
            <a:off x="6096000" y="2895600"/>
            <a:ext cx="2932113" cy="3108325"/>
          </a:xfrm>
          <a:prstGeom prst="rect">
            <a:avLst/>
          </a:prstGeom>
          <a:noFill/>
        </p:spPr>
        <p:txBody>
          <a:bodyPr>
            <a:spAutoFit/>
          </a:bodyPr>
          <a:lstStyle/>
          <a:p>
            <a:pPr eaLnBrk="1" hangingPunct="1">
              <a:defRPr/>
            </a:pPr>
            <a:r>
              <a:rPr lang="en-US" sz="1400" b="0" i="1" dirty="0">
                <a:solidFill>
                  <a:srgbClr val="000000"/>
                </a:solidFill>
                <a:latin typeface="Arial"/>
                <a:ea typeface="+mn-ea"/>
                <a:cs typeface="Symbol" charset="2"/>
              </a:rPr>
              <a:t>Table Definitions:</a:t>
            </a:r>
          </a:p>
          <a:p>
            <a:pPr eaLnBrk="1" hangingPunct="1">
              <a:defRPr/>
            </a:pPr>
            <a:r>
              <a:rPr lang="en-US" sz="1400" b="0" i="1" dirty="0" err="1">
                <a:solidFill>
                  <a:srgbClr val="000000"/>
                </a:solidFill>
                <a:latin typeface="Symbol" charset="2"/>
                <a:ea typeface="+mn-ea"/>
                <a:cs typeface="Symbol" charset="2"/>
              </a:rPr>
              <a:t>s</a:t>
            </a:r>
            <a:r>
              <a:rPr lang="en-US" sz="1400" b="0" i="1" baseline="-25000" dirty="0" err="1">
                <a:solidFill>
                  <a:srgbClr val="000000"/>
                </a:solidFill>
                <a:latin typeface="Times New Roman" pitchFamily="18" charset="0"/>
                <a:ea typeface="+mn-ea"/>
              </a:rPr>
              <a:t>var</a:t>
            </a:r>
            <a:r>
              <a:rPr lang="en-US" sz="1400" b="0" i="1" baseline="-25000" dirty="0">
                <a:solidFill>
                  <a:srgbClr val="000000"/>
                </a:solidFill>
                <a:latin typeface="Times New Roman" pitchFamily="18" charset="0"/>
                <a:ea typeface="+mn-ea"/>
              </a:rPr>
              <a:t> </a:t>
            </a:r>
            <a:r>
              <a:rPr lang="en-US" sz="1400" b="0" i="1" dirty="0">
                <a:solidFill>
                  <a:srgbClr val="000000"/>
                </a:solidFill>
                <a:latin typeface="Times New Roman" pitchFamily="18" charset="0"/>
                <a:ea typeface="+mn-ea"/>
              </a:rPr>
              <a:t>= natural variability</a:t>
            </a:r>
          </a:p>
          <a:p>
            <a:pPr eaLnBrk="1" hangingPunct="1">
              <a:defRPr/>
            </a:pPr>
            <a:r>
              <a:rPr lang="en-US" sz="1400" b="0" i="1" dirty="0" err="1">
                <a:solidFill>
                  <a:srgbClr val="000000"/>
                </a:solidFill>
                <a:latin typeface="Symbol" charset="2"/>
                <a:ea typeface="+mn-ea"/>
                <a:cs typeface="Symbol" charset="2"/>
              </a:rPr>
              <a:t>s</a:t>
            </a:r>
            <a:r>
              <a:rPr lang="en-US" sz="1400" b="0" i="1" baseline="-25000" dirty="0" err="1">
                <a:solidFill>
                  <a:srgbClr val="000000"/>
                </a:solidFill>
                <a:latin typeface="Times New Roman" pitchFamily="18" charset="0"/>
                <a:ea typeface="+mn-ea"/>
              </a:rPr>
              <a:t>s</a:t>
            </a:r>
            <a:r>
              <a:rPr lang="en-US" sz="1400" b="0" i="1" baseline="-25000" dirty="0">
                <a:solidFill>
                  <a:srgbClr val="000000"/>
                </a:solidFill>
                <a:latin typeface="Times New Roman" pitchFamily="18" charset="0"/>
                <a:ea typeface="+mn-ea"/>
              </a:rPr>
              <a:t> </a:t>
            </a:r>
            <a:r>
              <a:rPr lang="en-US" sz="1400" b="0" i="1" dirty="0">
                <a:solidFill>
                  <a:srgbClr val="000000"/>
                </a:solidFill>
                <a:latin typeface="Times New Roman" pitchFamily="18" charset="0"/>
                <a:ea typeface="+mn-ea"/>
              </a:rPr>
              <a:t>= orbit sampling error</a:t>
            </a:r>
          </a:p>
          <a:p>
            <a:pPr eaLnBrk="1" hangingPunct="1">
              <a:defRPr/>
            </a:pPr>
            <a:r>
              <a:rPr lang="en-US" sz="1400" b="0" i="1" dirty="0">
                <a:solidFill>
                  <a:srgbClr val="000000"/>
                </a:solidFill>
                <a:latin typeface="Times New Roman" pitchFamily="18" charset="0"/>
                <a:ea typeface="+mn-ea"/>
              </a:rPr>
              <a:t>F</a:t>
            </a:r>
            <a:r>
              <a:rPr lang="en-US" sz="1400" b="0" i="1" baseline="-25000" dirty="0">
                <a:solidFill>
                  <a:srgbClr val="000000"/>
                </a:solidFill>
                <a:latin typeface="Times New Roman" pitchFamily="18" charset="0"/>
                <a:ea typeface="+mn-ea"/>
              </a:rPr>
              <a:t>t</a:t>
            </a:r>
            <a:r>
              <a:rPr lang="en-US" sz="1400" b="0" i="1" dirty="0">
                <a:solidFill>
                  <a:srgbClr val="000000"/>
                </a:solidFill>
                <a:latin typeface="Times New Roman" pitchFamily="18" charset="0"/>
                <a:ea typeface="+mn-ea"/>
              </a:rPr>
              <a:t> = ratio of time to detect climate trends to a perfect observing system limited only by natural variability </a:t>
            </a:r>
          </a:p>
          <a:p>
            <a:pPr eaLnBrk="1" hangingPunct="1">
              <a:defRPr/>
            </a:pPr>
            <a:r>
              <a:rPr lang="en-US" sz="1400" b="0" i="1" dirty="0">
                <a:solidFill>
                  <a:srgbClr val="000000"/>
                </a:solidFill>
                <a:latin typeface="Times New Roman" pitchFamily="18" charset="0"/>
                <a:ea typeface="+mn-ea"/>
              </a:rPr>
              <a:t>P90 = 90 deg inclined orbit</a:t>
            </a:r>
          </a:p>
          <a:p>
            <a:pPr eaLnBrk="1" hangingPunct="1">
              <a:defRPr/>
            </a:pPr>
            <a:r>
              <a:rPr lang="en-US" sz="1400" b="0" i="1" dirty="0">
                <a:solidFill>
                  <a:srgbClr val="000000"/>
                </a:solidFill>
                <a:latin typeface="Times New Roman" pitchFamily="18" charset="0"/>
                <a:ea typeface="+mn-ea"/>
              </a:rPr>
              <a:t>SS = sun-synchronous orbit</a:t>
            </a:r>
          </a:p>
          <a:p>
            <a:pPr eaLnBrk="1" hangingPunct="1">
              <a:defRPr/>
            </a:pPr>
            <a:r>
              <a:rPr lang="en-US" sz="1400" b="0" i="1" dirty="0">
                <a:solidFill>
                  <a:srgbClr val="000000"/>
                </a:solidFill>
                <a:latin typeface="Times New Roman" pitchFamily="18" charset="0"/>
                <a:ea typeface="+mn-ea"/>
              </a:rPr>
              <a:t>SW = shortwave reflected solar radiation (</a:t>
            </a:r>
            <a:r>
              <a:rPr lang="en-US" sz="1400" b="0" i="1" dirty="0" err="1">
                <a:solidFill>
                  <a:srgbClr val="000000"/>
                </a:solidFill>
                <a:latin typeface="Times New Roman" pitchFamily="18" charset="0"/>
                <a:ea typeface="+mn-ea"/>
              </a:rPr>
              <a:t>SWrad</a:t>
            </a:r>
            <a:r>
              <a:rPr lang="en-US" sz="1400" b="0" i="1" dirty="0">
                <a:solidFill>
                  <a:srgbClr val="000000"/>
                </a:solidFill>
                <a:latin typeface="Times New Roman" pitchFamily="18" charset="0"/>
                <a:ea typeface="+mn-ea"/>
              </a:rPr>
              <a:t> = nadir radiance, </a:t>
            </a:r>
            <a:r>
              <a:rPr lang="en-US" sz="1400" b="0" i="1" dirty="0" err="1">
                <a:solidFill>
                  <a:srgbClr val="000000"/>
                </a:solidFill>
                <a:latin typeface="Times New Roman" pitchFamily="18" charset="0"/>
                <a:ea typeface="+mn-ea"/>
              </a:rPr>
              <a:t>SWflux</a:t>
            </a:r>
            <a:r>
              <a:rPr lang="en-US" sz="1400" b="0" i="1" dirty="0">
                <a:solidFill>
                  <a:srgbClr val="000000"/>
                </a:solidFill>
                <a:latin typeface="Times New Roman" pitchFamily="18" charset="0"/>
                <a:ea typeface="+mn-ea"/>
              </a:rPr>
              <a:t> = angle integrated flux)</a:t>
            </a:r>
          </a:p>
          <a:p>
            <a:pPr eaLnBrk="1" hangingPunct="1">
              <a:defRPr/>
            </a:pPr>
            <a:r>
              <a:rPr lang="en-US" sz="1400" b="0" i="1" dirty="0">
                <a:solidFill>
                  <a:srgbClr val="000000"/>
                </a:solidFill>
                <a:latin typeface="Times New Roman" pitchFamily="18" charset="0"/>
                <a:ea typeface="+mn-ea"/>
              </a:rPr>
              <a:t>LW = </a:t>
            </a:r>
            <a:r>
              <a:rPr lang="en-US" sz="1400" b="0" i="1" dirty="0" err="1">
                <a:solidFill>
                  <a:srgbClr val="000000"/>
                </a:solidFill>
                <a:latin typeface="Times New Roman" pitchFamily="18" charset="0"/>
                <a:ea typeface="+mn-ea"/>
              </a:rPr>
              <a:t>longwave</a:t>
            </a:r>
            <a:r>
              <a:rPr lang="en-US" sz="1400" b="0" i="1" dirty="0">
                <a:solidFill>
                  <a:srgbClr val="000000"/>
                </a:solidFill>
                <a:latin typeface="Times New Roman" pitchFamily="18" charset="0"/>
                <a:ea typeface="+mn-ea"/>
              </a:rPr>
              <a:t> emitted infrared radiation</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_cloud_single_agent_forcing.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2400" y="2590800"/>
            <a:ext cx="4425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_snowice_single_agent_forcing.jpg"/>
          <p:cNvPicPr>
            <a:picLocks/>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65650" y="2590800"/>
            <a:ext cx="44259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tle 1"/>
          <p:cNvSpPr>
            <a:spLocks noGrp="1"/>
          </p:cNvSpPr>
          <p:nvPr>
            <p:ph type="title"/>
          </p:nvPr>
        </p:nvSpPr>
        <p:spPr/>
        <p:txBody>
          <a:bodyPr/>
          <a:lstStyle/>
          <a:p>
            <a:r>
              <a:rPr lang="en-US" sz="2800" dirty="0">
                <a:latin typeface="Arial" charset="0"/>
                <a:ea typeface="ＭＳ Ｐゴシック" charset="0"/>
                <a:cs typeface="Arial" charset="0"/>
              </a:rPr>
              <a:t>Spectral Signatures of Forcings &amp; Feedbacks</a:t>
            </a:r>
          </a:p>
        </p:txBody>
      </p:sp>
      <p:sp>
        <p:nvSpPr>
          <p:cNvPr id="33797" name="Content Placeholder 2"/>
          <p:cNvSpPr>
            <a:spLocks noGrp="1"/>
          </p:cNvSpPr>
          <p:nvPr>
            <p:ph idx="1"/>
          </p:nvPr>
        </p:nvSpPr>
        <p:spPr>
          <a:xfrm>
            <a:off x="228600" y="1371600"/>
            <a:ext cx="8686800" cy="4525963"/>
          </a:xfrm>
        </p:spPr>
        <p:txBody>
          <a:bodyPr/>
          <a:lstStyle/>
          <a:p>
            <a:r>
              <a:rPr lang="en-US" sz="1800" dirty="0">
                <a:latin typeface="Arial" charset="0"/>
                <a:ea typeface="ＭＳ Ｐゴシック" charset="0"/>
                <a:cs typeface="Arial" charset="0"/>
              </a:rPr>
              <a:t>GHG</a:t>
            </a:r>
            <a:r>
              <a:rPr lang="ja-JP" altLang="en-US" sz="1800" dirty="0">
                <a:latin typeface="Arial" charset="0"/>
                <a:ea typeface="ＭＳ Ｐゴシック" charset="0"/>
                <a:cs typeface="Arial" charset="0"/>
              </a:rPr>
              <a:t>’</a:t>
            </a:r>
            <a:r>
              <a:rPr lang="en-US" sz="1800" dirty="0">
                <a:latin typeface="Arial" charset="0"/>
                <a:ea typeface="ＭＳ Ｐゴシック" charset="0"/>
                <a:cs typeface="Arial" charset="0"/>
              </a:rPr>
              <a:t>s: small signals but have sharp and separable signature features.</a:t>
            </a:r>
          </a:p>
          <a:p>
            <a:r>
              <a:rPr lang="en-US" sz="1800" dirty="0">
                <a:latin typeface="Arial" charset="0"/>
                <a:ea typeface="ＭＳ Ｐゴシック" charset="0"/>
                <a:cs typeface="Arial" charset="0"/>
              </a:rPr>
              <a:t>Aerosols: broadband signatures with some separability by Angstrom exponent.</a:t>
            </a:r>
          </a:p>
          <a:p>
            <a:r>
              <a:rPr lang="en-US" sz="1800" dirty="0">
                <a:latin typeface="Arial" charset="0"/>
                <a:ea typeface="ＭＳ Ｐゴシック" charset="0"/>
                <a:cs typeface="Arial" charset="0"/>
              </a:rPr>
              <a:t>Clouds: broadband signatures with H</a:t>
            </a:r>
            <a:r>
              <a:rPr lang="en-US" sz="1800" baseline="-25000" dirty="0">
                <a:latin typeface="Arial" charset="0"/>
                <a:ea typeface="ＭＳ Ｐゴシック" charset="0"/>
                <a:cs typeface="Arial" charset="0"/>
              </a:rPr>
              <a:t>2</a:t>
            </a:r>
            <a:r>
              <a:rPr lang="en-US" sz="1800" dirty="0">
                <a:latin typeface="Arial" charset="0"/>
                <a:ea typeface="ＭＳ Ｐゴシック" charset="0"/>
                <a:cs typeface="Arial" charset="0"/>
              </a:rPr>
              <a:t>O lines indicative of cloud height.</a:t>
            </a:r>
          </a:p>
        </p:txBody>
      </p:sp>
      <p:sp>
        <p:nvSpPr>
          <p:cNvPr id="33798" name="Slide Number Placeholder 3"/>
          <p:cNvSpPr>
            <a:spLocks noGrp="1"/>
          </p:cNvSpPr>
          <p:nvPr>
            <p:ph type="sldNum" sz="quarter" idx="4294967295"/>
          </p:nvPr>
        </p:nvSpPr>
        <p:spPr bwMode="auto">
          <a:xfrm>
            <a:off x="60198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354ACB-F7A3-5F46-A99C-2AF5D00568BB}" type="slidenum">
              <a:rPr lang="en-US" sz="1200">
                <a:solidFill>
                  <a:srgbClr val="898989"/>
                </a:solidFill>
                <a:latin typeface="Calibri" charset="0"/>
              </a:rPr>
              <a:pPr eaLnBrk="1" hangingPunct="1"/>
              <a:t>49</a:t>
            </a:fld>
            <a:endParaRPr lang="en-US" sz="1200" dirty="0">
              <a:solidFill>
                <a:srgbClr val="898989"/>
              </a:solidFill>
              <a:latin typeface="Calibri" charset="0"/>
            </a:endParaRPr>
          </a:p>
        </p:txBody>
      </p:sp>
      <p:pic>
        <p:nvPicPr>
          <p:cNvPr id="6" name="Picture 5" descr="fig_aerosol_single_agent_forcin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 y="2586038"/>
            <a:ext cx="44196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_ghg_single_agent_forcing.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95800" y="2590800"/>
            <a:ext cx="44275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endParaRPr lang="en-US" sz="3200" dirty="0"/>
          </a:p>
          <a:p>
            <a:endParaRPr lang="en-US" sz="3200" dirty="0" smtClean="0"/>
          </a:p>
          <a:p>
            <a:pPr marL="0" indent="0" algn="ctr">
              <a:buNone/>
            </a:pPr>
            <a:r>
              <a:rPr lang="en-US" sz="3600" b="1" i="1" dirty="0" smtClean="0">
                <a:effectLst>
                  <a:outerShdw blurRad="38100" dist="38100" dir="2700000" algn="tl">
                    <a:srgbClr val="000000">
                      <a:alpha val="43137"/>
                    </a:srgbClr>
                  </a:outerShdw>
                </a:effectLst>
              </a:rPr>
              <a:t>Accuracy is King</a:t>
            </a:r>
          </a:p>
          <a:p>
            <a:pPr marL="0" indent="0" algn="ctr">
              <a:buNone/>
            </a:pPr>
            <a:endParaRPr lang="en-US" sz="3600" b="1" i="1" dirty="0" smtClean="0">
              <a:effectLst>
                <a:outerShdw blurRad="38100" dist="38100" dir="2700000" algn="tl">
                  <a:srgbClr val="000000">
                    <a:alpha val="43137"/>
                  </a:srgbClr>
                </a:outerShdw>
              </a:effectLst>
            </a:endParaRPr>
          </a:p>
          <a:p>
            <a:pPr marL="0" indent="0" algn="ctr">
              <a:buNone/>
            </a:pPr>
            <a:r>
              <a:rPr lang="en-US" sz="3600" b="1" i="1" dirty="0" smtClean="0">
                <a:effectLst>
                  <a:outerShdw blurRad="38100" dist="38100" dir="2700000" algn="tl">
                    <a:srgbClr val="000000">
                      <a:alpha val="43137"/>
                    </a:srgbClr>
                  </a:outerShdw>
                </a:effectLst>
              </a:rPr>
              <a:t>The Emperor has No Clothes</a:t>
            </a:r>
          </a:p>
          <a:p>
            <a:pPr marL="0" indent="0" algn="ctr">
              <a:buNone/>
            </a:pPr>
            <a:endParaRPr lang="en-US" sz="3600" b="1" i="1" dirty="0" smtClean="0">
              <a:effectLst>
                <a:outerShdw blurRad="38100" dist="38100" dir="2700000" algn="tl">
                  <a:srgbClr val="000000">
                    <a:alpha val="43137"/>
                  </a:srgbClr>
                </a:outerShdw>
              </a:effectLst>
            </a:endParaRPr>
          </a:p>
          <a:p>
            <a:pPr marL="0" indent="0" algn="ctr">
              <a:buNone/>
            </a:pPr>
            <a:r>
              <a:rPr lang="en-US" sz="3600" b="1" i="1" dirty="0" smtClean="0">
                <a:effectLst>
                  <a:outerShdw blurRad="38100" dist="38100" dir="2700000" algn="tl">
                    <a:srgbClr val="000000">
                      <a:alpha val="43137"/>
                    </a:srgbClr>
                  </a:outerShdw>
                </a:effectLst>
              </a:rPr>
              <a:t>The Holy Grail is in Sight</a:t>
            </a:r>
            <a:endParaRPr lang="en-US" sz="3600" b="1" i="1" dirty="0">
              <a:effectLst>
                <a:outerShdw blurRad="38100" dist="38100" dir="2700000" algn="tl">
                  <a:srgbClr val="000000">
                    <a:alpha val="43137"/>
                  </a:srgbClr>
                </a:outerShdw>
              </a:effectLst>
            </a:endParaRPr>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endParaRPr lang="en-US" dirty="0"/>
          </a:p>
        </p:txBody>
      </p:sp>
    </p:spTree>
    <p:extLst>
      <p:ext uri="{BB962C8B-B14F-4D97-AF65-F5344CB8AC3E}">
        <p14:creationId xmlns:p14="http://schemas.microsoft.com/office/powerpoint/2010/main" val="20109966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a:noFill/>
        </p:spPr>
        <p:txBody>
          <a:bodyPr/>
          <a:lstStyle/>
          <a:p>
            <a:fld id="{3EC57F73-13EF-F14F-8EE4-2D142D034962}" type="slidenum">
              <a:rPr lang="en-US" altLang="zh-CN" smtClean="0"/>
              <a:pPr/>
              <a:t>50</a:t>
            </a:fld>
            <a:endParaRPr lang="en-US" altLang="zh-CN" smtClean="0"/>
          </a:p>
        </p:txBody>
      </p:sp>
      <p:pic>
        <p:nvPicPr>
          <p:cNvPr id="18436" name="Picture 2" descr="fingerprint_radtrend"/>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363663"/>
            <a:ext cx="4762500" cy="5494337"/>
          </a:xfrm>
          <a:prstGeom prst="rect">
            <a:avLst/>
          </a:prstGeom>
          <a:noFill/>
          <a:ln w="9525">
            <a:noFill/>
            <a:miter lim="800000"/>
            <a:headEnd/>
            <a:tailEnd/>
          </a:ln>
        </p:spPr>
      </p:pic>
      <p:sp>
        <p:nvSpPr>
          <p:cNvPr id="18437" name="Text Box 3"/>
          <p:cNvSpPr txBox="1">
            <a:spLocks noChangeArrowheads="1"/>
          </p:cNvSpPr>
          <p:nvPr/>
        </p:nvSpPr>
        <p:spPr bwMode="auto">
          <a:xfrm>
            <a:off x="0" y="4876800"/>
            <a:ext cx="9144000" cy="2098675"/>
          </a:xfrm>
          <a:prstGeom prst="rect">
            <a:avLst/>
          </a:prstGeom>
          <a:solidFill>
            <a:schemeClr val="bg1"/>
          </a:solidFill>
          <a:ln w="9525">
            <a:noFill/>
            <a:miter lim="800000"/>
            <a:headEnd/>
            <a:tailEnd/>
          </a:ln>
        </p:spPr>
        <p:txBody>
          <a:bodyPr>
            <a:prstTxWarp prst="textNoShape">
              <a:avLst/>
            </a:prstTxWarp>
            <a:spAutoFit/>
          </a:bodyPr>
          <a:lstStyle/>
          <a:p>
            <a:pPr marL="228600">
              <a:buFontTx/>
              <a:buNone/>
            </a:pPr>
            <a:endParaRPr lang="en-US" altLang="zh-CN" sz="1600"/>
          </a:p>
          <a:p>
            <a:pPr marL="228600">
              <a:buFontTx/>
              <a:buNone/>
            </a:pPr>
            <a:endParaRPr lang="en-US" altLang="zh-CN" sz="1600"/>
          </a:p>
          <a:p>
            <a:pPr marL="228600">
              <a:buFontTx/>
              <a:buNone/>
            </a:pPr>
            <a:endParaRPr lang="en-US" altLang="zh-CN" sz="1600"/>
          </a:p>
          <a:p>
            <a:pPr marL="228600">
              <a:buFontTx/>
              <a:buNone/>
            </a:pPr>
            <a:endParaRPr lang="en-US" altLang="zh-CN" sz="1600"/>
          </a:p>
          <a:p>
            <a:pPr marL="228600">
              <a:buFontTx/>
              <a:buNone/>
            </a:pPr>
            <a:endParaRPr lang="en-US" altLang="zh-CN" sz="1600"/>
          </a:p>
          <a:p>
            <a:pPr marL="228600">
              <a:buFontTx/>
              <a:buNone/>
            </a:pPr>
            <a:endParaRPr lang="en-US" altLang="zh-CN" sz="1600"/>
          </a:p>
          <a:p>
            <a:pPr marL="228600">
              <a:buFontTx/>
              <a:buNone/>
            </a:pPr>
            <a:r>
              <a:rPr lang="en-US" altLang="zh-CN" sz="1600"/>
              <a:t>                                   </a:t>
            </a:r>
          </a:p>
        </p:txBody>
      </p:sp>
      <p:sp>
        <p:nvSpPr>
          <p:cNvPr id="18438" name="Rectangle 4"/>
          <p:cNvSpPr>
            <a:spLocks noChangeArrowheads="1"/>
          </p:cNvSpPr>
          <p:nvPr/>
        </p:nvSpPr>
        <p:spPr bwMode="auto">
          <a:xfrm>
            <a:off x="441325" y="4783138"/>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438277" name="Picture 5"/>
          <p:cNvPicPr>
            <a:picLocks noChangeAspect="1" noChangeArrowheads="1"/>
          </p:cNvPicPr>
          <p:nvPr/>
        </p:nvPicPr>
        <p:blipFill>
          <a:blip r:embed="rId4"/>
          <a:srcRect/>
          <a:stretch>
            <a:fillRect/>
          </a:stretch>
        </p:blipFill>
        <p:spPr bwMode="auto">
          <a:xfrm>
            <a:off x="0" y="4856163"/>
            <a:ext cx="5027613" cy="2001837"/>
          </a:xfrm>
          <a:prstGeom prst="rect">
            <a:avLst/>
          </a:prstGeom>
          <a:noFill/>
          <a:ln w="9525">
            <a:noFill/>
            <a:miter lim="800000"/>
            <a:headEnd/>
            <a:tailEnd/>
          </a:ln>
        </p:spPr>
      </p:pic>
      <p:grpSp>
        <p:nvGrpSpPr>
          <p:cNvPr id="2" name="Group 6"/>
          <p:cNvGrpSpPr>
            <a:grpSpLocks/>
          </p:cNvGrpSpPr>
          <p:nvPr/>
        </p:nvGrpSpPr>
        <p:grpSpPr bwMode="auto">
          <a:xfrm>
            <a:off x="1143000" y="4572000"/>
            <a:ext cx="2611438" cy="762000"/>
            <a:chOff x="720" y="2832"/>
            <a:chExt cx="1645" cy="480"/>
          </a:xfrm>
        </p:grpSpPr>
        <p:sp>
          <p:nvSpPr>
            <p:cNvPr id="18460" name="AutoShape 7"/>
            <p:cNvSpPr>
              <a:spLocks noChangeArrowheads="1"/>
            </p:cNvSpPr>
            <p:nvPr/>
          </p:nvSpPr>
          <p:spPr bwMode="auto">
            <a:xfrm>
              <a:off x="720" y="2832"/>
              <a:ext cx="306" cy="480"/>
            </a:xfrm>
            <a:prstGeom prst="downArrow">
              <a:avLst>
                <a:gd name="adj1" fmla="val 50000"/>
                <a:gd name="adj2" fmla="val 39216"/>
              </a:avLst>
            </a:prstGeom>
            <a:solidFill>
              <a:srgbClr val="FF0000"/>
            </a:solidFill>
            <a:ln w="9525">
              <a:noFill/>
              <a:miter lim="800000"/>
              <a:headEnd/>
              <a:tailEnd/>
            </a:ln>
          </p:spPr>
          <p:txBody>
            <a:bodyPr wrap="none" anchor="ctr">
              <a:prstTxWarp prst="textNoShape">
                <a:avLst/>
              </a:prstTxWarp>
            </a:bodyPr>
            <a:lstStyle/>
            <a:p>
              <a:endParaRPr lang="en-US"/>
            </a:p>
          </p:txBody>
        </p:sp>
        <p:sp>
          <p:nvSpPr>
            <p:cNvPr id="18461" name="Text Box 8"/>
            <p:cNvSpPr txBox="1">
              <a:spLocks noChangeArrowheads="1"/>
            </p:cNvSpPr>
            <p:nvPr/>
          </p:nvSpPr>
          <p:spPr bwMode="auto">
            <a:xfrm>
              <a:off x="1008" y="2835"/>
              <a:ext cx="1357" cy="231"/>
            </a:xfrm>
            <a:prstGeom prst="rect">
              <a:avLst/>
            </a:prstGeom>
            <a:solidFill>
              <a:schemeClr val="bg1"/>
            </a:solidFill>
            <a:ln w="9525">
              <a:noFill/>
              <a:miter lim="800000"/>
              <a:headEnd/>
              <a:tailEnd/>
            </a:ln>
          </p:spPr>
          <p:txBody>
            <a:bodyPr wrap="none">
              <a:prstTxWarp prst="textNoShape">
                <a:avLst/>
              </a:prstTxWarp>
              <a:spAutoFit/>
            </a:bodyPr>
            <a:lstStyle/>
            <a:p>
              <a:pPr marL="285750" indent="-285750">
                <a:buFontTx/>
                <a:buNone/>
              </a:pPr>
              <a:r>
                <a:rPr lang="en-US" altLang="zh-CN" b="1">
                  <a:solidFill>
                    <a:srgbClr val="FF0000"/>
                  </a:solidFill>
                  <a:latin typeface="宋体" pitchFamily="-108" charset="-128"/>
                </a:rPr>
                <a:t>Linear Regression</a:t>
              </a:r>
            </a:p>
          </p:txBody>
        </p:sp>
      </p:grpSp>
      <p:grpSp>
        <p:nvGrpSpPr>
          <p:cNvPr id="3" name="Group 9"/>
          <p:cNvGrpSpPr>
            <a:grpSpLocks/>
          </p:cNvGrpSpPr>
          <p:nvPr/>
        </p:nvGrpSpPr>
        <p:grpSpPr bwMode="auto">
          <a:xfrm>
            <a:off x="4495800" y="990600"/>
            <a:ext cx="4648200" cy="5013325"/>
            <a:chOff x="2832" y="624"/>
            <a:chExt cx="2928" cy="3158"/>
          </a:xfrm>
        </p:grpSpPr>
        <p:grpSp>
          <p:nvGrpSpPr>
            <p:cNvPr id="4" name="Group 10"/>
            <p:cNvGrpSpPr>
              <a:grpSpLocks/>
            </p:cNvGrpSpPr>
            <p:nvPr/>
          </p:nvGrpSpPr>
          <p:grpSpPr bwMode="auto">
            <a:xfrm>
              <a:off x="2832" y="624"/>
              <a:ext cx="2928" cy="3158"/>
              <a:chOff x="2832" y="624"/>
              <a:chExt cx="2928" cy="3158"/>
            </a:xfrm>
          </p:grpSpPr>
          <p:pic>
            <p:nvPicPr>
              <p:cNvPr id="18450"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69" y="1248"/>
                <a:ext cx="2891" cy="662"/>
              </a:xfrm>
              <a:prstGeom prst="rect">
                <a:avLst/>
              </a:prstGeom>
              <a:noFill/>
              <a:ln w="9525">
                <a:noFill/>
                <a:miter lim="800000"/>
                <a:headEnd/>
                <a:tailEnd/>
              </a:ln>
            </p:spPr>
          </p:pic>
          <p:pic>
            <p:nvPicPr>
              <p:cNvPr id="18451" name="Picture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69" y="1872"/>
                <a:ext cx="2891" cy="662"/>
              </a:xfrm>
              <a:prstGeom prst="rect">
                <a:avLst/>
              </a:prstGeom>
              <a:noFill/>
              <a:ln w="9525">
                <a:noFill/>
                <a:miter lim="800000"/>
                <a:headEnd/>
                <a:tailEnd/>
              </a:ln>
            </p:spPr>
          </p:pic>
          <p:sp>
            <p:nvSpPr>
              <p:cNvPr id="18452" name="Line 13"/>
              <p:cNvSpPr>
                <a:spLocks noChangeShapeType="1"/>
              </p:cNvSpPr>
              <p:nvPr/>
            </p:nvSpPr>
            <p:spPr bwMode="auto">
              <a:xfrm>
                <a:off x="2832" y="1344"/>
                <a:ext cx="432" cy="672"/>
              </a:xfrm>
              <a:prstGeom prst="line">
                <a:avLst/>
              </a:prstGeom>
              <a:noFill/>
              <a:ln w="63500">
                <a:solidFill>
                  <a:srgbClr val="FF0000"/>
                </a:solidFill>
                <a:round/>
                <a:headEnd/>
                <a:tailEnd type="triangle" w="med" len="med"/>
              </a:ln>
            </p:spPr>
            <p:txBody>
              <a:bodyPr>
                <a:prstTxWarp prst="textNoShape">
                  <a:avLst/>
                </a:prstTxWarp>
              </a:bodyPr>
              <a:lstStyle/>
              <a:p>
                <a:endParaRPr lang="en-US"/>
              </a:p>
            </p:txBody>
          </p:sp>
          <p:pic>
            <p:nvPicPr>
              <p:cNvPr id="18453" name="Picture 1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69" y="2496"/>
                <a:ext cx="2891" cy="662"/>
              </a:xfrm>
              <a:prstGeom prst="rect">
                <a:avLst/>
              </a:prstGeom>
              <a:noFill/>
              <a:ln w="9525">
                <a:noFill/>
                <a:miter lim="800000"/>
                <a:headEnd/>
                <a:tailEnd/>
              </a:ln>
            </p:spPr>
          </p:pic>
          <p:sp>
            <p:nvSpPr>
              <p:cNvPr id="18454" name="Line 15"/>
              <p:cNvSpPr>
                <a:spLocks noChangeShapeType="1"/>
              </p:cNvSpPr>
              <p:nvPr/>
            </p:nvSpPr>
            <p:spPr bwMode="auto">
              <a:xfrm>
                <a:off x="2832" y="1344"/>
                <a:ext cx="432" cy="1344"/>
              </a:xfrm>
              <a:prstGeom prst="line">
                <a:avLst/>
              </a:prstGeom>
              <a:noFill/>
              <a:ln w="63500">
                <a:solidFill>
                  <a:srgbClr val="FF0000"/>
                </a:solidFill>
                <a:round/>
                <a:headEnd/>
                <a:tailEnd type="triangle" w="med" len="med"/>
              </a:ln>
            </p:spPr>
            <p:txBody>
              <a:bodyPr>
                <a:prstTxWarp prst="textNoShape">
                  <a:avLst/>
                </a:prstTxWarp>
              </a:bodyPr>
              <a:lstStyle/>
              <a:p>
                <a:endParaRPr lang="en-US"/>
              </a:p>
            </p:txBody>
          </p:sp>
          <p:pic>
            <p:nvPicPr>
              <p:cNvPr id="18455" name="Picture 1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869" y="3120"/>
                <a:ext cx="2891" cy="662"/>
              </a:xfrm>
              <a:prstGeom prst="rect">
                <a:avLst/>
              </a:prstGeom>
              <a:noFill/>
              <a:ln w="9525">
                <a:noFill/>
                <a:miter lim="800000"/>
                <a:headEnd/>
                <a:tailEnd/>
              </a:ln>
            </p:spPr>
          </p:pic>
          <p:pic>
            <p:nvPicPr>
              <p:cNvPr id="18456" name="Picture 1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869" y="624"/>
                <a:ext cx="2891" cy="662"/>
              </a:xfrm>
              <a:prstGeom prst="rect">
                <a:avLst/>
              </a:prstGeom>
              <a:noFill/>
              <a:ln w="9525">
                <a:noFill/>
                <a:miter lim="800000"/>
                <a:headEnd/>
                <a:tailEnd/>
              </a:ln>
            </p:spPr>
          </p:pic>
          <p:sp>
            <p:nvSpPr>
              <p:cNvPr id="18457" name="Line 18"/>
              <p:cNvSpPr>
                <a:spLocks noChangeShapeType="1"/>
              </p:cNvSpPr>
              <p:nvPr/>
            </p:nvSpPr>
            <p:spPr bwMode="auto">
              <a:xfrm flipV="1">
                <a:off x="2832" y="1008"/>
                <a:ext cx="384" cy="336"/>
              </a:xfrm>
              <a:prstGeom prst="line">
                <a:avLst/>
              </a:prstGeom>
              <a:noFill/>
              <a:ln w="63500">
                <a:solidFill>
                  <a:srgbClr val="FF0000"/>
                </a:solidFill>
                <a:round/>
                <a:headEnd/>
                <a:tailEnd type="triangle" w="med" len="med"/>
              </a:ln>
            </p:spPr>
            <p:txBody>
              <a:bodyPr>
                <a:prstTxWarp prst="textNoShape">
                  <a:avLst/>
                </a:prstTxWarp>
              </a:bodyPr>
              <a:lstStyle/>
              <a:p>
                <a:endParaRPr lang="en-US"/>
              </a:p>
            </p:txBody>
          </p:sp>
          <p:sp>
            <p:nvSpPr>
              <p:cNvPr id="18458" name="Line 19"/>
              <p:cNvSpPr>
                <a:spLocks noChangeShapeType="1"/>
              </p:cNvSpPr>
              <p:nvPr/>
            </p:nvSpPr>
            <p:spPr bwMode="auto">
              <a:xfrm>
                <a:off x="2832" y="1344"/>
                <a:ext cx="384" cy="96"/>
              </a:xfrm>
              <a:prstGeom prst="line">
                <a:avLst/>
              </a:prstGeom>
              <a:noFill/>
              <a:ln w="63500">
                <a:solidFill>
                  <a:srgbClr val="FF0000"/>
                </a:solidFill>
                <a:round/>
                <a:headEnd/>
                <a:tailEnd type="triangle" w="med" len="med"/>
              </a:ln>
            </p:spPr>
            <p:txBody>
              <a:bodyPr>
                <a:prstTxWarp prst="textNoShape">
                  <a:avLst/>
                </a:prstTxWarp>
              </a:bodyPr>
              <a:lstStyle/>
              <a:p>
                <a:endParaRPr lang="en-US"/>
              </a:p>
            </p:txBody>
          </p:sp>
          <p:sp>
            <p:nvSpPr>
              <p:cNvPr id="18459" name="Line 20"/>
              <p:cNvSpPr>
                <a:spLocks noChangeShapeType="1"/>
              </p:cNvSpPr>
              <p:nvPr/>
            </p:nvSpPr>
            <p:spPr bwMode="auto">
              <a:xfrm>
                <a:off x="2832" y="1344"/>
                <a:ext cx="480" cy="2160"/>
              </a:xfrm>
              <a:prstGeom prst="line">
                <a:avLst/>
              </a:prstGeom>
              <a:noFill/>
              <a:ln w="63500">
                <a:solidFill>
                  <a:srgbClr val="FF0000"/>
                </a:solidFill>
                <a:round/>
                <a:headEnd/>
                <a:tailEnd type="triangle" w="med" len="med"/>
              </a:ln>
            </p:spPr>
            <p:txBody>
              <a:bodyPr>
                <a:prstTxWarp prst="textNoShape">
                  <a:avLst/>
                </a:prstTxWarp>
              </a:bodyPr>
              <a:lstStyle/>
              <a:p>
                <a:endParaRPr lang="en-US"/>
              </a:p>
            </p:txBody>
          </p:sp>
        </p:grpSp>
        <p:sp>
          <p:nvSpPr>
            <p:cNvPr id="18445" name="Rectangle 21"/>
            <p:cNvSpPr>
              <a:spLocks noChangeArrowheads="1"/>
            </p:cNvSpPr>
            <p:nvPr/>
          </p:nvSpPr>
          <p:spPr bwMode="auto">
            <a:xfrm>
              <a:off x="3408" y="624"/>
              <a:ext cx="340" cy="192"/>
            </a:xfrm>
            <a:prstGeom prst="rect">
              <a:avLst/>
            </a:prstGeom>
            <a:noFill/>
            <a:ln w="9525">
              <a:noFill/>
              <a:miter lim="800000"/>
              <a:headEnd/>
              <a:tailEnd/>
            </a:ln>
          </p:spPr>
          <p:txBody>
            <a:bodyPr wrap="none">
              <a:prstTxWarp prst="textNoShape">
                <a:avLst/>
              </a:prstTxWarp>
              <a:spAutoFit/>
            </a:bodyPr>
            <a:lstStyle/>
            <a:p>
              <a:pPr marL="285750" indent="-285750">
                <a:buFontTx/>
                <a:buNone/>
              </a:pPr>
              <a:r>
                <a:rPr lang="en-US" altLang="zh-CN" sz="1400" b="1">
                  <a:solidFill>
                    <a:srgbClr val="FF0000"/>
                  </a:solidFill>
                </a:rPr>
                <a:t>CO2</a:t>
              </a:r>
            </a:p>
          </p:txBody>
        </p:sp>
        <p:sp>
          <p:nvSpPr>
            <p:cNvPr id="18446" name="Rectangle 22"/>
            <p:cNvSpPr>
              <a:spLocks noChangeArrowheads="1"/>
            </p:cNvSpPr>
            <p:nvPr/>
          </p:nvSpPr>
          <p:spPr bwMode="auto">
            <a:xfrm>
              <a:off x="3360" y="1248"/>
              <a:ext cx="691" cy="192"/>
            </a:xfrm>
            <a:prstGeom prst="rect">
              <a:avLst/>
            </a:prstGeom>
            <a:noFill/>
            <a:ln w="9525">
              <a:noFill/>
              <a:miter lim="800000"/>
              <a:headEnd/>
              <a:tailEnd/>
            </a:ln>
          </p:spPr>
          <p:txBody>
            <a:bodyPr wrap="none">
              <a:prstTxWarp prst="textNoShape">
                <a:avLst/>
              </a:prstTxWarp>
              <a:spAutoFit/>
            </a:bodyPr>
            <a:lstStyle/>
            <a:p>
              <a:pPr marL="285750" indent="-285750">
                <a:buFontTx/>
                <a:buNone/>
              </a:pPr>
              <a:r>
                <a:rPr lang="en-US" altLang="zh-CN" sz="1400" b="1">
                  <a:solidFill>
                    <a:srgbClr val="FF0000"/>
                  </a:solidFill>
                </a:rPr>
                <a:t>Surf. Temp.</a:t>
              </a:r>
            </a:p>
          </p:txBody>
        </p:sp>
        <p:sp>
          <p:nvSpPr>
            <p:cNvPr id="18447" name="Rectangle 23"/>
            <p:cNvSpPr>
              <a:spLocks noChangeArrowheads="1"/>
            </p:cNvSpPr>
            <p:nvPr/>
          </p:nvSpPr>
          <p:spPr bwMode="auto">
            <a:xfrm>
              <a:off x="3360" y="1872"/>
              <a:ext cx="763" cy="192"/>
            </a:xfrm>
            <a:prstGeom prst="rect">
              <a:avLst/>
            </a:prstGeom>
            <a:noFill/>
            <a:ln w="9525">
              <a:noFill/>
              <a:miter lim="800000"/>
              <a:headEnd/>
              <a:tailEnd/>
            </a:ln>
          </p:spPr>
          <p:txBody>
            <a:bodyPr wrap="none">
              <a:prstTxWarp prst="textNoShape">
                <a:avLst/>
              </a:prstTxWarp>
              <a:spAutoFit/>
            </a:bodyPr>
            <a:lstStyle/>
            <a:p>
              <a:pPr marL="285750" indent="-285750">
                <a:buFontTx/>
                <a:buNone/>
              </a:pPr>
              <a:r>
                <a:rPr lang="en-US" altLang="zh-CN" sz="1400" b="1">
                  <a:solidFill>
                    <a:srgbClr val="FF0000"/>
                  </a:solidFill>
                </a:rPr>
                <a:t>Atmos. Temp</a:t>
              </a:r>
            </a:p>
          </p:txBody>
        </p:sp>
        <p:sp>
          <p:nvSpPr>
            <p:cNvPr id="18448" name="Rectangle 24"/>
            <p:cNvSpPr>
              <a:spLocks noChangeArrowheads="1"/>
            </p:cNvSpPr>
            <p:nvPr/>
          </p:nvSpPr>
          <p:spPr bwMode="auto">
            <a:xfrm>
              <a:off x="3408" y="2496"/>
              <a:ext cx="729" cy="192"/>
            </a:xfrm>
            <a:prstGeom prst="rect">
              <a:avLst/>
            </a:prstGeom>
            <a:noFill/>
            <a:ln w="9525">
              <a:noFill/>
              <a:miter lim="800000"/>
              <a:headEnd/>
              <a:tailEnd/>
            </a:ln>
          </p:spPr>
          <p:txBody>
            <a:bodyPr wrap="none">
              <a:prstTxWarp prst="textNoShape">
                <a:avLst/>
              </a:prstTxWarp>
              <a:spAutoFit/>
            </a:bodyPr>
            <a:lstStyle/>
            <a:p>
              <a:pPr marL="285750" indent="-285750">
                <a:buFontTx/>
                <a:buNone/>
              </a:pPr>
              <a:r>
                <a:rPr lang="en-US" altLang="zh-CN" sz="1400" b="1">
                  <a:solidFill>
                    <a:srgbClr val="FF0000"/>
                  </a:solidFill>
                </a:rPr>
                <a:t>Water vapor</a:t>
              </a:r>
            </a:p>
          </p:txBody>
        </p:sp>
        <p:sp>
          <p:nvSpPr>
            <p:cNvPr id="18449" name="Rectangle 25"/>
            <p:cNvSpPr>
              <a:spLocks noChangeArrowheads="1"/>
            </p:cNvSpPr>
            <p:nvPr/>
          </p:nvSpPr>
          <p:spPr bwMode="auto">
            <a:xfrm>
              <a:off x="3552" y="3120"/>
              <a:ext cx="408" cy="192"/>
            </a:xfrm>
            <a:prstGeom prst="rect">
              <a:avLst/>
            </a:prstGeom>
            <a:noFill/>
            <a:ln w="9525">
              <a:noFill/>
              <a:miter lim="800000"/>
              <a:headEnd/>
              <a:tailEnd/>
            </a:ln>
          </p:spPr>
          <p:txBody>
            <a:bodyPr wrap="none">
              <a:prstTxWarp prst="textNoShape">
                <a:avLst/>
              </a:prstTxWarp>
              <a:spAutoFit/>
            </a:bodyPr>
            <a:lstStyle/>
            <a:p>
              <a:pPr marL="285750" indent="-285750">
                <a:buFontTx/>
                <a:buNone/>
              </a:pPr>
              <a:r>
                <a:rPr lang="en-US" altLang="zh-CN" sz="1400" b="1">
                  <a:solidFill>
                    <a:srgbClr val="FF0000"/>
                  </a:solidFill>
                </a:rPr>
                <a:t>Cloud</a:t>
              </a:r>
            </a:p>
          </p:txBody>
        </p:sp>
      </p:grpSp>
      <p:sp>
        <p:nvSpPr>
          <p:cNvPr id="18442" name="Rectangle 26"/>
          <p:cNvSpPr>
            <a:spLocks noChangeArrowheads="1"/>
          </p:cNvSpPr>
          <p:nvPr/>
        </p:nvSpPr>
        <p:spPr bwMode="auto">
          <a:xfrm>
            <a:off x="0" y="0"/>
            <a:ext cx="2971800" cy="923330"/>
          </a:xfrm>
          <a:prstGeom prst="rect">
            <a:avLst/>
          </a:prstGeom>
          <a:noFill/>
          <a:ln w="9525">
            <a:noFill/>
            <a:miter lim="800000"/>
            <a:headEnd/>
            <a:tailEnd/>
          </a:ln>
        </p:spPr>
        <p:txBody>
          <a:bodyPr>
            <a:prstTxWarp prst="textNoShape">
              <a:avLst/>
            </a:prstTxWarp>
            <a:spAutoFit/>
          </a:bodyPr>
          <a:lstStyle/>
          <a:p>
            <a:pPr>
              <a:buFontTx/>
              <a:buNone/>
            </a:pPr>
            <a:r>
              <a:rPr lang="en-US" altLang="zh-CN" sz="1800" dirty="0"/>
              <a:t>Observable: </a:t>
            </a:r>
            <a:r>
              <a:rPr lang="en-US" altLang="zh-CN" sz="1800" dirty="0" err="1"/>
              <a:t>OLR</a:t>
            </a:r>
            <a:r>
              <a:rPr lang="en-US" altLang="zh-CN" sz="1800" baseline="-25000" dirty="0" err="1"/>
              <a:t>total</a:t>
            </a:r>
            <a:r>
              <a:rPr lang="en-US" altLang="zh-CN" sz="1800" dirty="0"/>
              <a:t>, </a:t>
            </a:r>
            <a:r>
              <a:rPr lang="en-US" altLang="zh-CN" sz="1800" dirty="0" err="1"/>
              <a:t>δR</a:t>
            </a:r>
            <a:r>
              <a:rPr lang="en-US" altLang="zh-CN" sz="1800" baseline="-25000" dirty="0" err="1"/>
              <a:t>total</a:t>
            </a:r>
            <a:r>
              <a:rPr lang="en-US" altLang="zh-CN" sz="1800" dirty="0"/>
              <a:t> – total change in flux or radiances</a:t>
            </a:r>
          </a:p>
        </p:txBody>
      </p:sp>
      <p:sp>
        <p:nvSpPr>
          <p:cNvPr id="18443" name="Rectangle 27"/>
          <p:cNvSpPr>
            <a:spLocks noChangeArrowheads="1"/>
          </p:cNvSpPr>
          <p:nvPr/>
        </p:nvSpPr>
        <p:spPr bwMode="auto">
          <a:xfrm>
            <a:off x="6248400" y="0"/>
            <a:ext cx="2895600" cy="646331"/>
          </a:xfrm>
          <a:prstGeom prst="rect">
            <a:avLst/>
          </a:prstGeom>
          <a:noFill/>
          <a:ln w="9525">
            <a:noFill/>
            <a:miter lim="800000"/>
            <a:headEnd/>
            <a:tailEnd/>
          </a:ln>
        </p:spPr>
        <p:txBody>
          <a:bodyPr>
            <a:prstTxWarp prst="textNoShape">
              <a:avLst/>
            </a:prstTxWarp>
            <a:spAutoFit/>
          </a:bodyPr>
          <a:lstStyle/>
          <a:p>
            <a:pPr>
              <a:buFontTx/>
              <a:buNone/>
            </a:pPr>
            <a:r>
              <a:rPr lang="en-US" altLang="zh-CN" sz="1800" dirty="0"/>
              <a:t>Wanted: </a:t>
            </a:r>
            <a:r>
              <a:rPr lang="en-US" altLang="zh-CN" sz="1800" dirty="0" err="1"/>
              <a:t>δOLR</a:t>
            </a:r>
            <a:r>
              <a:rPr lang="en-US" altLang="zh-CN" sz="1800" baseline="-25000" dirty="0" err="1"/>
              <a:t>Xi</a:t>
            </a:r>
            <a:r>
              <a:rPr lang="en-US" altLang="zh-CN" sz="1800" dirty="0"/>
              <a:t>, </a:t>
            </a:r>
            <a:r>
              <a:rPr lang="en-US" altLang="zh-CN" sz="1800" dirty="0" err="1"/>
              <a:t>δR</a:t>
            </a:r>
            <a:r>
              <a:rPr lang="en-US" altLang="zh-CN" sz="1800" baseline="-25000" dirty="0" err="1"/>
              <a:t>Xi</a:t>
            </a:r>
            <a:r>
              <a:rPr lang="en-US" altLang="zh-CN" sz="1800" dirty="0"/>
              <a:t> –  individual contributions</a:t>
            </a:r>
          </a:p>
        </p:txBody>
      </p:sp>
      <p:graphicFrame>
        <p:nvGraphicFramePr>
          <p:cNvPr id="18434" name="Object 2"/>
          <p:cNvGraphicFramePr>
            <a:graphicFrameLocks noChangeAspect="1"/>
          </p:cNvGraphicFramePr>
          <p:nvPr/>
        </p:nvGraphicFramePr>
        <p:xfrm>
          <a:off x="2819400" y="152400"/>
          <a:ext cx="3124200" cy="735013"/>
        </p:xfrm>
        <a:graphic>
          <a:graphicData uri="http://schemas.openxmlformats.org/presentationml/2006/ole">
            <mc:AlternateContent xmlns:mc="http://schemas.openxmlformats.org/markup-compatibility/2006">
              <mc:Choice xmlns:v="urn:schemas-microsoft-com:vml" Requires="v">
                <p:oleObj spid="_x0000_s229415" name="Equation" r:id="rId10" imgW="1218960" imgH="406080" progId="">
                  <p:embed/>
                </p:oleObj>
              </mc:Choice>
              <mc:Fallback>
                <p:oleObj name="Equation" r:id="rId10" imgW="1218960" imgH="406080" progId="">
                  <p:embed/>
                  <p:pic>
                    <p:nvPicPr>
                      <p:cNvPr id="0"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9400" y="152400"/>
                        <a:ext cx="3124200" cy="735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6705600" y="6477000"/>
            <a:ext cx="2057400" cy="338554"/>
          </a:xfrm>
          <a:prstGeom prst="rect">
            <a:avLst/>
          </a:prstGeom>
          <a:noFill/>
        </p:spPr>
        <p:txBody>
          <a:bodyPr wrap="square" rtlCol="0">
            <a:spAutoFit/>
          </a:bodyPr>
          <a:lstStyle/>
          <a:p>
            <a:r>
              <a:rPr lang="en-US" sz="1600" dirty="0" smtClean="0"/>
              <a:t>Huang et al. 2009</a:t>
            </a:r>
            <a:endParaRPr lang="en-US" sz="1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8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sz="2000" dirty="0" smtClean="0"/>
              <a:t>Accuracy improvement in absolute global net flux from CLARREO + CERES? </a:t>
            </a:r>
          </a:p>
          <a:p>
            <a:r>
              <a:rPr lang="en-US" sz="2000" dirty="0" smtClean="0"/>
              <a:t>Extend the analysis of Loeb et al. 2008 for global net flux (</a:t>
            </a:r>
            <a:r>
              <a:rPr lang="en-US" sz="2000" i="1" dirty="0" smtClean="0"/>
              <a:t>blue is CERES/SORCE current, green is CERES/CLARREO/TSIS future, yellow is both</a:t>
            </a:r>
            <a:r>
              <a:rPr lang="en-US" sz="2000" dirty="0" smtClean="0"/>
              <a:t>).</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sz="2000" dirty="0" err="1" smtClean="0"/>
              <a:t>Interannual</a:t>
            </a:r>
            <a:r>
              <a:rPr lang="en-US" sz="2000" dirty="0" smtClean="0"/>
              <a:t> anomaly uncertainties improve from 0.4 to 0.15</a:t>
            </a:r>
          </a:p>
          <a:p>
            <a:r>
              <a:rPr lang="en-US" sz="2000" dirty="0" smtClean="0"/>
              <a:t>Natural Variability of global annual net flux 0.2 Wm</a:t>
            </a:r>
            <a:r>
              <a:rPr lang="en-US" sz="2000" baseline="30000" dirty="0" smtClean="0"/>
              <a:t>-2</a:t>
            </a:r>
            <a:r>
              <a:rPr lang="en-US" sz="2000" dirty="0" smtClean="0"/>
              <a:t> (95% conf)</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CLARREO &amp; Global Net Flux </a:t>
            </a:r>
            <a:endParaRPr lang="en-US" dirty="0"/>
          </a:p>
        </p:txBody>
      </p:sp>
      <p:sp>
        <p:nvSpPr>
          <p:cNvPr id="4" name="Text Placeholder 3"/>
          <p:cNvSpPr>
            <a:spLocks noGrp="1"/>
          </p:cNvSpPr>
          <p:nvPr>
            <p:ph type="body" sz="quarter" idx="12"/>
          </p:nvPr>
        </p:nvSpPr>
        <p:spPr/>
        <p:txBody>
          <a:bodyPr/>
          <a:lstStyle/>
          <a:p>
            <a:r>
              <a:rPr lang="en-US" dirty="0"/>
              <a:t>f</a:t>
            </a:r>
            <a:r>
              <a:rPr lang="en-US" dirty="0" smtClean="0"/>
              <a:t>actor of 7 improvement in absolute accuracy, factor of 3 for </a:t>
            </a:r>
            <a:r>
              <a:rPr lang="en-US" dirty="0" err="1" smtClean="0"/>
              <a:t>interannual</a:t>
            </a:r>
            <a:r>
              <a:rPr lang="en-US" dirty="0" smtClean="0"/>
              <a:t> anomaly</a:t>
            </a:r>
            <a:endParaRPr lang="en-US" dirty="0"/>
          </a:p>
        </p:txBody>
      </p:sp>
      <p:pic>
        <p:nvPicPr>
          <p:cNvPr id="5" name="Picture 4"/>
          <p:cNvPicPr>
            <a:picLocks noChangeAspect="1"/>
          </p:cNvPicPr>
          <p:nvPr/>
        </p:nvPicPr>
        <p:blipFill>
          <a:blip r:embed="rId2"/>
          <a:stretch>
            <a:fillRect/>
          </a:stretch>
        </p:blipFill>
        <p:spPr>
          <a:xfrm>
            <a:off x="685800" y="1822760"/>
            <a:ext cx="7685597" cy="35382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Hypothesis test: Measure Forcing, Compare Response to Prediction</a:t>
            </a:r>
            <a:endParaRPr lang="en-US" dirty="0"/>
          </a:p>
        </p:txBody>
      </p:sp>
      <p:sp>
        <p:nvSpPr>
          <p:cNvPr id="4" name="Title 3"/>
          <p:cNvSpPr>
            <a:spLocks noGrp="1"/>
          </p:cNvSpPr>
          <p:nvPr>
            <p:ph type="title"/>
          </p:nvPr>
        </p:nvSpPr>
        <p:spPr/>
        <p:txBody>
          <a:bodyPr/>
          <a:lstStyle/>
          <a:p>
            <a:r>
              <a:rPr lang="en-US" dirty="0" smtClean="0"/>
              <a:t>The Idealist View of Climate Models</a:t>
            </a:r>
            <a:endParaRPr lang="en-US" dirty="0"/>
          </a:p>
        </p:txBody>
      </p:sp>
      <p:pic>
        <p:nvPicPr>
          <p:cNvPr id="5" name="Picture 4" descr="FewDialsControlBoar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828800"/>
            <a:ext cx="5502248" cy="3218815"/>
          </a:xfrm>
          <a:prstGeom prst="rect">
            <a:avLst/>
          </a:prstGeom>
        </p:spPr>
      </p:pic>
      <p:sp>
        <p:nvSpPr>
          <p:cNvPr id="7" name="Left Arrow 6"/>
          <p:cNvSpPr/>
          <p:nvPr/>
        </p:nvSpPr>
        <p:spPr bwMode="auto">
          <a:xfrm rot="2056040">
            <a:off x="4784782" y="4651319"/>
            <a:ext cx="1281673" cy="609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
        <p:nvSpPr>
          <p:cNvPr id="8" name="TextBox 7"/>
          <p:cNvSpPr txBox="1"/>
          <p:nvPr/>
        </p:nvSpPr>
        <p:spPr>
          <a:xfrm>
            <a:off x="4114800" y="5486400"/>
            <a:ext cx="5410200" cy="461665"/>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Climate Forcing: </a:t>
            </a:r>
            <a:r>
              <a:rPr lang="en-US" sz="2000" i="1" dirty="0"/>
              <a:t>Anthropogenic </a:t>
            </a:r>
            <a:r>
              <a:rPr lang="en-US" sz="2000" i="1" dirty="0" smtClean="0"/>
              <a:t>CO</a:t>
            </a:r>
            <a:r>
              <a:rPr lang="en-US" sz="2000" i="1" baseline="-25000" dirty="0" smtClean="0"/>
              <a:t>2</a:t>
            </a:r>
            <a:endParaRPr lang="en-US" sz="2000" dirty="0" smtClean="0"/>
          </a:p>
        </p:txBody>
      </p:sp>
      <p:sp>
        <p:nvSpPr>
          <p:cNvPr id="9" name="Left Arrow 8"/>
          <p:cNvSpPr/>
          <p:nvPr/>
        </p:nvSpPr>
        <p:spPr bwMode="auto">
          <a:xfrm rot="2319028">
            <a:off x="995276" y="1769460"/>
            <a:ext cx="999797" cy="609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
        <p:nvSpPr>
          <p:cNvPr id="10" name="TextBox 9"/>
          <p:cNvSpPr txBox="1"/>
          <p:nvPr/>
        </p:nvSpPr>
        <p:spPr>
          <a:xfrm>
            <a:off x="152400" y="762000"/>
            <a:ext cx="5638800" cy="830997"/>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Climate</a:t>
            </a:r>
          </a:p>
          <a:p>
            <a:r>
              <a:rPr lang="en-US" dirty="0" smtClean="0">
                <a:effectLst>
                  <a:outerShdw blurRad="38100" dist="38100" dir="2700000" algn="tl">
                    <a:srgbClr val="000000">
                      <a:alpha val="43137"/>
                    </a:srgbClr>
                  </a:outerShdw>
                </a:effectLst>
              </a:rPr>
              <a:t>Response: </a:t>
            </a:r>
            <a:r>
              <a:rPr lang="en-US" sz="2200" i="1" dirty="0" smtClean="0"/>
              <a:t>Global </a:t>
            </a:r>
            <a:r>
              <a:rPr lang="en-US" sz="2200" i="1" dirty="0" smtClean="0"/>
              <a:t>Surface Temperature</a:t>
            </a:r>
            <a:endParaRPr lang="en-US" sz="2200" i="1" dirty="0" smtClean="0"/>
          </a:p>
        </p:txBody>
      </p:sp>
      <p:sp>
        <p:nvSpPr>
          <p:cNvPr id="11" name="TextBox 10"/>
          <p:cNvSpPr txBox="1"/>
          <p:nvPr/>
        </p:nvSpPr>
        <p:spPr>
          <a:xfrm>
            <a:off x="7010400" y="990600"/>
            <a:ext cx="1981200" cy="830997"/>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Climate </a:t>
            </a:r>
          </a:p>
          <a:p>
            <a:r>
              <a:rPr lang="en-US" dirty="0" smtClean="0">
                <a:effectLst>
                  <a:outerShdw blurRad="38100" dist="38100" dir="2700000" algn="tl">
                    <a:srgbClr val="000000">
                      <a:alpha val="43137"/>
                    </a:srgbClr>
                  </a:outerShdw>
                </a:effectLst>
              </a:rPr>
              <a:t>Sensitivity</a:t>
            </a:r>
          </a:p>
        </p:txBody>
      </p:sp>
      <p:sp>
        <p:nvSpPr>
          <p:cNvPr id="12" name="TextBox 11"/>
          <p:cNvSpPr txBox="1"/>
          <p:nvPr/>
        </p:nvSpPr>
        <p:spPr>
          <a:xfrm>
            <a:off x="7010400" y="2438400"/>
            <a:ext cx="1600200" cy="1200328"/>
          </a:xfrm>
          <a:prstGeom prst="rect">
            <a:avLst/>
          </a:prstGeom>
          <a:noFill/>
        </p:spPr>
        <p:txBody>
          <a:bodyPr wrap="square" rtlCol="0">
            <a:spAutoFit/>
          </a:bodyPr>
          <a:lstStyle/>
          <a:p>
            <a:r>
              <a:rPr lang="en-US" dirty="0" smtClean="0">
                <a:effectLst>
                  <a:outerShdw blurRad="38100" dist="38100" dir="2700000" algn="tl">
                    <a:srgbClr val="000000">
                      <a:alpha val="43137"/>
                    </a:srgbClr>
                  </a:outerShdw>
                </a:effectLst>
              </a:rPr>
              <a:t>Abrupt</a:t>
            </a:r>
          </a:p>
          <a:p>
            <a:r>
              <a:rPr lang="en-US" dirty="0" smtClean="0">
                <a:effectLst>
                  <a:outerShdw blurRad="38100" dist="38100" dir="2700000" algn="tl">
                    <a:srgbClr val="000000">
                      <a:alpha val="43137"/>
                    </a:srgbClr>
                  </a:outerShdw>
                </a:effectLst>
              </a:rPr>
              <a:t>Climate </a:t>
            </a:r>
          </a:p>
          <a:p>
            <a:r>
              <a:rPr lang="en-US" dirty="0" smtClean="0">
                <a:effectLst>
                  <a:outerShdw blurRad="38100" dist="38100" dir="2700000" algn="tl">
                    <a:srgbClr val="000000">
                      <a:alpha val="43137"/>
                    </a:srgbClr>
                  </a:outerShdw>
                </a:effectLst>
              </a:rPr>
              <a:t>Change</a:t>
            </a:r>
            <a:endParaRPr lang="en-US" dirty="0">
              <a:effectLst>
                <a:outerShdw blurRad="38100" dist="38100" dir="2700000" algn="tl">
                  <a:srgbClr val="000000">
                    <a:alpha val="43137"/>
                  </a:srgbClr>
                </a:outerShdw>
              </a:effectLst>
            </a:endParaRPr>
          </a:p>
        </p:txBody>
      </p:sp>
      <p:sp>
        <p:nvSpPr>
          <p:cNvPr id="13" name="Left Arrow 12"/>
          <p:cNvSpPr/>
          <p:nvPr/>
        </p:nvSpPr>
        <p:spPr bwMode="auto">
          <a:xfrm>
            <a:off x="5181600" y="2667000"/>
            <a:ext cx="1600200" cy="609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
        <p:nvSpPr>
          <p:cNvPr id="14" name="Left Arrow 13"/>
          <p:cNvSpPr/>
          <p:nvPr/>
        </p:nvSpPr>
        <p:spPr bwMode="auto">
          <a:xfrm rot="20710715">
            <a:off x="4224644" y="1586006"/>
            <a:ext cx="2664403" cy="609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11767810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Hypothesis Test: What climate variables? Where? When? How Accurate?</a:t>
            </a:r>
            <a:endParaRPr lang="en-US" dirty="0"/>
          </a:p>
        </p:txBody>
      </p:sp>
      <p:sp>
        <p:nvSpPr>
          <p:cNvPr id="4" name="Title 3"/>
          <p:cNvSpPr>
            <a:spLocks noGrp="1"/>
          </p:cNvSpPr>
          <p:nvPr>
            <p:ph type="title"/>
          </p:nvPr>
        </p:nvSpPr>
        <p:spPr/>
        <p:txBody>
          <a:bodyPr/>
          <a:lstStyle/>
          <a:p>
            <a:r>
              <a:rPr lang="en-US" dirty="0" smtClean="0"/>
              <a:t>The Realist View of Climate Models</a:t>
            </a:r>
            <a:endParaRPr lang="en-US" dirty="0"/>
          </a:p>
        </p:txBody>
      </p:sp>
      <p:sp>
        <p:nvSpPr>
          <p:cNvPr id="8" name="TextBox 7"/>
          <p:cNvSpPr txBox="1"/>
          <p:nvPr/>
        </p:nvSpPr>
        <p:spPr>
          <a:xfrm>
            <a:off x="3276600" y="5562600"/>
            <a:ext cx="2971800" cy="523220"/>
          </a:xfrm>
          <a:prstGeom prst="rect">
            <a:avLst/>
          </a:prstGeom>
          <a:noFill/>
        </p:spPr>
        <p:txBody>
          <a:bodyPr wrap="square" rtlCol="0">
            <a:spAutoFit/>
          </a:bodyPr>
          <a:lstStyle/>
          <a:p>
            <a:r>
              <a:rPr lang="en-US" sz="2800" dirty="0" smtClean="0"/>
              <a:t>Climate Modeler</a:t>
            </a:r>
            <a:endParaRPr lang="en-US" sz="2000" dirty="0" smtClean="0"/>
          </a:p>
        </p:txBody>
      </p:sp>
      <p:sp>
        <p:nvSpPr>
          <p:cNvPr id="9" name="Left Arrow 8"/>
          <p:cNvSpPr/>
          <p:nvPr/>
        </p:nvSpPr>
        <p:spPr bwMode="auto">
          <a:xfrm rot="2319028">
            <a:off x="1985876" y="1617061"/>
            <a:ext cx="999797" cy="609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
        <p:nvSpPr>
          <p:cNvPr id="14" name="Left Arrow 13"/>
          <p:cNvSpPr/>
          <p:nvPr/>
        </p:nvSpPr>
        <p:spPr bwMode="auto">
          <a:xfrm rot="19282397">
            <a:off x="5062371" y="1527634"/>
            <a:ext cx="690264" cy="609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pic>
        <p:nvPicPr>
          <p:cNvPr id="2" name="Picture 1" descr="ManyDialsControlBoar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400" y="1143000"/>
            <a:ext cx="6046541" cy="3886200"/>
          </a:xfrm>
          <a:prstGeom prst="rect">
            <a:avLst/>
          </a:prstGeom>
        </p:spPr>
      </p:pic>
      <p:sp>
        <p:nvSpPr>
          <p:cNvPr id="15" name="Left Arrow 14"/>
          <p:cNvSpPr/>
          <p:nvPr/>
        </p:nvSpPr>
        <p:spPr bwMode="auto">
          <a:xfrm rot="5400000">
            <a:off x="4916905" y="4760495"/>
            <a:ext cx="1138990" cy="6096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FF0000"/>
              </a:solidFill>
              <a:effectLst/>
              <a:latin typeface="Times New Roman" pitchFamily="18" charset="0"/>
            </a:endParaRPr>
          </a:p>
        </p:txBody>
      </p:sp>
      <p:sp>
        <p:nvSpPr>
          <p:cNvPr id="18" name="TextBox 17"/>
          <p:cNvSpPr txBox="1"/>
          <p:nvPr/>
        </p:nvSpPr>
        <p:spPr>
          <a:xfrm>
            <a:off x="6705600" y="914400"/>
            <a:ext cx="2590800" cy="6555641"/>
          </a:xfrm>
          <a:prstGeom prst="rect">
            <a:avLst/>
          </a:prstGeom>
          <a:noFill/>
        </p:spPr>
        <p:txBody>
          <a:bodyPr wrap="square" rtlCol="0">
            <a:spAutoFit/>
          </a:bodyPr>
          <a:lstStyle/>
          <a:p>
            <a:r>
              <a:rPr lang="en-US" sz="2000" dirty="0" smtClean="0"/>
              <a:t>Carbon Cycle</a:t>
            </a:r>
          </a:p>
          <a:p>
            <a:r>
              <a:rPr lang="en-US" sz="2000" dirty="0" smtClean="0"/>
              <a:t>Aerosol Forcing</a:t>
            </a:r>
          </a:p>
          <a:p>
            <a:r>
              <a:rPr lang="en-US" sz="2000" dirty="0" smtClean="0"/>
              <a:t>Land Use Forcing</a:t>
            </a:r>
          </a:p>
          <a:p>
            <a:r>
              <a:rPr lang="en-US" sz="2000" dirty="0" smtClean="0"/>
              <a:t>Natural Forcing</a:t>
            </a:r>
          </a:p>
          <a:p>
            <a:r>
              <a:rPr lang="en-US" sz="2000" dirty="0" smtClean="0"/>
              <a:t>Cloud Feedback</a:t>
            </a:r>
          </a:p>
          <a:p>
            <a:r>
              <a:rPr lang="en-US" sz="2000" dirty="0" smtClean="0"/>
              <a:t>Lapse Rate </a:t>
            </a:r>
            <a:r>
              <a:rPr lang="en-US" sz="2000" dirty="0" err="1" smtClean="0"/>
              <a:t>Fdback</a:t>
            </a:r>
            <a:endParaRPr lang="en-US" sz="2000" dirty="0" smtClean="0"/>
          </a:p>
          <a:p>
            <a:r>
              <a:rPr lang="en-US" sz="2000" dirty="0" smtClean="0"/>
              <a:t>W. Vapor </a:t>
            </a:r>
            <a:r>
              <a:rPr lang="en-US" sz="2000" dirty="0" err="1" smtClean="0"/>
              <a:t>Fdback</a:t>
            </a:r>
            <a:endParaRPr lang="en-US" sz="2000" dirty="0" smtClean="0"/>
          </a:p>
          <a:p>
            <a:r>
              <a:rPr lang="en-US" sz="2000" dirty="0" smtClean="0"/>
              <a:t>Snow/Ice </a:t>
            </a:r>
            <a:r>
              <a:rPr lang="en-US" sz="2000" dirty="0" err="1" smtClean="0"/>
              <a:t>Fdback</a:t>
            </a:r>
            <a:endParaRPr lang="en-US" sz="2000" dirty="0" smtClean="0"/>
          </a:p>
          <a:p>
            <a:r>
              <a:rPr lang="en-US" sz="2000" dirty="0" smtClean="0"/>
              <a:t>Glacier Response</a:t>
            </a:r>
          </a:p>
          <a:p>
            <a:r>
              <a:rPr lang="en-US" sz="2000" dirty="0" smtClean="0"/>
              <a:t>Sea Ice Response</a:t>
            </a:r>
          </a:p>
          <a:p>
            <a:r>
              <a:rPr lang="en-US" sz="2000" dirty="0" smtClean="0"/>
              <a:t>Deep Ocean Mixing</a:t>
            </a:r>
          </a:p>
          <a:p>
            <a:r>
              <a:rPr lang="en-US" sz="2000" dirty="0" smtClean="0"/>
              <a:t>Flood Response</a:t>
            </a:r>
          </a:p>
          <a:p>
            <a:r>
              <a:rPr lang="en-US" sz="2000" dirty="0" smtClean="0"/>
              <a:t>Drought Response</a:t>
            </a:r>
          </a:p>
          <a:p>
            <a:r>
              <a:rPr lang="en-US" sz="2000" dirty="0" smtClean="0"/>
              <a:t>Sea Level Change</a:t>
            </a:r>
          </a:p>
          <a:p>
            <a:r>
              <a:rPr lang="en-US" sz="2000" dirty="0" smtClean="0"/>
              <a:t>.....  </a:t>
            </a:r>
          </a:p>
          <a:p>
            <a:r>
              <a:rPr lang="en-US" sz="2000" dirty="0" smtClean="0"/>
              <a:t>..... </a:t>
            </a:r>
          </a:p>
          <a:p>
            <a:r>
              <a:rPr lang="en-US" sz="2000" dirty="0" smtClean="0"/>
              <a:t>..... </a:t>
            </a:r>
          </a:p>
          <a:p>
            <a:endParaRPr lang="en-US" sz="2000" dirty="0" smtClean="0"/>
          </a:p>
          <a:p>
            <a:endParaRPr lang="en-US" sz="2000" dirty="0" smtClean="0"/>
          </a:p>
          <a:p>
            <a:endParaRPr lang="en-US" sz="2000" dirty="0" smtClean="0"/>
          </a:p>
          <a:p>
            <a:endParaRPr lang="en-US" sz="2000" dirty="0" smtClean="0"/>
          </a:p>
        </p:txBody>
      </p:sp>
      <p:sp>
        <p:nvSpPr>
          <p:cNvPr id="6" name="Left Brace 5"/>
          <p:cNvSpPr/>
          <p:nvPr/>
        </p:nvSpPr>
        <p:spPr bwMode="auto">
          <a:xfrm>
            <a:off x="6248400" y="990600"/>
            <a:ext cx="381000" cy="4419600"/>
          </a:xfrm>
          <a:prstGeom prst="leftBrace">
            <a:avLst>
              <a:gd name="adj1" fmla="val 165158"/>
              <a:gd name="adj2" fmla="val 45402"/>
            </a:avLst>
          </a:prstGeom>
          <a:solidFill>
            <a:srgbClr val="336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30098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0" y="1524000"/>
            <a:ext cx="9144000" cy="3124200"/>
          </a:xfrm>
        </p:spPr>
        <p:txBody>
          <a:bodyPr/>
          <a:lstStyle/>
          <a:p>
            <a:r>
              <a:rPr lang="en-US" sz="2800" dirty="0" smtClean="0"/>
              <a:t>All models will always be invalid: </a:t>
            </a:r>
            <a:r>
              <a:rPr lang="en-US" sz="2800" i="1" dirty="0" smtClean="0"/>
              <a:t>but by how much?</a:t>
            </a:r>
            <a:br>
              <a:rPr lang="en-US" sz="2800" i="1" dirty="0" smtClean="0"/>
            </a:br>
            <a:endParaRPr lang="en-US" sz="2800" i="1" dirty="0" smtClean="0"/>
          </a:p>
          <a:p>
            <a:endParaRPr lang="en-US" sz="2800" i="1" dirty="0" smtClean="0"/>
          </a:p>
          <a:p>
            <a:r>
              <a:rPr lang="en-US" sz="2800" dirty="0" smtClean="0"/>
              <a:t>Can we get from the Dark Ages to the Age of Reason?</a:t>
            </a:r>
            <a:br>
              <a:rPr lang="en-US" sz="2800" dirty="0" smtClean="0"/>
            </a:br>
            <a:endParaRPr lang="en-US" sz="2800" dirty="0" smtClean="0"/>
          </a:p>
          <a:p>
            <a:endParaRPr lang="en-US" sz="2800" dirty="0" smtClean="0"/>
          </a:p>
          <a:p>
            <a:r>
              <a:rPr lang="en-US" sz="2800" dirty="0" smtClean="0"/>
              <a:t>How do we design climate model hypothesis tests for decadal change, and use this to determine observational uncertainty requirements?</a:t>
            </a:r>
            <a:endParaRPr lang="en-US" sz="2800" dirty="0"/>
          </a:p>
        </p:txBody>
      </p:sp>
      <p:sp>
        <p:nvSpPr>
          <p:cNvPr id="3" name="Text Placeholder 2"/>
          <p:cNvSpPr>
            <a:spLocks noGrp="1"/>
          </p:cNvSpPr>
          <p:nvPr>
            <p:ph type="body" sz="quarter" idx="12"/>
          </p:nvPr>
        </p:nvSpPr>
        <p:spPr/>
        <p:txBody>
          <a:bodyPr/>
          <a:lstStyle/>
          <a:p>
            <a:endParaRPr lang="en-US"/>
          </a:p>
        </p:txBody>
      </p:sp>
      <p:sp>
        <p:nvSpPr>
          <p:cNvPr id="4" name="Title 3"/>
          <p:cNvSpPr>
            <a:spLocks noGrp="1"/>
          </p:cNvSpPr>
          <p:nvPr>
            <p:ph type="title"/>
          </p:nvPr>
        </p:nvSpPr>
        <p:spPr/>
        <p:txBody>
          <a:bodyPr/>
          <a:lstStyle/>
          <a:p>
            <a:r>
              <a:rPr lang="en-US" dirty="0" smtClean="0"/>
              <a:t>Testing Climate Model Predictions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dirty="0" smtClean="0"/>
              <a:t>Climate Science and Observations</a:t>
            </a:r>
          </a:p>
        </p:txBody>
      </p:sp>
      <p:sp>
        <p:nvSpPr>
          <p:cNvPr id="15" name="Text Placeholder 14"/>
          <p:cNvSpPr>
            <a:spLocks noGrp="1"/>
          </p:cNvSpPr>
          <p:nvPr>
            <p:ph type="body" sz="quarter" idx="12"/>
          </p:nvPr>
        </p:nvSpPr>
        <p:spPr/>
        <p:txBody>
          <a:bodyPr/>
          <a:lstStyle/>
          <a:p>
            <a:pPr eaLnBrk="1" hangingPunct="1">
              <a:defRPr/>
            </a:pPr>
            <a:endParaRPr/>
          </a:p>
        </p:txBody>
      </p:sp>
      <p:sp>
        <p:nvSpPr>
          <p:cNvPr id="15364" name="Slide Number Placeholder 4"/>
          <p:cNvSpPr>
            <a:spLocks noGrp="1"/>
          </p:cNvSpPr>
          <p:nvPr>
            <p:ph type="sldNum" sz="quarter" idx="4294967295"/>
          </p:nvPr>
        </p:nvSpPr>
        <p:spPr bwMode="auto">
          <a:xfrm>
            <a:off x="7010400" y="6356350"/>
            <a:ext cx="2133600" cy="365125"/>
          </a:xfrm>
          <a:prstGeom prst="rect">
            <a:avLst/>
          </a:prstGeom>
          <a:noFill/>
          <a:ln>
            <a:miter lim="800000"/>
            <a:headEnd/>
            <a:tailEnd/>
          </a:ln>
        </p:spPr>
        <p:txBody>
          <a:bodyPr/>
          <a:lstStyle/>
          <a:p>
            <a:pPr eaLnBrk="1" hangingPunct="1"/>
            <a:endParaRPr lang="en-US" b="0">
              <a:solidFill>
                <a:srgbClr val="000000"/>
              </a:solidFill>
              <a:latin typeface="Times New Roman" pitchFamily="18" charset="0"/>
              <a:ea typeface="+mn-ea"/>
            </a:endParaRPr>
          </a:p>
          <a:p>
            <a:pPr eaLnBrk="1" hangingPunct="1"/>
            <a:endParaRPr lang="en-US" b="0">
              <a:solidFill>
                <a:srgbClr val="000000"/>
              </a:solidFill>
              <a:latin typeface="Times New Roman" pitchFamily="18" charset="0"/>
              <a:ea typeface="+mn-ea"/>
            </a:endParaRPr>
          </a:p>
        </p:txBody>
      </p:sp>
      <p:grpSp>
        <p:nvGrpSpPr>
          <p:cNvPr id="15365" name="Group 13"/>
          <p:cNvGrpSpPr>
            <a:grpSpLocks/>
          </p:cNvGrpSpPr>
          <p:nvPr/>
        </p:nvGrpSpPr>
        <p:grpSpPr bwMode="auto">
          <a:xfrm>
            <a:off x="0" y="838200"/>
            <a:ext cx="9144000" cy="6019800"/>
            <a:chOff x="384" y="1008"/>
            <a:chExt cx="4992" cy="3212"/>
          </a:xfrm>
        </p:grpSpPr>
        <p:pic>
          <p:nvPicPr>
            <p:cNvPr id="15369"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4" y="1008"/>
              <a:ext cx="4992" cy="3212"/>
            </a:xfrm>
            <a:prstGeom prst="rect">
              <a:avLst/>
            </a:prstGeom>
            <a:noFill/>
            <a:ln w="9525">
              <a:noFill/>
              <a:miter lim="800000"/>
              <a:headEnd/>
              <a:tailEnd/>
            </a:ln>
          </p:spPr>
        </p:pic>
        <p:sp>
          <p:nvSpPr>
            <p:cNvPr id="15370" name="Text Box 6"/>
            <p:cNvSpPr txBox="1">
              <a:spLocks noChangeArrowheads="1"/>
            </p:cNvSpPr>
            <p:nvPr/>
          </p:nvSpPr>
          <p:spPr bwMode="auto">
            <a:xfrm>
              <a:off x="624" y="1536"/>
              <a:ext cx="960" cy="601"/>
            </a:xfrm>
            <a:prstGeom prst="rect">
              <a:avLst/>
            </a:prstGeom>
            <a:noFill/>
            <a:ln w="9525">
              <a:noFill/>
              <a:miter lim="800000"/>
              <a:headEnd/>
              <a:tailEnd/>
            </a:ln>
          </p:spPr>
          <p:txBody>
            <a:bodyPr>
              <a:spAutoFit/>
            </a:bodyPr>
            <a:lstStyle/>
            <a:p>
              <a:pPr algn="ctr" eaLnBrk="1" hangingPunct="1"/>
              <a:r>
                <a:rPr lang="en-US" sz="1400" i="1">
                  <a:solidFill>
                    <a:srgbClr val="339966"/>
                  </a:solidFill>
                  <a:latin typeface="Times New Roman" pitchFamily="18" charset="0"/>
                  <a:ea typeface="+mn-ea"/>
                </a:rPr>
                <a:t>CLARREO</a:t>
              </a:r>
              <a:br>
                <a:rPr lang="en-US" sz="1400" i="1">
                  <a:solidFill>
                    <a:srgbClr val="339966"/>
                  </a:solidFill>
                  <a:latin typeface="Times New Roman" pitchFamily="18" charset="0"/>
                  <a:ea typeface="+mn-ea"/>
                </a:rPr>
              </a:br>
              <a:r>
                <a:rPr lang="en-US" sz="1400" i="1">
                  <a:solidFill>
                    <a:srgbClr val="339966"/>
                  </a:solidFill>
                  <a:latin typeface="Times New Roman" pitchFamily="18" charset="0"/>
                  <a:ea typeface="+mn-ea"/>
                </a:rPr>
                <a:t>Climate Change</a:t>
              </a:r>
              <a:br>
                <a:rPr lang="en-US" sz="1400" i="1">
                  <a:solidFill>
                    <a:srgbClr val="339966"/>
                  </a:solidFill>
                  <a:latin typeface="Times New Roman" pitchFamily="18" charset="0"/>
                  <a:ea typeface="+mn-ea"/>
                </a:rPr>
              </a:br>
              <a:r>
                <a:rPr lang="en-US" sz="1400" i="1">
                  <a:solidFill>
                    <a:srgbClr val="339966"/>
                  </a:solidFill>
                  <a:latin typeface="Times New Roman" pitchFamily="18" charset="0"/>
                  <a:ea typeface="+mn-ea"/>
                </a:rPr>
                <a:t>Calibration 1</a:t>
              </a:r>
              <a:r>
                <a:rPr lang="en-US" sz="1400" i="1" baseline="30000">
                  <a:solidFill>
                    <a:srgbClr val="339966"/>
                  </a:solidFill>
                  <a:latin typeface="Times New Roman" pitchFamily="18" charset="0"/>
                  <a:ea typeface="+mn-ea"/>
                </a:rPr>
                <a:t>st</a:t>
              </a:r>
              <a:r>
                <a:rPr lang="en-US" sz="1400" i="1">
                  <a:solidFill>
                    <a:srgbClr val="339966"/>
                  </a:solidFill>
                  <a:latin typeface="Times New Roman" pitchFamily="18" charset="0"/>
                  <a:ea typeface="+mn-ea"/>
                </a:rPr>
                <a:t/>
              </a:r>
              <a:br>
                <a:rPr lang="en-US" sz="1400" i="1">
                  <a:solidFill>
                    <a:srgbClr val="339966"/>
                  </a:solidFill>
                  <a:latin typeface="Times New Roman" pitchFamily="18" charset="0"/>
                  <a:ea typeface="+mn-ea"/>
                </a:rPr>
              </a:br>
              <a:r>
                <a:rPr lang="en-US" sz="1400" i="1">
                  <a:solidFill>
                    <a:srgbClr val="339966"/>
                  </a:solidFill>
                  <a:latin typeface="Times New Roman" pitchFamily="18" charset="0"/>
                  <a:ea typeface="+mn-ea"/>
                </a:rPr>
                <a:t>Approach</a:t>
              </a:r>
            </a:p>
          </p:txBody>
        </p:sp>
        <p:sp>
          <p:nvSpPr>
            <p:cNvPr id="15371" name="Rectangle 7"/>
            <p:cNvSpPr>
              <a:spLocks noChangeArrowheads="1"/>
            </p:cNvSpPr>
            <p:nvPr/>
          </p:nvSpPr>
          <p:spPr bwMode="auto">
            <a:xfrm>
              <a:off x="528" y="3456"/>
              <a:ext cx="1536" cy="288"/>
            </a:xfrm>
            <a:prstGeom prst="rect">
              <a:avLst/>
            </a:prstGeom>
            <a:solidFill>
              <a:schemeClr val="bg1"/>
            </a:solidFill>
            <a:ln w="9525">
              <a:noFill/>
              <a:miter lim="800000"/>
              <a:headEnd/>
              <a:tailEnd/>
            </a:ln>
          </p:spPr>
          <p:txBody>
            <a:bodyPr wrap="none" anchor="ctr"/>
            <a:lstStyle/>
            <a:p>
              <a:pPr eaLnBrk="1" hangingPunct="1"/>
              <a:endParaRPr lang="en-US" b="0">
                <a:solidFill>
                  <a:srgbClr val="000000"/>
                </a:solidFill>
                <a:latin typeface="Times New Roman" pitchFamily="18" charset="0"/>
                <a:ea typeface="+mn-ea"/>
              </a:endParaRPr>
            </a:p>
          </p:txBody>
        </p:sp>
        <p:sp>
          <p:nvSpPr>
            <p:cNvPr id="15372" name="Text Box 9"/>
            <p:cNvSpPr txBox="1">
              <a:spLocks noChangeArrowheads="1"/>
            </p:cNvSpPr>
            <p:nvPr/>
          </p:nvSpPr>
          <p:spPr bwMode="auto">
            <a:xfrm>
              <a:off x="789" y="3408"/>
              <a:ext cx="1754" cy="252"/>
            </a:xfrm>
            <a:prstGeom prst="rect">
              <a:avLst/>
            </a:prstGeom>
            <a:noFill/>
            <a:ln w="9525">
              <a:noFill/>
              <a:miter lim="800000"/>
              <a:headEnd/>
              <a:tailEnd/>
            </a:ln>
          </p:spPr>
          <p:txBody>
            <a:bodyPr>
              <a:spAutoFit/>
            </a:bodyPr>
            <a:lstStyle/>
            <a:p>
              <a:pPr eaLnBrk="1" hangingPunct="1"/>
              <a:r>
                <a:rPr lang="en-US" sz="2000" i="1">
                  <a:solidFill>
                    <a:srgbClr val="FF6600"/>
                  </a:solidFill>
                  <a:latin typeface="Times New Roman" pitchFamily="18" charset="0"/>
                  <a:ea typeface="+mn-ea"/>
                </a:rPr>
                <a:t>Climate Benchmarks</a:t>
              </a:r>
            </a:p>
          </p:txBody>
        </p:sp>
      </p:grpSp>
      <p:sp>
        <p:nvSpPr>
          <p:cNvPr id="15366" name="Text Box 9"/>
          <p:cNvSpPr txBox="1">
            <a:spLocks noChangeArrowheads="1"/>
          </p:cNvSpPr>
          <p:nvPr/>
        </p:nvSpPr>
        <p:spPr bwMode="auto">
          <a:xfrm>
            <a:off x="457200" y="819150"/>
            <a:ext cx="3254375" cy="400050"/>
          </a:xfrm>
          <a:prstGeom prst="rect">
            <a:avLst/>
          </a:prstGeom>
          <a:noFill/>
          <a:ln w="9525">
            <a:noFill/>
            <a:miter lim="800000"/>
            <a:headEnd/>
            <a:tailEnd/>
          </a:ln>
        </p:spPr>
        <p:txBody>
          <a:bodyPr wrap="none">
            <a:spAutoFit/>
          </a:bodyPr>
          <a:lstStyle/>
          <a:p>
            <a:pPr eaLnBrk="1" hangingPunct="1"/>
            <a:r>
              <a:rPr lang="en-US" sz="2000" i="1">
                <a:solidFill>
                  <a:srgbClr val="0000FF"/>
                </a:solidFill>
                <a:latin typeface="Times New Roman" pitchFamily="18" charset="0"/>
                <a:ea typeface="+mn-ea"/>
              </a:rPr>
              <a:t>Process Inter-calibration</a:t>
            </a:r>
          </a:p>
        </p:txBody>
      </p:sp>
      <p:sp>
        <p:nvSpPr>
          <p:cNvPr id="15367" name="TextBox 11"/>
          <p:cNvSpPr txBox="1">
            <a:spLocks noChangeArrowheads="1"/>
          </p:cNvSpPr>
          <p:nvPr/>
        </p:nvSpPr>
        <p:spPr bwMode="auto">
          <a:xfrm>
            <a:off x="1346200" y="6400800"/>
            <a:ext cx="4292600" cy="338138"/>
          </a:xfrm>
          <a:prstGeom prst="rect">
            <a:avLst/>
          </a:prstGeom>
          <a:noFill/>
          <a:ln w="9525">
            <a:noFill/>
            <a:miter lim="800000"/>
            <a:headEnd/>
            <a:tailEnd/>
          </a:ln>
        </p:spPr>
        <p:txBody>
          <a:bodyPr wrap="none">
            <a:spAutoFit/>
          </a:bodyPr>
          <a:lstStyle/>
          <a:p>
            <a:pPr eaLnBrk="1" hangingPunct="1"/>
            <a:r>
              <a:rPr lang="en-US" sz="1600" b="0" i="1" dirty="0">
                <a:solidFill>
                  <a:srgbClr val="000000"/>
                </a:solidFill>
                <a:latin typeface="Times New Roman" pitchFamily="18" charset="0"/>
                <a:ea typeface="+mn-ea"/>
              </a:rPr>
              <a:t>IPCC Uses 5yr running mean climate data </a:t>
            </a:r>
          </a:p>
        </p:txBody>
      </p:sp>
      <p:sp>
        <p:nvSpPr>
          <p:cNvPr id="13" name="TextBox 12"/>
          <p:cNvSpPr txBox="1"/>
          <p:nvPr/>
        </p:nvSpPr>
        <p:spPr>
          <a:xfrm>
            <a:off x="8618538" y="6626225"/>
            <a:ext cx="525462" cy="246063"/>
          </a:xfrm>
          <a:prstGeom prst="rect">
            <a:avLst/>
          </a:prstGeom>
          <a:noFill/>
        </p:spPr>
        <p:txBody>
          <a:bodyPr wrap="none">
            <a:spAutoFit/>
          </a:bodyPr>
          <a:lstStyle/>
          <a:p>
            <a:pPr algn="r">
              <a:defRPr/>
            </a:pPr>
            <a:r>
              <a:rPr lang="en-US" sz="1000" dirty="0">
                <a:solidFill>
                  <a:srgbClr val="000000"/>
                </a:solidFill>
                <a:latin typeface="Arial"/>
                <a:ea typeface="+mn-ea"/>
              </a:rPr>
              <a:t>2 - </a:t>
            </a:r>
            <a:fld id="{673CCA20-EF10-431F-8798-3AEDE209DA6B}" type="slidenum">
              <a:rPr lang="en-US" sz="1000">
                <a:solidFill>
                  <a:srgbClr val="000000"/>
                </a:solidFill>
                <a:latin typeface="Arial"/>
                <a:ea typeface="+mn-ea"/>
              </a:rPr>
              <a:pPr algn="r">
                <a:defRPr/>
              </a:pPr>
              <a:t>9</a:t>
            </a:fld>
            <a:endParaRPr lang="en-US" sz="1000" dirty="0">
              <a:solidFill>
                <a:srgbClr val="000000"/>
              </a:solidFill>
              <a:latin typeface="Arial"/>
              <a:ea typeface="+mn-ea"/>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LARREO MCR Rev E Tmplate 14Dec09 ">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CR_template">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LARREO IMR 11Oct10 dld">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LARREO IMR 11Oct10 dld">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LARREO IMR 11Oct10 dld">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LARREO IMR 11Oct10 dld">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LARREO IMR 11Oct10 dld">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CLARREO MCR Rev F Tmplate 05Jan10 </Template>
  <TotalTime>92661</TotalTime>
  <Words>4061</Words>
  <Application>Microsoft Macintosh PowerPoint</Application>
  <PresentationFormat>On-screen Show (4:3)</PresentationFormat>
  <Paragraphs>629</Paragraphs>
  <Slides>51</Slides>
  <Notes>5</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51</vt:i4>
      </vt:variant>
    </vt:vector>
  </HeadingPairs>
  <TitlesOfParts>
    <vt:vector size="61" baseType="lpstr">
      <vt:lpstr>CLARREO MCR Rev E Tmplate 14Dec09 </vt:lpstr>
      <vt:lpstr>MCR_template</vt:lpstr>
      <vt:lpstr>Office Theme</vt:lpstr>
      <vt:lpstr>1_CLARREO IMR 11Oct10 dld</vt:lpstr>
      <vt:lpstr>CLARREO IMR 11Oct10 dld</vt:lpstr>
      <vt:lpstr>2_CLARREO IMR 11Oct10 dld</vt:lpstr>
      <vt:lpstr>3_CLARREO IMR 11Oct10 dld</vt:lpstr>
      <vt:lpstr>4_CLARREO IMR 11Oct10 dld</vt:lpstr>
      <vt:lpstr>1_Office Theme</vt:lpstr>
      <vt:lpstr>Equation</vt:lpstr>
      <vt:lpstr>PowerPoint Presentation</vt:lpstr>
      <vt:lpstr>Two Sides of Remote Sensing</vt:lpstr>
      <vt:lpstr>The Difference, by Scott Page</vt:lpstr>
      <vt:lpstr>Who am I?  What's my perspective?</vt:lpstr>
      <vt:lpstr>PowerPoint Presentation</vt:lpstr>
      <vt:lpstr>The Idealist View of Climate Models</vt:lpstr>
      <vt:lpstr>The Realist View of Climate Models</vt:lpstr>
      <vt:lpstr>Testing Climate Model Predictions</vt:lpstr>
      <vt:lpstr>Climate Science and Observations</vt:lpstr>
      <vt:lpstr>Outline</vt:lpstr>
      <vt:lpstr>Climate Feedbacks are Large Scale</vt:lpstr>
      <vt:lpstr>Annual Mean Precipitation Rate (mm/day)</vt:lpstr>
      <vt:lpstr>Climate Model Testing</vt:lpstr>
      <vt:lpstr>Climate Model Testing</vt:lpstr>
      <vt:lpstr>Decadal Change of Reflected Solar Radiation and Climate Sensitivity</vt:lpstr>
      <vt:lpstr>Climate Model Testing</vt:lpstr>
      <vt:lpstr>How Long a Record?</vt:lpstr>
      <vt:lpstr>Paleo Vs Modern Observations</vt:lpstr>
      <vt:lpstr>Determining the Accuracy of Decadal Change Trends and Time to Detect Trends</vt:lpstr>
      <vt:lpstr>Decadal Change Trends</vt:lpstr>
      <vt:lpstr>Requirement is to be within 20% accuracy of an ideal climate observing system: IR</vt:lpstr>
      <vt:lpstr>Requirement is to be within 20% accuracy of an ideal climate observing system: RS</vt:lpstr>
      <vt:lpstr>CLARREO Accuracy Requirements</vt:lpstr>
      <vt:lpstr>Climate Change OSSEs- Observing System Simulation Experiments </vt:lpstr>
      <vt:lpstr>Spectral Decadal Change is Linear</vt:lpstr>
      <vt:lpstr>DJF Clear Sky Nadir Refectance Change: 2030s vs 2000s </vt:lpstr>
      <vt:lpstr>All Sky Time to Detect 95% Confidence Climate Trends Spectral Nadir Reflectance </vt:lpstr>
      <vt:lpstr>CLARREO as an In Orbit Reference Radiometer NIST Traceable to 0.1K (k=3) infrared, 0.3% (k=2) solar</vt:lpstr>
      <vt:lpstr>Decadal Change Reference Intercalibration Benchmarks: Tracing Mission Requirements</vt:lpstr>
      <vt:lpstr>Regional vs Zonal vs Global Change</vt:lpstr>
      <vt:lpstr>CLARREO Mission Status</vt:lpstr>
      <vt:lpstr>PowerPoint Presentation</vt:lpstr>
      <vt:lpstr>Looking under the Lamp Post</vt:lpstr>
      <vt:lpstr>The perspective is not new….</vt:lpstr>
      <vt:lpstr>Goals for Calibration and Science</vt:lpstr>
      <vt:lpstr>Backup Slides</vt:lpstr>
      <vt:lpstr>PowerPoint Presentation</vt:lpstr>
      <vt:lpstr>Mission Architecture</vt:lpstr>
      <vt:lpstr>Orbit Selection</vt:lpstr>
      <vt:lpstr>Science Instruments: L2 Requirements</vt:lpstr>
      <vt:lpstr>Infrared Interferometer</vt:lpstr>
      <vt:lpstr>Reflected Solar Spectrometer</vt:lpstr>
      <vt:lpstr>GNSS Radio Occultation Measurements</vt:lpstr>
      <vt:lpstr>IR On-orbit Verification</vt:lpstr>
      <vt:lpstr>RS Operating Modes</vt:lpstr>
      <vt:lpstr>Science Impact</vt:lpstr>
      <vt:lpstr>Decadal Change Spectral Fingerprinting Benchmarks: Tracing Mission Requirements</vt:lpstr>
      <vt:lpstr>Orbit Sampling Uncertainty</vt:lpstr>
      <vt:lpstr>Spectral Signatures of Forcings &amp; Feedbacks</vt:lpstr>
      <vt:lpstr>PowerPoint Presentation</vt:lpstr>
      <vt:lpstr>CLARREO &amp; Global Net Flux </vt:lpstr>
    </vt:vector>
  </TitlesOfParts>
  <Manager/>
  <Company>SSAI / NASA Langley Research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Katherine Lorentz</dc:creator>
  <cp:keywords/>
  <dc:description/>
  <cp:lastModifiedBy>Bruce Wielicki</cp:lastModifiedBy>
  <cp:revision>522</cp:revision>
  <cp:lastPrinted>2010-09-22T18:04:26Z</cp:lastPrinted>
  <dcterms:created xsi:type="dcterms:W3CDTF">2011-08-30T14:48:15Z</dcterms:created>
  <dcterms:modified xsi:type="dcterms:W3CDTF">2012-04-16T14:25:41Z</dcterms:modified>
  <cp:category/>
</cp:coreProperties>
</file>