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s/slide14.xml" ContentType="application/vnd.openxmlformats-officedocument.presentationml.slide+xml"/>
  <Override PartName="/ppt/embeddings/oleObject8.bin" ContentType="application/vnd.openxmlformats-officedocument.oleObject"/>
  <Override PartName="/ppt/embeddings/oleObject1.bin" ContentType="application/vnd.openxmlformats-officedocument.oleObject"/>
  <Default Extension="xml" ContentType="application/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embeddings/oleObject7.bin" ContentType="application/vnd.openxmlformats-officedocument.oleObject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27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Override PartName="/ppt/slides/slide36.xml" ContentType="application/vnd.openxmlformats-officedocument.presentationml.slide+xml"/>
  <Default Extension="emf" ContentType="image/x-emf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embeddings/oleObject6.bin" ContentType="application/vnd.openxmlformats-officedocument.oleObject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Default Extension="pict" ContentType="image/pict"/>
  <Override PartName="/ppt/slides/slide26.xml" ContentType="application/vnd.openxmlformats-officedocument.presentationml.slide+xml"/>
  <Override PartName="/ppt/slides/slide35.xml" ContentType="application/vnd.openxmlformats-officedocument.presentationml.slide+xml"/>
  <Override PartName="/ppt/embeddings/oleObject12.bin" ContentType="application/vnd.openxmlformats-officedocument.oleObject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embeddings/oleObject5.bin" ContentType="application/vnd.openxmlformats-officedocument.oleObject"/>
  <Override PartName="/ppt/notesSlides/notesSlide5.xml" ContentType="application/vnd.openxmlformats-officedocument.presentationml.notes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embeddings/oleObject11.bin" ContentType="application/vnd.openxmlformats-officedocument.oleObject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embeddings/oleObject4.bin" ContentType="application/vnd.openxmlformats-officedocument.oleObject"/>
  <Default Extension="wmf" ContentType="image/x-wmf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embeddings/oleObject10.bin" ContentType="application/vnd.openxmlformats-officedocument.oleObject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embeddings/oleObject3.bin" ContentType="application/vnd.openxmlformats-officedocument.oleObject"/>
  <Override PartName="/ppt/notesSlides/notesSlide11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embeddings/oleObject9.bin" ContentType="application/vnd.openxmlformats-officedocument.oleObject"/>
  <Override PartName="/ppt/embeddings/oleObject2.bin" ContentType="application/vnd.openxmlformats-officedocument.oleObject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>
  <p:sldMasterIdLst>
    <p:sldMasterId id="2147483649" r:id="rId1"/>
  </p:sldMasterIdLst>
  <p:notesMasterIdLst>
    <p:notesMasterId r:id="rId41"/>
  </p:notesMasterIdLst>
  <p:handoutMasterIdLst>
    <p:handoutMasterId r:id="rId42"/>
  </p:handoutMasterIdLst>
  <p:sldIdLst>
    <p:sldId id="340" r:id="rId2"/>
    <p:sldId id="341" r:id="rId3"/>
    <p:sldId id="372" r:id="rId4"/>
    <p:sldId id="374" r:id="rId5"/>
    <p:sldId id="375" r:id="rId6"/>
    <p:sldId id="376" r:id="rId7"/>
    <p:sldId id="379" r:id="rId8"/>
    <p:sldId id="380" r:id="rId9"/>
    <p:sldId id="381" r:id="rId10"/>
    <p:sldId id="377" r:id="rId11"/>
    <p:sldId id="378" r:id="rId12"/>
    <p:sldId id="382" r:id="rId13"/>
    <p:sldId id="342" r:id="rId14"/>
    <p:sldId id="384" r:id="rId15"/>
    <p:sldId id="383" r:id="rId16"/>
    <p:sldId id="386" r:id="rId17"/>
    <p:sldId id="343" r:id="rId18"/>
    <p:sldId id="344" r:id="rId19"/>
    <p:sldId id="345" r:id="rId20"/>
    <p:sldId id="346" r:id="rId21"/>
    <p:sldId id="351" r:id="rId22"/>
    <p:sldId id="352" r:id="rId23"/>
    <p:sldId id="353" r:id="rId24"/>
    <p:sldId id="354" r:id="rId25"/>
    <p:sldId id="355" r:id="rId26"/>
    <p:sldId id="349" r:id="rId27"/>
    <p:sldId id="356" r:id="rId28"/>
    <p:sldId id="357" r:id="rId29"/>
    <p:sldId id="358" r:id="rId30"/>
    <p:sldId id="359" r:id="rId31"/>
    <p:sldId id="361" r:id="rId32"/>
    <p:sldId id="362" r:id="rId33"/>
    <p:sldId id="385" r:id="rId34"/>
    <p:sldId id="366" r:id="rId35"/>
    <p:sldId id="368" r:id="rId36"/>
    <p:sldId id="370" r:id="rId37"/>
    <p:sldId id="387" r:id="rId38"/>
    <p:sldId id="388" r:id="rId39"/>
    <p:sldId id="389" r:id="rId4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ＭＳ Ｐゴシック" pitchFamily="1" charset="-128"/>
        <a:cs typeface="ＭＳ Ｐゴシック" pitchFamily="1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ＭＳ Ｐゴシック" pitchFamily="1" charset="-128"/>
        <a:cs typeface="ＭＳ Ｐゴシック" pitchFamily="1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ＭＳ Ｐゴシック" pitchFamily="1" charset="-128"/>
        <a:cs typeface="ＭＳ Ｐゴシック" pitchFamily="1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ＭＳ Ｐゴシック" pitchFamily="1" charset="-128"/>
        <a:cs typeface="ＭＳ Ｐゴシック" pitchFamily="1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ＭＳ Ｐゴシック" pitchFamily="1" charset="-128"/>
        <a:cs typeface="ＭＳ Ｐゴシック" pitchFamily="1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ＭＳ Ｐゴシック" pitchFamily="1" charset="-128"/>
        <a:cs typeface="ＭＳ Ｐゴシック" pitchFamily="1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ＭＳ Ｐゴシック" pitchFamily="1" charset="-128"/>
        <a:cs typeface="ＭＳ Ｐゴシック" pitchFamily="1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ＭＳ Ｐゴシック" pitchFamily="1" charset="-128"/>
        <a:cs typeface="ＭＳ Ｐゴシック" pitchFamily="1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ＭＳ Ｐゴシック" pitchFamily="1" charset="-128"/>
        <a:cs typeface="ＭＳ Ｐゴシック" pitchFamily="1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Objects="1">
      <p:cViewPr varScale="1">
        <p:scale>
          <a:sx n="93" d="100"/>
          <a:sy n="93" d="100"/>
        </p:scale>
        <p:origin x="-1328" y="-96"/>
      </p:cViewPr>
      <p:guideLst>
        <p:guide orient="horz" pos="4272"/>
        <p:guide pos="57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Objects="1">
      <p:cViewPr varScale="1">
        <p:scale>
          <a:sx n="116" d="100"/>
          <a:sy n="116" d="100"/>
        </p:scale>
        <p:origin x="-4552" y="-10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ict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1" Type="http://schemas.openxmlformats.org/officeDocument/2006/relationships/image" Target="../media/image34.png"/><Relationship Id="rId2" Type="http://schemas.openxmlformats.org/officeDocument/2006/relationships/image" Target="../media/image35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image" Target="../media/image40.png"/><Relationship Id="rId2" Type="http://schemas.openxmlformats.org/officeDocument/2006/relationships/image" Target="../media/image4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7BD005B-39AC-2E4D-8249-D4EFC70A7C6E}" type="datetime1">
              <a:rPr lang="en-US"/>
              <a:pPr>
                <a:defRPr/>
              </a:pPr>
              <a:t>4/16/12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06EBE78-0955-B04D-BEA2-45D7C8BEB4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itchFamily="-10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453DD89-DDA0-E74E-A784-F991CA2AFB5E}" type="datetime1">
              <a:rPr lang="en-US"/>
              <a:pPr>
                <a:defRPr/>
              </a:pPr>
              <a:t>4/16/12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itchFamily="-10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491CEAD-AE7D-6E4F-99C5-EFB4792461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ＭＳ Ｐゴシック" pitchFamily="-108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6EC1F19-CA8A-7446-A9F3-468388A594DF}" type="slidenum">
              <a:rPr lang="en-US">
                <a:latin typeface="Arial" pitchFamily="1" charset="0"/>
              </a:rPr>
              <a:pPr/>
              <a:t>1</a:t>
            </a:fld>
            <a:endParaRPr lang="en-US">
              <a:latin typeface="Arial" pitchFamily="1" charset="0"/>
            </a:endParaRPr>
          </a:p>
        </p:txBody>
      </p:sp>
      <p:sp>
        <p:nvSpPr>
          <p:cNvPr id="17411" name="Rectangle 2"/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4BB1886-1A0E-0E44-850A-8748411774B1}" type="slidenum">
              <a:rPr lang="de-DE">
                <a:latin typeface="Arial" pitchFamily="1" charset="0"/>
              </a:rPr>
              <a:pPr/>
              <a:t>28</a:t>
            </a:fld>
            <a:endParaRPr lang="de-DE">
              <a:latin typeface="Arial" pitchFamily="1" charset="0"/>
            </a:endParaRPr>
          </a:p>
        </p:txBody>
      </p:sp>
      <p:sp>
        <p:nvSpPr>
          <p:cNvPr id="57347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5D3E934-4181-BC44-9F1A-730F3F0F39B1}" type="slidenum">
              <a:rPr lang="de-DE">
                <a:latin typeface="Arial" pitchFamily="1" charset="0"/>
              </a:rPr>
              <a:pPr/>
              <a:t>29</a:t>
            </a:fld>
            <a:endParaRPr lang="de-DE">
              <a:latin typeface="Arial" pitchFamily="1" charset="0"/>
            </a:endParaRPr>
          </a:p>
        </p:txBody>
      </p:sp>
      <p:sp>
        <p:nvSpPr>
          <p:cNvPr id="59395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28224D1-D02E-0741-98F8-C69BD938C169}" type="slidenum">
              <a:rPr lang="de-DE">
                <a:latin typeface="Arial" pitchFamily="1" charset="0"/>
              </a:rPr>
              <a:pPr/>
              <a:t>30</a:t>
            </a:fld>
            <a:endParaRPr lang="de-DE">
              <a:latin typeface="Arial" pitchFamily="1" charset="0"/>
            </a:endParaRPr>
          </a:p>
        </p:txBody>
      </p:sp>
      <p:sp>
        <p:nvSpPr>
          <p:cNvPr id="61443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4E346CF-ECEE-B641-86CA-0D2DE0098231}" type="slidenum">
              <a:rPr lang="en-US"/>
              <a:pPr/>
              <a:t>3</a:t>
            </a:fld>
            <a:endParaRPr lang="en-US"/>
          </a:p>
        </p:txBody>
      </p:sp>
      <p:sp>
        <p:nvSpPr>
          <p:cNvPr id="20483" name="Rectangle 2"/>
          <p:cNvSpPr>
            <a:spLocks noChangeArrowheads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4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2813" y="4343400"/>
            <a:ext cx="5032375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EB2F1DD-7E1A-0143-860A-9F0F6440CEB6}" type="slidenum">
              <a:rPr lang="en-US"/>
              <a:pPr/>
              <a:t>5</a:t>
            </a:fld>
            <a:endParaRPr lang="en-US"/>
          </a:p>
        </p:txBody>
      </p:sp>
      <p:sp>
        <p:nvSpPr>
          <p:cNvPr id="23555" name="Rectangle 2"/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4A05300-3D1B-B742-B49E-9F3D0C2B883B}" type="slidenum">
              <a:rPr lang="en-US"/>
              <a:pPr/>
              <a:t>6</a:t>
            </a:fld>
            <a:endParaRPr lang="en-US"/>
          </a:p>
        </p:txBody>
      </p:sp>
      <p:sp>
        <p:nvSpPr>
          <p:cNvPr id="25603" name="Rectangle 2"/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D4A5601-6A83-BB4F-82A3-080060DBEEF8}" type="slidenum">
              <a:rPr lang="de-DE">
                <a:latin typeface="Arial" pitchFamily="1" charset="0"/>
              </a:rPr>
              <a:pPr/>
              <a:t>17</a:t>
            </a:fld>
            <a:endParaRPr lang="de-DE">
              <a:latin typeface="Arial" pitchFamily="1" charset="0"/>
            </a:endParaRPr>
          </a:p>
        </p:txBody>
      </p:sp>
      <p:sp>
        <p:nvSpPr>
          <p:cNvPr id="36867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AB7DDC5-C151-AD4B-B6C2-4BB4C7D03229}" type="slidenum">
              <a:rPr lang="de-DE">
                <a:latin typeface="Arial" pitchFamily="1" charset="0"/>
              </a:rPr>
              <a:pPr/>
              <a:t>19</a:t>
            </a:fld>
            <a:endParaRPr lang="de-DE">
              <a:latin typeface="Arial" pitchFamily="1" charset="0"/>
            </a:endParaRPr>
          </a:p>
        </p:txBody>
      </p:sp>
      <p:sp>
        <p:nvSpPr>
          <p:cNvPr id="39939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BAE71B5-E6E4-4243-882E-1BA4322EAFE3}" type="slidenum">
              <a:rPr lang="de-DE">
                <a:latin typeface="Arial" pitchFamily="1" charset="0"/>
              </a:rPr>
              <a:pPr/>
              <a:t>20</a:t>
            </a:fld>
            <a:endParaRPr lang="de-DE">
              <a:latin typeface="Arial" pitchFamily="1" charset="0"/>
            </a:endParaRPr>
          </a:p>
        </p:txBody>
      </p:sp>
      <p:sp>
        <p:nvSpPr>
          <p:cNvPr id="41987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90CAB5B-C57A-C744-80CD-F6DA5695F8A1}" type="slidenum">
              <a:rPr lang="de-DE">
                <a:latin typeface="Arial" pitchFamily="1" charset="0"/>
              </a:rPr>
              <a:pPr/>
              <a:t>26</a:t>
            </a:fld>
            <a:endParaRPr lang="de-DE">
              <a:latin typeface="Arial" pitchFamily="1" charset="0"/>
            </a:endParaRPr>
          </a:p>
        </p:txBody>
      </p:sp>
      <p:sp>
        <p:nvSpPr>
          <p:cNvPr id="46083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0F752A3-4B4A-6A46-9856-820F5A90DC44}" type="slidenum">
              <a:rPr lang="de-DE">
                <a:latin typeface="Arial" pitchFamily="1" charset="0"/>
              </a:rPr>
              <a:pPr/>
              <a:t>27</a:t>
            </a:fld>
            <a:endParaRPr lang="de-DE">
              <a:latin typeface="Arial" pitchFamily="1" charset="0"/>
            </a:endParaRPr>
          </a:p>
        </p:txBody>
      </p:sp>
      <p:sp>
        <p:nvSpPr>
          <p:cNvPr id="55299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114776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8" descr="eso50thlogo-rgb.tif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87338" y="63500"/>
            <a:ext cx="173355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4" descr="eso-flags-noframes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5681663" y="6621463"/>
            <a:ext cx="3244850" cy="10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2000" y="1295400"/>
            <a:ext cx="8640000" cy="2125800"/>
          </a:xfrm>
          <a:prstGeom prst="rect">
            <a:avLst/>
          </a:prstGeom>
        </p:spPr>
        <p:txBody>
          <a:bodyPr/>
          <a:lstStyle>
            <a:lvl1pPr>
              <a:defRPr sz="3200" b="1" i="0">
                <a:latin typeface="Arial" pitchFamily="34" charset="0"/>
                <a:cs typeface="Arial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52000" y="3573600"/>
            <a:ext cx="8640000" cy="2827200"/>
          </a:xfrm>
        </p:spPr>
        <p:txBody>
          <a:bodyPr/>
          <a:lstStyle>
            <a:lvl1pPr marL="0" indent="0" algn="ctr">
              <a:buFont typeface="Monotype Sorts" pitchFamily="112" charset="2"/>
              <a:buNone/>
              <a:defRPr b="0" i="0">
                <a:latin typeface="Arial" pitchFamily="34" charset="0"/>
                <a:cs typeface="Arial"/>
              </a:defRPr>
            </a:lvl1pPr>
          </a:lstStyle>
          <a:p>
            <a:r>
              <a:rPr lang="en-GB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2000" y="1295400"/>
            <a:ext cx="6840280" cy="51054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95513" y="63500"/>
            <a:ext cx="6696075" cy="1000125"/>
          </a:xfrm>
          <a:prstGeom prst="rect">
            <a:avLst/>
          </a:prstGeom>
        </p:spPr>
        <p:txBody>
          <a:bodyPr vert="horz" anchor="ctr"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213" y="228600"/>
            <a:ext cx="85090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3213" y="1676400"/>
            <a:ext cx="4194175" cy="4422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9788" y="1676400"/>
            <a:ext cx="4194175" cy="21351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9788" y="3963988"/>
            <a:ext cx="4194175" cy="2135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F. Kerber</a:t>
            </a:r>
            <a:endParaRPr lang="de-DE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F. Kerber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3B9C6C2-09E5-2C4A-B19B-262EC7EA14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so-flags-noframes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681663" y="6621463"/>
            <a:ext cx="3244850" cy="10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000" y="1371600"/>
            <a:ext cx="8640000" cy="5027611"/>
          </a:xfrm>
        </p:spPr>
        <p:txBody>
          <a:bodyPr/>
          <a:lstStyle>
            <a:lvl1pPr>
              <a:defRPr b="0" i="0">
                <a:latin typeface="Arial" pitchFamily="34" charset="0"/>
                <a:cs typeface="Arial"/>
              </a:defRPr>
            </a:lvl1pPr>
            <a:lvl2pPr>
              <a:defRPr b="0" i="0">
                <a:latin typeface="Arial" pitchFamily="34" charset="0"/>
                <a:cs typeface="Arial"/>
              </a:defRPr>
            </a:lvl2pPr>
            <a:lvl3pPr>
              <a:defRPr b="0" i="0">
                <a:latin typeface="Arial" pitchFamily="34" charset="0"/>
                <a:cs typeface="Arial"/>
              </a:defRPr>
            </a:lvl3pPr>
            <a:lvl4pPr>
              <a:defRPr b="0" i="0">
                <a:latin typeface="Arial" pitchFamily="34" charset="0"/>
                <a:cs typeface="Arial"/>
              </a:defRPr>
            </a:lvl4pPr>
            <a:lvl5pPr>
              <a:defRPr b="0" i="0">
                <a:latin typeface="Arial" pitchFamily="34" charset="0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513" y="63500"/>
            <a:ext cx="6696075" cy="1000125"/>
          </a:xfrm>
          <a:prstGeom prst="rect">
            <a:avLst/>
          </a:prstGeom>
        </p:spPr>
        <p:txBody>
          <a:bodyPr vert="horz" anchor="ctr"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000" y="1295400"/>
            <a:ext cx="8640000" cy="21048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95513" y="63500"/>
            <a:ext cx="6696075" cy="1000125"/>
          </a:xfrm>
          <a:prstGeom prst="rect">
            <a:avLst/>
          </a:prstGeom>
        </p:spPr>
        <p:txBody>
          <a:bodyPr vert="horz" anchor="ctr"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371600"/>
            <a:ext cx="4140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2000" y="1371600"/>
            <a:ext cx="4140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512" y="63500"/>
            <a:ext cx="6696075" cy="1000125"/>
          </a:xfrm>
          <a:prstGeom prst="rect">
            <a:avLst/>
          </a:prstGeom>
        </p:spPr>
        <p:txBody>
          <a:bodyPr vert="horz" anchor="ctr"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 userDrawn="1"/>
        </p:nvSpPr>
        <p:spPr bwMode="auto">
          <a:xfrm>
            <a:off x="2195513" y="63500"/>
            <a:ext cx="66960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endParaRPr lang="en-GB" sz="3200" b="1" dirty="0" smtClean="0">
              <a:solidFill>
                <a:srgbClr val="262626"/>
              </a:solidFill>
              <a:latin typeface="Arial" pitchFamily="34" charset="0"/>
              <a:cs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000" y="1309800"/>
            <a:ext cx="4140000" cy="900000"/>
          </a:xfrm>
        </p:spPr>
        <p:txBody>
          <a:bodyPr/>
          <a:lstStyle>
            <a:lvl1pPr marL="0" indent="0">
              <a:buNone/>
              <a:defRPr sz="2200" b="0" i="0">
                <a:latin typeface="Arial" pitchFamily="34" charset="0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2000" y="2286000"/>
            <a:ext cx="414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0"/>
          </p:nvPr>
        </p:nvSpPr>
        <p:spPr>
          <a:xfrm>
            <a:off x="4752000" y="1309800"/>
            <a:ext cx="4140000" cy="900000"/>
          </a:xfrm>
        </p:spPr>
        <p:txBody>
          <a:bodyPr/>
          <a:lstStyle>
            <a:lvl1pPr marL="0" indent="0">
              <a:buNone/>
              <a:defRPr sz="2200" b="0" i="0">
                <a:latin typeface="Arial" pitchFamily="34" charset="0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1"/>
          </p:nvPr>
        </p:nvSpPr>
        <p:spPr>
          <a:xfrm>
            <a:off x="4752000" y="2286000"/>
            <a:ext cx="414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95925" y="63500"/>
            <a:ext cx="6696075" cy="1000125"/>
          </a:xfrm>
          <a:prstGeom prst="rect">
            <a:avLst/>
          </a:prstGeom>
        </p:spPr>
        <p:txBody>
          <a:bodyPr vert="horz" anchor="ctr"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195736" y="63500"/>
            <a:ext cx="6696075" cy="1000125"/>
          </a:xfrm>
          <a:prstGeom prst="rect">
            <a:avLst/>
          </a:prstGeom>
        </p:spPr>
        <p:txBody>
          <a:bodyPr vert="horz" anchor="ctr"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000" y="1309800"/>
            <a:ext cx="2880000" cy="900000"/>
          </a:xfrm>
        </p:spPr>
        <p:txBody>
          <a:bodyPr/>
          <a:lstStyle>
            <a:lvl1pPr marL="0" indent="0">
              <a:buNone/>
              <a:defRPr sz="2200" b="0" i="0">
                <a:latin typeface="Arial" pitchFamily="34" charset="0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2000" y="2286000"/>
            <a:ext cx="2880000" cy="41148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1"/>
          </p:nvPr>
        </p:nvSpPr>
        <p:spPr>
          <a:xfrm>
            <a:off x="3491880" y="1309800"/>
            <a:ext cx="5400120" cy="50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95925" y="63500"/>
            <a:ext cx="6696075" cy="1000125"/>
          </a:xfrm>
          <a:prstGeom prst="rect">
            <a:avLst/>
          </a:prstGeom>
        </p:spPr>
        <p:txBody>
          <a:bodyPr vert="horz" anchor="ctr"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2000" y="1295400"/>
            <a:ext cx="8640000" cy="3886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2000" y="5860800"/>
            <a:ext cx="8640000" cy="540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195513" y="63500"/>
            <a:ext cx="6696075" cy="1000125"/>
          </a:xfrm>
          <a:prstGeom prst="rect">
            <a:avLst/>
          </a:prstGeom>
        </p:spPr>
        <p:txBody>
          <a:bodyPr vert="horz" anchor="ctr"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2000" y="1371600"/>
            <a:ext cx="8640000" cy="50292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95925" y="63500"/>
            <a:ext cx="6696075" cy="1000125"/>
          </a:xfrm>
          <a:prstGeom prst="rect">
            <a:avLst/>
          </a:prstGeom>
        </p:spPr>
        <p:txBody>
          <a:bodyPr vert="horz" anchor="ctr"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2413" y="1371600"/>
            <a:ext cx="863917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9144000" cy="114776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028" name="Picture 9" descr="eso50thlogo-rgb.tif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287338" y="63500"/>
            <a:ext cx="173355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217488" y="6548438"/>
            <a:ext cx="47863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1000" dirty="0" smtClean="0">
                <a:latin typeface="Arial" pitchFamily="34" charset="0"/>
                <a:cs typeface="Arial"/>
              </a:rPr>
              <a:t>Presentation title | xx.yy.2012</a:t>
            </a:r>
            <a:endParaRPr lang="en-US" sz="1000" dirty="0">
              <a:latin typeface="Arial" pitchFamily="34" charset="0"/>
              <a:cs typeface="Arial"/>
            </a:endParaRPr>
          </a:p>
        </p:txBody>
      </p:sp>
      <p:pic>
        <p:nvPicPr>
          <p:cNvPr id="1030" name="Picture 11" descr="eso-flags-noframes.png"/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5681663" y="6621463"/>
            <a:ext cx="3244850" cy="10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59" r:id="rId1"/>
    <p:sldLayoutId id="2147484160" r:id="rId2"/>
    <p:sldLayoutId id="2147484152" r:id="rId3"/>
    <p:sldLayoutId id="2147484153" r:id="rId4"/>
    <p:sldLayoutId id="2147484161" r:id="rId5"/>
    <p:sldLayoutId id="2147484154" r:id="rId6"/>
    <p:sldLayoutId id="2147484155" r:id="rId7"/>
    <p:sldLayoutId id="2147484156" r:id="rId8"/>
    <p:sldLayoutId id="2147484157" r:id="rId9"/>
    <p:sldLayoutId id="2147484158" r:id="rId10"/>
    <p:sldLayoutId id="2147484162" r:id="rId11"/>
    <p:sldLayoutId id="2147484163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pitchFamily="-108" charset="0"/>
          <a:ea typeface="ＭＳ Ｐゴシック" pitchFamily="-108" charset="-128"/>
          <a:cs typeface="Arial" pitchFamily="1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pitchFamily="-108" charset="0"/>
          <a:ea typeface="ＭＳ Ｐゴシック" pitchFamily="-108" charset="-128"/>
          <a:cs typeface="Arial" pitchFamily="1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pitchFamily="-108" charset="0"/>
          <a:ea typeface="ＭＳ Ｐゴシック" pitchFamily="-108" charset="-128"/>
          <a:cs typeface="Arial" pitchFamily="1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pitchFamily="-108" charset="0"/>
          <a:ea typeface="ＭＳ Ｐゴシック" pitchFamily="-108" charset="-128"/>
          <a:cs typeface="Arial" pitchFamily="1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90000"/>
        <a:buFont typeface="Monotype Sorts" pitchFamily="1" charset="2"/>
        <a:buChar char="n"/>
        <a:defRPr sz="2800">
          <a:solidFill>
            <a:schemeClr val="tx1"/>
          </a:solidFill>
          <a:latin typeface="Arial" pitchFamily="34" charset="0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1" charset="2"/>
        <a:buChar char="Ø"/>
        <a:defRPr sz="2400">
          <a:solidFill>
            <a:schemeClr val="tx1"/>
          </a:solidFill>
          <a:latin typeface="Arial" pitchFamily="34" charset="0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6FF"/>
        </a:buClr>
        <a:buChar char="•"/>
        <a:defRPr sz="2000">
          <a:solidFill>
            <a:schemeClr val="tx1"/>
          </a:solidFill>
          <a:latin typeface="Arial" pitchFamily="34" charset="0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Arial" pitchFamily="34" charset="0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Arial" pitchFamily="34" charset="0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oleObject" Target="Macintosh%20HD:Users:fkerber:Documents:Old_laptop:PWV:PM:Publ:Methods:PWV_Par_d10.doc!OLE_LINK1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oleObject" Target="Macintosh%20HD:Users:fkerber:Documents:Old_laptop:PWV:PM:Publ:Methods:PWV_Par_d10.doc!OLE_LINK2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6" Type="http://schemas.openxmlformats.org/officeDocument/2006/relationships/image" Target="../media/image26.jpeg"/><Relationship Id="rId7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2.bin"/><Relationship Id="rId5" Type="http://schemas.openxmlformats.org/officeDocument/2006/relationships/oleObject" Target="../embeddings/oleObject3.bin"/><Relationship Id="rId6" Type="http://schemas.openxmlformats.org/officeDocument/2006/relationships/oleObject" Target="../embeddings/oleObject4.bin"/><Relationship Id="rId7" Type="http://schemas.openxmlformats.org/officeDocument/2006/relationships/oleObject" Target="../embeddings/oleObject5.bin"/><Relationship Id="rId8" Type="http://schemas.openxmlformats.org/officeDocument/2006/relationships/oleObject" Target="../embeddings/oleObject6.bin"/><Relationship Id="rId9" Type="http://schemas.openxmlformats.org/officeDocument/2006/relationships/oleObject" Target="../embeddings/oleObject7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oleObject" Target="../embeddings/oleObject8.bin"/><Relationship Id="rId5" Type="http://schemas.openxmlformats.org/officeDocument/2006/relationships/oleObject" Target="../embeddings/oleObject9.bin"/><Relationship Id="rId6" Type="http://schemas.openxmlformats.org/officeDocument/2006/relationships/oleObject" Target="../embeddings/oleObject10.bin"/><Relationship Id="rId7" Type="http://schemas.openxmlformats.org/officeDocument/2006/relationships/image" Target="../media/image45.png"/><Relationship Id="rId8" Type="http://schemas.openxmlformats.org/officeDocument/2006/relationships/oleObject" Target="../embeddings/oleObject11.bin"/><Relationship Id="rId9" Type="http://schemas.openxmlformats.org/officeDocument/2006/relationships/oleObject" Target="../embeddings/oleObject12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4.png"/><Relationship Id="rId5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image" Target="../media/image57.png"/><Relationship Id="rId14" Type="http://schemas.openxmlformats.org/officeDocument/2006/relationships/image" Target="../media/image58.png"/><Relationship Id="rId15" Type="http://schemas.openxmlformats.org/officeDocument/2006/relationships/image" Target="../media/image59.png"/><Relationship Id="rId16" Type="http://schemas.openxmlformats.org/officeDocument/2006/relationships/image" Target="../media/image60.png"/><Relationship Id="rId17" Type="http://schemas.openxmlformats.org/officeDocument/2006/relationships/image" Target="../media/image61.png"/><Relationship Id="rId18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2286000"/>
            <a:ext cx="77724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Monitoring</a:t>
            </a: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 atmospheric </a:t>
            </a: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water </a:t>
            </a:r>
            <a:r>
              <a:rPr lang="en-US" dirty="0" err="1" smtClean="0">
                <a:latin typeface="Chalkboard" pitchFamily="1" charset="0"/>
                <a:ea typeface="ＭＳ Ｐゴシック" pitchFamily="1" charset="-128"/>
              </a:rPr>
              <a:t>vapour</a:t>
            </a: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 </a:t>
            </a: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at </a:t>
            </a:r>
            <a:r>
              <a:rPr lang="en-US" dirty="0" err="1" smtClean="0">
                <a:latin typeface="Chalkboard" pitchFamily="1" charset="0"/>
                <a:ea typeface="ＭＳ Ｐゴシック" pitchFamily="1" charset="-128"/>
              </a:rPr>
              <a:t>ESO’s</a:t>
            </a: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 </a:t>
            </a:r>
            <a:r>
              <a:rPr lang="en-US" dirty="0" err="1" smtClean="0">
                <a:latin typeface="Chalkboard" pitchFamily="1" charset="0"/>
                <a:ea typeface="ＭＳ Ｐゴシック" pitchFamily="1" charset="-128"/>
              </a:rPr>
              <a:t>Paranal</a:t>
            </a: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 observatory</a:t>
            </a:r>
            <a:br>
              <a:rPr lang="en-US" dirty="0" smtClean="0">
                <a:latin typeface="Chalkboard" pitchFamily="1" charset="0"/>
                <a:ea typeface="ＭＳ Ｐゴシック" pitchFamily="1" charset="-128"/>
              </a:rPr>
            </a:br>
            <a:endParaRPr lang="en-US" dirty="0" smtClean="0"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2413" y="3573463"/>
            <a:ext cx="8639175" cy="2827337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Florian </a:t>
            </a: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Kerber (ESO)</a:t>
            </a:r>
            <a:endParaRPr lang="en-US" dirty="0" smtClean="0">
              <a:latin typeface="Chalkboard" pitchFamily="1" charset="0"/>
              <a:ea typeface="ＭＳ Ｐゴシック" pitchFamily="1" charset="-128"/>
            </a:endParaRPr>
          </a:p>
          <a:p>
            <a:pPr eaLnBrk="1" hangingPunct="1">
              <a:buFont typeface="Monotype Sorts" pitchFamily="1" charset="2"/>
              <a:buNone/>
            </a:pPr>
            <a:endParaRPr lang="en-US" dirty="0" smtClean="0">
              <a:latin typeface="Chalkboard" pitchFamily="1" charset="0"/>
              <a:ea typeface="ＭＳ Ｐゴシック" pitchFamily="1" charset="-128"/>
            </a:endParaRPr>
          </a:p>
          <a:p>
            <a:pPr eaLnBrk="1" hangingPunct="1">
              <a:buFont typeface="Monotype Sorts" pitchFamily="1" charset="2"/>
              <a:buNone/>
            </a:pPr>
            <a:r>
              <a:rPr lang="en-US" sz="2400" dirty="0" smtClean="0">
                <a:latin typeface="Chalkboard" pitchFamily="1" charset="0"/>
                <a:ea typeface="ＭＳ Ｐゴシック" pitchFamily="1" charset="-128"/>
              </a:rPr>
              <a:t>Calibration and Standardization of Large Surveys and Missions in Astronomy and Astrophysics</a:t>
            </a:r>
          </a:p>
          <a:p>
            <a:pPr eaLnBrk="1" hangingPunct="1">
              <a:buFont typeface="Monotype Sorts" pitchFamily="1" charset="2"/>
              <a:buNone/>
            </a:pPr>
            <a:r>
              <a:rPr lang="en-US" sz="2400" dirty="0" smtClean="0">
                <a:latin typeface="Chalkboard" pitchFamily="1" charset="0"/>
                <a:ea typeface="ＭＳ Ｐゴシック" pitchFamily="1" charset="-128"/>
              </a:rPr>
              <a:t>Apr 16-19</a:t>
            </a:r>
            <a:r>
              <a:rPr lang="en-US" sz="2400" baseline="30000" dirty="0" smtClean="0">
                <a:latin typeface="Chalkboard" pitchFamily="1" charset="0"/>
                <a:ea typeface="ＭＳ Ｐゴシック" pitchFamily="1" charset="-128"/>
              </a:rPr>
              <a:t>th</a:t>
            </a:r>
            <a:r>
              <a:rPr lang="en-US" sz="2400" dirty="0" smtClean="0">
                <a:latin typeface="Chalkboard" pitchFamily="1" charset="0"/>
                <a:ea typeface="ＭＳ Ｐゴシック" pitchFamily="1" charset="-128"/>
              </a:rPr>
              <a:t>, 2012</a:t>
            </a:r>
          </a:p>
          <a:p>
            <a:pPr eaLnBrk="1" hangingPunct="1">
              <a:buFont typeface="Monotype Sorts" pitchFamily="1" charset="2"/>
              <a:buNone/>
            </a:pPr>
            <a:r>
              <a:rPr lang="en-US" sz="2400" dirty="0" err="1" smtClean="0">
                <a:latin typeface="Chalkboard" pitchFamily="1" charset="0"/>
                <a:ea typeface="ＭＳ Ｐゴシック" pitchFamily="1" charset="-128"/>
              </a:rPr>
              <a:t>Fermilab</a:t>
            </a:r>
            <a:endParaRPr lang="en-US" sz="2400" dirty="0" smtClean="0">
              <a:latin typeface="Chalkboard" pitchFamily="1" charset="0"/>
              <a:ea typeface="ＭＳ Ｐゴシック" pitchFamily="1" charset="-128"/>
            </a:endParaRPr>
          </a:p>
          <a:p>
            <a:pPr eaLnBrk="1" hangingPunct="1">
              <a:buFont typeface="Monotype Sorts" pitchFamily="1" charset="2"/>
              <a:buNone/>
            </a:pPr>
            <a:endParaRPr lang="en-US" dirty="0" smtClean="0">
              <a:latin typeface="Chalkboard" pitchFamily="1" charset="0"/>
              <a:ea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1" charset="0"/>
                <a:ea typeface="ＭＳ Ｐゴシック" pitchFamily="1" charset="-128"/>
              </a:rPr>
              <a:t>Comparison with other instruments</a:t>
            </a:r>
          </a:p>
        </p:txBody>
      </p:sp>
      <p:graphicFrame>
        <p:nvGraphicFramePr>
          <p:cNvPr id="29698" name="Object 2"/>
          <p:cNvGraphicFramePr>
            <a:graphicFrameLocks noChangeAspect="1"/>
          </p:cNvGraphicFramePr>
          <p:nvPr/>
        </p:nvGraphicFramePr>
        <p:xfrm>
          <a:off x="1822450" y="1600200"/>
          <a:ext cx="5499100" cy="4660900"/>
        </p:xfrm>
        <a:graphic>
          <a:graphicData uri="http://schemas.openxmlformats.org/presentationml/2006/ole">
            <p:oleObj spid="_x0000_s29698" name="Document" r:id="rId3" imgW="5499100" imgH="4660900" progId="Word.Document.12">
              <p:link updateAutomatic="1"/>
            </p:oleObj>
          </a:graphicData>
        </a:graphic>
      </p:graphicFrame>
      <p:sp>
        <p:nvSpPr>
          <p:cNvPr id="5" name="TextBox 4"/>
          <p:cNvSpPr txBox="1"/>
          <p:nvPr/>
        </p:nvSpPr>
        <p:spPr bwMode="auto">
          <a:xfrm>
            <a:off x="3581400" y="5562600"/>
            <a:ext cx="603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dirty="0">
                <a:latin typeface="HelveticaNeueLT Com 65 Md" pitchFamily="34" charset="0"/>
                <a:ea typeface="+mn-ea"/>
                <a:cs typeface="+mn-cs"/>
              </a:rPr>
              <a:t>UVES</a:t>
            </a:r>
          </a:p>
        </p:txBody>
      </p:sp>
      <p:sp>
        <p:nvSpPr>
          <p:cNvPr id="6" name="TextBox 5"/>
          <p:cNvSpPr txBox="1"/>
          <p:nvPr/>
        </p:nvSpPr>
        <p:spPr bwMode="auto">
          <a:xfrm>
            <a:off x="3581400" y="3062288"/>
            <a:ext cx="5715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dirty="0">
                <a:latin typeface="HelveticaNeueLT Com 65 Md" pitchFamily="34" charset="0"/>
                <a:ea typeface="+mn-ea"/>
                <a:cs typeface="+mn-cs"/>
              </a:rPr>
              <a:t>IRMA</a:t>
            </a:r>
          </a:p>
        </p:txBody>
      </p:sp>
      <p:sp>
        <p:nvSpPr>
          <p:cNvPr id="7" name="TextBox 6"/>
          <p:cNvSpPr txBox="1"/>
          <p:nvPr/>
        </p:nvSpPr>
        <p:spPr bwMode="auto">
          <a:xfrm>
            <a:off x="6248400" y="3062288"/>
            <a:ext cx="7667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dirty="0">
                <a:latin typeface="HelveticaNeueLT Com 65 Md" pitchFamily="34" charset="0"/>
                <a:ea typeface="+mn-ea"/>
                <a:cs typeface="+mn-cs"/>
              </a:rPr>
              <a:t>CRIRES</a:t>
            </a:r>
          </a:p>
        </p:txBody>
      </p:sp>
      <p:sp>
        <p:nvSpPr>
          <p:cNvPr id="8" name="TextBox 7"/>
          <p:cNvSpPr txBox="1"/>
          <p:nvPr/>
        </p:nvSpPr>
        <p:spPr bwMode="auto">
          <a:xfrm>
            <a:off x="6248400" y="5562600"/>
            <a:ext cx="6000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dirty="0">
                <a:latin typeface="HelveticaNeueLT Com 65 Md" pitchFamily="34" charset="0"/>
                <a:ea typeface="+mn-ea"/>
                <a:cs typeface="+mn-cs"/>
              </a:rPr>
              <a:t>VISIR</a:t>
            </a:r>
          </a:p>
        </p:txBody>
      </p:sp>
      <p:sp>
        <p:nvSpPr>
          <p:cNvPr id="9" name="TextBox 8"/>
          <p:cNvSpPr txBox="1"/>
          <p:nvPr/>
        </p:nvSpPr>
        <p:spPr bwMode="auto">
          <a:xfrm>
            <a:off x="363538" y="5792788"/>
            <a:ext cx="16938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latin typeface="HelveticaNeueLT Com 65 Md" pitchFamily="34" charset="0"/>
                <a:ea typeface="+mn-ea"/>
                <a:cs typeface="+mn-cs"/>
              </a:rPr>
              <a:t>Kerber et al. 2010 &amp; in preparation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1" charset="0"/>
                <a:ea typeface="ＭＳ Ｐゴシック" pitchFamily="1" charset="-128"/>
              </a:rPr>
              <a:t>Comparison with other instruments</a:t>
            </a:r>
          </a:p>
        </p:txBody>
      </p:sp>
      <p:graphicFrame>
        <p:nvGraphicFramePr>
          <p:cNvPr id="30722" name="Object 2"/>
          <p:cNvGraphicFramePr>
            <a:graphicFrameLocks noChangeAspect="1"/>
          </p:cNvGraphicFramePr>
          <p:nvPr/>
        </p:nvGraphicFramePr>
        <p:xfrm>
          <a:off x="685800" y="1787525"/>
          <a:ext cx="8205788" cy="3546475"/>
        </p:xfrm>
        <a:graphic>
          <a:graphicData uri="http://schemas.openxmlformats.org/presentationml/2006/ole">
            <p:oleObj spid="_x0000_s30722" name="Document" r:id="rId3" imgW="6172200" imgH="2667000" progId="Word.Document.12">
              <p:link updateAutomatic="1"/>
            </p:oleObj>
          </a:graphicData>
        </a:graphic>
      </p:graphicFrame>
      <p:sp>
        <p:nvSpPr>
          <p:cNvPr id="9" name="TextBox 8"/>
          <p:cNvSpPr txBox="1"/>
          <p:nvPr/>
        </p:nvSpPr>
        <p:spPr bwMode="auto">
          <a:xfrm>
            <a:off x="990600" y="5357813"/>
            <a:ext cx="62896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latin typeface="Chalkboard"/>
                <a:ea typeface="+mn-ea"/>
                <a:cs typeface="Chalkboard"/>
              </a:rPr>
              <a:t>Satellite Data: fine for site testing, </a:t>
            </a:r>
          </a:p>
          <a:p>
            <a:pPr>
              <a:defRPr/>
            </a:pPr>
            <a:r>
              <a:rPr lang="en-US" sz="2000" b="1" dirty="0">
                <a:latin typeface="Chalkboard"/>
                <a:ea typeface="+mn-ea"/>
                <a:cs typeface="Chalkboard"/>
              </a:rPr>
              <a:t>but not adequate for observatory science operations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latin typeface="+mj-lt"/>
                <a:ea typeface="ＭＳ Ｐゴシック" pitchFamily="1" charset="-128"/>
              </a:rPr>
              <a:t>Lessons learned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2413" y="1371600"/>
            <a:ext cx="8639175" cy="50276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E-ELT site </a:t>
            </a:r>
            <a:r>
              <a:rPr lang="en-US" dirty="0" err="1" smtClean="0">
                <a:latin typeface="Chalkboard" pitchFamily="1" charset="0"/>
                <a:ea typeface="ＭＳ Ｐゴシック" pitchFamily="1" charset="-128"/>
              </a:rPr>
              <a:t>characterisation</a:t>
            </a: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: La </a:t>
            </a:r>
            <a:r>
              <a:rPr lang="en-US" dirty="0" err="1" smtClean="0">
                <a:latin typeface="Chalkboard" pitchFamily="1" charset="0"/>
                <a:ea typeface="ＭＳ Ｐゴシック" pitchFamily="1" charset="-128"/>
              </a:rPr>
              <a:t>Silla</a:t>
            </a: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, </a:t>
            </a:r>
            <a:r>
              <a:rPr lang="en-US" dirty="0" err="1" smtClean="0">
                <a:latin typeface="Chalkboard" pitchFamily="1" charset="0"/>
                <a:ea typeface="ＭＳ Ｐゴシック" pitchFamily="1" charset="-128"/>
              </a:rPr>
              <a:t>Paranal</a:t>
            </a: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, </a:t>
            </a:r>
            <a:r>
              <a:rPr lang="en-US" dirty="0" err="1" smtClean="0">
                <a:latin typeface="Chalkboard" pitchFamily="1" charset="0"/>
                <a:ea typeface="ＭＳ Ｐゴシック" pitchFamily="1" charset="-128"/>
              </a:rPr>
              <a:t>Armazones</a:t>
            </a: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 (in collaboration with TMT)</a:t>
            </a:r>
            <a:endParaRPr lang="en-US" dirty="0" smtClean="0">
              <a:latin typeface="Chalkboard" pitchFamily="1" charset="0"/>
              <a:ea typeface="ＭＳ Ｐゴシック" pitchFamily="1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S</a:t>
            </a: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pectroscopy </a:t>
            </a: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plus atmospheric model works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10 year history of </a:t>
            </a:r>
            <a:r>
              <a:rPr lang="en-US" dirty="0" err="1" smtClean="0">
                <a:latin typeface="Chalkboard" pitchFamily="1" charset="0"/>
                <a:ea typeface="ＭＳ Ｐゴシック" pitchFamily="1" charset="-128"/>
              </a:rPr>
              <a:t>Paranal</a:t>
            </a: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 reconstructed from archival </a:t>
            </a: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data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Remote sensing data only for statistical purposes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Dedicated PWV campaigns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Validation of methods with respect to </a:t>
            </a:r>
            <a:r>
              <a:rPr lang="en-US" dirty="0" err="1" smtClean="0">
                <a:latin typeface="Chalkboard" pitchFamily="1" charset="0"/>
                <a:ea typeface="ＭＳ Ｐゴシック" pitchFamily="1" charset="-128"/>
              </a:rPr>
              <a:t>radiosondes</a:t>
            </a: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 (standard in atmospheric research)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Visible/IR instruments: precision 15-20%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Radiometer: precision 5%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latin typeface="+mj-lt"/>
                <a:ea typeface="ＭＳ Ｐゴシック" pitchFamily="1" charset="-128"/>
              </a:rPr>
              <a:t>PWV Monitor: requirements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2413" y="1371600"/>
            <a:ext cx="8639175" cy="50276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VISIR upgrade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mid-IR instrument, N (10 </a:t>
            </a:r>
            <a:r>
              <a:rPr lang="en-US" dirty="0" smtClean="0">
                <a:latin typeface="Symbol" pitchFamily="1" charset="2"/>
                <a:ea typeface="Symbol" pitchFamily="1" charset="2"/>
                <a:cs typeface="Symbol" pitchFamily="1" charset="2"/>
              </a:rPr>
              <a:t>m</a:t>
            </a: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m) and Q (20 </a:t>
            </a:r>
            <a:r>
              <a:rPr lang="en-US" dirty="0" smtClean="0">
                <a:latin typeface="Symbol" pitchFamily="1" charset="2"/>
                <a:ea typeface="Symbol" pitchFamily="1" charset="2"/>
                <a:cs typeface="Symbol" pitchFamily="1" charset="2"/>
              </a:rPr>
              <a:t>m</a:t>
            </a: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m) band 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err="1" smtClean="0">
                <a:latin typeface="Chalkboard" pitchFamily="1" charset="0"/>
                <a:ea typeface="ＭＳ Ｐゴシック" pitchFamily="1" charset="-128"/>
              </a:rPr>
              <a:t>Optimise</a:t>
            </a: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 use of periods with low PWV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Real-time support of science operations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PWV Monitor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High precision, 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real-time, </a:t>
            </a:r>
            <a:endParaRPr lang="en-US" dirty="0" smtClean="0">
              <a:latin typeface="Chalkboard" pitchFamily="1" charset="0"/>
              <a:ea typeface="ＭＳ Ｐゴシック" pitchFamily="1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High time</a:t>
            </a: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-resolution, 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low maintenance,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absolute calibration,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stand-alone instrument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latin typeface="+mj-lt"/>
                <a:ea typeface="ＭＳ Ｐゴシック" pitchFamily="1" charset="-128"/>
              </a:rPr>
              <a:t>PWV Monitor: options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371600"/>
            <a:ext cx="7519988" cy="50276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Remote sensing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Lack of </a:t>
            </a: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precision, time resolution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Spatial resolution</a:t>
            </a:r>
            <a:endParaRPr lang="en-US" dirty="0" smtClean="0">
              <a:latin typeface="Chalkboard" pitchFamily="1" charset="0"/>
              <a:ea typeface="ＭＳ Ｐゴシック" pitchFamily="1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err="1" smtClean="0">
                <a:latin typeface="Chalkboard" pitchFamily="1" charset="0"/>
                <a:ea typeface="ＭＳ Ｐゴシック" pitchFamily="1" charset="-128"/>
              </a:rPr>
              <a:t>Radiosondes</a:t>
            </a:r>
            <a:endParaRPr lang="en-US" dirty="0" smtClean="0">
              <a:latin typeface="Chalkboard" pitchFamily="1" charset="0"/>
              <a:ea typeface="ＭＳ Ｐゴシック" pitchFamily="1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Expensive, operational </a:t>
            </a: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load </a:t>
            </a: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prohibitive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Cadence</a:t>
            </a:r>
            <a:endParaRPr lang="en-US" dirty="0" smtClean="0">
              <a:latin typeface="Chalkboard" pitchFamily="1" charset="0"/>
              <a:ea typeface="ＭＳ Ｐゴシック" pitchFamily="1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VLT </a:t>
            </a: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instruments</a:t>
            </a:r>
            <a:endParaRPr lang="en-US" dirty="0" smtClean="0">
              <a:latin typeface="Chalkboard" pitchFamily="1" charset="0"/>
              <a:ea typeface="ＭＳ Ｐゴシック" pitchFamily="1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Precision, Time </a:t>
            </a: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resolution and </a:t>
            </a: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coverage, expensive use of 8 </a:t>
            </a:r>
            <a:r>
              <a:rPr lang="en-US" dirty="0" err="1" smtClean="0">
                <a:latin typeface="Chalkboard" pitchFamily="1" charset="0"/>
                <a:ea typeface="ＭＳ Ｐゴシック" pitchFamily="1" charset="-128"/>
              </a:rPr>
              <a:t>m</a:t>
            </a: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 telescope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GPS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Precision, real-time </a:t>
            </a:r>
          </a:p>
          <a:p>
            <a:pPr eaLnBrk="1" hangingPunct="1">
              <a:lnSpc>
                <a:spcPct val="90000"/>
              </a:lnSpc>
            </a:pPr>
            <a:endParaRPr lang="en-US" dirty="0" smtClean="0">
              <a:latin typeface="Chalkboard" pitchFamily="1" charset="0"/>
              <a:ea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latin typeface="+mj-lt"/>
                <a:ea typeface="ＭＳ Ｐゴシック" pitchFamily="1" charset="-128"/>
              </a:rPr>
              <a:t>PWV Monitor: options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371600"/>
            <a:ext cx="8640763" cy="50276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Radiometers: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IRMA 20 </a:t>
            </a:r>
            <a:r>
              <a:rPr lang="en-US" dirty="0" smtClean="0">
                <a:latin typeface="Symbol" pitchFamily="1" charset="2"/>
                <a:ea typeface="Symbol" pitchFamily="1" charset="2"/>
                <a:cs typeface="Symbol" pitchFamily="1" charset="2"/>
              </a:rPr>
              <a:t>m</a:t>
            </a: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m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22 </a:t>
            </a: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GHz: range </a:t>
            </a: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&gt; 3 mm PWV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183 </a:t>
            </a: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GHz: </a:t>
            </a: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range 0-5 mm PWV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err="1" smtClean="0">
                <a:latin typeface="Chalkboard" pitchFamily="1" charset="0"/>
                <a:ea typeface="ＭＳ Ｐゴシック" pitchFamily="1" charset="-128"/>
              </a:rPr>
              <a:t>Paranal</a:t>
            </a: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 median: 2.5 mm</a:t>
            </a:r>
          </a:p>
          <a:p>
            <a:pPr lvl="1" eaLnBrk="1" hangingPunct="1">
              <a:lnSpc>
                <a:spcPct val="90000"/>
              </a:lnSpc>
              <a:buFont typeface="Wingdings" pitchFamily="1" charset="2"/>
              <a:buNone/>
            </a:pPr>
            <a:endParaRPr lang="en-US" dirty="0" smtClean="0">
              <a:latin typeface="Chalkboard" pitchFamily="1" charset="0"/>
              <a:ea typeface="ＭＳ Ｐゴシック" pitchFamily="1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Selected: </a:t>
            </a: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183 GHz</a:t>
            </a: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 profiling</a:t>
            </a:r>
          </a:p>
          <a:p>
            <a:pPr>
              <a:lnSpc>
                <a:spcPct val="90000"/>
              </a:lnSpc>
              <a:buFont typeface="Monotype Sorts" pitchFamily="1" charset="2"/>
              <a:buNone/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	radiometer</a:t>
            </a: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 (LHATPRO) built </a:t>
            </a: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by </a:t>
            </a:r>
          </a:p>
          <a:p>
            <a:pPr>
              <a:lnSpc>
                <a:spcPct val="90000"/>
              </a:lnSpc>
              <a:buFont typeface="Monotype Sorts" pitchFamily="1" charset="2"/>
              <a:buNone/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	Radiometer Physics GmbH </a:t>
            </a:r>
          </a:p>
          <a:p>
            <a:pPr>
              <a:lnSpc>
                <a:spcPct val="90000"/>
              </a:lnSpc>
              <a:buFont typeface="Monotype Sorts" pitchFamily="1" charset="2"/>
              <a:buNone/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	(RPG)</a:t>
            </a:r>
          </a:p>
          <a:p>
            <a:pPr eaLnBrk="1" hangingPunct="1">
              <a:lnSpc>
                <a:spcPct val="90000"/>
              </a:lnSpc>
            </a:pPr>
            <a:endParaRPr lang="en-US" dirty="0" smtClean="0">
              <a:latin typeface="Chalkboard" pitchFamily="1" charset="0"/>
              <a:ea typeface="ＭＳ Ｐゴシック" pitchFamily="1" charset="-128"/>
            </a:endParaRPr>
          </a:p>
        </p:txBody>
      </p:sp>
      <p:pic>
        <p:nvPicPr>
          <p:cNvPr id="34820" name="Picture 14" descr="P10107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2825" y="1982787"/>
            <a:ext cx="2798763" cy="37322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		</a:t>
            </a:r>
            <a:r>
              <a:rPr lang="en-US" dirty="0" smtClean="0">
                <a:latin typeface="+mj-lt"/>
                <a:ea typeface="ＭＳ Ｐゴシック" pitchFamily="1" charset="-128"/>
              </a:rPr>
              <a:t>LHATPRO</a:t>
            </a:r>
            <a:endParaRPr lang="en-US" dirty="0" smtClean="0">
              <a:latin typeface="+mj-lt"/>
              <a:ea typeface="ＭＳ Ｐゴシック" pitchFamily="1" charset="-128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371600"/>
            <a:ext cx="8640763" cy="50276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Instrument (commercial product):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183 GHz, 6 channels (H</a:t>
            </a:r>
            <a:r>
              <a:rPr lang="en-US" baseline="-25000" dirty="0" smtClean="0">
                <a:latin typeface="Chalkboard" pitchFamily="1" charset="0"/>
                <a:ea typeface="ＭＳ Ｐゴシック" pitchFamily="1" charset="-128"/>
              </a:rPr>
              <a:t>2</a:t>
            </a: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O line, humidity profile)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58 GHz, 7 channels (O</a:t>
            </a:r>
            <a:r>
              <a:rPr lang="en-US" baseline="-25000" dirty="0" smtClean="0">
                <a:latin typeface="Chalkboard" pitchFamily="1" charset="0"/>
                <a:ea typeface="ＭＳ Ｐゴシック" pitchFamily="1" charset="-128"/>
              </a:rPr>
              <a:t>2</a:t>
            </a: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 line, temperature profile)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IR camera 10 </a:t>
            </a:r>
            <a:r>
              <a:rPr lang="en-US" dirty="0" smtClean="0">
                <a:latin typeface="Symbol" charset="2"/>
                <a:ea typeface="ＭＳ Ｐゴシック" pitchFamily="1" charset="-128"/>
                <a:cs typeface="Symbol" charset="2"/>
              </a:rPr>
              <a:t>m</a:t>
            </a: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m (sky brightness, cloud detection)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All-sky pointing capability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Boundary layer scan</a:t>
            </a:r>
          </a:p>
          <a:p>
            <a:pPr lvl="1" eaLnBrk="1" hangingPunct="1">
              <a:lnSpc>
                <a:spcPct val="90000"/>
              </a:lnSpc>
            </a:pPr>
            <a:endParaRPr lang="en-US" dirty="0" smtClean="0">
              <a:latin typeface="Chalkboard" pitchFamily="1" charset="0"/>
              <a:ea typeface="ＭＳ Ｐゴシック" pitchFamily="1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Observing strategy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Zenith, staring mode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2-D sky map every 6 </a:t>
            </a:r>
            <a:r>
              <a:rPr lang="en-US" dirty="0" err="1" smtClean="0">
                <a:latin typeface="Chalkboard" pitchFamily="1" charset="0"/>
                <a:ea typeface="ＭＳ Ｐゴシック" pitchFamily="1" charset="-128"/>
              </a:rPr>
              <a:t>h</a:t>
            </a: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 (ELEV 90-30 degrees)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Cone (</a:t>
            </a:r>
            <a:r>
              <a:rPr lang="en-US" dirty="0" err="1" smtClean="0">
                <a:latin typeface="Chalkboard" pitchFamily="1" charset="0"/>
                <a:ea typeface="ＭＳ Ｐゴシック" pitchFamily="1" charset="-128"/>
              </a:rPr>
              <a:t>Hovmoeller</a:t>
            </a: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) scan (ELEV 30 degrees)</a:t>
            </a:r>
          </a:p>
          <a:p>
            <a:pPr eaLnBrk="1" hangingPunct="1">
              <a:lnSpc>
                <a:spcPct val="90000"/>
              </a:lnSpc>
            </a:pPr>
            <a:endParaRPr lang="en-US" dirty="0" smtClean="0">
              <a:latin typeface="Chalkboard" pitchFamily="1" charset="0"/>
              <a:ea typeface="ＭＳ Ｐゴシック" pitchFamily="1" charset="-128"/>
            </a:endParaRPr>
          </a:p>
        </p:txBody>
      </p:sp>
      <p:pic>
        <p:nvPicPr>
          <p:cNvPr id="5" name="Picture 4" descr="rpg_logo_black_blue_img_X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7188" y="63500"/>
            <a:ext cx="914400" cy="12344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23850" y="188913"/>
            <a:ext cx="8509000" cy="333375"/>
          </a:xfrm>
          <a:solidFill>
            <a:srgbClr val="00008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numCol="1" anchorCtr="0" compatLnSpc="1">
            <a:prstTxWarp prst="textNoShape">
              <a:avLst/>
            </a:prstTxWarp>
            <a:spAutoFit/>
          </a:bodyPr>
          <a:lstStyle/>
          <a:p>
            <a:r>
              <a:rPr lang="en-GB" sz="2000">
                <a:solidFill>
                  <a:srgbClr val="FFFF00"/>
                </a:solidFill>
                <a:latin typeface="Arial" pitchFamily="1" charset="0"/>
                <a:ea typeface="ＭＳ Ｐゴシック" pitchFamily="1" charset="-128"/>
              </a:rPr>
              <a:t>Atmospheric Spectra at Different Altitudes </a:t>
            </a:r>
          </a:p>
        </p:txBody>
      </p:sp>
      <p:sp>
        <p:nvSpPr>
          <p:cNvPr id="478211" name="Rectangle 3"/>
          <p:cNvSpPr>
            <a:spLocks noRot="1" noChangeArrowheads="1"/>
          </p:cNvSpPr>
          <p:nvPr/>
        </p:nvSpPr>
        <p:spPr bwMode="auto">
          <a:xfrm>
            <a:off x="468313" y="1125538"/>
            <a:ext cx="8218487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buClr>
                <a:schemeClr val="hlink"/>
              </a:buClr>
              <a:buFont typeface="Wingdings" charset="2"/>
              <a:buNone/>
              <a:defRPr/>
            </a:pPr>
            <a:endParaRPr lang="en-GB" sz="200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ＭＳ Ｐゴシック" charset="-128"/>
              <a:cs typeface="ＭＳ Ｐゴシック" charset="-128"/>
            </a:endParaRPr>
          </a:p>
          <a:p>
            <a:pPr algn="ctr">
              <a:spcBef>
                <a:spcPct val="20000"/>
              </a:spcBef>
              <a:buClr>
                <a:schemeClr val="hlink"/>
              </a:buClr>
              <a:buFont typeface="Wingdings" charset="2"/>
              <a:buNone/>
              <a:defRPr/>
            </a:pPr>
            <a:endParaRPr lang="en-GB" sz="200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5844" name="Line 4"/>
          <p:cNvSpPr>
            <a:spLocks noChangeShapeType="1"/>
          </p:cNvSpPr>
          <p:nvPr/>
        </p:nvSpPr>
        <p:spPr bwMode="auto">
          <a:xfrm>
            <a:off x="935038" y="6332538"/>
            <a:ext cx="7775575" cy="0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5" name="Rectangle 6"/>
          <p:cNvSpPr>
            <a:spLocks noChangeArrowheads="1"/>
          </p:cNvSpPr>
          <p:nvPr/>
        </p:nvSpPr>
        <p:spPr bwMode="auto">
          <a:xfrm>
            <a:off x="4987925" y="2397125"/>
            <a:ext cx="117475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5846" name="Rectangle 7"/>
          <p:cNvSpPr>
            <a:spLocks noChangeArrowheads="1"/>
          </p:cNvSpPr>
          <p:nvPr/>
        </p:nvSpPr>
        <p:spPr bwMode="auto">
          <a:xfrm>
            <a:off x="4748213" y="2182813"/>
            <a:ext cx="117475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5847" name="Picture 8"/>
          <p:cNvPicPr>
            <a:picLocks noChangeAspect="1" noChangeArrowheads="1"/>
          </p:cNvPicPr>
          <p:nvPr/>
        </p:nvPicPr>
        <p:blipFill>
          <a:blip r:embed="rId3"/>
          <a:srcRect l="7039" t="10898" r="11575" b="9261"/>
          <a:stretch>
            <a:fillRect/>
          </a:stretch>
        </p:blipFill>
        <p:spPr bwMode="auto">
          <a:xfrm>
            <a:off x="323850" y="692150"/>
            <a:ext cx="8507413" cy="50419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5848" name="Line 9"/>
          <p:cNvSpPr>
            <a:spLocks noChangeShapeType="1"/>
          </p:cNvSpPr>
          <p:nvPr/>
        </p:nvSpPr>
        <p:spPr bwMode="auto">
          <a:xfrm>
            <a:off x="4629150" y="1758950"/>
            <a:ext cx="966788" cy="6889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9" name="Rectangle 10"/>
          <p:cNvSpPr>
            <a:spLocks noChangeArrowheads="1"/>
          </p:cNvSpPr>
          <p:nvPr/>
        </p:nvSpPr>
        <p:spPr bwMode="auto">
          <a:xfrm>
            <a:off x="4162425" y="1517650"/>
            <a:ext cx="1273175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de-DE" sz="1200" b="1">
                <a:ea typeface="Times New Roman" pitchFamily="1" charset="0"/>
                <a:cs typeface="Times New Roman" pitchFamily="1" charset="0"/>
              </a:rPr>
              <a:t>LHATPRO</a:t>
            </a:r>
            <a:endParaRPr lang="de-DE"/>
          </a:p>
        </p:txBody>
      </p:sp>
      <p:sp>
        <p:nvSpPr>
          <p:cNvPr id="35850" name="Line 11"/>
          <p:cNvSpPr>
            <a:spLocks noChangeShapeType="1"/>
          </p:cNvSpPr>
          <p:nvPr/>
        </p:nvSpPr>
        <p:spPr bwMode="auto">
          <a:xfrm>
            <a:off x="1631950" y="4973638"/>
            <a:ext cx="0" cy="3381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51" name="Rectangle 12"/>
          <p:cNvSpPr>
            <a:spLocks noChangeArrowheads="1"/>
          </p:cNvSpPr>
          <p:nvPr/>
        </p:nvSpPr>
        <p:spPr bwMode="auto">
          <a:xfrm>
            <a:off x="1042988" y="4724400"/>
            <a:ext cx="2278062" cy="50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de-DE" sz="1200" b="1">
                <a:ea typeface="Times New Roman" pitchFamily="1" charset="0"/>
                <a:cs typeface="Times New Roman" pitchFamily="1" charset="0"/>
              </a:rPr>
              <a:t>WVL disappears</a:t>
            </a:r>
            <a:endParaRPr lang="de-DE"/>
          </a:p>
        </p:txBody>
      </p:sp>
      <p:sp>
        <p:nvSpPr>
          <p:cNvPr id="35852" name="Line 13"/>
          <p:cNvSpPr>
            <a:spLocks noChangeShapeType="1"/>
          </p:cNvSpPr>
          <p:nvPr/>
        </p:nvSpPr>
        <p:spPr bwMode="auto">
          <a:xfrm flipH="1">
            <a:off x="2474913" y="1758950"/>
            <a:ext cx="2154237" cy="8524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53" name="Rectangle 14"/>
          <p:cNvSpPr>
            <a:spLocks noChangeArrowheads="1"/>
          </p:cNvSpPr>
          <p:nvPr/>
        </p:nvSpPr>
        <p:spPr bwMode="auto">
          <a:xfrm>
            <a:off x="-896938" y="1404938"/>
            <a:ext cx="9144001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5854" name="Rectangle 15"/>
          <p:cNvSpPr>
            <a:spLocks noChangeArrowheads="1"/>
          </p:cNvSpPr>
          <p:nvPr/>
        </p:nvSpPr>
        <p:spPr bwMode="auto">
          <a:xfrm>
            <a:off x="-896938" y="1404938"/>
            <a:ext cx="9144001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5855" name="Rectangle 16"/>
          <p:cNvSpPr>
            <a:spLocks noChangeArrowheads="1"/>
          </p:cNvSpPr>
          <p:nvPr/>
        </p:nvSpPr>
        <p:spPr bwMode="auto">
          <a:xfrm>
            <a:off x="323850" y="5802313"/>
            <a:ext cx="7783513" cy="4016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endParaRPr lang="en-GB" sz="1200" b="1" i="1">
              <a:ea typeface="Times New Roman" pitchFamily="1" charset="0"/>
              <a:cs typeface="Times New Roman" pitchFamily="1" charset="0"/>
            </a:endParaRPr>
          </a:p>
          <a:p>
            <a:r>
              <a:rPr lang="en-GB" sz="1400" b="1" i="1">
                <a:solidFill>
                  <a:schemeClr val="tx2"/>
                </a:solidFill>
                <a:ea typeface="Times New Roman" pitchFamily="1" charset="0"/>
                <a:cs typeface="Times New Roman" pitchFamily="1" charset="0"/>
              </a:rPr>
              <a:t>Modelled atmospheric attenuation up to 300 GHz for various altitudes (courtesy of Feist, Univ. of Bern).</a:t>
            </a:r>
            <a:r>
              <a:rPr lang="en-GB" sz="1200" b="1" i="1">
                <a:solidFill>
                  <a:schemeClr val="tx2"/>
                </a:solidFill>
                <a:ea typeface="Times New Roman" pitchFamily="1" charset="0"/>
                <a:cs typeface="Times New Roman" pitchFamily="1" charset="0"/>
              </a:rPr>
              <a:t> </a:t>
            </a:r>
            <a:endParaRPr lang="de-DE">
              <a:solidFill>
                <a:schemeClr val="tx2"/>
              </a:solidFill>
            </a:endParaRPr>
          </a:p>
        </p:txBody>
      </p:sp>
      <p:sp>
        <p:nvSpPr>
          <p:cNvPr id="35856" name="Line 17"/>
          <p:cNvSpPr>
            <a:spLocks noChangeShapeType="1"/>
          </p:cNvSpPr>
          <p:nvPr/>
        </p:nvSpPr>
        <p:spPr bwMode="auto">
          <a:xfrm flipH="1" flipV="1">
            <a:off x="6084888" y="1628775"/>
            <a:ext cx="215900" cy="3603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5857" name="Rectangle 20"/>
          <p:cNvSpPr>
            <a:spLocks noChangeArrowheads="1"/>
          </p:cNvSpPr>
          <p:nvPr/>
        </p:nvSpPr>
        <p:spPr bwMode="auto">
          <a:xfrm>
            <a:off x="5940425" y="1989138"/>
            <a:ext cx="1897063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de-DE" sz="1200" b="1">
                <a:ea typeface="Times New Roman" pitchFamily="1" charset="0"/>
                <a:cs typeface="Times New Roman" pitchFamily="1" charset="0"/>
              </a:rPr>
              <a:t>IWV = 70 kg / m^2</a:t>
            </a:r>
            <a:endParaRPr lang="de-DE"/>
          </a:p>
        </p:txBody>
      </p:sp>
      <p:sp>
        <p:nvSpPr>
          <p:cNvPr id="35858" name="TextBox 17"/>
          <p:cNvSpPr txBox="1">
            <a:spLocks noChangeArrowheads="1"/>
          </p:cNvSpPr>
          <p:nvPr/>
        </p:nvSpPr>
        <p:spPr bwMode="auto">
          <a:xfrm>
            <a:off x="2366963" y="6400800"/>
            <a:ext cx="19097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Courtesy: RPG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Line 2"/>
          <p:cNvSpPr>
            <a:spLocks noChangeShapeType="1"/>
          </p:cNvSpPr>
          <p:nvPr/>
        </p:nvSpPr>
        <p:spPr bwMode="auto">
          <a:xfrm>
            <a:off x="935038" y="6332538"/>
            <a:ext cx="7775575" cy="0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987" name="Rectangle 3"/>
          <p:cNvSpPr>
            <a:spLocks noRot="1" noChangeArrowheads="1"/>
          </p:cNvSpPr>
          <p:nvPr/>
        </p:nvSpPr>
        <p:spPr bwMode="auto">
          <a:xfrm>
            <a:off x="468313" y="1125538"/>
            <a:ext cx="8218487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buClr>
                <a:schemeClr val="hlink"/>
              </a:buClr>
              <a:buFont typeface="Wingdings" charset="2"/>
              <a:buNone/>
              <a:defRPr/>
            </a:pPr>
            <a:endParaRPr lang="en-GB" sz="200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ＭＳ Ｐゴシック" charset="-128"/>
              <a:cs typeface="ＭＳ Ｐゴシック" charset="-128"/>
            </a:endParaRPr>
          </a:p>
          <a:p>
            <a:pPr algn="ctr">
              <a:spcBef>
                <a:spcPct val="20000"/>
              </a:spcBef>
              <a:buClr>
                <a:schemeClr val="hlink"/>
              </a:buClr>
              <a:buFont typeface="Wingdings" charset="2"/>
              <a:buNone/>
              <a:defRPr/>
            </a:pPr>
            <a:endParaRPr lang="en-GB" sz="200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25438" y="1052513"/>
            <a:ext cx="2447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3300"/>
                </a:solidFill>
              </a:rPr>
              <a:t>Freq. Channels:</a:t>
            </a:r>
            <a:endParaRPr lang="de-DE" sz="2000">
              <a:solidFill>
                <a:srgbClr val="FF3300"/>
              </a:solidFill>
            </a:endParaRP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395288" y="1466850"/>
            <a:ext cx="1966912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66FF33"/>
                </a:solidFill>
              </a:rPr>
              <a:t>Humidity Profiling:</a:t>
            </a:r>
            <a:r>
              <a:rPr lang="en-US">
                <a:solidFill>
                  <a:srgbClr val="FF3300"/>
                </a:solidFill>
              </a:rPr>
              <a:t> </a:t>
            </a:r>
          </a:p>
          <a:p>
            <a:r>
              <a:rPr lang="en-US"/>
              <a:t>183.3 -191.8 GHz</a:t>
            </a:r>
          </a:p>
          <a:p>
            <a:r>
              <a:rPr lang="en-US"/>
              <a:t>(6 channels)</a:t>
            </a:r>
            <a:endParaRPr lang="de-DE"/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395288" y="3670300"/>
            <a:ext cx="25908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66FF33"/>
                </a:solidFill>
              </a:rPr>
              <a:t>Temp. Profiling:</a:t>
            </a:r>
          </a:p>
          <a:p>
            <a:pPr>
              <a:spcBef>
                <a:spcPct val="50000"/>
              </a:spcBef>
            </a:pPr>
            <a:r>
              <a:rPr lang="en-US"/>
              <a:t>50-59 GHz Band                             (7 channels)</a:t>
            </a:r>
            <a:endParaRPr lang="de-DE"/>
          </a:p>
        </p:txBody>
      </p:sp>
      <p:sp>
        <p:nvSpPr>
          <p:cNvPr id="37895" name="Rectangle 7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3213" y="338138"/>
            <a:ext cx="8509000" cy="333375"/>
          </a:xfrm>
          <a:solidFill>
            <a:srgbClr val="00008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numCol="1" anchorCtr="0" compatLnSpc="1">
            <a:prstTxWarp prst="textNoShape">
              <a:avLst/>
            </a:prstTxWarp>
            <a:spAutoFit/>
          </a:bodyPr>
          <a:lstStyle/>
          <a:p>
            <a:r>
              <a:rPr lang="en-GB" sz="2000">
                <a:solidFill>
                  <a:srgbClr val="FFFF00"/>
                </a:solidFill>
                <a:latin typeface="Arial" pitchFamily="1" charset="0"/>
                <a:ea typeface="ＭＳ Ｐゴシック" pitchFamily="1" charset="-128"/>
              </a:rPr>
              <a:t>How does the Profiling work? </a:t>
            </a:r>
          </a:p>
        </p:txBody>
      </p:sp>
      <p:pic>
        <p:nvPicPr>
          <p:cNvPr id="37896" name="Picture 8" descr="Spectrum-absorptio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627313" y="1268413"/>
            <a:ext cx="6205537" cy="4875212"/>
          </a:xfrm>
          <a:noFill/>
        </p:spPr>
      </p:pic>
      <p:sp>
        <p:nvSpPr>
          <p:cNvPr id="37897" name="Oval 9"/>
          <p:cNvSpPr>
            <a:spLocks noChangeArrowheads="1"/>
          </p:cNvSpPr>
          <p:nvPr/>
        </p:nvSpPr>
        <p:spPr bwMode="auto">
          <a:xfrm>
            <a:off x="5416550" y="3641725"/>
            <a:ext cx="87313" cy="95250"/>
          </a:xfrm>
          <a:prstGeom prst="ellipse">
            <a:avLst/>
          </a:prstGeom>
          <a:solidFill>
            <a:srgbClr val="3366FF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8" name="Line 10"/>
          <p:cNvSpPr>
            <a:spLocks noChangeShapeType="1"/>
          </p:cNvSpPr>
          <p:nvPr/>
        </p:nvSpPr>
        <p:spPr bwMode="auto">
          <a:xfrm flipH="1">
            <a:off x="4852988" y="2355850"/>
            <a:ext cx="984250" cy="15192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9" name="Line 11"/>
          <p:cNvSpPr>
            <a:spLocks noChangeShapeType="1"/>
          </p:cNvSpPr>
          <p:nvPr/>
        </p:nvSpPr>
        <p:spPr bwMode="auto">
          <a:xfrm>
            <a:off x="5862638" y="2355850"/>
            <a:ext cx="346075" cy="5778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5087938" y="2097088"/>
            <a:ext cx="14144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de-DE" sz="1200" b="1">
                <a:solidFill>
                  <a:srgbClr val="FF0000"/>
                </a:solidFill>
              </a:rPr>
              <a:t>RPG-HATPRO</a:t>
            </a:r>
          </a:p>
        </p:txBody>
      </p:sp>
      <p:sp>
        <p:nvSpPr>
          <p:cNvPr id="37901" name="Rectangle 13"/>
          <p:cNvSpPr>
            <a:spLocks noChangeArrowheads="1"/>
          </p:cNvSpPr>
          <p:nvPr/>
        </p:nvSpPr>
        <p:spPr bwMode="auto">
          <a:xfrm>
            <a:off x="5010150" y="4854575"/>
            <a:ext cx="1081088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31.4</a:t>
            </a:r>
            <a:r>
              <a:rPr lang="de-DE" sz="1200"/>
              <a:t> GHz</a:t>
            </a:r>
          </a:p>
        </p:txBody>
      </p:sp>
      <p:sp>
        <p:nvSpPr>
          <p:cNvPr id="37902" name="Line 14"/>
          <p:cNvSpPr>
            <a:spLocks noChangeShapeType="1"/>
          </p:cNvSpPr>
          <p:nvPr/>
        </p:nvSpPr>
        <p:spPr bwMode="auto">
          <a:xfrm flipV="1">
            <a:off x="5276850" y="3733800"/>
            <a:ext cx="158750" cy="1120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03" name="Line 15"/>
          <p:cNvSpPr>
            <a:spLocks noChangeShapeType="1"/>
          </p:cNvSpPr>
          <p:nvPr/>
        </p:nvSpPr>
        <p:spPr bwMode="auto">
          <a:xfrm flipH="1">
            <a:off x="5467350" y="2347913"/>
            <a:ext cx="385763" cy="1295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54000" name="Picture 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9" y="3870325"/>
            <a:ext cx="4725988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905" name="TextBox 16"/>
          <p:cNvSpPr txBox="1">
            <a:spLocks noChangeArrowheads="1"/>
          </p:cNvSpPr>
          <p:nvPr/>
        </p:nvSpPr>
        <p:spPr bwMode="auto">
          <a:xfrm>
            <a:off x="3594101" y="6457950"/>
            <a:ext cx="19097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Courtesy: RPG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54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23850" y="246063"/>
            <a:ext cx="8509000" cy="333375"/>
          </a:xfrm>
          <a:solidFill>
            <a:srgbClr val="00008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numCol="1" anchorCtr="0" compatLnSpc="1">
            <a:prstTxWarp prst="textNoShape">
              <a:avLst/>
            </a:prstTxWarp>
            <a:spAutoFit/>
          </a:bodyPr>
          <a:lstStyle/>
          <a:p>
            <a:r>
              <a:rPr lang="en-GB" sz="2000">
                <a:solidFill>
                  <a:srgbClr val="FFFF00"/>
                </a:solidFill>
                <a:latin typeface="Arial" pitchFamily="1" charset="0"/>
                <a:ea typeface="ＭＳ Ｐゴシック" pitchFamily="1" charset="-128"/>
              </a:rPr>
              <a:t>LHATPRO Instrument Configuration</a:t>
            </a:r>
          </a:p>
        </p:txBody>
      </p:sp>
      <p:sp>
        <p:nvSpPr>
          <p:cNvPr id="142377" name="Rectangle 41"/>
          <p:cNvSpPr>
            <a:spLocks noRot="1" noChangeArrowheads="1"/>
          </p:cNvSpPr>
          <p:nvPr/>
        </p:nvSpPr>
        <p:spPr bwMode="auto">
          <a:xfrm>
            <a:off x="468313" y="1125538"/>
            <a:ext cx="8218487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buClr>
                <a:schemeClr val="hlink"/>
              </a:buClr>
              <a:buFont typeface="Wingdings" charset="2"/>
              <a:buNone/>
              <a:defRPr/>
            </a:pPr>
            <a:endParaRPr lang="en-GB" sz="200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ＭＳ Ｐゴシック" charset="-128"/>
              <a:cs typeface="ＭＳ Ｐゴシック" charset="-128"/>
            </a:endParaRPr>
          </a:p>
          <a:p>
            <a:pPr algn="ctr">
              <a:spcBef>
                <a:spcPct val="20000"/>
              </a:spcBef>
              <a:buClr>
                <a:schemeClr val="hlink"/>
              </a:buClr>
              <a:buFont typeface="Wingdings" charset="2"/>
              <a:buNone/>
              <a:defRPr/>
            </a:pPr>
            <a:endParaRPr lang="en-GB" sz="200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8916" name="Line 42"/>
          <p:cNvSpPr>
            <a:spLocks noChangeShapeType="1"/>
          </p:cNvSpPr>
          <p:nvPr/>
        </p:nvSpPr>
        <p:spPr bwMode="auto">
          <a:xfrm>
            <a:off x="935038" y="6332538"/>
            <a:ext cx="7775575" cy="0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8917" name="Picture 44" descr="P1000187"/>
          <p:cNvPicPr>
            <a:picLocks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971550" y="692150"/>
            <a:ext cx="7272338" cy="5453063"/>
          </a:xfrm>
          <a:noFill/>
        </p:spPr>
      </p:pic>
      <p:sp>
        <p:nvSpPr>
          <p:cNvPr id="38918" name="Line 46"/>
          <p:cNvSpPr>
            <a:spLocks noChangeShapeType="1"/>
          </p:cNvSpPr>
          <p:nvPr/>
        </p:nvSpPr>
        <p:spPr bwMode="auto">
          <a:xfrm flipH="1">
            <a:off x="6011863" y="1773238"/>
            <a:ext cx="288925" cy="7921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919" name="Rectangle 47"/>
          <p:cNvSpPr>
            <a:spLocks noChangeArrowheads="1"/>
          </p:cNvSpPr>
          <p:nvPr/>
        </p:nvSpPr>
        <p:spPr bwMode="auto">
          <a:xfrm>
            <a:off x="5111750" y="1412875"/>
            <a:ext cx="2781300" cy="274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FFFF00"/>
                </a:solidFill>
              </a:rPr>
              <a:t>Scanning parabola mirror</a:t>
            </a:r>
          </a:p>
        </p:txBody>
      </p:sp>
      <p:sp>
        <p:nvSpPr>
          <p:cNvPr id="38920" name="Line 48"/>
          <p:cNvSpPr>
            <a:spLocks noChangeShapeType="1"/>
          </p:cNvSpPr>
          <p:nvPr/>
        </p:nvSpPr>
        <p:spPr bwMode="auto">
          <a:xfrm>
            <a:off x="4356100" y="1268413"/>
            <a:ext cx="576263" cy="15843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921" name="Rectangle 49"/>
          <p:cNvSpPr>
            <a:spLocks noChangeArrowheads="1"/>
          </p:cNvSpPr>
          <p:nvPr/>
        </p:nvSpPr>
        <p:spPr bwMode="auto">
          <a:xfrm>
            <a:off x="3059113" y="981075"/>
            <a:ext cx="1714500" cy="274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FFFF00"/>
                </a:solidFill>
              </a:rPr>
              <a:t>Beam combiner</a:t>
            </a:r>
          </a:p>
        </p:txBody>
      </p:sp>
      <p:sp>
        <p:nvSpPr>
          <p:cNvPr id="38922" name="Line 50"/>
          <p:cNvSpPr>
            <a:spLocks noChangeShapeType="1"/>
          </p:cNvSpPr>
          <p:nvPr/>
        </p:nvSpPr>
        <p:spPr bwMode="auto">
          <a:xfrm>
            <a:off x="3635375" y="2492375"/>
            <a:ext cx="360363" cy="288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923" name="Rectangle 51"/>
          <p:cNvSpPr>
            <a:spLocks noChangeArrowheads="1"/>
          </p:cNvSpPr>
          <p:nvPr/>
        </p:nvSpPr>
        <p:spPr bwMode="auto">
          <a:xfrm>
            <a:off x="2321570" y="1834912"/>
            <a:ext cx="2487911" cy="73866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6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</a:rPr>
              <a:t>channel 183 GHz</a:t>
            </a:r>
          </a:p>
          <a:p>
            <a:pPr algn="ctr"/>
            <a:r>
              <a:rPr lang="en-US" b="1" dirty="0">
                <a:solidFill>
                  <a:srgbClr val="FFFF00"/>
                </a:solidFill>
              </a:rPr>
              <a:t>WV Radiometer</a:t>
            </a:r>
          </a:p>
        </p:txBody>
      </p:sp>
      <p:sp>
        <p:nvSpPr>
          <p:cNvPr id="38924" name="Line 52"/>
          <p:cNvSpPr>
            <a:spLocks noChangeShapeType="1"/>
          </p:cNvSpPr>
          <p:nvPr/>
        </p:nvSpPr>
        <p:spPr bwMode="auto">
          <a:xfrm flipH="1" flipV="1">
            <a:off x="6732588" y="5084763"/>
            <a:ext cx="647700" cy="5762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925" name="Rectangle 53"/>
          <p:cNvSpPr>
            <a:spLocks noChangeArrowheads="1"/>
          </p:cNvSpPr>
          <p:nvPr/>
        </p:nvSpPr>
        <p:spPr bwMode="auto">
          <a:xfrm>
            <a:off x="5589588" y="5661025"/>
            <a:ext cx="2286000" cy="274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Ambient temp. target</a:t>
            </a:r>
          </a:p>
        </p:txBody>
      </p:sp>
      <p:sp>
        <p:nvSpPr>
          <p:cNvPr id="38926" name="Line 54"/>
          <p:cNvSpPr>
            <a:spLocks noChangeShapeType="1"/>
          </p:cNvSpPr>
          <p:nvPr/>
        </p:nvSpPr>
        <p:spPr bwMode="auto">
          <a:xfrm flipH="1" flipV="1">
            <a:off x="5003800" y="4005263"/>
            <a:ext cx="792163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927" name="Rectangle 55"/>
          <p:cNvSpPr>
            <a:spLocks noChangeArrowheads="1"/>
          </p:cNvSpPr>
          <p:nvPr/>
        </p:nvSpPr>
        <p:spPr bwMode="auto">
          <a:xfrm>
            <a:off x="5003800" y="4437063"/>
            <a:ext cx="2628900" cy="2746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/>
              <a:t>50-60 GHz temp. profiler</a:t>
            </a:r>
          </a:p>
        </p:txBody>
      </p:sp>
      <p:sp>
        <p:nvSpPr>
          <p:cNvPr id="38928" name="TextBox 15"/>
          <p:cNvSpPr txBox="1">
            <a:spLocks noChangeArrowheads="1"/>
          </p:cNvSpPr>
          <p:nvPr/>
        </p:nvSpPr>
        <p:spPr bwMode="auto">
          <a:xfrm>
            <a:off x="3094037" y="6457950"/>
            <a:ext cx="19097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Courtesy: RPG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Chalkboard"/>
                <a:cs typeface="Chalkboard"/>
              </a:rPr>
              <a:t>Water </a:t>
            </a:r>
            <a:r>
              <a:rPr lang="en-US" dirty="0" err="1" smtClean="0">
                <a:latin typeface="Chalkboard"/>
                <a:cs typeface="Chalkboard"/>
              </a:rPr>
              <a:t>vapour</a:t>
            </a:r>
            <a:r>
              <a:rPr lang="en-US" dirty="0" smtClean="0">
                <a:latin typeface="Chalkboard"/>
                <a:cs typeface="Chalkboard"/>
              </a:rPr>
              <a:t> monitor installed and commissioned on </a:t>
            </a:r>
            <a:r>
              <a:rPr lang="en-US" dirty="0" err="1" smtClean="0">
                <a:latin typeface="Chalkboard"/>
                <a:cs typeface="Chalkboard"/>
              </a:rPr>
              <a:t>Paranal</a:t>
            </a:r>
            <a:r>
              <a:rPr lang="en-US" dirty="0" smtClean="0">
                <a:latin typeface="Chalkboard"/>
                <a:cs typeface="Chalkboard"/>
              </a:rPr>
              <a:t> (Oct/Nov 2011)</a:t>
            </a:r>
          </a:p>
          <a:p>
            <a:r>
              <a:rPr lang="en-US" dirty="0" smtClean="0">
                <a:latin typeface="Chalkboard"/>
                <a:cs typeface="Chalkboard"/>
              </a:rPr>
              <a:t>Performance validated: Instrument fully compliant with </a:t>
            </a:r>
            <a:r>
              <a:rPr lang="en-US" dirty="0" err="1" smtClean="0">
                <a:latin typeface="Chalkboard"/>
                <a:cs typeface="Chalkboard"/>
              </a:rPr>
              <a:t>SoW</a:t>
            </a:r>
            <a:r>
              <a:rPr lang="en-US" dirty="0" smtClean="0">
                <a:latin typeface="Chalkboard"/>
                <a:cs typeface="Chalkboard"/>
              </a:rPr>
              <a:t> and Technical specifications</a:t>
            </a:r>
          </a:p>
          <a:p>
            <a:r>
              <a:rPr lang="en-US" dirty="0" smtClean="0">
                <a:latin typeface="Chalkboard"/>
                <a:cs typeface="Chalkboard"/>
              </a:rPr>
              <a:t>Data will be part of VISIR science header information</a:t>
            </a:r>
          </a:p>
          <a:p>
            <a:r>
              <a:rPr lang="en-US" dirty="0" err="1" smtClean="0">
                <a:latin typeface="Chalkboard"/>
                <a:cs typeface="Chalkboard"/>
              </a:rPr>
              <a:t>Precipitable</a:t>
            </a:r>
            <a:r>
              <a:rPr lang="en-US" dirty="0" smtClean="0">
                <a:latin typeface="Chalkboard"/>
                <a:cs typeface="Chalkboard"/>
              </a:rPr>
              <a:t> water </a:t>
            </a:r>
            <a:r>
              <a:rPr lang="en-US" dirty="0" err="1" smtClean="0">
                <a:latin typeface="Chalkboard"/>
                <a:cs typeface="Chalkboard"/>
              </a:rPr>
              <a:t>vapour</a:t>
            </a:r>
            <a:r>
              <a:rPr lang="en-US" dirty="0" smtClean="0">
                <a:latin typeface="Chalkboard"/>
                <a:cs typeface="Chalkboard"/>
              </a:rPr>
              <a:t> (PWV) as user-provided constraint for service mode observing</a:t>
            </a:r>
          </a:p>
          <a:p>
            <a:r>
              <a:rPr lang="en-US" dirty="0" smtClean="0">
                <a:latin typeface="Chalkboard"/>
                <a:cs typeface="Chalkboard"/>
              </a:rPr>
              <a:t>Tool for characterizing atmospheric properties</a:t>
            </a:r>
            <a:endParaRPr lang="en-US" dirty="0" smtClean="0">
              <a:latin typeface="Chalkboard"/>
              <a:cs typeface="Chalkboard"/>
            </a:endParaRP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  <a:cs typeface="Chalkboard"/>
              </a:rPr>
              <a:t>VISIR upgrade: PWV Monitor</a:t>
            </a:r>
            <a:endParaRPr lang="en-US" dirty="0" smtClean="0">
              <a:latin typeface="+mj-lt"/>
              <a:cs typeface="Chalkboar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23850" y="260350"/>
            <a:ext cx="8509000" cy="333375"/>
          </a:xfrm>
          <a:solidFill>
            <a:srgbClr val="00008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numCol="1" anchorCtr="0" compatLnSpc="1">
            <a:prstTxWarp prst="textNoShape">
              <a:avLst/>
            </a:prstTxWarp>
            <a:spAutoFit/>
          </a:bodyPr>
          <a:lstStyle/>
          <a:p>
            <a:r>
              <a:rPr lang="en-GB" sz="2000">
                <a:solidFill>
                  <a:srgbClr val="FFFF00"/>
                </a:solidFill>
                <a:latin typeface="Arial" pitchFamily="1" charset="0"/>
                <a:ea typeface="ＭＳ Ｐゴシック" pitchFamily="1" charset="-128"/>
              </a:rPr>
              <a:t>Thermal Receiver Stabilisation</a:t>
            </a:r>
          </a:p>
        </p:txBody>
      </p:sp>
      <p:sp>
        <p:nvSpPr>
          <p:cNvPr id="493571" name="Rectangle 3"/>
          <p:cNvSpPr>
            <a:spLocks noRot="1" noChangeArrowheads="1"/>
          </p:cNvSpPr>
          <p:nvPr/>
        </p:nvSpPr>
        <p:spPr bwMode="auto">
          <a:xfrm>
            <a:off x="323850" y="1268413"/>
            <a:ext cx="84963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buClr>
                <a:schemeClr val="hlink"/>
              </a:buClr>
              <a:buFont typeface="Wingdings" charset="2"/>
              <a:buNone/>
              <a:defRPr/>
            </a:pPr>
            <a:endParaRPr lang="en-GB" sz="200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ＭＳ Ｐゴシック" charset="-128"/>
              <a:cs typeface="ＭＳ Ｐゴシック" charset="-128"/>
            </a:endParaRPr>
          </a:p>
          <a:p>
            <a:pPr algn="ctr">
              <a:spcBef>
                <a:spcPct val="20000"/>
              </a:spcBef>
              <a:buClr>
                <a:schemeClr val="hlink"/>
              </a:buClr>
              <a:buFont typeface="Wingdings" charset="2"/>
              <a:buNone/>
              <a:defRPr/>
            </a:pPr>
            <a:endParaRPr lang="en-GB" sz="200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0964" name="Picture 4" descr="107_074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213" y="1125538"/>
            <a:ext cx="5905500" cy="442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1476375" y="2565400"/>
            <a:ext cx="71438" cy="7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93574" name="Rectangle 6"/>
          <p:cNvSpPr>
            <a:spLocks noChangeArrowheads="1"/>
          </p:cNvSpPr>
          <p:nvPr/>
        </p:nvSpPr>
        <p:spPr bwMode="auto">
          <a:xfrm>
            <a:off x="250825" y="1236058"/>
            <a:ext cx="273843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chemeClr val="accent4"/>
                </a:solidFill>
                <a:latin typeface="Chalkboard"/>
                <a:ea typeface="ＭＳ Ｐゴシック" charset="-128"/>
                <a:cs typeface="Chalkboard"/>
              </a:rPr>
              <a:t>Two</a:t>
            </a:r>
            <a:r>
              <a:rPr lang="de-DE" dirty="0">
                <a:solidFill>
                  <a:schemeClr val="accent4"/>
                </a:solidFill>
                <a:latin typeface="Chalkboard"/>
                <a:ea typeface="ＭＳ Ｐゴシック" charset="-128"/>
                <a:cs typeface="Chalkboard"/>
              </a:rPr>
              <a:t> </a:t>
            </a:r>
            <a:r>
              <a:rPr lang="de-DE" dirty="0" err="1">
                <a:solidFill>
                  <a:schemeClr val="accent4"/>
                </a:solidFill>
                <a:latin typeface="Chalkboard"/>
                <a:ea typeface="ＭＳ Ｐゴシック" charset="-128"/>
                <a:cs typeface="Chalkboard"/>
              </a:rPr>
              <a:t>stage</a:t>
            </a:r>
            <a:r>
              <a:rPr lang="de-DE" dirty="0">
                <a:solidFill>
                  <a:schemeClr val="accent4"/>
                </a:solidFill>
                <a:latin typeface="Chalkboard"/>
                <a:ea typeface="ＭＳ Ｐゴシック" charset="-128"/>
                <a:cs typeface="Chalkboard"/>
              </a:rPr>
              <a:t> thermal </a:t>
            </a:r>
            <a:r>
              <a:rPr lang="de-DE" dirty="0" err="1">
                <a:solidFill>
                  <a:schemeClr val="accent4"/>
                </a:solidFill>
                <a:latin typeface="Chalkboard"/>
                <a:ea typeface="ＭＳ Ｐゴシック" charset="-128"/>
                <a:cs typeface="Chalkboard"/>
              </a:rPr>
              <a:t>stabilisation</a:t>
            </a:r>
            <a:r>
              <a:rPr lang="de-DE" dirty="0">
                <a:solidFill>
                  <a:schemeClr val="accent4"/>
                </a:solidFill>
                <a:latin typeface="Chalkboard"/>
                <a:ea typeface="ＭＳ Ｐゴシック" charset="-128"/>
                <a:cs typeface="Chalkboard"/>
              </a:rPr>
              <a:t> </a:t>
            </a:r>
            <a:r>
              <a:rPr lang="de-DE" dirty="0" err="1">
                <a:solidFill>
                  <a:schemeClr val="accent4"/>
                </a:solidFill>
                <a:latin typeface="Chalkboard"/>
                <a:ea typeface="ＭＳ Ｐゴシック" charset="-128"/>
                <a:cs typeface="Chalkboard"/>
              </a:rPr>
              <a:t>system</a:t>
            </a:r>
            <a:r>
              <a:rPr lang="de-DE" dirty="0">
                <a:solidFill>
                  <a:schemeClr val="accent4"/>
                </a:solidFill>
                <a:latin typeface="Chalkboard"/>
                <a:ea typeface="ＭＳ Ｐゴシック" charset="-128"/>
                <a:cs typeface="Chalkboard"/>
              </a:rPr>
              <a:t>:</a:t>
            </a:r>
          </a:p>
        </p:txBody>
      </p:sp>
      <p:sp>
        <p:nvSpPr>
          <p:cNvPr id="40967" name="Rectangle 7"/>
          <p:cNvSpPr>
            <a:spLocks noChangeArrowheads="1"/>
          </p:cNvSpPr>
          <p:nvPr/>
        </p:nvSpPr>
        <p:spPr bwMode="auto">
          <a:xfrm>
            <a:off x="215900" y="3199835"/>
            <a:ext cx="2663825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halkboard"/>
                <a:cs typeface="Chalkboard"/>
              </a:rPr>
              <a:t>Receiver </a:t>
            </a:r>
            <a:r>
              <a:rPr lang="de-DE" dirty="0" err="1">
                <a:solidFill>
                  <a:srgbClr val="000000"/>
                </a:solidFill>
                <a:latin typeface="Chalkboard"/>
                <a:cs typeface="Chalkboard"/>
              </a:rPr>
              <a:t>stabilisation</a:t>
            </a:r>
            <a:r>
              <a:rPr lang="de-DE" dirty="0">
                <a:solidFill>
                  <a:srgbClr val="000000"/>
                </a:solidFill>
                <a:latin typeface="Chalkboard"/>
                <a:cs typeface="Chalkboard"/>
              </a:rPr>
              <a:t>:</a:t>
            </a:r>
            <a:endParaRPr lang="de-DE" dirty="0" smtClean="0">
              <a:solidFill>
                <a:srgbClr val="000000"/>
              </a:solidFill>
              <a:latin typeface="Chalkboard"/>
              <a:cs typeface="Chalkboard"/>
            </a:endParaRPr>
          </a:p>
          <a:p>
            <a:r>
              <a:rPr lang="de-DE" dirty="0" smtClean="0">
                <a:solidFill>
                  <a:srgbClr val="000000"/>
                </a:solidFill>
                <a:latin typeface="Chalkboard"/>
                <a:cs typeface="Chalkboard"/>
              </a:rPr>
              <a:t>&lt;</a:t>
            </a:r>
            <a:r>
              <a:rPr lang="de-DE" dirty="0">
                <a:solidFill>
                  <a:srgbClr val="000000"/>
                </a:solidFill>
                <a:latin typeface="Chalkboard"/>
                <a:cs typeface="Chalkboard"/>
              </a:rPr>
              <a:t>30 mK </a:t>
            </a:r>
            <a:r>
              <a:rPr lang="de-DE" dirty="0" err="1">
                <a:solidFill>
                  <a:srgbClr val="000000"/>
                </a:solidFill>
                <a:latin typeface="Chalkboard"/>
                <a:cs typeface="Chalkboard"/>
              </a:rPr>
              <a:t>over</a:t>
            </a:r>
            <a:r>
              <a:rPr lang="de-DE" dirty="0">
                <a:solidFill>
                  <a:srgbClr val="000000"/>
                </a:solidFill>
                <a:latin typeface="Chalkboard"/>
                <a:cs typeface="Chalkboard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Chalkboard"/>
                <a:cs typeface="Chalkboard"/>
              </a:rPr>
              <a:t>full</a:t>
            </a:r>
            <a:r>
              <a:rPr lang="de-DE" dirty="0">
                <a:solidFill>
                  <a:srgbClr val="000000"/>
                </a:solidFill>
                <a:latin typeface="Chalkboard"/>
                <a:cs typeface="Chalkboard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Chalkboard"/>
                <a:cs typeface="Chalkboard"/>
              </a:rPr>
              <a:t>operating</a:t>
            </a:r>
            <a:r>
              <a:rPr lang="de-DE" dirty="0">
                <a:solidFill>
                  <a:srgbClr val="000000"/>
                </a:solidFill>
                <a:latin typeface="Chalkboard"/>
                <a:cs typeface="Chalkboard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Chalkboard"/>
                <a:cs typeface="Chalkboard"/>
              </a:rPr>
              <a:t>temperature</a:t>
            </a:r>
            <a:r>
              <a:rPr lang="de-DE" dirty="0">
                <a:solidFill>
                  <a:srgbClr val="000000"/>
                </a:solidFill>
                <a:latin typeface="Chalkboard"/>
                <a:cs typeface="Chalkboard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Chalkboard"/>
                <a:cs typeface="Chalkboard"/>
              </a:rPr>
              <a:t>range</a:t>
            </a:r>
            <a:r>
              <a:rPr lang="de-DE" dirty="0">
                <a:solidFill>
                  <a:srgbClr val="000000"/>
                </a:solidFill>
                <a:latin typeface="Chalkboard"/>
                <a:cs typeface="Chalkboard"/>
              </a:rPr>
              <a:t> (-50°C to + 45°C)</a:t>
            </a:r>
          </a:p>
        </p:txBody>
      </p:sp>
      <p:sp>
        <p:nvSpPr>
          <p:cNvPr id="40968" name="Line 8"/>
          <p:cNvSpPr>
            <a:spLocks noChangeShapeType="1"/>
          </p:cNvSpPr>
          <p:nvPr/>
        </p:nvSpPr>
        <p:spPr bwMode="auto">
          <a:xfrm>
            <a:off x="935038" y="6332538"/>
            <a:ext cx="7775575" cy="0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969" name="TextBox 8"/>
          <p:cNvSpPr txBox="1">
            <a:spLocks noChangeArrowheads="1"/>
          </p:cNvSpPr>
          <p:nvPr/>
        </p:nvSpPr>
        <p:spPr bwMode="auto">
          <a:xfrm>
            <a:off x="2989263" y="6457950"/>
            <a:ext cx="19097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Courtesy: RPG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latin typeface="+mj-lt"/>
                <a:ea typeface="ＭＳ Ｐゴシック" pitchFamily="1" charset="-128"/>
              </a:rPr>
              <a:t>Test at UF </a:t>
            </a:r>
            <a:r>
              <a:rPr lang="en-US" dirty="0" err="1" smtClean="0">
                <a:latin typeface="+mj-lt"/>
                <a:ea typeface="ＭＳ Ｐゴシック" pitchFamily="1" charset="-128"/>
              </a:rPr>
              <a:t>Schneefernerhaus</a:t>
            </a:r>
            <a:endParaRPr lang="en-US" dirty="0" smtClean="0">
              <a:latin typeface="+mj-lt"/>
              <a:ea typeface="ＭＳ Ｐゴシック" pitchFamily="1" charset="-128"/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791200"/>
            <a:ext cx="7772400" cy="838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Very valuable test period under variable </a:t>
            </a: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conditions (2650 </a:t>
            </a:r>
            <a:r>
              <a:rPr lang="en-US" dirty="0" err="1" smtClean="0">
                <a:latin typeface="Chalkboard" pitchFamily="1" charset="0"/>
                <a:ea typeface="ＭＳ Ｐゴシック" pitchFamily="1" charset="-128"/>
              </a:rPr>
              <a:t>m</a:t>
            </a: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); Sep 2011</a:t>
            </a:r>
            <a:endParaRPr lang="en-US" dirty="0" smtClean="0">
              <a:latin typeface="Chalkboard" pitchFamily="1" charset="0"/>
              <a:ea typeface="ＭＳ Ｐゴシック" pitchFamily="1" charset="-128"/>
            </a:endParaRPr>
          </a:p>
        </p:txBody>
      </p:sp>
      <p:pic>
        <p:nvPicPr>
          <p:cNvPr id="48132" name="Picture 3" descr="ufs_snow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981200"/>
            <a:ext cx="508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uf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1981200"/>
            <a:ext cx="495300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ufs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4200" y="2057400"/>
            <a:ext cx="48006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earth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76400" y="1714500"/>
            <a:ext cx="3057525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earth2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57800" y="1714500"/>
            <a:ext cx="3057525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snow_melt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81200" y="1600200"/>
            <a:ext cx="5410200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latin typeface="+mj-lt"/>
                <a:ea typeface="ＭＳ Ｐゴシック" pitchFamily="1" charset="-128"/>
              </a:rPr>
              <a:t>Commissioning on </a:t>
            </a:r>
            <a:r>
              <a:rPr lang="en-US" dirty="0" err="1" smtClean="0">
                <a:latin typeface="+mj-lt"/>
                <a:ea typeface="ＭＳ Ｐゴシック" pitchFamily="1" charset="-128"/>
              </a:rPr>
              <a:t>Paranal</a:t>
            </a:r>
            <a:endParaRPr lang="en-US" dirty="0" smtClean="0">
              <a:latin typeface="+mj-lt"/>
              <a:ea typeface="ＭＳ Ｐゴシック" pitchFamily="1" charset="-128"/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2413" y="1371600"/>
            <a:ext cx="8639175" cy="50276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2-week period in Oct/Nov, 2011, 2635 </a:t>
            </a:r>
            <a:r>
              <a:rPr lang="en-US" dirty="0" err="1" smtClean="0">
                <a:latin typeface="Chalkboard" pitchFamily="1" charset="0"/>
                <a:ea typeface="ＭＳ Ｐゴシック" pitchFamily="1" charset="-128"/>
              </a:rPr>
              <a:t>m</a:t>
            </a:r>
            <a:endParaRPr lang="en-US" dirty="0" smtClean="0">
              <a:latin typeface="Chalkboard" pitchFamily="1" charset="0"/>
              <a:ea typeface="ＭＳ Ｐゴシック" pitchFamily="1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Location: NE part of</a:t>
            </a: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 telescope platform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Th. Rose (RPG) </a:t>
            </a: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on site for set-up and tests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Dedicated campaign with </a:t>
            </a:r>
            <a:r>
              <a:rPr lang="en-US" dirty="0" err="1" smtClean="0">
                <a:latin typeface="Chalkboard" pitchFamily="1" charset="0"/>
                <a:ea typeface="ＭＳ Ｐゴシック" pitchFamily="1" charset="-128"/>
              </a:rPr>
              <a:t>radiosonde</a:t>
            </a: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 balloons (U. Valparaiso</a:t>
            </a: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) – 22 balloons launched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IR radiometer (</a:t>
            </a:r>
            <a:r>
              <a:rPr lang="en-US" dirty="0" err="1" smtClean="0">
                <a:latin typeface="Chalkboard" pitchFamily="1" charset="0"/>
                <a:ea typeface="ＭＳ Ｐゴシック" pitchFamily="1" charset="-128"/>
              </a:rPr>
              <a:t>Lethbridge</a:t>
            </a: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, loan from GMT)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VLT instruments (CRIRES, UVES, VISIR, XSH)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latin typeface="+mj-lt"/>
                <a:ea typeface="ＭＳ Ｐゴシック" pitchFamily="1" charset="-128"/>
              </a:rPr>
              <a:t>Commissioning on </a:t>
            </a:r>
            <a:r>
              <a:rPr lang="en-US" dirty="0" err="1" smtClean="0">
                <a:latin typeface="+mj-lt"/>
                <a:ea typeface="ＭＳ Ｐゴシック" pitchFamily="1" charset="-128"/>
              </a:rPr>
              <a:t>Paranal</a:t>
            </a:r>
            <a:endParaRPr lang="en-US" dirty="0" smtClean="0">
              <a:latin typeface="+mj-lt"/>
              <a:ea typeface="ＭＳ Ｐゴシック" pitchFamily="1" charset="-128"/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2413" y="1371600"/>
            <a:ext cx="8639175" cy="50276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Excellent support from </a:t>
            </a:r>
            <a:r>
              <a:rPr lang="en-US" dirty="0" err="1" smtClean="0">
                <a:latin typeface="Chalkboard" pitchFamily="1" charset="0"/>
                <a:ea typeface="ＭＳ Ｐゴシック" pitchFamily="1" charset="-128"/>
              </a:rPr>
              <a:t>Paranal</a:t>
            </a: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 staff</a:t>
            </a:r>
            <a:endParaRPr lang="en-US" dirty="0" smtClean="0">
              <a:latin typeface="Chalkboard" pitchFamily="1" charset="0"/>
              <a:ea typeface="ＭＳ Ｐゴシック" pitchFamily="1" charset="-128"/>
            </a:endParaRPr>
          </a:p>
        </p:txBody>
      </p:sp>
      <p:pic>
        <p:nvPicPr>
          <p:cNvPr id="50180" name="Picture 3" descr="P10107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2619375"/>
            <a:ext cx="2943225" cy="38576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0181" name="Picture 4" descr="P1040359_2.jpg"/>
          <p:cNvPicPr>
            <a:picLocks noChangeAspect="1" noChangeArrowheads="1"/>
          </p:cNvPicPr>
          <p:nvPr/>
        </p:nvPicPr>
        <p:blipFill>
          <a:blip r:embed="rId3"/>
          <a:srcRect b="7770"/>
          <a:stretch>
            <a:fillRect/>
          </a:stretch>
        </p:blipFill>
        <p:spPr bwMode="auto">
          <a:xfrm>
            <a:off x="3657600" y="2609850"/>
            <a:ext cx="5715000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latin typeface="+mj-lt"/>
                <a:ea typeface="ＭＳ Ｐゴシック" pitchFamily="1" charset="-128"/>
              </a:rPr>
              <a:t>Commissioning on </a:t>
            </a:r>
            <a:r>
              <a:rPr lang="en-US" dirty="0" err="1" smtClean="0">
                <a:latin typeface="+mj-lt"/>
                <a:ea typeface="ＭＳ Ｐゴシック" pitchFamily="1" charset="-128"/>
              </a:rPr>
              <a:t>Paranal</a:t>
            </a:r>
            <a:endParaRPr lang="en-US" dirty="0" smtClean="0">
              <a:latin typeface="+mj-lt"/>
              <a:ea typeface="ＭＳ Ｐゴシック" pitchFamily="1" charset="-128"/>
            </a:endParaRPr>
          </a:p>
        </p:txBody>
      </p:sp>
      <p:pic>
        <p:nvPicPr>
          <p:cNvPr id="51203" name="Picture 5" descr="pwv_comm2011.png"/>
          <p:cNvPicPr>
            <a:picLocks noChangeAspect="1"/>
          </p:cNvPicPr>
          <p:nvPr/>
        </p:nvPicPr>
        <p:blipFill>
          <a:blip r:embed="rId2"/>
          <a:srcRect t="7695"/>
          <a:stretch>
            <a:fillRect/>
          </a:stretch>
        </p:blipFill>
        <p:spPr bwMode="auto">
          <a:xfrm>
            <a:off x="0" y="1752600"/>
            <a:ext cx="9144000" cy="513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latin typeface="+mj-lt"/>
                <a:ea typeface="ＭＳ Ｐゴシック" pitchFamily="1" charset="-128"/>
              </a:rPr>
              <a:t>Commissioning on </a:t>
            </a:r>
            <a:r>
              <a:rPr lang="en-US" dirty="0" err="1" smtClean="0">
                <a:latin typeface="+mj-lt"/>
                <a:ea typeface="ＭＳ Ｐゴシック" pitchFamily="1" charset="-128"/>
              </a:rPr>
              <a:t>Paranal</a:t>
            </a:r>
            <a:endParaRPr lang="en-US" dirty="0" smtClean="0">
              <a:latin typeface="+mj-lt"/>
              <a:ea typeface="ＭＳ Ｐゴシック" pitchFamily="1" charset="-128"/>
            </a:endParaRPr>
          </a:p>
        </p:txBody>
      </p:sp>
      <p:pic>
        <p:nvPicPr>
          <p:cNvPr id="53251" name="Picture 3" descr="rs_wvr_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14400"/>
            <a:ext cx="9144000" cy="558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95288" y="260350"/>
            <a:ext cx="8509000" cy="307777"/>
          </a:xfrm>
          <a:solidFill>
            <a:srgbClr val="00008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GB" sz="2000" dirty="0" smtClean="0">
                <a:solidFill>
                  <a:srgbClr val="FFFF00"/>
                </a:solidFill>
                <a:latin typeface="Arial" pitchFamily="1" charset="0"/>
                <a:ea typeface="ＭＳ Ｐゴシック" pitchFamily="1" charset="-128"/>
              </a:rPr>
              <a:t>Atmospheric </a:t>
            </a:r>
            <a:r>
              <a:rPr lang="en-GB" sz="2000" dirty="0">
                <a:solidFill>
                  <a:srgbClr val="FFFF00"/>
                </a:solidFill>
                <a:latin typeface="Arial" pitchFamily="1" charset="0"/>
                <a:ea typeface="ＭＳ Ｐゴシック" pitchFamily="1" charset="-128"/>
              </a:rPr>
              <a:t>Data from Dome </a:t>
            </a:r>
            <a:r>
              <a:rPr lang="en-GB" sz="2000" dirty="0" smtClean="0">
                <a:solidFill>
                  <a:srgbClr val="FFFF00"/>
                </a:solidFill>
                <a:latin typeface="Arial" pitchFamily="1" charset="0"/>
                <a:ea typeface="ＭＳ Ｐゴシック" pitchFamily="1" charset="-128"/>
              </a:rPr>
              <a:t>C</a:t>
            </a:r>
            <a:endParaRPr lang="en-GB" sz="2000" dirty="0">
              <a:solidFill>
                <a:srgbClr val="FFFF00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45059" name="Picture 24"/>
          <p:cNvPicPr>
            <a:picLocks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95288" y="765175"/>
            <a:ext cx="4194175" cy="3095625"/>
          </a:xfrm>
          <a:noFill/>
        </p:spPr>
      </p:pic>
      <p:pic>
        <p:nvPicPr>
          <p:cNvPr id="45060" name="Picture 26" descr="IWV%20Dome%20C"/>
          <p:cNvPicPr>
            <a:picLocks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859338" y="765175"/>
            <a:ext cx="3994150" cy="2444750"/>
          </a:xfrm>
          <a:noFill/>
        </p:spPr>
      </p:pic>
      <p:sp>
        <p:nvSpPr>
          <p:cNvPr id="45061" name="Line 4"/>
          <p:cNvSpPr>
            <a:spLocks noChangeShapeType="1"/>
          </p:cNvSpPr>
          <p:nvPr/>
        </p:nvSpPr>
        <p:spPr bwMode="auto">
          <a:xfrm>
            <a:off x="935038" y="6332538"/>
            <a:ext cx="7775575" cy="0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62" name="Rectangle 11"/>
          <p:cNvSpPr>
            <a:spLocks noChangeArrowheads="1"/>
          </p:cNvSpPr>
          <p:nvPr/>
        </p:nvSpPr>
        <p:spPr bwMode="auto">
          <a:xfrm>
            <a:off x="1552575" y="527050"/>
            <a:ext cx="1011238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5063" name="Rectangle 12"/>
          <p:cNvSpPr>
            <a:spLocks noChangeArrowheads="1"/>
          </p:cNvSpPr>
          <p:nvPr/>
        </p:nvSpPr>
        <p:spPr bwMode="auto">
          <a:xfrm>
            <a:off x="0" y="-862013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5064" name="Rectangle 13"/>
          <p:cNvSpPr>
            <a:spLocks noChangeArrowheads="1"/>
          </p:cNvSpPr>
          <p:nvPr/>
        </p:nvSpPr>
        <p:spPr bwMode="auto">
          <a:xfrm>
            <a:off x="0" y="-347663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5065" name="Rectangle 15"/>
          <p:cNvSpPr>
            <a:spLocks noChangeArrowheads="1"/>
          </p:cNvSpPr>
          <p:nvPr/>
        </p:nvSpPr>
        <p:spPr bwMode="auto">
          <a:xfrm>
            <a:off x="0" y="7720013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5066" name="Rectangle 22"/>
          <p:cNvSpPr>
            <a:spLocks noChangeArrowheads="1"/>
          </p:cNvSpPr>
          <p:nvPr/>
        </p:nvSpPr>
        <p:spPr bwMode="auto">
          <a:xfrm>
            <a:off x="0" y="-6096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5067" name="Rectangle 23"/>
          <p:cNvSpPr>
            <a:spLocks noChangeArrowheads="1"/>
          </p:cNvSpPr>
          <p:nvPr/>
        </p:nvSpPr>
        <p:spPr bwMode="auto">
          <a:xfrm>
            <a:off x="0" y="74676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5068" name="Rectangle 28"/>
          <p:cNvSpPr>
            <a:spLocks noChangeArrowheads="1"/>
          </p:cNvSpPr>
          <p:nvPr/>
        </p:nvSpPr>
        <p:spPr bwMode="auto">
          <a:xfrm>
            <a:off x="609600" y="5681663"/>
            <a:ext cx="8755063" cy="6159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GB" sz="2000"/>
              <a:t>Humidity profile time series and IWV for the period 22.1.2009 to 3.2.2009</a:t>
            </a:r>
          </a:p>
          <a:p>
            <a:r>
              <a:rPr lang="en-GB" sz="2000"/>
              <a:t> (courtesy of P.Ricaud, </a:t>
            </a:r>
            <a:r>
              <a:rPr lang="en-US" sz="2000"/>
              <a:t>Laboratoire d'Aerologie, Observatoire Midi-Pyrenees).</a:t>
            </a:r>
            <a:r>
              <a:rPr lang="en-GB" sz="2000"/>
              <a:t> </a:t>
            </a:r>
          </a:p>
        </p:txBody>
      </p:sp>
      <p:pic>
        <p:nvPicPr>
          <p:cNvPr id="45069" name="Picture 29"/>
          <p:cNvPicPr>
            <a:picLocks noChangeAspect="1" noChangeArrowheads="1"/>
          </p:cNvPicPr>
          <p:nvPr>
            <p:ph sz="quarter" idx="3"/>
          </p:nvPr>
        </p:nvPicPr>
        <p:blipFill>
          <a:blip r:embed="rId5"/>
          <a:srcRect l="25731" t="69812" r="28734" b="9753"/>
          <a:stretch>
            <a:fillRect/>
          </a:stretch>
        </p:blipFill>
        <p:spPr>
          <a:xfrm>
            <a:off x="2339975" y="3933825"/>
            <a:ext cx="6656388" cy="1728788"/>
          </a:xfrm>
          <a:noFill/>
        </p:spPr>
      </p:pic>
      <p:sp>
        <p:nvSpPr>
          <p:cNvPr id="45070" name="Rectangle 31"/>
          <p:cNvSpPr>
            <a:spLocks noChangeArrowheads="1"/>
          </p:cNvSpPr>
          <p:nvPr/>
        </p:nvSpPr>
        <p:spPr bwMode="auto">
          <a:xfrm>
            <a:off x="525463" y="4276725"/>
            <a:ext cx="1544637" cy="44608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>
                <a:solidFill>
                  <a:srgbClr val="FFFFFF"/>
                </a:solidFill>
              </a:rPr>
              <a:t>Absolute humidity</a:t>
            </a:r>
          </a:p>
          <a:p>
            <a:pPr algn="ctr"/>
            <a:r>
              <a:rPr lang="en-US" sz="1400" b="1">
                <a:solidFill>
                  <a:srgbClr val="FFFFFF"/>
                </a:solidFill>
              </a:rPr>
              <a:t>profile map</a:t>
            </a:r>
          </a:p>
        </p:txBody>
      </p:sp>
      <p:sp>
        <p:nvSpPr>
          <p:cNvPr id="45071" name="Line 32"/>
          <p:cNvSpPr>
            <a:spLocks noChangeShapeType="1"/>
          </p:cNvSpPr>
          <p:nvPr/>
        </p:nvSpPr>
        <p:spPr bwMode="auto">
          <a:xfrm flipV="1">
            <a:off x="1331913" y="3933825"/>
            <a:ext cx="0" cy="287338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5072" name="Rectangle 33"/>
          <p:cNvSpPr>
            <a:spLocks noChangeArrowheads="1"/>
          </p:cNvSpPr>
          <p:nvPr/>
        </p:nvSpPr>
        <p:spPr bwMode="auto">
          <a:xfrm>
            <a:off x="5267325" y="3429000"/>
            <a:ext cx="3146425" cy="2127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>
                <a:solidFill>
                  <a:srgbClr val="FFFFFF"/>
                </a:solidFill>
              </a:rPr>
              <a:t>IWV variation (summer): 0.5 – 1.5 mm</a:t>
            </a:r>
          </a:p>
        </p:txBody>
      </p:sp>
      <p:sp>
        <p:nvSpPr>
          <p:cNvPr id="45073" name="Line 34"/>
          <p:cNvSpPr>
            <a:spLocks noChangeShapeType="1"/>
          </p:cNvSpPr>
          <p:nvPr/>
        </p:nvSpPr>
        <p:spPr bwMode="auto">
          <a:xfrm flipV="1">
            <a:off x="6804025" y="3213100"/>
            <a:ext cx="0" cy="2159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5074" name="Line 35"/>
          <p:cNvSpPr>
            <a:spLocks noChangeShapeType="1"/>
          </p:cNvSpPr>
          <p:nvPr/>
        </p:nvSpPr>
        <p:spPr bwMode="auto">
          <a:xfrm>
            <a:off x="6804025" y="3644900"/>
            <a:ext cx="0" cy="2159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5075" name="TextBox 18"/>
          <p:cNvSpPr txBox="1">
            <a:spLocks noChangeArrowheads="1"/>
          </p:cNvSpPr>
          <p:nvPr/>
        </p:nvSpPr>
        <p:spPr bwMode="auto">
          <a:xfrm>
            <a:off x="3357562" y="6457950"/>
            <a:ext cx="19097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Courtesy: RPG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80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23850" y="260350"/>
            <a:ext cx="8509000" cy="333375"/>
          </a:xfrm>
          <a:solidFill>
            <a:srgbClr val="00008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numCol="1" anchorCtr="0" compatLnSpc="1">
            <a:prstTxWarp prst="textNoShape">
              <a:avLst/>
            </a:prstTxWarp>
            <a:spAutoFit/>
          </a:bodyPr>
          <a:lstStyle/>
          <a:p>
            <a:r>
              <a:rPr lang="en-GB" sz="2000">
                <a:solidFill>
                  <a:srgbClr val="FFFF00"/>
                </a:solidFill>
                <a:latin typeface="Arial" pitchFamily="1" charset="0"/>
                <a:ea typeface="ＭＳ Ｐゴシック" pitchFamily="1" charset="-128"/>
              </a:rPr>
              <a:t>First Atmospheric Data from ESO Paranal Observatory</a:t>
            </a:r>
          </a:p>
        </p:txBody>
      </p:sp>
      <p:sp>
        <p:nvSpPr>
          <p:cNvPr id="54281" name="Line 3"/>
          <p:cNvSpPr>
            <a:spLocks noChangeShapeType="1"/>
          </p:cNvSpPr>
          <p:nvPr/>
        </p:nvSpPr>
        <p:spPr bwMode="auto">
          <a:xfrm>
            <a:off x="935038" y="6332538"/>
            <a:ext cx="7775575" cy="0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82" name="Rectangle 4"/>
          <p:cNvSpPr>
            <a:spLocks noChangeArrowheads="1"/>
          </p:cNvSpPr>
          <p:nvPr/>
        </p:nvSpPr>
        <p:spPr bwMode="auto">
          <a:xfrm>
            <a:off x="1552575" y="527050"/>
            <a:ext cx="1011238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283" name="Rectangle 5"/>
          <p:cNvSpPr>
            <a:spLocks noChangeArrowheads="1"/>
          </p:cNvSpPr>
          <p:nvPr/>
        </p:nvSpPr>
        <p:spPr bwMode="auto">
          <a:xfrm>
            <a:off x="0" y="-862013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284" name="Rectangle 6"/>
          <p:cNvSpPr>
            <a:spLocks noChangeArrowheads="1"/>
          </p:cNvSpPr>
          <p:nvPr/>
        </p:nvSpPr>
        <p:spPr bwMode="auto">
          <a:xfrm>
            <a:off x="0" y="-347663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285" name="Rectangle 7"/>
          <p:cNvSpPr>
            <a:spLocks noChangeArrowheads="1"/>
          </p:cNvSpPr>
          <p:nvPr/>
        </p:nvSpPr>
        <p:spPr bwMode="auto">
          <a:xfrm>
            <a:off x="0" y="7720013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286" name="Rectangle 8"/>
          <p:cNvSpPr>
            <a:spLocks noChangeArrowheads="1"/>
          </p:cNvSpPr>
          <p:nvPr/>
        </p:nvSpPr>
        <p:spPr bwMode="auto">
          <a:xfrm>
            <a:off x="0" y="-6096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287" name="Rectangle 9"/>
          <p:cNvSpPr>
            <a:spLocks noChangeArrowheads="1"/>
          </p:cNvSpPr>
          <p:nvPr/>
        </p:nvSpPr>
        <p:spPr bwMode="auto">
          <a:xfrm>
            <a:off x="0" y="74676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288" name="Rectangle 11"/>
          <p:cNvSpPr>
            <a:spLocks noChangeArrowheads="1"/>
          </p:cNvSpPr>
          <p:nvPr/>
        </p:nvSpPr>
        <p:spPr bwMode="auto">
          <a:xfrm>
            <a:off x="0" y="-6096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289" name="Rectangle 12"/>
          <p:cNvSpPr>
            <a:spLocks noChangeArrowheads="1"/>
          </p:cNvSpPr>
          <p:nvPr/>
        </p:nvSpPr>
        <p:spPr bwMode="auto">
          <a:xfrm>
            <a:off x="0" y="-685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290" name="Rectangle 13"/>
          <p:cNvSpPr>
            <a:spLocks noChangeArrowheads="1"/>
          </p:cNvSpPr>
          <p:nvPr/>
        </p:nvSpPr>
        <p:spPr bwMode="auto">
          <a:xfrm>
            <a:off x="0" y="7391400"/>
            <a:ext cx="34925" cy="1524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de-DE" sz="1000">
                <a:ea typeface="Times New Roman" pitchFamily="1" charset="0"/>
                <a:cs typeface="Times New Roman" pitchFamily="1" charset="0"/>
              </a:rPr>
              <a:t> </a:t>
            </a:r>
            <a:endParaRPr lang="de-DE"/>
          </a:p>
        </p:txBody>
      </p:sp>
      <p:graphicFrame>
        <p:nvGraphicFramePr>
          <p:cNvPr id="54274" name="Object 2"/>
          <p:cNvGraphicFramePr>
            <a:graphicFrameLocks noChangeAspect="1"/>
          </p:cNvGraphicFramePr>
          <p:nvPr>
            <p:ph idx="1"/>
          </p:nvPr>
        </p:nvGraphicFramePr>
        <p:xfrm>
          <a:off x="323850" y="692150"/>
          <a:ext cx="2787650" cy="3600450"/>
        </p:xfrm>
        <a:graphic>
          <a:graphicData uri="http://schemas.openxmlformats.org/presentationml/2006/ole">
            <p:oleObj spid="_x0000_s54274" name="Bitmap" r:id="rId4" imgW="3238952" imgH="4180952" progId="Paint.Picture">
              <p:embed/>
            </p:oleObj>
          </a:graphicData>
        </a:graphic>
      </p:graphicFrame>
      <p:graphicFrame>
        <p:nvGraphicFramePr>
          <p:cNvPr id="54275" name="Object 3"/>
          <p:cNvGraphicFramePr>
            <a:graphicFrameLocks noChangeAspect="1"/>
          </p:cNvGraphicFramePr>
          <p:nvPr/>
        </p:nvGraphicFramePr>
        <p:xfrm>
          <a:off x="3160713" y="692150"/>
          <a:ext cx="2763837" cy="3600450"/>
        </p:xfrm>
        <a:graphic>
          <a:graphicData uri="http://schemas.openxmlformats.org/presentationml/2006/ole">
            <p:oleObj spid="_x0000_s54275" name="Bitmap" r:id="rId5" imgW="3209524" imgH="4180952" progId="Paint.Picture">
              <p:embed/>
            </p:oleObj>
          </a:graphicData>
        </a:graphic>
      </p:graphicFrame>
      <p:graphicFrame>
        <p:nvGraphicFramePr>
          <p:cNvPr id="54276" name="Object 4"/>
          <p:cNvGraphicFramePr>
            <a:graphicFrameLocks noChangeAspect="1"/>
          </p:cNvGraphicFramePr>
          <p:nvPr/>
        </p:nvGraphicFramePr>
        <p:xfrm>
          <a:off x="5970588" y="692150"/>
          <a:ext cx="2755900" cy="3600450"/>
        </p:xfrm>
        <a:graphic>
          <a:graphicData uri="http://schemas.openxmlformats.org/presentationml/2006/ole">
            <p:oleObj spid="_x0000_s54276" name="Bitmap" r:id="rId6" imgW="3200000" imgH="4180952" progId="Paint.Picture">
              <p:embed/>
            </p:oleObj>
          </a:graphicData>
        </a:graphic>
      </p:graphicFrame>
      <p:graphicFrame>
        <p:nvGraphicFramePr>
          <p:cNvPr id="54277" name="Object 5"/>
          <p:cNvGraphicFramePr>
            <a:graphicFrameLocks noChangeAspect="1"/>
          </p:cNvGraphicFramePr>
          <p:nvPr/>
        </p:nvGraphicFramePr>
        <p:xfrm>
          <a:off x="466725" y="4340225"/>
          <a:ext cx="2519363" cy="1924050"/>
        </p:xfrm>
        <a:graphic>
          <a:graphicData uri="http://schemas.openxmlformats.org/presentationml/2006/ole">
            <p:oleObj spid="_x0000_s54277" name="Bitmap" r:id="rId7" imgW="3514286" imgH="2685714" progId="Paint.Picture">
              <p:embed/>
            </p:oleObj>
          </a:graphicData>
        </a:graphic>
      </p:graphicFrame>
      <p:graphicFrame>
        <p:nvGraphicFramePr>
          <p:cNvPr id="54278" name="Object 6"/>
          <p:cNvGraphicFramePr>
            <a:graphicFrameLocks noChangeAspect="1"/>
          </p:cNvGraphicFramePr>
          <p:nvPr/>
        </p:nvGraphicFramePr>
        <p:xfrm>
          <a:off x="3317875" y="4356100"/>
          <a:ext cx="2487613" cy="1905000"/>
        </p:xfrm>
        <a:graphic>
          <a:graphicData uri="http://schemas.openxmlformats.org/presentationml/2006/ole">
            <p:oleObj spid="_x0000_s54278" name="Bitmap" r:id="rId8" imgW="3533333" imgH="2704762" progId="Paint.Picture">
              <p:embed/>
            </p:oleObj>
          </a:graphicData>
        </a:graphic>
      </p:graphicFrame>
      <p:sp>
        <p:nvSpPr>
          <p:cNvPr id="54291" name="Rectangle 35"/>
          <p:cNvSpPr>
            <a:spLocks noChangeArrowheads="1"/>
          </p:cNvSpPr>
          <p:nvPr/>
        </p:nvSpPr>
        <p:spPr bwMode="auto">
          <a:xfrm>
            <a:off x="909638" y="4460875"/>
            <a:ext cx="1939925" cy="1825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/>
              <a:t>IWV Temporal Variability</a:t>
            </a:r>
          </a:p>
        </p:txBody>
      </p:sp>
      <p:sp>
        <p:nvSpPr>
          <p:cNvPr id="54292" name="Rectangle 36"/>
          <p:cNvSpPr>
            <a:spLocks noChangeArrowheads="1"/>
          </p:cNvSpPr>
          <p:nvPr/>
        </p:nvSpPr>
        <p:spPr bwMode="auto">
          <a:xfrm>
            <a:off x="3808413" y="4456113"/>
            <a:ext cx="1728787" cy="18256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/>
              <a:t>IWV Spatial Variability</a:t>
            </a:r>
          </a:p>
        </p:txBody>
      </p:sp>
      <p:graphicFrame>
        <p:nvGraphicFramePr>
          <p:cNvPr id="54279" name="Object 7"/>
          <p:cNvGraphicFramePr>
            <a:graphicFrameLocks noChangeAspect="1"/>
          </p:cNvGraphicFramePr>
          <p:nvPr/>
        </p:nvGraphicFramePr>
        <p:xfrm>
          <a:off x="6046788" y="4356100"/>
          <a:ext cx="2590800" cy="1908175"/>
        </p:xfrm>
        <a:graphic>
          <a:graphicData uri="http://schemas.openxmlformats.org/presentationml/2006/ole">
            <p:oleObj spid="_x0000_s54279" name="Bitmap" r:id="rId9" imgW="3524742" imgH="2715004" progId="Paint.Picture">
              <p:embed/>
            </p:oleObj>
          </a:graphicData>
        </a:graphic>
      </p:graphicFrame>
      <p:sp>
        <p:nvSpPr>
          <p:cNvPr id="54293" name="Rectangle 40"/>
          <p:cNvSpPr>
            <a:spLocks noChangeArrowheads="1"/>
          </p:cNvSpPr>
          <p:nvPr/>
        </p:nvSpPr>
        <p:spPr bwMode="auto">
          <a:xfrm>
            <a:off x="6516688" y="4470400"/>
            <a:ext cx="1939925" cy="1825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/>
              <a:t>IRT Temporal Variability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322" name="Object 2"/>
          <p:cNvGraphicFramePr>
            <a:graphicFrameLocks noChangeAspect="1"/>
          </p:cNvGraphicFramePr>
          <p:nvPr/>
        </p:nvGraphicFramePr>
        <p:xfrm>
          <a:off x="6099175" y="4356100"/>
          <a:ext cx="2519363" cy="1935163"/>
        </p:xfrm>
        <a:graphic>
          <a:graphicData uri="http://schemas.openxmlformats.org/presentationml/2006/ole">
            <p:oleObj spid="_x0000_s56322" name="Bitmap" r:id="rId4" imgW="3524742" imgH="2704762" progId="Paint.Picture">
              <p:embed/>
            </p:oleObj>
          </a:graphicData>
        </a:graphic>
      </p:graphicFrame>
      <p:graphicFrame>
        <p:nvGraphicFramePr>
          <p:cNvPr id="56323" name="Object 3"/>
          <p:cNvGraphicFramePr>
            <a:graphicFrameLocks noChangeAspect="1"/>
          </p:cNvGraphicFramePr>
          <p:nvPr/>
        </p:nvGraphicFramePr>
        <p:xfrm>
          <a:off x="3279775" y="4346575"/>
          <a:ext cx="2520950" cy="1933575"/>
        </p:xfrm>
        <a:graphic>
          <a:graphicData uri="http://schemas.openxmlformats.org/presentationml/2006/ole">
            <p:oleObj spid="_x0000_s56323" name="Bitmap" r:id="rId5" imgW="3514286" imgH="2695951" progId="Paint.Picture">
              <p:embed/>
            </p:oleObj>
          </a:graphicData>
        </a:graphic>
      </p:graphicFrame>
      <p:graphicFrame>
        <p:nvGraphicFramePr>
          <p:cNvPr id="56324" name="Object 4"/>
          <p:cNvGraphicFramePr>
            <a:graphicFrameLocks noChangeAspect="1"/>
          </p:cNvGraphicFramePr>
          <p:nvPr/>
        </p:nvGraphicFramePr>
        <p:xfrm>
          <a:off x="481013" y="4346575"/>
          <a:ext cx="2554287" cy="1946275"/>
        </p:xfrm>
        <a:graphic>
          <a:graphicData uri="http://schemas.openxmlformats.org/presentationml/2006/ole">
            <p:oleObj spid="_x0000_s56324" name="Bitmap" r:id="rId6" imgW="3524742" imgH="2685714" progId="Paint.Picture">
              <p:embed/>
            </p:oleObj>
          </a:graphicData>
        </a:graphic>
      </p:graphicFrame>
      <p:sp>
        <p:nvSpPr>
          <p:cNvPr id="56327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23850" y="260350"/>
            <a:ext cx="8509000" cy="333375"/>
          </a:xfrm>
          <a:solidFill>
            <a:srgbClr val="00008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numCol="1" anchorCtr="0" compatLnSpc="1">
            <a:prstTxWarp prst="textNoShape">
              <a:avLst/>
            </a:prstTxWarp>
            <a:spAutoFit/>
          </a:bodyPr>
          <a:lstStyle/>
          <a:p>
            <a:r>
              <a:rPr lang="en-GB" sz="2000">
                <a:solidFill>
                  <a:srgbClr val="FFFF00"/>
                </a:solidFill>
                <a:latin typeface="Arial" pitchFamily="1" charset="0"/>
                <a:ea typeface="ＭＳ Ｐゴシック" pitchFamily="1" charset="-128"/>
              </a:rPr>
              <a:t>Example of Cirrus Detection (Measured at RPG)</a:t>
            </a:r>
          </a:p>
        </p:txBody>
      </p:sp>
      <p:sp>
        <p:nvSpPr>
          <p:cNvPr id="56328" name="Line 3"/>
          <p:cNvSpPr>
            <a:spLocks noChangeShapeType="1"/>
          </p:cNvSpPr>
          <p:nvPr/>
        </p:nvSpPr>
        <p:spPr bwMode="auto">
          <a:xfrm>
            <a:off x="935038" y="6332538"/>
            <a:ext cx="7775575" cy="0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29" name="Rectangle 4"/>
          <p:cNvSpPr>
            <a:spLocks noChangeArrowheads="1"/>
          </p:cNvSpPr>
          <p:nvPr/>
        </p:nvSpPr>
        <p:spPr bwMode="auto">
          <a:xfrm>
            <a:off x="1552575" y="527050"/>
            <a:ext cx="1011238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6330" name="Rectangle 5"/>
          <p:cNvSpPr>
            <a:spLocks noChangeArrowheads="1"/>
          </p:cNvSpPr>
          <p:nvPr/>
        </p:nvSpPr>
        <p:spPr bwMode="auto">
          <a:xfrm>
            <a:off x="0" y="-862013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6331" name="Rectangle 6"/>
          <p:cNvSpPr>
            <a:spLocks noChangeArrowheads="1"/>
          </p:cNvSpPr>
          <p:nvPr/>
        </p:nvSpPr>
        <p:spPr bwMode="auto">
          <a:xfrm>
            <a:off x="0" y="-347663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6332" name="Rectangle 7"/>
          <p:cNvSpPr>
            <a:spLocks noChangeArrowheads="1"/>
          </p:cNvSpPr>
          <p:nvPr/>
        </p:nvSpPr>
        <p:spPr bwMode="auto">
          <a:xfrm>
            <a:off x="0" y="7720013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6333" name="Rectangle 8"/>
          <p:cNvSpPr>
            <a:spLocks noChangeArrowheads="1"/>
          </p:cNvSpPr>
          <p:nvPr/>
        </p:nvSpPr>
        <p:spPr bwMode="auto">
          <a:xfrm>
            <a:off x="0" y="-6096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6334" name="Rectangle 9"/>
          <p:cNvSpPr>
            <a:spLocks noChangeArrowheads="1"/>
          </p:cNvSpPr>
          <p:nvPr/>
        </p:nvSpPr>
        <p:spPr bwMode="auto">
          <a:xfrm>
            <a:off x="0" y="74676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6335" name="Rectangle 10"/>
          <p:cNvSpPr>
            <a:spLocks noChangeArrowheads="1"/>
          </p:cNvSpPr>
          <p:nvPr/>
        </p:nvSpPr>
        <p:spPr bwMode="auto">
          <a:xfrm>
            <a:off x="0" y="-6096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6336" name="Rectangle 11"/>
          <p:cNvSpPr>
            <a:spLocks noChangeArrowheads="1"/>
          </p:cNvSpPr>
          <p:nvPr/>
        </p:nvSpPr>
        <p:spPr bwMode="auto">
          <a:xfrm>
            <a:off x="0" y="-685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6337" name="Rectangle 12"/>
          <p:cNvSpPr>
            <a:spLocks noChangeArrowheads="1"/>
          </p:cNvSpPr>
          <p:nvPr/>
        </p:nvSpPr>
        <p:spPr bwMode="auto">
          <a:xfrm>
            <a:off x="0" y="7391400"/>
            <a:ext cx="34925" cy="1524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de-DE" sz="1000">
                <a:ea typeface="Times New Roman" pitchFamily="1" charset="0"/>
                <a:cs typeface="Times New Roman" pitchFamily="1" charset="0"/>
              </a:rPr>
              <a:t> </a:t>
            </a:r>
            <a:endParaRPr lang="de-DE"/>
          </a:p>
        </p:txBody>
      </p:sp>
      <p:sp>
        <p:nvSpPr>
          <p:cNvPr id="56338" name="Rectangle 18"/>
          <p:cNvSpPr>
            <a:spLocks noChangeArrowheads="1"/>
          </p:cNvSpPr>
          <p:nvPr/>
        </p:nvSpPr>
        <p:spPr bwMode="auto">
          <a:xfrm>
            <a:off x="909638" y="4460875"/>
            <a:ext cx="1939925" cy="1825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/>
              <a:t>IWV Temporal Variability</a:t>
            </a:r>
          </a:p>
        </p:txBody>
      </p:sp>
      <p:sp>
        <p:nvSpPr>
          <p:cNvPr id="56339" name="Rectangle 19"/>
          <p:cNvSpPr>
            <a:spLocks noChangeArrowheads="1"/>
          </p:cNvSpPr>
          <p:nvPr/>
        </p:nvSpPr>
        <p:spPr bwMode="auto">
          <a:xfrm>
            <a:off x="3808413" y="4456113"/>
            <a:ext cx="1728787" cy="18256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/>
              <a:t>IWV Spatial Variability</a:t>
            </a:r>
          </a:p>
        </p:txBody>
      </p:sp>
      <p:sp>
        <p:nvSpPr>
          <p:cNvPr id="56340" name="Rectangle 21"/>
          <p:cNvSpPr>
            <a:spLocks noChangeArrowheads="1"/>
          </p:cNvSpPr>
          <p:nvPr/>
        </p:nvSpPr>
        <p:spPr bwMode="auto">
          <a:xfrm>
            <a:off x="6516688" y="4470400"/>
            <a:ext cx="1939925" cy="1825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/>
              <a:t>IRT Temporal Variability</a:t>
            </a:r>
          </a:p>
        </p:txBody>
      </p:sp>
      <p:pic>
        <p:nvPicPr>
          <p:cNvPr id="56341" name="Picture 23" descr="IWVHovm2"/>
          <p:cNvPicPr>
            <a:picLocks noChangeAspect="1" noChangeArrowheads="1"/>
          </p:cNvPicPr>
          <p:nvPr>
            <p:ph idx="1"/>
          </p:nvPr>
        </p:nvPicPr>
        <p:blipFill>
          <a:blip r:embed="rId7"/>
          <a:srcRect/>
          <a:stretch>
            <a:fillRect/>
          </a:stretch>
        </p:blipFill>
        <p:spPr>
          <a:xfrm>
            <a:off x="361950" y="692150"/>
            <a:ext cx="2749550" cy="3600450"/>
          </a:xfrm>
          <a:noFill/>
        </p:spPr>
      </p:pic>
      <p:graphicFrame>
        <p:nvGraphicFramePr>
          <p:cNvPr id="56325" name="Object 5"/>
          <p:cNvGraphicFramePr>
            <a:graphicFrameLocks noChangeAspect="1"/>
          </p:cNvGraphicFramePr>
          <p:nvPr/>
        </p:nvGraphicFramePr>
        <p:xfrm>
          <a:off x="3175000" y="692150"/>
          <a:ext cx="2755900" cy="3600450"/>
        </p:xfrm>
        <a:graphic>
          <a:graphicData uri="http://schemas.openxmlformats.org/presentationml/2006/ole">
            <p:oleObj spid="_x0000_s56325" name="Bitmap" r:id="rId8" imgW="3200000" imgH="4180952" progId="Paint.Picture">
              <p:embed/>
            </p:oleObj>
          </a:graphicData>
        </a:graphic>
      </p:graphicFrame>
      <p:graphicFrame>
        <p:nvGraphicFramePr>
          <p:cNvPr id="56326" name="Object 6"/>
          <p:cNvGraphicFramePr>
            <a:graphicFrameLocks noChangeAspect="1"/>
          </p:cNvGraphicFramePr>
          <p:nvPr/>
        </p:nvGraphicFramePr>
        <p:xfrm>
          <a:off x="5980113" y="692150"/>
          <a:ext cx="2755900" cy="3600450"/>
        </p:xfrm>
        <a:graphic>
          <a:graphicData uri="http://schemas.openxmlformats.org/presentationml/2006/ole">
            <p:oleObj spid="_x0000_s56326" name="Bitmap" r:id="rId9" imgW="3200000" imgH="4180952" progId="Paint.Picture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8"/>
          <p:cNvPicPr>
            <a:picLocks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755650" y="765175"/>
            <a:ext cx="7559675" cy="4833938"/>
          </a:xfrm>
          <a:noFill/>
        </p:spPr>
      </p:pic>
      <p:sp>
        <p:nvSpPr>
          <p:cNvPr id="58371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23850" y="260350"/>
            <a:ext cx="8509000" cy="333375"/>
          </a:xfrm>
          <a:solidFill>
            <a:srgbClr val="00008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numCol="1" anchorCtr="0" compatLnSpc="1">
            <a:prstTxWarp prst="textNoShape">
              <a:avLst/>
            </a:prstTxWarp>
            <a:spAutoFit/>
          </a:bodyPr>
          <a:lstStyle/>
          <a:p>
            <a:r>
              <a:rPr lang="en-GB" sz="2000">
                <a:solidFill>
                  <a:srgbClr val="FFFF00"/>
                </a:solidFill>
                <a:latin typeface="Arial" pitchFamily="1" charset="0"/>
                <a:ea typeface="ＭＳ Ｐゴシック" pitchFamily="1" charset="-128"/>
              </a:rPr>
              <a:t>First Atmospheric Data from ESO Paranal Observatory</a:t>
            </a:r>
          </a:p>
        </p:txBody>
      </p:sp>
      <p:sp>
        <p:nvSpPr>
          <p:cNvPr id="58372" name="Line 3"/>
          <p:cNvSpPr>
            <a:spLocks noChangeShapeType="1"/>
          </p:cNvSpPr>
          <p:nvPr/>
        </p:nvSpPr>
        <p:spPr bwMode="auto">
          <a:xfrm>
            <a:off x="935038" y="6332538"/>
            <a:ext cx="7775575" cy="0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373" name="Rectangle 4"/>
          <p:cNvSpPr>
            <a:spLocks noChangeArrowheads="1"/>
          </p:cNvSpPr>
          <p:nvPr/>
        </p:nvSpPr>
        <p:spPr bwMode="auto">
          <a:xfrm>
            <a:off x="1552575" y="527050"/>
            <a:ext cx="1011238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8374" name="Rectangle 5"/>
          <p:cNvSpPr>
            <a:spLocks noChangeArrowheads="1"/>
          </p:cNvSpPr>
          <p:nvPr/>
        </p:nvSpPr>
        <p:spPr bwMode="auto">
          <a:xfrm>
            <a:off x="0" y="-862013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8375" name="Rectangle 6"/>
          <p:cNvSpPr>
            <a:spLocks noChangeArrowheads="1"/>
          </p:cNvSpPr>
          <p:nvPr/>
        </p:nvSpPr>
        <p:spPr bwMode="auto">
          <a:xfrm>
            <a:off x="0" y="-347663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8376" name="Rectangle 7"/>
          <p:cNvSpPr>
            <a:spLocks noChangeArrowheads="1"/>
          </p:cNvSpPr>
          <p:nvPr/>
        </p:nvSpPr>
        <p:spPr bwMode="auto">
          <a:xfrm>
            <a:off x="0" y="7720013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8377" name="Rectangle 8"/>
          <p:cNvSpPr>
            <a:spLocks noChangeArrowheads="1"/>
          </p:cNvSpPr>
          <p:nvPr/>
        </p:nvSpPr>
        <p:spPr bwMode="auto">
          <a:xfrm>
            <a:off x="0" y="-6096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8378" name="Rectangle 9"/>
          <p:cNvSpPr>
            <a:spLocks noChangeArrowheads="1"/>
          </p:cNvSpPr>
          <p:nvPr/>
        </p:nvSpPr>
        <p:spPr bwMode="auto">
          <a:xfrm>
            <a:off x="0" y="74676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8379" name="Rectangle 10"/>
          <p:cNvSpPr>
            <a:spLocks noChangeArrowheads="1"/>
          </p:cNvSpPr>
          <p:nvPr/>
        </p:nvSpPr>
        <p:spPr bwMode="auto">
          <a:xfrm>
            <a:off x="0" y="-6096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8380" name="Rectangle 11"/>
          <p:cNvSpPr>
            <a:spLocks noChangeArrowheads="1"/>
          </p:cNvSpPr>
          <p:nvPr/>
        </p:nvSpPr>
        <p:spPr bwMode="auto">
          <a:xfrm>
            <a:off x="0" y="-685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8381" name="Rectangle 12"/>
          <p:cNvSpPr>
            <a:spLocks noChangeArrowheads="1"/>
          </p:cNvSpPr>
          <p:nvPr/>
        </p:nvSpPr>
        <p:spPr bwMode="auto">
          <a:xfrm>
            <a:off x="0" y="7391400"/>
            <a:ext cx="34925" cy="1524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de-DE" sz="1000">
                <a:ea typeface="Times New Roman" pitchFamily="1" charset="0"/>
                <a:cs typeface="Times New Roman" pitchFamily="1" charset="0"/>
              </a:rPr>
              <a:t> </a:t>
            </a:r>
            <a:endParaRPr lang="de-DE"/>
          </a:p>
        </p:txBody>
      </p:sp>
      <p:sp>
        <p:nvSpPr>
          <p:cNvPr id="58382" name="Rectangle 13"/>
          <p:cNvSpPr>
            <a:spLocks noChangeArrowheads="1"/>
          </p:cNvSpPr>
          <p:nvPr/>
        </p:nvSpPr>
        <p:spPr bwMode="auto">
          <a:xfrm>
            <a:off x="881063" y="5719763"/>
            <a:ext cx="7272337" cy="2127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solidFill>
                  <a:srgbClr val="FFFFFF"/>
                </a:solidFill>
              </a:rPr>
              <a:t>Temperature Profile Comparison with Paranal Radio Sounding (24.10.2011, 12:00 UTC)</a:t>
            </a:r>
          </a:p>
        </p:txBody>
      </p:sp>
      <p:sp>
        <p:nvSpPr>
          <p:cNvPr id="58383" name="Rectangle 15"/>
          <p:cNvSpPr>
            <a:spLocks noChangeArrowheads="1"/>
          </p:cNvSpPr>
          <p:nvPr/>
        </p:nvSpPr>
        <p:spPr bwMode="auto">
          <a:xfrm>
            <a:off x="4284663" y="1484313"/>
            <a:ext cx="1930400" cy="2746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de-DE">
                <a:solidFill>
                  <a:srgbClr val="0000FF"/>
                </a:solidFill>
              </a:rPr>
              <a:t>Blue: Radiometer</a:t>
            </a:r>
          </a:p>
        </p:txBody>
      </p:sp>
      <p:sp>
        <p:nvSpPr>
          <p:cNvPr id="58384" name="Rectangle 16"/>
          <p:cNvSpPr>
            <a:spLocks noChangeArrowheads="1"/>
          </p:cNvSpPr>
          <p:nvPr/>
        </p:nvSpPr>
        <p:spPr bwMode="auto">
          <a:xfrm>
            <a:off x="4297363" y="1916113"/>
            <a:ext cx="1982787" cy="2746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de-DE">
                <a:solidFill>
                  <a:srgbClr val="FF3300"/>
                </a:solidFill>
              </a:rPr>
              <a:t>Red: Radio Sonde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08075" y="1143000"/>
            <a:ext cx="7426325" cy="5334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 dirty="0" smtClean="0">
                <a:latin typeface="Arial" pitchFamily="1" charset="0"/>
                <a:ea typeface="ＭＳ Ｐゴシック" pitchFamily="1" charset="-128"/>
              </a:rPr>
              <a:t>Atmospheric Model: </a:t>
            </a:r>
            <a:r>
              <a:rPr lang="en-US" sz="2400" dirty="0" smtClean="0">
                <a:latin typeface="Arial" pitchFamily="1" charset="0"/>
                <a:ea typeface="ＭＳ Ｐゴシック" pitchFamily="1" charset="-128"/>
              </a:rPr>
              <a:t>PWV (Univ. </a:t>
            </a:r>
            <a:r>
              <a:rPr lang="en-US" sz="2800" dirty="0" err="1" smtClean="0">
                <a:latin typeface="Arial" pitchFamily="1" charset="0"/>
                <a:ea typeface="ＭＳ Ｐゴシック" pitchFamily="1" charset="-128"/>
              </a:rPr>
              <a:t>Lethbridge</a:t>
            </a:r>
            <a:r>
              <a:rPr lang="en-US" sz="2800" dirty="0" smtClean="0">
                <a:latin typeface="Arial" pitchFamily="1" charset="0"/>
                <a:ea typeface="ＭＳ Ｐゴシック" pitchFamily="1" charset="-128"/>
              </a:rPr>
              <a:t>)</a:t>
            </a:r>
            <a:endParaRPr lang="en-US" sz="2800" dirty="0" smtClean="0"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2132013" y="7489825"/>
            <a:ext cx="488950" cy="920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eaVert" wrap="none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endParaRPr lang="en-US" sz="2000" b="1">
              <a:solidFill>
                <a:srgbClr val="ECBB00"/>
              </a:solidFill>
              <a:latin typeface="Times" pitchFamily="1" charset="0"/>
            </a:endParaRP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2459038" y="7810500"/>
            <a:ext cx="488950" cy="920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eaVert" wrap="none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endParaRPr lang="en-US" sz="2000" b="1">
              <a:solidFill>
                <a:srgbClr val="ECBB00"/>
              </a:solidFill>
              <a:latin typeface="Times" pitchFamily="1" charset="0"/>
            </a:endParaRPr>
          </a:p>
        </p:txBody>
      </p:sp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4"/>
          <a:srcRect l="4506"/>
          <a:stretch>
            <a:fillRect/>
          </a:stretch>
        </p:blipFill>
        <p:spPr bwMode="auto">
          <a:xfrm>
            <a:off x="1947863" y="1676400"/>
            <a:ext cx="7043737" cy="48514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19463" name="Text Box 8"/>
          <p:cNvSpPr txBox="1">
            <a:spLocks noChangeArrowheads="1"/>
          </p:cNvSpPr>
          <p:nvPr/>
        </p:nvSpPr>
        <p:spPr bwMode="auto">
          <a:xfrm rot="-5400000">
            <a:off x="526256" y="4358482"/>
            <a:ext cx="1292225" cy="18240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eaVert" wrap="none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b="1">
                <a:latin typeface="Chalkboard" pitchFamily="1" charset="0"/>
                <a:ea typeface="Chalkboard" pitchFamily="1" charset="0"/>
                <a:cs typeface="Chalkboard" pitchFamily="1" charset="0"/>
              </a:rPr>
              <a:t>All other </a:t>
            </a:r>
          </a:p>
          <a:p>
            <a:pPr algn="ctr" eaLnBrk="0" hangingPunct="0"/>
            <a:r>
              <a:rPr lang="en-US" b="1">
                <a:latin typeface="Chalkboard" pitchFamily="1" charset="0"/>
                <a:ea typeface="Chalkboard" pitchFamily="1" charset="0"/>
                <a:cs typeface="Chalkboard" pitchFamily="1" charset="0"/>
              </a:rPr>
              <a:t>constituents:</a:t>
            </a:r>
          </a:p>
          <a:p>
            <a:pPr algn="ctr" eaLnBrk="0" hangingPunct="0"/>
            <a:r>
              <a:rPr lang="en-US" b="1">
                <a:latin typeface="Chalkboard" pitchFamily="1" charset="0"/>
                <a:ea typeface="Chalkboard" pitchFamily="1" charset="0"/>
                <a:cs typeface="Chalkboard" pitchFamily="1" charset="0"/>
              </a:rPr>
              <a:t> CO</a:t>
            </a:r>
            <a:r>
              <a:rPr lang="en-US" b="1" baseline="-25000">
                <a:latin typeface="Chalkboard" pitchFamily="1" charset="0"/>
                <a:ea typeface="Chalkboard" pitchFamily="1" charset="0"/>
                <a:cs typeface="Chalkboard" pitchFamily="1" charset="0"/>
              </a:rPr>
              <a:t>2</a:t>
            </a:r>
            <a:r>
              <a:rPr lang="en-US" b="1">
                <a:latin typeface="Chalkboard" pitchFamily="1" charset="0"/>
                <a:ea typeface="Chalkboard" pitchFamily="1" charset="0"/>
                <a:cs typeface="Chalkboard" pitchFamily="1" charset="0"/>
              </a:rPr>
              <a:t>, O</a:t>
            </a:r>
            <a:r>
              <a:rPr lang="en-US" b="1" baseline="-25000">
                <a:latin typeface="Chalkboard" pitchFamily="1" charset="0"/>
                <a:ea typeface="Chalkboard" pitchFamily="1" charset="0"/>
                <a:cs typeface="Chalkboard" pitchFamily="1" charset="0"/>
              </a:rPr>
              <a:t>2</a:t>
            </a:r>
            <a:endParaRPr lang="en-US" sz="2000" b="1">
              <a:latin typeface="Chalkboard" pitchFamily="1" charset="0"/>
              <a:ea typeface="Chalkboard" pitchFamily="1" charset="0"/>
              <a:cs typeface="Chalkboard" pitchFamily="1" charset="0"/>
            </a:endParaRPr>
          </a:p>
        </p:txBody>
      </p:sp>
      <p:graphicFrame>
        <p:nvGraphicFramePr>
          <p:cNvPr id="19458" name="Object 2"/>
          <p:cNvGraphicFramePr>
            <a:graphicFrameLocks noChangeAspect="1"/>
          </p:cNvGraphicFramePr>
          <p:nvPr>
            <p:ph sz="half" idx="2"/>
          </p:nvPr>
        </p:nvGraphicFramePr>
        <p:xfrm>
          <a:off x="5070475" y="184150"/>
          <a:ext cx="4038600" cy="771525"/>
        </p:xfrm>
        <a:graphic>
          <a:graphicData uri="http://schemas.openxmlformats.org/presentationml/2006/ole">
            <p:oleObj spid="_x0000_s19458" name="CorelDRAW" r:id="rId5" imgW="4583871" imgH="874616" progId="CorelDRAW.Graphic.9">
              <p:embed/>
            </p:oleObj>
          </a:graphicData>
        </a:graphic>
      </p:graphicFrame>
      <p:sp>
        <p:nvSpPr>
          <p:cNvPr id="1946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2608263"/>
            <a:ext cx="2160587" cy="892175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2400" b="1">
                <a:latin typeface="Chalkboard" pitchFamily="1" charset="0"/>
                <a:ea typeface="Chalkboard" pitchFamily="1" charset="0"/>
                <a:cs typeface="Chalkboard" pitchFamily="1" charset="0"/>
              </a:rPr>
              <a:t>H</a:t>
            </a:r>
            <a:r>
              <a:rPr lang="en-US" sz="2400" b="1" baseline="-25000">
                <a:latin typeface="Chalkboard" pitchFamily="1" charset="0"/>
                <a:ea typeface="Chalkboard" pitchFamily="1" charset="0"/>
                <a:cs typeface="Chalkboard" pitchFamily="1" charset="0"/>
              </a:rPr>
              <a:t>2</a:t>
            </a:r>
            <a:r>
              <a:rPr lang="en-US" sz="2400" b="1">
                <a:latin typeface="Chalkboard" pitchFamily="1" charset="0"/>
                <a:ea typeface="Chalkboard" pitchFamily="1" charset="0"/>
                <a:cs typeface="Chalkboard" pitchFamily="1" charset="0"/>
              </a:rPr>
              <a:t>O only,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sz="2400" b="1">
                <a:latin typeface="Chalkboard" pitchFamily="1" charset="0"/>
                <a:ea typeface="Chalkboard" pitchFamily="1" charset="0"/>
                <a:cs typeface="Chalkboard" pitchFamily="1" charset="0"/>
              </a:rPr>
              <a:t>PWV = 1 mm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8" name="Rectangle 2"/>
          <p:cNvSpPr>
            <a:spLocks noRot="1" noChangeArrowheads="1"/>
          </p:cNvSpPr>
          <p:nvPr/>
        </p:nvSpPr>
        <p:spPr bwMode="auto">
          <a:xfrm>
            <a:off x="323850" y="1268413"/>
            <a:ext cx="84963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buClr>
                <a:schemeClr val="hlink"/>
              </a:buClr>
              <a:buFont typeface="Wingdings" charset="2"/>
              <a:buNone/>
              <a:defRPr/>
            </a:pPr>
            <a:endParaRPr lang="en-GB" sz="1600" b="1" i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0419" name="Rectangle 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23850" y="260350"/>
            <a:ext cx="8509000" cy="333375"/>
          </a:xfrm>
          <a:solidFill>
            <a:srgbClr val="00008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numCol="1" anchorCtr="0" compatLnSpc="1">
            <a:prstTxWarp prst="textNoShape">
              <a:avLst/>
            </a:prstTxWarp>
            <a:spAutoFit/>
          </a:bodyPr>
          <a:lstStyle/>
          <a:p>
            <a:r>
              <a:rPr lang="en-GB" sz="2000">
                <a:solidFill>
                  <a:srgbClr val="FFFF00"/>
                </a:solidFill>
                <a:latin typeface="Arial" pitchFamily="1" charset="0"/>
                <a:ea typeface="ＭＳ Ｐゴシック" pitchFamily="1" charset="-128"/>
              </a:rPr>
              <a:t>Potential of Temperatur Profiling: Inversion Development and Decay</a:t>
            </a:r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3276600" y="36449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2195513" y="3284538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0423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0424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675" y="1412875"/>
            <a:ext cx="1800225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5" name="Rectangle 9"/>
          <p:cNvSpPr>
            <a:spLocks noChangeArrowheads="1"/>
          </p:cNvSpPr>
          <p:nvPr/>
        </p:nvSpPr>
        <p:spPr bwMode="auto">
          <a:xfrm>
            <a:off x="0" y="1714500"/>
            <a:ext cx="2270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GB" sz="1200">
                <a:ea typeface="Times New Roman" pitchFamily="1" charset="0"/>
                <a:cs typeface="Times New Roman" pitchFamily="1" charset="0"/>
              </a:rPr>
              <a:t> </a:t>
            </a:r>
            <a:endParaRPr lang="en-GB"/>
          </a:p>
        </p:txBody>
      </p:sp>
      <p:pic>
        <p:nvPicPr>
          <p:cNvPr id="60426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00338" y="1412875"/>
            <a:ext cx="1800225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7" name="Rectangle 11"/>
          <p:cNvSpPr>
            <a:spLocks noChangeArrowheads="1"/>
          </p:cNvSpPr>
          <p:nvPr/>
        </p:nvSpPr>
        <p:spPr bwMode="auto">
          <a:xfrm>
            <a:off x="0" y="3703638"/>
            <a:ext cx="2555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GB" sz="1200">
                <a:ea typeface="Times New Roman" pitchFamily="1" charset="0"/>
                <a:cs typeface="Times New Roman" pitchFamily="1" charset="0"/>
              </a:rPr>
              <a:t> </a:t>
            </a:r>
            <a:r>
              <a:rPr lang="de-DE" sz="800"/>
              <a:t> </a:t>
            </a:r>
            <a:endParaRPr lang="de-DE"/>
          </a:p>
        </p:txBody>
      </p:sp>
      <p:sp>
        <p:nvSpPr>
          <p:cNvPr id="60428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0429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1412875"/>
            <a:ext cx="1800225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30" name="Rectangle 14"/>
          <p:cNvSpPr>
            <a:spLocks noChangeArrowheads="1"/>
          </p:cNvSpPr>
          <p:nvPr/>
        </p:nvSpPr>
        <p:spPr bwMode="auto">
          <a:xfrm>
            <a:off x="0" y="1714500"/>
            <a:ext cx="2270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GB" sz="1200">
                <a:ea typeface="Times New Roman" pitchFamily="1" charset="0"/>
                <a:cs typeface="Times New Roman" pitchFamily="1" charset="0"/>
              </a:rPr>
              <a:t> </a:t>
            </a:r>
            <a:endParaRPr lang="en-GB"/>
          </a:p>
        </p:txBody>
      </p:sp>
      <p:pic>
        <p:nvPicPr>
          <p:cNvPr id="60431" name="Picture 1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45250" y="1412875"/>
            <a:ext cx="1800225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32" name="Rectangle 16"/>
          <p:cNvSpPr>
            <a:spLocks noChangeArrowheads="1"/>
          </p:cNvSpPr>
          <p:nvPr/>
        </p:nvSpPr>
        <p:spPr bwMode="auto">
          <a:xfrm>
            <a:off x="0" y="3703638"/>
            <a:ext cx="2555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GB" sz="1200">
                <a:ea typeface="Times New Roman" pitchFamily="1" charset="0"/>
                <a:cs typeface="Times New Roman" pitchFamily="1" charset="0"/>
              </a:rPr>
              <a:t> </a:t>
            </a:r>
            <a:r>
              <a:rPr lang="de-DE" sz="800"/>
              <a:t> </a:t>
            </a:r>
            <a:endParaRPr lang="de-DE"/>
          </a:p>
        </p:txBody>
      </p:sp>
      <p:sp>
        <p:nvSpPr>
          <p:cNvPr id="60433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0434" name="Picture 1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675" y="2563813"/>
            <a:ext cx="1800225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35" name="Rectangle 19"/>
          <p:cNvSpPr>
            <a:spLocks noChangeArrowheads="1"/>
          </p:cNvSpPr>
          <p:nvPr/>
        </p:nvSpPr>
        <p:spPr bwMode="auto">
          <a:xfrm>
            <a:off x="0" y="1714500"/>
            <a:ext cx="2270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GB" sz="1200">
                <a:ea typeface="Times New Roman" pitchFamily="1" charset="0"/>
                <a:cs typeface="Times New Roman" pitchFamily="1" charset="0"/>
              </a:rPr>
              <a:t> </a:t>
            </a:r>
            <a:endParaRPr lang="en-GB"/>
          </a:p>
        </p:txBody>
      </p:sp>
      <p:pic>
        <p:nvPicPr>
          <p:cNvPr id="60436" name="Picture 2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00338" y="2563813"/>
            <a:ext cx="1800225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37" name="Rectangle 21"/>
          <p:cNvSpPr>
            <a:spLocks noChangeArrowheads="1"/>
          </p:cNvSpPr>
          <p:nvPr/>
        </p:nvSpPr>
        <p:spPr bwMode="auto">
          <a:xfrm>
            <a:off x="0" y="3703638"/>
            <a:ext cx="2555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GB" sz="1200">
                <a:ea typeface="Times New Roman" pitchFamily="1" charset="0"/>
                <a:cs typeface="Times New Roman" pitchFamily="1" charset="0"/>
              </a:rPr>
              <a:t> </a:t>
            </a:r>
            <a:r>
              <a:rPr lang="de-DE" sz="800"/>
              <a:t> </a:t>
            </a:r>
            <a:endParaRPr lang="de-DE"/>
          </a:p>
        </p:txBody>
      </p:sp>
      <p:sp>
        <p:nvSpPr>
          <p:cNvPr id="60438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0439" name="Picture 2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72000" y="2563813"/>
            <a:ext cx="1800225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40" name="Rectangle 24"/>
          <p:cNvSpPr>
            <a:spLocks noChangeArrowheads="1"/>
          </p:cNvSpPr>
          <p:nvPr/>
        </p:nvSpPr>
        <p:spPr bwMode="auto">
          <a:xfrm>
            <a:off x="0" y="1714500"/>
            <a:ext cx="2270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GB" sz="1200">
                <a:ea typeface="Times New Roman" pitchFamily="1" charset="0"/>
                <a:cs typeface="Times New Roman" pitchFamily="1" charset="0"/>
              </a:rPr>
              <a:t> </a:t>
            </a:r>
            <a:endParaRPr lang="en-GB"/>
          </a:p>
        </p:txBody>
      </p:sp>
      <p:pic>
        <p:nvPicPr>
          <p:cNvPr id="60441" name="Picture 2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445250" y="2563813"/>
            <a:ext cx="1800225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42" name="Rectangle 26"/>
          <p:cNvSpPr>
            <a:spLocks noChangeArrowheads="1"/>
          </p:cNvSpPr>
          <p:nvPr/>
        </p:nvSpPr>
        <p:spPr bwMode="auto">
          <a:xfrm>
            <a:off x="0" y="3703638"/>
            <a:ext cx="2555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GB" sz="1200">
                <a:ea typeface="Times New Roman" pitchFamily="1" charset="0"/>
                <a:cs typeface="Times New Roman" pitchFamily="1" charset="0"/>
              </a:rPr>
              <a:t> </a:t>
            </a:r>
            <a:r>
              <a:rPr lang="de-DE" sz="800"/>
              <a:t> </a:t>
            </a:r>
            <a:endParaRPr lang="de-DE"/>
          </a:p>
        </p:txBody>
      </p:sp>
      <p:sp>
        <p:nvSpPr>
          <p:cNvPr id="60443" name="Rectangle 2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0444" name="Picture 28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28675" y="3716338"/>
            <a:ext cx="1800225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45" name="Rectangle 29"/>
          <p:cNvSpPr>
            <a:spLocks noChangeArrowheads="1"/>
          </p:cNvSpPr>
          <p:nvPr/>
        </p:nvSpPr>
        <p:spPr bwMode="auto">
          <a:xfrm>
            <a:off x="0" y="1714500"/>
            <a:ext cx="2270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GB" sz="1200">
                <a:ea typeface="Times New Roman" pitchFamily="1" charset="0"/>
                <a:cs typeface="Times New Roman" pitchFamily="1" charset="0"/>
              </a:rPr>
              <a:t> </a:t>
            </a:r>
            <a:endParaRPr lang="en-GB"/>
          </a:p>
        </p:txBody>
      </p:sp>
      <p:pic>
        <p:nvPicPr>
          <p:cNvPr id="60446" name="Picture 30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700338" y="3716338"/>
            <a:ext cx="1800225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47" name="Rectangle 31"/>
          <p:cNvSpPr>
            <a:spLocks noChangeArrowheads="1"/>
          </p:cNvSpPr>
          <p:nvPr/>
        </p:nvSpPr>
        <p:spPr bwMode="auto">
          <a:xfrm>
            <a:off x="0" y="3703638"/>
            <a:ext cx="2555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GB" sz="1200">
                <a:ea typeface="Times New Roman" pitchFamily="1" charset="0"/>
                <a:cs typeface="Times New Roman" pitchFamily="1" charset="0"/>
              </a:rPr>
              <a:t> </a:t>
            </a:r>
            <a:r>
              <a:rPr lang="de-DE" sz="800"/>
              <a:t> </a:t>
            </a:r>
            <a:endParaRPr lang="de-DE"/>
          </a:p>
        </p:txBody>
      </p:sp>
      <p:sp>
        <p:nvSpPr>
          <p:cNvPr id="60448" name="Rectangle 3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0449" name="Picture 3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572000" y="3716338"/>
            <a:ext cx="1800225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50" name="Rectangle 34"/>
          <p:cNvSpPr>
            <a:spLocks noChangeArrowheads="1"/>
          </p:cNvSpPr>
          <p:nvPr/>
        </p:nvSpPr>
        <p:spPr bwMode="auto">
          <a:xfrm>
            <a:off x="0" y="1714500"/>
            <a:ext cx="2270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GB" sz="1200">
                <a:ea typeface="Times New Roman" pitchFamily="1" charset="0"/>
                <a:cs typeface="Times New Roman" pitchFamily="1" charset="0"/>
              </a:rPr>
              <a:t> </a:t>
            </a:r>
            <a:endParaRPr lang="en-GB"/>
          </a:p>
        </p:txBody>
      </p:sp>
      <p:pic>
        <p:nvPicPr>
          <p:cNvPr id="60451" name="Picture 35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445250" y="3716338"/>
            <a:ext cx="1800225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52" name="Rectangle 36"/>
          <p:cNvSpPr>
            <a:spLocks noChangeArrowheads="1"/>
          </p:cNvSpPr>
          <p:nvPr/>
        </p:nvSpPr>
        <p:spPr bwMode="auto">
          <a:xfrm>
            <a:off x="0" y="3703638"/>
            <a:ext cx="2555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GB" sz="1200">
                <a:ea typeface="Times New Roman" pitchFamily="1" charset="0"/>
                <a:cs typeface="Times New Roman" pitchFamily="1" charset="0"/>
              </a:rPr>
              <a:t> </a:t>
            </a:r>
            <a:r>
              <a:rPr lang="de-DE" sz="800"/>
              <a:t> </a:t>
            </a:r>
            <a:endParaRPr lang="de-DE"/>
          </a:p>
        </p:txBody>
      </p:sp>
      <p:sp>
        <p:nvSpPr>
          <p:cNvPr id="60453" name="Rectangle 3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0454" name="Picture 38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28675" y="4868863"/>
            <a:ext cx="1800225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55" name="Rectangle 39"/>
          <p:cNvSpPr>
            <a:spLocks noChangeArrowheads="1"/>
          </p:cNvSpPr>
          <p:nvPr/>
        </p:nvSpPr>
        <p:spPr bwMode="auto">
          <a:xfrm>
            <a:off x="0" y="1714500"/>
            <a:ext cx="2270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GB" sz="1200">
                <a:ea typeface="Times New Roman" pitchFamily="1" charset="0"/>
                <a:cs typeface="Times New Roman" pitchFamily="1" charset="0"/>
              </a:rPr>
              <a:t> </a:t>
            </a:r>
            <a:endParaRPr lang="en-GB"/>
          </a:p>
        </p:txBody>
      </p:sp>
      <p:pic>
        <p:nvPicPr>
          <p:cNvPr id="60456" name="Picture 40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700338" y="4868863"/>
            <a:ext cx="1800225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57" name="Rectangle 41"/>
          <p:cNvSpPr>
            <a:spLocks noChangeArrowheads="1"/>
          </p:cNvSpPr>
          <p:nvPr/>
        </p:nvSpPr>
        <p:spPr bwMode="auto">
          <a:xfrm>
            <a:off x="0" y="3703638"/>
            <a:ext cx="2555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GB" sz="1200">
                <a:ea typeface="Times New Roman" pitchFamily="1" charset="0"/>
                <a:cs typeface="Times New Roman" pitchFamily="1" charset="0"/>
              </a:rPr>
              <a:t> </a:t>
            </a:r>
            <a:r>
              <a:rPr lang="de-DE" sz="800"/>
              <a:t> </a:t>
            </a:r>
            <a:endParaRPr lang="de-DE"/>
          </a:p>
        </p:txBody>
      </p:sp>
      <p:sp>
        <p:nvSpPr>
          <p:cNvPr id="60458" name="Rectangle 4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0459" name="Picture 4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4572000" y="4868863"/>
            <a:ext cx="1800225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60" name="Rectangle 44"/>
          <p:cNvSpPr>
            <a:spLocks noChangeArrowheads="1"/>
          </p:cNvSpPr>
          <p:nvPr/>
        </p:nvSpPr>
        <p:spPr bwMode="auto">
          <a:xfrm>
            <a:off x="0" y="1714500"/>
            <a:ext cx="2270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GB" sz="1200">
                <a:ea typeface="Times New Roman" pitchFamily="1" charset="0"/>
                <a:cs typeface="Times New Roman" pitchFamily="1" charset="0"/>
              </a:rPr>
              <a:t> </a:t>
            </a:r>
            <a:endParaRPr lang="en-GB"/>
          </a:p>
        </p:txBody>
      </p:sp>
      <p:pic>
        <p:nvPicPr>
          <p:cNvPr id="60461" name="Picture 45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445250" y="4868863"/>
            <a:ext cx="1800225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62" name="Rectangle 46"/>
          <p:cNvSpPr>
            <a:spLocks noChangeArrowheads="1"/>
          </p:cNvSpPr>
          <p:nvPr/>
        </p:nvSpPr>
        <p:spPr bwMode="auto">
          <a:xfrm>
            <a:off x="0" y="3703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0463" name="Line 47"/>
          <p:cNvSpPr>
            <a:spLocks noChangeShapeType="1"/>
          </p:cNvSpPr>
          <p:nvPr/>
        </p:nvSpPr>
        <p:spPr bwMode="auto">
          <a:xfrm>
            <a:off x="935038" y="6332538"/>
            <a:ext cx="7775575" cy="0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latin typeface="+mj-lt"/>
                <a:ea typeface="ＭＳ Ｐゴシック" pitchFamily="1" charset="-128"/>
              </a:rPr>
              <a:t>Tool on </a:t>
            </a:r>
            <a:r>
              <a:rPr lang="en-US" dirty="0" err="1" smtClean="0">
                <a:latin typeface="+mj-lt"/>
                <a:ea typeface="ＭＳ Ｐゴシック" pitchFamily="1" charset="-128"/>
              </a:rPr>
              <a:t>Paranal</a:t>
            </a:r>
            <a:endParaRPr lang="en-US" dirty="0" smtClean="0">
              <a:latin typeface="+mj-lt"/>
              <a:ea typeface="ＭＳ Ｐゴシック" pitchFamily="1" charset="-128"/>
            </a:endParaRPr>
          </a:p>
        </p:txBody>
      </p:sp>
      <p:pic>
        <p:nvPicPr>
          <p:cNvPr id="64515" name="Picture 4" descr="2Dscan_exampl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4163" y="1295400"/>
            <a:ext cx="6294437" cy="523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latin typeface="+mj-lt"/>
                <a:ea typeface="ＭＳ Ｐゴシック" pitchFamily="1" charset="-128"/>
              </a:rPr>
              <a:t>Commissioning: </a:t>
            </a:r>
            <a:r>
              <a:rPr lang="en-US" dirty="0" smtClean="0">
                <a:latin typeface="+mj-lt"/>
                <a:ea typeface="ＭＳ Ｐゴシック" pitchFamily="1" charset="-128"/>
              </a:rPr>
              <a:t>Results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2413" y="1371600"/>
            <a:ext cx="8639175" cy="50276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WVR meets all specifications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PWV range 0.5-9 mm validated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PWV precision: ca 30 </a:t>
            </a:r>
            <a:r>
              <a:rPr lang="en-US" dirty="0" smtClean="0">
                <a:latin typeface="Symbol" pitchFamily="1" charset="2"/>
                <a:ea typeface="Symbol" pitchFamily="1" charset="2"/>
                <a:cs typeface="Symbol" pitchFamily="1" charset="2"/>
              </a:rPr>
              <a:t>m</a:t>
            </a: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m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PWV accuracy: ca 0.1 mm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All sky pointing, </a:t>
            </a: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2-D </a:t>
            </a: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scanning capability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High </a:t>
            </a: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time-resolution </a:t>
            </a: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(sec)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Autonomous </a:t>
            </a: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operation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Remote data access and control option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Absolute calibration (LN2</a:t>
            </a: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Integrated into </a:t>
            </a:r>
            <a:r>
              <a:rPr lang="en-US" dirty="0" err="1" smtClean="0">
                <a:latin typeface="Chalkboard" pitchFamily="1" charset="0"/>
                <a:ea typeface="ＭＳ Ｐゴシック" pitchFamily="1" charset="-128"/>
              </a:rPr>
              <a:t>Paranal</a:t>
            </a: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 </a:t>
            </a:r>
            <a:r>
              <a:rPr lang="en-US" dirty="0" err="1" smtClean="0">
                <a:latin typeface="Chalkboard" pitchFamily="1" charset="0"/>
                <a:ea typeface="ＭＳ Ｐゴシック" pitchFamily="1" charset="-128"/>
              </a:rPr>
              <a:t>meteo</a:t>
            </a: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-information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New header keywords (VISIR)</a:t>
            </a:r>
          </a:p>
          <a:p>
            <a:pPr lvl="1" eaLnBrk="1" hangingPunct="1">
              <a:lnSpc>
                <a:spcPct val="90000"/>
              </a:lnSpc>
            </a:pPr>
            <a:endParaRPr lang="en-US" dirty="0" smtClean="0">
              <a:latin typeface="Chalkboard" pitchFamily="1" charset="0"/>
              <a:ea typeface="ＭＳ Ｐゴシック" pitchFamily="1" charset="-128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dirty="0" smtClean="0">
              <a:latin typeface="Chalkboard" pitchFamily="1" charset="0"/>
              <a:ea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latin typeface="+mj-lt"/>
                <a:ea typeface="ＭＳ Ｐゴシック" pitchFamily="1" charset="-128"/>
                <a:cs typeface="Chalkboard"/>
              </a:rPr>
              <a:t>Early operations: </a:t>
            </a:r>
            <a:r>
              <a:rPr lang="en-US" dirty="0" smtClean="0">
                <a:latin typeface="+mj-lt"/>
                <a:ea typeface="ＭＳ Ｐゴシック" pitchFamily="1" charset="-128"/>
                <a:cs typeface="Chalkboard"/>
              </a:rPr>
              <a:t>Results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2413" y="1371600"/>
            <a:ext cx="8639175" cy="50276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WVR</a:t>
            </a: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 reliable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About 3% downtime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Learning how to best use it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PWV homogeneity 5-20%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Saturation limit: ca 20 mm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IR channel: powerful tool for cloud detection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need to </a:t>
            </a:r>
            <a:r>
              <a:rPr lang="en-US" dirty="0" err="1" smtClean="0">
                <a:latin typeface="Chalkboard" pitchFamily="1" charset="0"/>
                <a:ea typeface="ＭＳ Ｐゴシック" pitchFamily="1" charset="-128"/>
              </a:rPr>
              <a:t>characterise</a:t>
            </a: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 quantitatively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Ready to support science operations for VISIR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Other VLT instruments will also use it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dirty="0" smtClean="0">
              <a:latin typeface="Chalkboard" pitchFamily="1" charset="0"/>
              <a:ea typeface="ＭＳ Ｐゴシック" pitchFamily="1" charset="-128"/>
            </a:endParaRPr>
          </a:p>
        </p:txBody>
      </p:sp>
      <p:pic>
        <p:nvPicPr>
          <p:cNvPr id="4" name="Picture 3" descr="pwv_homog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3693"/>
            <a:ext cx="9144000" cy="5584307"/>
          </a:xfrm>
          <a:prstGeom prst="rect">
            <a:avLst/>
          </a:prstGeom>
        </p:spPr>
      </p:pic>
      <p:pic>
        <p:nvPicPr>
          <p:cNvPr id="5" name="Picture 4" descr="wvr_sat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3693"/>
            <a:ext cx="9144000" cy="55843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05000" y="63500"/>
            <a:ext cx="7315199" cy="1000125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+mj-lt"/>
                <a:ea typeface="ＭＳ Ｐゴシック" pitchFamily="1" charset="-128"/>
              </a:rPr>
              <a:t>PWV as an Observing Constraint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2413" y="1371600"/>
            <a:ext cx="8639175" cy="50276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Implemented </a:t>
            </a: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in</a:t>
            </a: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 </a:t>
            </a: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observation preparation software p2pp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Scheduled for</a:t>
            </a: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 full release </a:t>
            </a: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for Phase 2 </a:t>
            </a: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P90 </a:t>
            </a: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(period starting</a:t>
            </a: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 Oct </a:t>
            </a: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1, </a:t>
            </a: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2012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Simultaneous release of new VISIR ETC with PWV as user-defined constraint</a:t>
            </a:r>
            <a:endParaRPr lang="en-US" dirty="0" smtClean="0">
              <a:latin typeface="Chalkboard" pitchFamily="1" charset="0"/>
              <a:ea typeface="ＭＳ Ｐゴシック" pitchFamily="1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latin typeface="Chalkboard" pitchFamily="1" charset="0"/>
                <a:ea typeface="ＭＳ Ｐゴシック" pitchFamily="1" charset="-128"/>
              </a:rPr>
              <a:t>Update user manual with new observing strategy</a:t>
            </a:r>
            <a:endParaRPr lang="en-US" dirty="0" smtClean="0">
              <a:latin typeface="Chalkboard" pitchFamily="1" charset="0"/>
              <a:ea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 bwMode="auto">
          <a:xfrm>
            <a:off x="1905000" y="0"/>
            <a:ext cx="7239000" cy="11430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dirty="0" err="1" smtClean="0">
                <a:latin typeface="+mj-lt"/>
                <a:ea typeface="ＭＳ Ｐゴシック" pitchFamily="1" charset="-128"/>
              </a:rPr>
              <a:t>Paranal</a:t>
            </a:r>
            <a:r>
              <a:rPr lang="en-US" dirty="0" smtClean="0">
                <a:latin typeface="+mj-lt"/>
                <a:ea typeface="ＭＳ Ｐゴシック" pitchFamily="1" charset="-128"/>
              </a:rPr>
              <a:t> PWV Statistics</a:t>
            </a:r>
          </a:p>
        </p:txBody>
      </p:sp>
      <p:pic>
        <p:nvPicPr>
          <p:cNvPr id="71683" name="Picture 10" descr="QUARTI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371600"/>
            <a:ext cx="7086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4" name="TextBox 4"/>
          <p:cNvSpPr txBox="1">
            <a:spLocks noChangeArrowheads="1"/>
          </p:cNvSpPr>
          <p:nvPr/>
        </p:nvSpPr>
        <p:spPr bwMode="auto">
          <a:xfrm>
            <a:off x="1143000" y="5638800"/>
            <a:ext cx="7315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halkboard" pitchFamily="1" charset="0"/>
              </a:rPr>
              <a:t>Paranal median PWV: 2.4 mm (vs 1.5 mm for Mauna Kea)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 bwMode="auto">
          <a:xfrm>
            <a:off x="1981200" y="0"/>
            <a:ext cx="7162800" cy="11430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+mj-lt"/>
                <a:ea typeface="Chalkboard" pitchFamily="1" charset="0"/>
                <a:cs typeface="Chalkboard" pitchFamily="1" charset="0"/>
              </a:rPr>
              <a:t>PWV in Fits headers</a:t>
            </a:r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458200" cy="4191000"/>
          </a:xfrm>
        </p:spPr>
        <p:txBody>
          <a:bodyPr/>
          <a:lstStyle/>
          <a:p>
            <a:r>
              <a:rPr lang="en-US" dirty="0" smtClean="0">
                <a:latin typeface="Chalkboard" pitchFamily="1" charset="0"/>
                <a:ea typeface="Chalkboard" pitchFamily="1" charset="0"/>
                <a:cs typeface="Chalkboard" pitchFamily="1" charset="0"/>
              </a:rPr>
              <a:t>TEL </a:t>
            </a:r>
            <a:r>
              <a:rPr lang="en-US" dirty="0" smtClean="0">
                <a:latin typeface="Chalkboard" pitchFamily="1" charset="0"/>
                <a:ea typeface="Chalkboard" pitchFamily="1" charset="0"/>
                <a:cs typeface="Chalkboard" pitchFamily="1" charset="0"/>
              </a:rPr>
              <a:t>AMBI START/</a:t>
            </a:r>
            <a:r>
              <a:rPr lang="en-US" dirty="0" smtClean="0">
                <a:latin typeface="Chalkboard" pitchFamily="1" charset="0"/>
                <a:ea typeface="Chalkboard" pitchFamily="1" charset="0"/>
                <a:cs typeface="Chalkboard" pitchFamily="1" charset="0"/>
              </a:rPr>
              <a:t>END (being implemented)</a:t>
            </a:r>
          </a:p>
          <a:p>
            <a:pPr lvl="1"/>
            <a:r>
              <a:rPr lang="en-US" dirty="0" smtClean="0">
                <a:latin typeface="Chalkboard" pitchFamily="1" charset="0"/>
                <a:ea typeface="Chalkboard" pitchFamily="1" charset="0"/>
                <a:cs typeface="Chalkboard" pitchFamily="1" charset="0"/>
              </a:rPr>
              <a:t>Type: double</a:t>
            </a:r>
          </a:p>
          <a:p>
            <a:pPr lvl="1"/>
            <a:r>
              <a:rPr lang="en-US" dirty="0" smtClean="0">
                <a:latin typeface="Chalkboard" pitchFamily="1" charset="0"/>
                <a:ea typeface="Chalkboard" pitchFamily="1" charset="0"/>
                <a:cs typeface="Chalkboard" pitchFamily="1" charset="0"/>
              </a:rPr>
              <a:t>Value Format: %.2f</a:t>
            </a:r>
          </a:p>
          <a:p>
            <a:pPr lvl="1"/>
            <a:r>
              <a:rPr lang="en-US" dirty="0" smtClean="0">
                <a:latin typeface="Chalkboard" pitchFamily="1" charset="0"/>
                <a:ea typeface="Chalkboard" pitchFamily="1" charset="0"/>
                <a:cs typeface="Chalkboard" pitchFamily="1" charset="0"/>
              </a:rPr>
              <a:t>Content Field: integrated water </a:t>
            </a:r>
            <a:r>
              <a:rPr lang="en-US" dirty="0" err="1" smtClean="0">
                <a:latin typeface="Chalkboard" pitchFamily="1" charset="0"/>
                <a:ea typeface="Chalkboard" pitchFamily="1" charset="0"/>
                <a:cs typeface="Chalkboard" pitchFamily="1" charset="0"/>
              </a:rPr>
              <a:t>vapour</a:t>
            </a:r>
            <a:r>
              <a:rPr lang="en-US" dirty="0" smtClean="0">
                <a:latin typeface="Chalkboard" pitchFamily="1" charset="0"/>
                <a:ea typeface="Chalkboard" pitchFamily="1" charset="0"/>
                <a:cs typeface="Chalkboard" pitchFamily="1" charset="0"/>
              </a:rPr>
              <a:t> (WVR)</a:t>
            </a:r>
          </a:p>
          <a:p>
            <a:pPr lvl="1"/>
            <a:r>
              <a:rPr lang="en-US" dirty="0" smtClean="0">
                <a:latin typeface="Chalkboard" pitchFamily="1" charset="0"/>
                <a:ea typeface="Chalkboard" pitchFamily="1" charset="0"/>
                <a:cs typeface="Chalkboard" pitchFamily="1" charset="0"/>
              </a:rPr>
              <a:t>Description: integrated water </a:t>
            </a:r>
            <a:r>
              <a:rPr lang="en-US" dirty="0" err="1" smtClean="0">
                <a:latin typeface="Chalkboard" pitchFamily="1" charset="0"/>
                <a:ea typeface="Chalkboard" pitchFamily="1" charset="0"/>
                <a:cs typeface="Chalkboard" pitchFamily="1" charset="0"/>
              </a:rPr>
              <a:t>vapour</a:t>
            </a:r>
            <a:r>
              <a:rPr lang="en-US" dirty="0" smtClean="0">
                <a:latin typeface="Chalkboard" pitchFamily="1" charset="0"/>
                <a:ea typeface="Chalkboard" pitchFamily="1" charset="0"/>
                <a:cs typeface="Chalkboard" pitchFamily="1" charset="0"/>
              </a:rPr>
              <a:t> at zenith in mm at Start/End of </a:t>
            </a:r>
            <a:r>
              <a:rPr lang="en-US" dirty="0" smtClean="0">
                <a:latin typeface="Chalkboard" pitchFamily="1" charset="0"/>
                <a:ea typeface="Chalkboard" pitchFamily="1" charset="0"/>
                <a:cs typeface="Chalkboard" pitchFamily="1" charset="0"/>
              </a:rPr>
              <a:t>exposure</a:t>
            </a:r>
          </a:p>
          <a:p>
            <a:r>
              <a:rPr lang="en-US" dirty="0" smtClean="0">
                <a:latin typeface="Chalkboard" pitchFamily="1" charset="0"/>
                <a:ea typeface="Chalkboard" pitchFamily="1" charset="0"/>
                <a:cs typeface="Chalkboard" pitchFamily="1" charset="0"/>
              </a:rPr>
              <a:t>PWV variation over 2-min interval</a:t>
            </a:r>
          </a:p>
          <a:p>
            <a:pPr lvl="1">
              <a:buFontTx/>
              <a:buNone/>
            </a:pPr>
            <a:endParaRPr lang="en-US" dirty="0" smtClean="0">
              <a:latin typeface="Chalkboard" pitchFamily="1" charset="0"/>
              <a:ea typeface="Chalkboard" pitchFamily="1" charset="0"/>
              <a:cs typeface="Chalkboard" pitchFamily="1" charset="0"/>
            </a:endParaRPr>
          </a:p>
          <a:p>
            <a:pPr lvl="1"/>
            <a:endParaRPr lang="en-US" dirty="0" smtClean="0">
              <a:latin typeface="Chalkboard" pitchFamily="1" charset="0"/>
              <a:ea typeface="Chalkboard" pitchFamily="1" charset="0"/>
              <a:cs typeface="Chalkboard" pitchFamily="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Chalkboard"/>
                <a:cs typeface="Chalkboard"/>
              </a:rPr>
              <a:t>Water </a:t>
            </a:r>
            <a:r>
              <a:rPr lang="en-US" dirty="0" err="1" smtClean="0">
                <a:latin typeface="Chalkboard"/>
                <a:cs typeface="Chalkboard"/>
              </a:rPr>
              <a:t>vapour</a:t>
            </a:r>
            <a:r>
              <a:rPr lang="en-US" dirty="0" smtClean="0">
                <a:latin typeface="Chalkboard"/>
                <a:cs typeface="Chalkboard"/>
              </a:rPr>
              <a:t> monitor (profiling radiometer) operational on </a:t>
            </a:r>
            <a:r>
              <a:rPr lang="en-US" dirty="0" err="1" smtClean="0">
                <a:latin typeface="Chalkboard"/>
                <a:cs typeface="Chalkboard"/>
              </a:rPr>
              <a:t>Paranal</a:t>
            </a:r>
            <a:endParaRPr lang="en-US" dirty="0" smtClean="0">
              <a:latin typeface="Chalkboard"/>
              <a:cs typeface="Chalkboard"/>
            </a:endParaRPr>
          </a:p>
          <a:p>
            <a:r>
              <a:rPr lang="en-US" dirty="0" smtClean="0">
                <a:latin typeface="Chalkboard"/>
                <a:cs typeface="Chalkboard"/>
              </a:rPr>
              <a:t>Performance validated: </a:t>
            </a:r>
          </a:p>
          <a:p>
            <a:pPr lvl="1"/>
            <a:r>
              <a:rPr lang="en-US" dirty="0" smtClean="0">
                <a:latin typeface="Chalkboard"/>
                <a:cs typeface="Chalkboard"/>
              </a:rPr>
              <a:t>Range: 0-9 mm (saturation limit: 20 mm), </a:t>
            </a:r>
          </a:p>
          <a:p>
            <a:pPr lvl="1"/>
            <a:r>
              <a:rPr lang="en-US" dirty="0" smtClean="0">
                <a:latin typeface="Chalkboard"/>
                <a:cs typeface="Chalkboard"/>
              </a:rPr>
              <a:t>Precision: 30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>
                <a:latin typeface="Chalkboard"/>
                <a:cs typeface="Chalkboard"/>
              </a:rPr>
              <a:t>m, accuracy ca 0.1 mm</a:t>
            </a:r>
          </a:p>
          <a:p>
            <a:r>
              <a:rPr lang="en-US" dirty="0" smtClean="0">
                <a:latin typeface="Chalkboard"/>
                <a:cs typeface="Chalkboard"/>
              </a:rPr>
              <a:t>PWV as user-provided constraint for service mode </a:t>
            </a:r>
            <a:r>
              <a:rPr lang="en-US" dirty="0" smtClean="0">
                <a:latin typeface="Chalkboard"/>
                <a:cs typeface="Chalkboard"/>
              </a:rPr>
              <a:t>observing</a:t>
            </a:r>
            <a:endParaRPr lang="en-US" dirty="0" smtClean="0">
              <a:latin typeface="Chalkboard"/>
              <a:cs typeface="Chalkboard"/>
            </a:endParaRPr>
          </a:p>
          <a:p>
            <a:r>
              <a:rPr lang="en-US" dirty="0" smtClean="0">
                <a:latin typeface="Chalkboard"/>
                <a:cs typeface="Chalkboard"/>
              </a:rPr>
              <a:t>PWV for real-time decisions at telescope</a:t>
            </a:r>
          </a:p>
          <a:p>
            <a:r>
              <a:rPr lang="en-US" dirty="0" smtClean="0">
                <a:latin typeface="Chalkboard"/>
                <a:cs typeface="Chalkboard"/>
              </a:rPr>
              <a:t>PWV in FITS headers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VISIR upgrade: PWV Monitor</a:t>
            </a: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Chalkboard"/>
                <a:cs typeface="Chalkboard"/>
              </a:rPr>
              <a:t>Humidity profiles</a:t>
            </a:r>
          </a:p>
          <a:p>
            <a:r>
              <a:rPr lang="en-US" dirty="0" smtClean="0">
                <a:latin typeface="Chalkboard"/>
                <a:cs typeface="Chalkboard"/>
              </a:rPr>
              <a:t>Temperature profiles</a:t>
            </a:r>
          </a:p>
          <a:p>
            <a:r>
              <a:rPr lang="en-US" dirty="0" smtClean="0">
                <a:latin typeface="Chalkboard"/>
                <a:cs typeface="Chalkboard"/>
              </a:rPr>
              <a:t>Atmospheric modeling – telluric standard stars</a:t>
            </a:r>
          </a:p>
          <a:p>
            <a:r>
              <a:rPr lang="en-US" dirty="0" smtClean="0">
                <a:latin typeface="Chalkboard"/>
                <a:cs typeface="Chalkboard"/>
              </a:rPr>
              <a:t>Quality control tool for survey work</a:t>
            </a:r>
          </a:p>
          <a:p>
            <a:r>
              <a:rPr lang="en-US" dirty="0" err="1" smtClean="0">
                <a:latin typeface="Chalkboard"/>
                <a:cs typeface="Chalkboard"/>
              </a:rPr>
              <a:t>Meso</a:t>
            </a:r>
            <a:r>
              <a:rPr lang="en-US" dirty="0" smtClean="0">
                <a:latin typeface="Chalkboard"/>
                <a:cs typeface="Chalkboard"/>
              </a:rPr>
              <a:t>-scale models for forecasting ?</a:t>
            </a:r>
          </a:p>
          <a:p>
            <a:r>
              <a:rPr lang="en-US" dirty="0" smtClean="0">
                <a:latin typeface="Chalkboard"/>
                <a:cs typeface="Chalkboard"/>
              </a:rPr>
              <a:t>Routine </a:t>
            </a:r>
            <a:r>
              <a:rPr lang="en-US" dirty="0" err="1" smtClean="0">
                <a:latin typeface="Chalkboard"/>
                <a:cs typeface="Chalkboard"/>
              </a:rPr>
              <a:t>characterisation</a:t>
            </a:r>
            <a:r>
              <a:rPr lang="en-US" dirty="0" smtClean="0">
                <a:latin typeface="Chalkboard"/>
                <a:cs typeface="Chalkboard"/>
              </a:rPr>
              <a:t> of atmosphere</a:t>
            </a:r>
          </a:p>
          <a:p>
            <a:r>
              <a:rPr lang="en-US" dirty="0" smtClean="0">
                <a:latin typeface="Chalkboard"/>
                <a:cs typeface="Chalkboard"/>
              </a:rPr>
              <a:t>Combination with other techniques of atmospheric sensing …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PWV profiling radiometer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Chalkboard"/>
                <a:cs typeface="Chalkboard"/>
              </a:rPr>
              <a:t>PWV radiometer on </a:t>
            </a:r>
            <a:r>
              <a:rPr lang="en-US" dirty="0" err="1" smtClean="0">
                <a:latin typeface="Chalkboard"/>
                <a:cs typeface="Chalkboard"/>
              </a:rPr>
              <a:t>Paranal</a:t>
            </a:r>
            <a:endParaRPr lang="en-US" dirty="0" smtClean="0">
              <a:latin typeface="Chalkboard"/>
              <a:cs typeface="Chalkboard"/>
            </a:endParaRPr>
          </a:p>
          <a:p>
            <a:r>
              <a:rPr lang="en-US" dirty="0" smtClean="0">
                <a:latin typeface="Chalkboard"/>
                <a:cs typeface="Chalkboard"/>
              </a:rPr>
              <a:t>Tool for real-time support of science operations</a:t>
            </a:r>
          </a:p>
          <a:p>
            <a:r>
              <a:rPr lang="en-US" dirty="0" smtClean="0">
                <a:latin typeface="Chalkboard"/>
                <a:cs typeface="Chalkboard"/>
              </a:rPr>
              <a:t>Commercial product (</a:t>
            </a:r>
            <a:r>
              <a:rPr lang="en-US" dirty="0" err="1" smtClean="0">
                <a:latin typeface="Chalkboard"/>
                <a:cs typeface="Chalkboard"/>
              </a:rPr>
              <a:t>standardisation</a:t>
            </a:r>
            <a:r>
              <a:rPr lang="en-US" dirty="0" smtClean="0">
                <a:latin typeface="Chalkboard"/>
                <a:cs typeface="Chalkboard"/>
              </a:rPr>
              <a:t>)</a:t>
            </a:r>
          </a:p>
          <a:p>
            <a:r>
              <a:rPr lang="en-US" dirty="0" smtClean="0">
                <a:latin typeface="Chalkboard"/>
                <a:cs typeface="Chalkboard"/>
              </a:rPr>
              <a:t>Absolute calibration (LN2)</a:t>
            </a:r>
          </a:p>
          <a:p>
            <a:r>
              <a:rPr lang="en-US" dirty="0" err="1" smtClean="0">
                <a:latin typeface="Chalkboard"/>
                <a:cs typeface="Chalkboard"/>
              </a:rPr>
              <a:t>Characterisation</a:t>
            </a:r>
            <a:r>
              <a:rPr lang="en-US" dirty="0" smtClean="0">
                <a:latin typeface="Chalkboard"/>
                <a:cs typeface="Chalkboard"/>
              </a:rPr>
              <a:t> </a:t>
            </a:r>
            <a:r>
              <a:rPr lang="en-US" dirty="0" smtClean="0">
                <a:latin typeface="Chalkboard"/>
                <a:cs typeface="Chalkboard"/>
              </a:rPr>
              <a:t>of </a:t>
            </a:r>
            <a:r>
              <a:rPr lang="en-US" dirty="0" smtClean="0">
                <a:latin typeface="Chalkboard"/>
                <a:cs typeface="Chalkboard"/>
              </a:rPr>
              <a:t>impact</a:t>
            </a:r>
            <a:r>
              <a:rPr lang="en-US" dirty="0" smtClean="0">
                <a:latin typeface="Chalkboard"/>
                <a:cs typeface="Chalkboard"/>
              </a:rPr>
              <a:t> of atmospheric properties on science</a:t>
            </a:r>
          </a:p>
          <a:p>
            <a:pPr lvl="1"/>
            <a:r>
              <a:rPr lang="en-US" dirty="0" err="1" smtClean="0">
                <a:latin typeface="Chalkboard"/>
                <a:cs typeface="Chalkboard"/>
              </a:rPr>
              <a:t>Optimisation</a:t>
            </a:r>
            <a:r>
              <a:rPr lang="en-US" dirty="0" smtClean="0">
                <a:latin typeface="Chalkboard"/>
                <a:cs typeface="Chalkboard"/>
              </a:rPr>
              <a:t> of </a:t>
            </a:r>
            <a:r>
              <a:rPr lang="en-US" smtClean="0">
                <a:latin typeface="Chalkboard"/>
                <a:cs typeface="Chalkboard"/>
              </a:rPr>
              <a:t>science time</a:t>
            </a:r>
          </a:p>
          <a:p>
            <a:pPr lvl="1"/>
            <a:r>
              <a:rPr lang="en-US" smtClean="0">
                <a:latin typeface="Chalkboard"/>
                <a:cs typeface="Chalkboard"/>
              </a:rPr>
              <a:t>Data </a:t>
            </a:r>
            <a:r>
              <a:rPr lang="en-US" dirty="0" smtClean="0">
                <a:latin typeface="Chalkboard"/>
                <a:cs typeface="Chalkboard"/>
              </a:rPr>
              <a:t>quality of survey</a:t>
            </a:r>
          </a:p>
          <a:p>
            <a:endParaRPr lang="en-US" dirty="0" smtClean="0">
              <a:latin typeface="Chalkboard"/>
              <a:cs typeface="Chalkboard"/>
            </a:endParaRP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21509" name="Picture 4" descr="700_3_sources"/>
          <p:cNvPicPr>
            <a:picLocks noChangeAspect="1" noChangeArrowheads="1"/>
          </p:cNvPicPr>
          <p:nvPr/>
        </p:nvPicPr>
        <p:blipFill>
          <a:blip r:embed="rId2"/>
          <a:srcRect t="3796"/>
          <a:stretch>
            <a:fillRect/>
          </a:stretch>
        </p:blipFill>
        <p:spPr bwMode="auto">
          <a:xfrm>
            <a:off x="2460625" y="123825"/>
            <a:ext cx="6454775" cy="659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 bwMode="auto">
          <a:xfrm>
            <a:off x="256050" y="4114800"/>
            <a:ext cx="22045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HelveticaNeueLT Com 65 Md" pitchFamily="34" charset="0"/>
                <a:ea typeface="+mn-ea"/>
                <a:cs typeface="+mn-cs"/>
              </a:rPr>
              <a:t>Querel</a:t>
            </a:r>
            <a:r>
              <a:rPr lang="en-US" sz="2000" dirty="0" smtClean="0">
                <a:latin typeface="HelveticaNeueLT Com 65 Md" pitchFamily="34" charset="0"/>
                <a:ea typeface="+mn-ea"/>
                <a:cs typeface="+mn-cs"/>
              </a:rPr>
              <a:t> et al. 2011</a:t>
            </a:r>
            <a:endParaRPr lang="en-US" sz="2000" dirty="0" smtClean="0">
              <a:latin typeface="HelveticaNeueLT Com 65 Md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533401" y="2209800"/>
            <a:ext cx="192722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halkboard"/>
                <a:ea typeface="+mn-ea"/>
                <a:cs typeface="Chalkboard"/>
              </a:rPr>
              <a:t>UVES: high resolution </a:t>
            </a:r>
            <a:r>
              <a:rPr lang="en-US" sz="2000" dirty="0" err="1" smtClean="0">
                <a:latin typeface="Chalkboard"/>
                <a:ea typeface="+mn-ea"/>
                <a:cs typeface="Chalkboard"/>
              </a:rPr>
              <a:t>echelle</a:t>
            </a:r>
            <a:r>
              <a:rPr lang="en-US" sz="2000" dirty="0" smtClean="0">
                <a:latin typeface="Chalkboard"/>
                <a:ea typeface="+mn-ea"/>
                <a:cs typeface="Chalkboard"/>
              </a:rPr>
              <a:t> optical spectra</a:t>
            </a:r>
            <a:endParaRPr lang="en-US" sz="2000" dirty="0" smtClean="0">
              <a:latin typeface="Chalkboard"/>
              <a:ea typeface="+mn-ea"/>
              <a:cs typeface="Chalkboar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+mj-lt"/>
                <a:ea typeface="ＭＳ Ｐゴシック" pitchFamily="1" charset="-128"/>
                <a:cs typeface="Chalkboard"/>
              </a:rPr>
              <a:t>E-ELT site </a:t>
            </a:r>
            <a:r>
              <a:rPr lang="en-US" dirty="0" err="1" smtClean="0">
                <a:latin typeface="+mj-lt"/>
                <a:ea typeface="ＭＳ Ｐゴシック" pitchFamily="1" charset="-128"/>
                <a:cs typeface="Chalkboard"/>
              </a:rPr>
              <a:t>characterisation</a:t>
            </a:r>
            <a:r>
              <a:rPr lang="en-US" dirty="0" smtClean="0">
                <a:latin typeface="+mj-lt"/>
                <a:ea typeface="ＭＳ Ｐゴシック" pitchFamily="1" charset="-128"/>
                <a:cs typeface="Chalkboard"/>
              </a:rPr>
              <a:t> (2009)</a:t>
            </a:r>
            <a:endParaRPr lang="en-US" dirty="0" smtClean="0">
              <a:latin typeface="+mj-lt"/>
              <a:ea typeface="ＭＳ Ｐゴシック" pitchFamily="1" charset="-128"/>
              <a:cs typeface="Chalkboard"/>
            </a:endParaRPr>
          </a:p>
        </p:txBody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2413" y="1371600"/>
            <a:ext cx="8639175" cy="5027613"/>
          </a:xfrm>
        </p:spPr>
        <p:txBody>
          <a:bodyPr/>
          <a:lstStyle/>
          <a:p>
            <a:endParaRPr lang="en-US"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22534" name="Picture 6" descr="PWV_2000_2008"/>
          <p:cNvPicPr>
            <a:picLocks noChangeAspect="1" noChangeArrowheads="1"/>
          </p:cNvPicPr>
          <p:nvPr/>
        </p:nvPicPr>
        <p:blipFill>
          <a:blip r:embed="rId3"/>
          <a:srcRect l="6734" t="14291" r="5051" b="11909"/>
          <a:stretch>
            <a:fillRect/>
          </a:stretch>
        </p:blipFill>
        <p:spPr bwMode="auto">
          <a:xfrm>
            <a:off x="280988" y="1206500"/>
            <a:ext cx="8709025" cy="557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pitchFamily="1" charset="0"/>
                <a:ea typeface="ＭＳ Ｐゴシック" pitchFamily="1" charset="-128"/>
              </a:rPr>
              <a:t>E-ELT site </a:t>
            </a:r>
            <a:r>
              <a:rPr lang="en-US" dirty="0" err="1" smtClean="0">
                <a:latin typeface="Arial" pitchFamily="1" charset="0"/>
                <a:ea typeface="ＭＳ Ｐゴシック" pitchFamily="1" charset="-128"/>
              </a:rPr>
              <a:t>characterisation</a:t>
            </a:r>
            <a:endParaRPr lang="en-US" dirty="0" smtClean="0"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2413" y="1371600"/>
            <a:ext cx="8639175" cy="5027613"/>
          </a:xfrm>
        </p:spPr>
        <p:txBody>
          <a:bodyPr/>
          <a:lstStyle/>
          <a:p>
            <a:endParaRPr lang="en-US"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24580" name="Picture 5" descr="PWV_2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025" y="1130300"/>
            <a:ext cx="8609013" cy="57277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pitchFamily="1" charset="0"/>
                <a:ea typeface="ＭＳ Ｐゴシック" pitchFamily="1" charset="-128"/>
              </a:rPr>
              <a:t>E-ELT site </a:t>
            </a:r>
            <a:r>
              <a:rPr lang="en-US" dirty="0" err="1" smtClean="0">
                <a:latin typeface="Arial" pitchFamily="1" charset="0"/>
                <a:ea typeface="ＭＳ Ｐゴシック" pitchFamily="1" charset="-128"/>
              </a:rPr>
              <a:t>characterisation</a:t>
            </a:r>
            <a:endParaRPr lang="en-US" dirty="0"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26629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114425"/>
            <a:ext cx="8818562" cy="521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Content Placeholder 3" descr="rs_balloon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0487" r="-80487"/>
          <a:stretch>
            <a:fillRect/>
          </a:stretch>
        </p:blipFill>
        <p:spPr>
          <a:xfrm>
            <a:off x="-914400" y="1371600"/>
            <a:ext cx="8640763" cy="5027613"/>
          </a:xfrm>
        </p:spPr>
      </p:pic>
      <p:sp>
        <p:nvSpPr>
          <p:cNvPr id="27651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dirty="0" err="1" smtClean="0">
                <a:latin typeface="Arial" pitchFamily="1" charset="0"/>
                <a:ea typeface="ＭＳ Ｐゴシック" pitchFamily="1" charset="-128"/>
              </a:rPr>
              <a:t>Radiosondes</a:t>
            </a:r>
            <a:endParaRPr lang="en-US" dirty="0" smtClean="0"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43525" y="3408362"/>
            <a:ext cx="3032125" cy="306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 bwMode="auto">
          <a:xfrm>
            <a:off x="5343525" y="1574800"/>
            <a:ext cx="308289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latin typeface="Chalkboard"/>
                <a:ea typeface="+mn-ea"/>
                <a:cs typeface="Chalkboard"/>
              </a:rPr>
              <a:t>In-situ measurements: </a:t>
            </a:r>
          </a:p>
          <a:p>
            <a:pPr>
              <a:buFont typeface="Arial"/>
              <a:buChar char="•"/>
              <a:defRPr/>
            </a:pPr>
            <a:r>
              <a:rPr lang="en-US" sz="2000" b="1" dirty="0">
                <a:latin typeface="Chalkboard"/>
                <a:ea typeface="+mn-ea"/>
                <a:cs typeface="Chalkboard"/>
              </a:rPr>
              <a:t> T, </a:t>
            </a:r>
            <a:r>
              <a:rPr lang="en-US" sz="2000" b="1" dirty="0" err="1">
                <a:latin typeface="Chalkboard"/>
                <a:ea typeface="+mn-ea"/>
                <a:cs typeface="Chalkboard"/>
              </a:rPr>
              <a:t>p</a:t>
            </a:r>
            <a:r>
              <a:rPr lang="en-US" sz="2000" b="1" dirty="0">
                <a:latin typeface="Chalkboard"/>
                <a:ea typeface="+mn-ea"/>
                <a:cs typeface="Chalkboard"/>
              </a:rPr>
              <a:t>,</a:t>
            </a:r>
            <a:r>
              <a:rPr lang="en-US" sz="2000" b="1" dirty="0" smtClean="0">
                <a:latin typeface="Chalkboard"/>
                <a:ea typeface="+mn-ea"/>
                <a:cs typeface="Chalkboard"/>
              </a:rPr>
              <a:t> relative humidity</a:t>
            </a:r>
          </a:p>
          <a:p>
            <a:pPr>
              <a:buFont typeface="Arial"/>
              <a:buChar char="•"/>
              <a:defRPr/>
            </a:pPr>
            <a:r>
              <a:rPr lang="en-US" sz="2000" b="1" dirty="0">
                <a:latin typeface="Chalkboard"/>
                <a:ea typeface="+mn-ea"/>
                <a:cs typeface="Chalkboard"/>
              </a:rPr>
              <a:t> 2 sec time resolution</a:t>
            </a:r>
          </a:p>
          <a:p>
            <a:pPr>
              <a:buFont typeface="Arial"/>
              <a:buChar char="•"/>
              <a:defRPr/>
            </a:pPr>
            <a:r>
              <a:rPr lang="en-US" sz="2000" b="1" dirty="0" smtClean="0">
                <a:latin typeface="Chalkboard"/>
                <a:ea typeface="+mn-ea"/>
                <a:cs typeface="Chalkboard"/>
              </a:rPr>
              <a:t> trajectory follows wind</a:t>
            </a:r>
          </a:p>
          <a:p>
            <a:pPr>
              <a:buFont typeface="Arial"/>
              <a:buChar char="•"/>
              <a:defRPr/>
            </a:pPr>
            <a:r>
              <a:rPr lang="en-US" sz="2000" b="1" dirty="0" smtClean="0">
                <a:latin typeface="Chalkboard"/>
                <a:ea typeface="+mn-ea"/>
                <a:cs typeface="Chalkboard"/>
              </a:rPr>
              <a:t> duration </a:t>
            </a:r>
            <a:r>
              <a:rPr lang="en-US" sz="2000" b="1" dirty="0" smtClean="0">
                <a:latin typeface="Chalkboard"/>
                <a:cs typeface="Chalkboard"/>
              </a:rPr>
              <a:t>1.5 </a:t>
            </a:r>
            <a:r>
              <a:rPr lang="en-US" sz="2000" b="1" dirty="0" err="1">
                <a:latin typeface="Chalkboard"/>
                <a:cs typeface="Chalkboard"/>
              </a:rPr>
              <a:t>h</a:t>
            </a:r>
            <a:r>
              <a:rPr lang="en-US" sz="2000" b="1" dirty="0" smtClean="0">
                <a:latin typeface="Chalkboard"/>
                <a:ea typeface="+mn-ea"/>
                <a:cs typeface="Chalkboard"/>
              </a:rPr>
              <a:t> </a:t>
            </a:r>
          </a:p>
          <a:p>
            <a:pPr>
              <a:buFont typeface="Arial"/>
              <a:buChar char="•"/>
              <a:defRPr/>
            </a:pPr>
            <a:r>
              <a:rPr lang="en-US" sz="2000" b="1" dirty="0" smtClean="0">
                <a:latin typeface="Chalkboard"/>
                <a:ea typeface="+mn-ea"/>
                <a:cs typeface="Chalkboard"/>
              </a:rPr>
              <a:t> up to 25 km </a:t>
            </a:r>
            <a:endParaRPr lang="en-US" sz="2000" b="1" dirty="0">
              <a:latin typeface="Chalkboard"/>
              <a:ea typeface="+mn-ea"/>
              <a:cs typeface="Chalkboard"/>
            </a:endParaRPr>
          </a:p>
        </p:txBody>
      </p:sp>
      <p:sp>
        <p:nvSpPr>
          <p:cNvPr id="7" name="Left Arrow 6"/>
          <p:cNvSpPr/>
          <p:nvPr/>
        </p:nvSpPr>
        <p:spPr>
          <a:xfrm>
            <a:off x="3390900" y="3733800"/>
            <a:ext cx="685800" cy="304800"/>
          </a:xfrm>
          <a:prstGeom prst="leftArrow">
            <a:avLst>
              <a:gd name="adj1" fmla="val 26633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654" name="Picture 6" descr="heliumhalo_strip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61565" y="1574800"/>
            <a:ext cx="6964855" cy="4461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70" decel="100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70" decel="100000"/>
                                        <p:tgtEl>
                                          <p:spTgt spid="2765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CA">
                <a:latin typeface="Arial" pitchFamily="1" charset="0"/>
                <a:ea typeface="ＭＳ Ｐゴシック" pitchFamily="1" charset="-128"/>
              </a:rPr>
              <a:t>2009-05-10T06:00:00</a:t>
            </a:r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2413" y="1371600"/>
            <a:ext cx="8639175" cy="5027613"/>
          </a:xfrm>
        </p:spPr>
        <p:txBody>
          <a:bodyPr/>
          <a:lstStyle/>
          <a:p>
            <a:endParaRPr lang="en-US"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28677" name="Picture 4" descr="LIST_LS_20090510_06_skew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268413"/>
            <a:ext cx="8064500" cy="528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o-official">
  <a:themeElements>
    <a:clrScheme name="ESO-official-B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O-official-B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  <a:effectLst/>
      </a:spPr>
      <a:bodyPr wrap="none">
        <a:spAutoFit/>
      </a:bodyPr>
      <a:lstStyle>
        <a:defPPr>
          <a:defRPr sz="1000" dirty="0" smtClean="0">
            <a:latin typeface="HelveticaNeueLT Com 65 Md" pitchFamily="34" charset="0"/>
            <a:ea typeface="+mn-ea"/>
            <a:cs typeface="+mn-cs"/>
          </a:defRPr>
        </a:defPPr>
      </a:lstStyle>
    </a:txDef>
  </a:objectDefaults>
  <a:extraClrSchemeLst>
    <a:extraClrScheme>
      <a:clrScheme name="ESO-official-B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6876</TotalTime>
  <Words>1309</Words>
  <Application>Microsoft Macintosh PowerPoint</Application>
  <PresentationFormat>On-screen Show (4:3)</PresentationFormat>
  <Paragraphs>249</Paragraphs>
  <Slides>39</Slides>
  <Notes>12</Notes>
  <HiddenSlides>0</HiddenSlides>
  <MMClips>0</MMClips>
  <ScaleCrop>false</ScaleCrop>
  <HeadingPairs>
    <vt:vector size="10" baseType="variant">
      <vt:variant>
        <vt:lpstr>Fonts Used</vt:lpstr>
      </vt:variant>
      <vt:variant>
        <vt:i4>11</vt:i4>
      </vt:variant>
      <vt:variant>
        <vt:lpstr>Design Template</vt:lpstr>
      </vt:variant>
      <vt:variant>
        <vt:i4>1</vt:i4>
      </vt:variant>
      <vt:variant>
        <vt:lpstr>Links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5" baseType="lpstr">
      <vt:lpstr>Times New Roman</vt:lpstr>
      <vt:lpstr>ＭＳ Ｐゴシック</vt:lpstr>
      <vt:lpstr>Arial</vt:lpstr>
      <vt:lpstr>Monotype Sorts</vt:lpstr>
      <vt:lpstr>Wingdings</vt:lpstr>
      <vt:lpstr>Calibri</vt:lpstr>
      <vt:lpstr>Chalkboard</vt:lpstr>
      <vt:lpstr>Times</vt:lpstr>
      <vt:lpstr>HelveticaNeueLT Com 65 Md</vt:lpstr>
      <vt:lpstr>Symbol</vt:lpstr>
      <vt:lpstr>Lucida Grande</vt:lpstr>
      <vt:lpstr>eso-official</vt:lpstr>
      <vt:lpstr>Macintosh HD:Users:fkerber:Documents:Old_laptop:PWV:PM:Publ:Methods:PWV_Par_d10.doc!OLE_LINK1</vt:lpstr>
      <vt:lpstr>Macintosh HD:Users:fkerber:Documents:Old_laptop:PWV:PM:Publ:Methods:PWV_Par_d10.doc!OLE_LINK2</vt:lpstr>
      <vt:lpstr>CorelDRAW 9.0 Graphic</vt:lpstr>
      <vt:lpstr>Bitmap</vt:lpstr>
      <vt:lpstr>Monitoring atmospheric water vapour at ESO’s Paranal observatory </vt:lpstr>
      <vt:lpstr>VISIR upgrade: PWV Monitor</vt:lpstr>
      <vt:lpstr>Atmospheric Model: PWV (Univ. Lethbridge)</vt:lpstr>
      <vt:lpstr>Slide 4</vt:lpstr>
      <vt:lpstr>E-ELT site characterisation (2009)</vt:lpstr>
      <vt:lpstr>E-ELT site characterisation</vt:lpstr>
      <vt:lpstr>E-ELT site characterisation</vt:lpstr>
      <vt:lpstr>Radiosondes</vt:lpstr>
      <vt:lpstr>2009-05-10T06:00:00</vt:lpstr>
      <vt:lpstr>Comparison with other instruments</vt:lpstr>
      <vt:lpstr>Comparison with other instruments</vt:lpstr>
      <vt:lpstr>Lessons learned</vt:lpstr>
      <vt:lpstr>PWV Monitor: requirements</vt:lpstr>
      <vt:lpstr>PWV Monitor: options</vt:lpstr>
      <vt:lpstr>PWV Monitor: options</vt:lpstr>
      <vt:lpstr>  LHATPRO</vt:lpstr>
      <vt:lpstr>Atmospheric Spectra at Different Altitudes </vt:lpstr>
      <vt:lpstr>How does the Profiling work? </vt:lpstr>
      <vt:lpstr>LHATPRO Instrument Configuration</vt:lpstr>
      <vt:lpstr>Thermal Receiver Stabilisation</vt:lpstr>
      <vt:lpstr>Test at UF Schneefernerhaus</vt:lpstr>
      <vt:lpstr>Commissioning on Paranal</vt:lpstr>
      <vt:lpstr>Commissioning on Paranal</vt:lpstr>
      <vt:lpstr>Commissioning on Paranal</vt:lpstr>
      <vt:lpstr>Commissioning on Paranal</vt:lpstr>
      <vt:lpstr>Atmospheric Data from Dome C</vt:lpstr>
      <vt:lpstr>First Atmospheric Data from ESO Paranal Observatory</vt:lpstr>
      <vt:lpstr>Example of Cirrus Detection (Measured at RPG)</vt:lpstr>
      <vt:lpstr>First Atmospheric Data from ESO Paranal Observatory</vt:lpstr>
      <vt:lpstr>Potential of Temperatur Profiling: Inversion Development and Decay</vt:lpstr>
      <vt:lpstr>Tool on Paranal</vt:lpstr>
      <vt:lpstr>Commissioning: Results</vt:lpstr>
      <vt:lpstr>Early operations: Results</vt:lpstr>
      <vt:lpstr>PWV as an Observing Constraint</vt:lpstr>
      <vt:lpstr>Paranal PWV Statistics</vt:lpstr>
      <vt:lpstr>PWV in Fits headers</vt:lpstr>
      <vt:lpstr>VISIR upgrade: PWV Monitor</vt:lpstr>
      <vt:lpstr>PWV profiling radiometer</vt:lpstr>
      <vt:lpstr>Summary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Florian Kerber</cp:lastModifiedBy>
  <cp:revision>275</cp:revision>
  <dcterms:created xsi:type="dcterms:W3CDTF">2012-04-16T02:28:38Z</dcterms:created>
  <dcterms:modified xsi:type="dcterms:W3CDTF">2012-04-16T11:18:22Z</dcterms:modified>
</cp:coreProperties>
</file>