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2.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49" r:id="rId2"/>
  </p:sldMasterIdLst>
  <p:notesMasterIdLst>
    <p:notesMasterId r:id="rId35"/>
  </p:notesMasterIdLst>
  <p:handoutMasterIdLst>
    <p:handoutMasterId r:id="rId36"/>
  </p:handoutMasterIdLst>
  <p:sldIdLst>
    <p:sldId id="1499" r:id="rId3"/>
    <p:sldId id="1513" r:id="rId4"/>
    <p:sldId id="1381" r:id="rId5"/>
    <p:sldId id="1422" r:id="rId6"/>
    <p:sldId id="1457" r:id="rId7"/>
    <p:sldId id="1458" r:id="rId8"/>
    <p:sldId id="1459" r:id="rId9"/>
    <p:sldId id="1461" r:id="rId10"/>
    <p:sldId id="1514" r:id="rId11"/>
    <p:sldId id="1423" r:id="rId12"/>
    <p:sldId id="1496" r:id="rId13"/>
    <p:sldId id="1497" r:id="rId14"/>
    <p:sldId id="1424" r:id="rId15"/>
    <p:sldId id="1498" r:id="rId16"/>
    <p:sldId id="1495" r:id="rId17"/>
    <p:sldId id="1506" r:id="rId18"/>
    <p:sldId id="1353" r:id="rId19"/>
    <p:sldId id="1507" r:id="rId20"/>
    <p:sldId id="1425" r:id="rId21"/>
    <p:sldId id="1345" r:id="rId22"/>
    <p:sldId id="1482" r:id="rId23"/>
    <p:sldId id="1483" r:id="rId24"/>
    <p:sldId id="1486" r:id="rId25"/>
    <p:sldId id="1487" r:id="rId26"/>
    <p:sldId id="1485" r:id="rId27"/>
    <p:sldId id="1488" r:id="rId28"/>
    <p:sldId id="1503" r:id="rId29"/>
    <p:sldId id="1516" r:id="rId30"/>
    <p:sldId id="1512" r:id="rId31"/>
    <p:sldId id="1518" r:id="rId32"/>
    <p:sldId id="1517" r:id="rId33"/>
    <p:sldId id="1510" r:id="rId34"/>
  </p:sldIdLst>
  <p:sldSz cx="9144000" cy="6858000" type="screen4x3"/>
  <p:notesSz cx="6858000" cy="9117013"/>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FFFFFF"/>
    <a:srgbClr val="EDE937"/>
    <a:srgbClr val="FF0000"/>
    <a:srgbClr val="33CC33"/>
    <a:srgbClr val="000100"/>
    <a:srgbClr val="3E200F"/>
    <a:srgbClr val="9E6473"/>
    <a:srgbClr val="33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inimized" preferSingleView="1">
    <p:restoredLeft sz="53392" autoAdjust="0"/>
    <p:restoredTop sz="82601" autoAdjust="0"/>
  </p:normalViewPr>
  <p:slideViewPr>
    <p:cSldViewPr snapToGrid="0">
      <p:cViewPr varScale="1">
        <p:scale>
          <a:sx n="96" d="100"/>
          <a:sy n="96" d="100"/>
        </p:scale>
        <p:origin x="-22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136"/>
    </p:cViewPr>
  </p:sorterViewPr>
  <p:notesViewPr>
    <p:cSldViewPr snapToGrid="0">
      <p:cViewPr varScale="1">
        <p:scale>
          <a:sx n="42" d="100"/>
          <a:sy n="42" d="100"/>
        </p:scale>
        <p:origin x="-245" y="-58"/>
      </p:cViewPr>
      <p:guideLst>
        <p:guide orient="horz" pos="2872"/>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p:cNvSpPr>
            <a:spLocks noGrp="1" noChangeArrowheads="1"/>
          </p:cNvSpPr>
          <p:nvPr>
            <p:ph type="hdr" sz="quarte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1">
                <a:effectLst>
                  <a:outerShdw blurRad="38100" dist="38100" dir="2700000" algn="tl">
                    <a:srgbClr val="DDDDDD"/>
                  </a:outerShdw>
                </a:effectLst>
              </a:defRPr>
            </a:lvl1pPr>
          </a:lstStyle>
          <a:p>
            <a:endParaRPr lang="en-US"/>
          </a:p>
        </p:txBody>
      </p:sp>
      <p:sp>
        <p:nvSpPr>
          <p:cNvPr id="344067" name="Rectangle 3"/>
          <p:cNvSpPr>
            <a:spLocks noGrp="1" noChangeArrowheads="1"/>
          </p:cNvSpPr>
          <p:nvPr>
            <p:ph type="dt" sz="quarter" idx="1"/>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1">
                <a:effectLst>
                  <a:outerShdw blurRad="38100" dist="38100" dir="2700000" algn="tl">
                    <a:srgbClr val="DDDDDD"/>
                  </a:outerShdw>
                </a:effectLst>
              </a:defRPr>
            </a:lvl1pPr>
          </a:lstStyle>
          <a:p>
            <a:endParaRPr lang="en-US"/>
          </a:p>
        </p:txBody>
      </p:sp>
      <p:sp>
        <p:nvSpPr>
          <p:cNvPr id="344068" name="Rectangle 4"/>
          <p:cNvSpPr>
            <a:spLocks noGrp="1" noChangeArrowheads="1"/>
          </p:cNvSpPr>
          <p:nvPr>
            <p:ph type="ftr" sz="quarter" idx="2"/>
          </p:nvPr>
        </p:nvSpPr>
        <p:spPr bwMode="auto">
          <a:xfrm>
            <a:off x="0" y="86614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1">
                <a:effectLst>
                  <a:outerShdw blurRad="38100" dist="38100" dir="2700000" algn="tl">
                    <a:srgbClr val="DDDDDD"/>
                  </a:outerShdw>
                </a:effectLst>
              </a:defRPr>
            </a:lvl1pPr>
          </a:lstStyle>
          <a:p>
            <a:endParaRPr lang="en-US"/>
          </a:p>
        </p:txBody>
      </p:sp>
      <p:sp>
        <p:nvSpPr>
          <p:cNvPr id="344069" name="Rectangle 5"/>
          <p:cNvSpPr>
            <a:spLocks noGrp="1" noChangeArrowheads="1"/>
          </p:cNvSpPr>
          <p:nvPr>
            <p:ph type="sldNum" sz="quarter" idx="3"/>
          </p:nvPr>
        </p:nvSpPr>
        <p:spPr bwMode="auto">
          <a:xfrm>
            <a:off x="3886200" y="86614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1">
                <a:effectLst>
                  <a:outerShdw blurRad="38100" dist="38100" dir="2700000" algn="tl">
                    <a:srgbClr val="DDDDDD"/>
                  </a:outerShdw>
                </a:effectLst>
              </a:defRPr>
            </a:lvl1pPr>
          </a:lstStyle>
          <a:p>
            <a:fld id="{9946F5EB-8AF9-484D-B96C-D1234487E441}" type="slidenum">
              <a:rPr lang="en-US"/>
              <a:pPr/>
              <a:t>‹#›</a:t>
            </a:fld>
            <a:endParaRPr lang="en-US"/>
          </a:p>
        </p:txBody>
      </p:sp>
    </p:spTree>
    <p:extLst>
      <p:ext uri="{BB962C8B-B14F-4D97-AF65-F5344CB8AC3E}">
        <p14:creationId xmlns:p14="http://schemas.microsoft.com/office/powerpoint/2010/main" val="20700734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latin typeface="Times New Roman" charset="0"/>
              </a:defRPr>
            </a:lvl1pPr>
          </a:lstStyle>
          <a:p>
            <a:endParaRPr lang="en-US"/>
          </a:p>
        </p:txBody>
      </p:sp>
      <p:sp>
        <p:nvSpPr>
          <p:cNvPr id="29699" name="Rectangle 3"/>
          <p:cNvSpPr>
            <a:spLocks noGrp="1" noChangeArrowheads="1"/>
          </p:cNvSpPr>
          <p:nvPr>
            <p:ph type="dt" idx="1"/>
          </p:nvPr>
        </p:nvSpPr>
        <p:spPr bwMode="auto">
          <a:xfrm>
            <a:off x="3886200" y="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latin typeface="Times New Roman" charset="0"/>
              </a:defRPr>
            </a:lvl1pPr>
          </a:lstStyle>
          <a:p>
            <a:endParaRPr lang="en-US"/>
          </a:p>
        </p:txBody>
      </p:sp>
      <p:sp>
        <p:nvSpPr>
          <p:cNvPr id="29700" name="Rectangle 4"/>
          <p:cNvSpPr>
            <a:spLocks noGrp="1" noRot="1" noChangeAspect="1" noChangeArrowheads="1" noTextEdit="1"/>
          </p:cNvSpPr>
          <p:nvPr>
            <p:ph type="sldImg" idx="2"/>
          </p:nvPr>
        </p:nvSpPr>
        <p:spPr bwMode="auto">
          <a:xfrm>
            <a:off x="1150938" y="684213"/>
            <a:ext cx="4557712" cy="34178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914400" y="4330700"/>
            <a:ext cx="5029200" cy="410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02" name="Rectangle 6"/>
          <p:cNvSpPr>
            <a:spLocks noGrp="1" noChangeArrowheads="1"/>
          </p:cNvSpPr>
          <p:nvPr>
            <p:ph type="ftr" sz="quarter" idx="4"/>
          </p:nvPr>
        </p:nvSpPr>
        <p:spPr bwMode="auto">
          <a:xfrm>
            <a:off x="0" y="86614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latin typeface="Times New Roman" charset="0"/>
              </a:defRPr>
            </a:lvl1pPr>
          </a:lstStyle>
          <a:p>
            <a:endParaRPr lang="en-US"/>
          </a:p>
        </p:txBody>
      </p:sp>
      <p:sp>
        <p:nvSpPr>
          <p:cNvPr id="29703" name="Rectangle 7"/>
          <p:cNvSpPr>
            <a:spLocks noGrp="1" noChangeArrowheads="1"/>
          </p:cNvSpPr>
          <p:nvPr>
            <p:ph type="sldNum" sz="quarter" idx="5"/>
          </p:nvPr>
        </p:nvSpPr>
        <p:spPr bwMode="auto">
          <a:xfrm>
            <a:off x="3886200" y="8661400"/>
            <a:ext cx="29718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latin typeface="Times New Roman" charset="0"/>
              </a:defRPr>
            </a:lvl1pPr>
          </a:lstStyle>
          <a:p>
            <a:fld id="{BAD38315-A781-2C4E-B1EA-759B8F451682}" type="slidenum">
              <a:rPr lang="en-US"/>
              <a:pPr/>
              <a:t>‹#›</a:t>
            </a:fld>
            <a:endParaRPr lang="en-US"/>
          </a:p>
        </p:txBody>
      </p:sp>
    </p:spTree>
    <p:extLst>
      <p:ext uri="{BB962C8B-B14F-4D97-AF65-F5344CB8AC3E}">
        <p14:creationId xmlns:p14="http://schemas.microsoft.com/office/powerpoint/2010/main" val="205832992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4D03443-3C5F-8546-8FF6-B839B9A606EF}" type="slidenum">
              <a:rPr lang="en-US"/>
              <a:pPr/>
              <a:t>1</a:t>
            </a:fld>
            <a:endParaRPr lang="en-US"/>
          </a:p>
        </p:txBody>
      </p:sp>
      <p:sp>
        <p:nvSpPr>
          <p:cNvPr id="749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4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3123D99-3CAE-984E-8B9F-09ABED184A1F}" type="slidenum">
              <a:rPr lang="en-US"/>
              <a:pPr/>
              <a:t>10</a:t>
            </a:fld>
            <a:endParaRPr lang="en-US"/>
          </a:p>
        </p:txBody>
      </p:sp>
      <p:sp>
        <p:nvSpPr>
          <p:cNvPr id="2335746" name="Rectangle 2"/>
          <p:cNvSpPr>
            <a:spLocks noGrp="1" noRot="1" noChangeAspect="1" noChangeArrowheads="1"/>
          </p:cNvSpPr>
          <p:nvPr>
            <p:ph type="sldImg"/>
          </p:nvPr>
        </p:nvSpPr>
        <p:spPr bwMode="auto">
          <a:xfrm>
            <a:off x="1152525" y="684213"/>
            <a:ext cx="4557713"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574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11</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12</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FBD111A9-363C-E246-8500-4DE0A6E8D9CC}" type="slidenum">
              <a:rPr lang="en-US"/>
              <a:pPr/>
              <a:t>13</a:t>
            </a:fld>
            <a:endParaRPr lang="en-US"/>
          </a:p>
        </p:txBody>
      </p:sp>
      <p:sp>
        <p:nvSpPr>
          <p:cNvPr id="2337794"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7795"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DC28E3E-DB66-F74B-A65F-F74E46874AEC}" type="slidenum">
              <a:rPr lang="en-US"/>
              <a:pPr/>
              <a:t>14</a:t>
            </a:fld>
            <a:endParaRPr lang="en-US"/>
          </a:p>
        </p:txBody>
      </p:sp>
      <p:sp>
        <p:nvSpPr>
          <p:cNvPr id="1932290"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32291"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399DABB-1789-BA4E-9897-AEFD93C6D7BA}" type="slidenum">
              <a:rPr lang="en-US"/>
              <a:pPr/>
              <a:t>15</a:t>
            </a:fld>
            <a:endParaRPr lang="en-US"/>
          </a:p>
        </p:txBody>
      </p:sp>
      <p:sp>
        <p:nvSpPr>
          <p:cNvPr id="2185218"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85219"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399DABB-1789-BA4E-9897-AEFD93C6D7BA}" type="slidenum">
              <a:rPr lang="en-US"/>
              <a:pPr/>
              <a:t>17</a:t>
            </a:fld>
            <a:endParaRPr lang="en-US"/>
          </a:p>
        </p:txBody>
      </p:sp>
      <p:sp>
        <p:nvSpPr>
          <p:cNvPr id="2185218"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85219"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FDAF09F-A668-D845-A46D-37AA159A82D5}" type="slidenum">
              <a:rPr lang="en-US"/>
              <a:pPr/>
              <a:t>19</a:t>
            </a:fld>
            <a:endParaRPr lang="en-US"/>
          </a:p>
        </p:txBody>
      </p:sp>
      <p:sp>
        <p:nvSpPr>
          <p:cNvPr id="2339842"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9843"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20</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27</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438">
              <a:defRPr sz="2300">
                <a:solidFill>
                  <a:schemeClr val="tx1"/>
                </a:solidFill>
                <a:latin typeface="Arial" charset="0"/>
                <a:ea typeface="ＭＳ Ｐゴシック" charset="0"/>
                <a:cs typeface="ＭＳ Ｐゴシック" charset="0"/>
              </a:defRPr>
            </a:lvl1pPr>
            <a:lvl2pPr marL="35818928" indent="-35387194" defTabSz="911438">
              <a:defRPr sz="2300">
                <a:solidFill>
                  <a:schemeClr val="tx1"/>
                </a:solidFill>
                <a:latin typeface="Arial" charset="0"/>
                <a:ea typeface="ＭＳ Ｐゴシック" charset="0"/>
              </a:defRPr>
            </a:lvl2pPr>
            <a:lvl3pPr>
              <a:defRPr sz="2300">
                <a:solidFill>
                  <a:schemeClr val="tx1"/>
                </a:solidFill>
                <a:latin typeface="Arial" charset="0"/>
                <a:ea typeface="ＭＳ Ｐゴシック" charset="0"/>
              </a:defRPr>
            </a:lvl3pPr>
            <a:lvl4pPr>
              <a:defRPr sz="2300">
                <a:solidFill>
                  <a:schemeClr val="tx1"/>
                </a:solidFill>
                <a:latin typeface="Arial" charset="0"/>
                <a:ea typeface="ＭＳ Ｐゴシック" charset="0"/>
              </a:defRPr>
            </a:lvl4pPr>
            <a:lvl5pPr>
              <a:defRPr sz="2300">
                <a:solidFill>
                  <a:schemeClr val="tx1"/>
                </a:solidFill>
                <a:latin typeface="Arial" charset="0"/>
                <a:ea typeface="ＭＳ Ｐゴシック" charset="0"/>
              </a:defRPr>
            </a:lvl5pPr>
            <a:lvl6pPr marL="431734" fontAlgn="base">
              <a:spcBef>
                <a:spcPct val="0"/>
              </a:spcBef>
              <a:spcAft>
                <a:spcPct val="0"/>
              </a:spcAft>
              <a:defRPr sz="2300">
                <a:solidFill>
                  <a:schemeClr val="tx1"/>
                </a:solidFill>
                <a:latin typeface="Arial" charset="0"/>
                <a:ea typeface="ＭＳ Ｐゴシック" charset="0"/>
              </a:defRPr>
            </a:lvl6pPr>
            <a:lvl7pPr marL="863468" fontAlgn="base">
              <a:spcBef>
                <a:spcPct val="0"/>
              </a:spcBef>
              <a:spcAft>
                <a:spcPct val="0"/>
              </a:spcAft>
              <a:defRPr sz="2300">
                <a:solidFill>
                  <a:schemeClr val="tx1"/>
                </a:solidFill>
                <a:latin typeface="Arial" charset="0"/>
                <a:ea typeface="ＭＳ Ｐゴシック" charset="0"/>
              </a:defRPr>
            </a:lvl7pPr>
            <a:lvl8pPr marL="1295202" fontAlgn="base">
              <a:spcBef>
                <a:spcPct val="0"/>
              </a:spcBef>
              <a:spcAft>
                <a:spcPct val="0"/>
              </a:spcAft>
              <a:defRPr sz="2300">
                <a:solidFill>
                  <a:schemeClr val="tx1"/>
                </a:solidFill>
                <a:latin typeface="Arial" charset="0"/>
                <a:ea typeface="ＭＳ Ｐゴシック" charset="0"/>
              </a:defRPr>
            </a:lvl8pPr>
            <a:lvl9pPr marL="1726936" fontAlgn="base">
              <a:spcBef>
                <a:spcPct val="0"/>
              </a:spcBef>
              <a:spcAft>
                <a:spcPct val="0"/>
              </a:spcAft>
              <a:defRPr sz="2300">
                <a:solidFill>
                  <a:schemeClr val="tx1"/>
                </a:solidFill>
                <a:latin typeface="Arial" charset="0"/>
                <a:ea typeface="ＭＳ Ｐゴシック" charset="0"/>
              </a:defRPr>
            </a:lvl9pPr>
          </a:lstStyle>
          <a:p>
            <a:fld id="{442211D9-28A0-4849-8F50-C3E8D833C30A}" type="slidenum">
              <a:rPr lang="en-US" sz="1100"/>
              <a:pPr/>
              <a:t>2</a:t>
            </a:fld>
            <a:endParaRPr lang="en-US" sz="11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28</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29</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30</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31</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8E4FE7C-8CEB-C947-845E-24E0F983E2E3}" type="slidenum">
              <a:rPr lang="en-US"/>
              <a:pPr/>
              <a:t>32</a:t>
            </a:fld>
            <a:endParaRPr lang="en-US"/>
          </a:p>
        </p:txBody>
      </p:sp>
      <p:sp>
        <p:nvSpPr>
          <p:cNvPr id="2166786"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66787"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5C36CAB-E55B-A74D-A93C-B1487079460A}" type="slidenum">
              <a:rPr lang="en-US"/>
              <a:pPr/>
              <a:t>3</a:t>
            </a:fld>
            <a:endParaRPr lang="en-US"/>
          </a:p>
        </p:txBody>
      </p:sp>
      <p:sp>
        <p:nvSpPr>
          <p:cNvPr id="224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48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6FA8B20D-0D44-024D-B464-6CE675DE6666}" type="slidenum">
              <a:rPr lang="en-US"/>
              <a:pPr/>
              <a:t>4</a:t>
            </a:fld>
            <a:endParaRPr lang="en-US"/>
          </a:p>
        </p:txBody>
      </p:sp>
      <p:sp>
        <p:nvSpPr>
          <p:cNvPr id="2333698"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33699" name="Rectangle 3"/>
          <p:cNvSpPr>
            <a:spLocks noGrp="1" noChangeArrowheads="1"/>
          </p:cNvSpPr>
          <p:nvPr>
            <p:ph type="body" idx="1"/>
          </p:nvPr>
        </p:nvSpPr>
        <p:spPr bwMode="auto">
          <a:xfrm>
            <a:off x="912813" y="4330700"/>
            <a:ext cx="5032375"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6826" tIns="48413" rIns="96826" bIns="48413"/>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21860" name="Slide Number Placeholder 3"/>
          <p:cNvSpPr txBox="1">
            <a:spLocks noGrp="1"/>
          </p:cNvSpPr>
          <p:nvPr/>
        </p:nvSpPr>
        <p:spPr bwMode="auto">
          <a:xfrm>
            <a:off x="3884414" y="8658751"/>
            <a:ext cx="2972098" cy="45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7" tIns="45604" rIns="91207" bIns="45604" anchor="b"/>
          <a:lstStyle>
            <a:lvl1pPr defTabSz="965200">
              <a:defRPr sz="2400">
                <a:solidFill>
                  <a:schemeClr val="tx1"/>
                </a:solidFill>
                <a:latin typeface="Arial" charset="0"/>
                <a:ea typeface="ＭＳ Ｐゴシック" charset="0"/>
                <a:cs typeface="ＭＳ Ｐゴシック" charset="0"/>
              </a:defRPr>
            </a:lvl1pPr>
            <a:lvl2pPr marL="37931725" indent="-37474525" defTabSz="965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75979A5D-C9DD-AC4E-81F6-D6F85B57D602}" type="slidenum">
              <a:rPr lang="en-US" sz="1100"/>
              <a:pPr algn="r"/>
              <a:t>5</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p:cNvSpPr>
          <p:nvPr>
            <p:ph type="sldImg"/>
          </p:nvPr>
        </p:nvSpPr>
        <p:spPr>
          <a:ln/>
        </p:spPr>
      </p:sp>
      <p:sp>
        <p:nvSpPr>
          <p:cNvPr id="130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0052" name="Slide Number Placeholder 3"/>
          <p:cNvSpPr txBox="1">
            <a:spLocks noGrp="1"/>
          </p:cNvSpPr>
          <p:nvPr/>
        </p:nvSpPr>
        <p:spPr bwMode="auto">
          <a:xfrm>
            <a:off x="3884414" y="8658751"/>
            <a:ext cx="2972098" cy="45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7" tIns="45604" rIns="91207" bIns="45604" anchor="b"/>
          <a:lstStyle>
            <a:lvl1pPr defTabSz="965200">
              <a:defRPr sz="2400">
                <a:solidFill>
                  <a:schemeClr val="tx1"/>
                </a:solidFill>
                <a:latin typeface="Arial" charset="0"/>
                <a:ea typeface="ＭＳ Ｐゴシック" charset="0"/>
                <a:cs typeface="ＭＳ Ｐゴシック" charset="0"/>
              </a:defRPr>
            </a:lvl1pPr>
            <a:lvl2pPr marL="37931725" indent="-37474525" defTabSz="965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F9B37411-D3F3-9744-989C-E4236A7D58F4}" type="slidenum">
              <a:rPr lang="en-US" sz="1100"/>
              <a:pPr algn="r"/>
              <a:t>6</a:t>
            </a:fld>
            <a:endParaRPr lang="en-US" sz="11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32100" name="Slide Number Placeholder 3"/>
          <p:cNvSpPr txBox="1">
            <a:spLocks noGrp="1"/>
          </p:cNvSpPr>
          <p:nvPr/>
        </p:nvSpPr>
        <p:spPr bwMode="auto">
          <a:xfrm>
            <a:off x="3884414" y="8658751"/>
            <a:ext cx="2972098" cy="45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7" tIns="45604" rIns="91207" bIns="45604" anchor="b"/>
          <a:lstStyle>
            <a:lvl1pPr defTabSz="965200">
              <a:defRPr sz="2400">
                <a:solidFill>
                  <a:schemeClr val="tx1"/>
                </a:solidFill>
                <a:latin typeface="Arial" charset="0"/>
                <a:ea typeface="ＭＳ Ｐゴシック" charset="0"/>
                <a:cs typeface="ＭＳ Ｐゴシック" charset="0"/>
              </a:defRPr>
            </a:lvl1pPr>
            <a:lvl2pPr marL="37931725" indent="-37474525" defTabSz="965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316A3DA1-2EA6-8241-857A-9D5240144101}" type="slidenum">
              <a:rPr lang="en-US" sz="1100"/>
              <a:pPr algn="r"/>
              <a:t>7</a:t>
            </a:fld>
            <a:endParaRPr lang="en-US" sz="11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9812" name="Slide Number Placeholder 3"/>
          <p:cNvSpPr txBox="1">
            <a:spLocks noGrp="1"/>
          </p:cNvSpPr>
          <p:nvPr/>
        </p:nvSpPr>
        <p:spPr bwMode="auto">
          <a:xfrm>
            <a:off x="3884414" y="8658751"/>
            <a:ext cx="2972098" cy="456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7" tIns="45604" rIns="91207" bIns="45604" anchor="b"/>
          <a:lstStyle>
            <a:lvl1pPr defTabSz="965200">
              <a:defRPr sz="2400">
                <a:solidFill>
                  <a:schemeClr val="tx1"/>
                </a:solidFill>
                <a:latin typeface="Arial" charset="0"/>
                <a:ea typeface="ＭＳ Ｐゴシック" charset="0"/>
                <a:cs typeface="ＭＳ Ｐゴシック" charset="0"/>
              </a:defRPr>
            </a:lvl1pPr>
            <a:lvl2pPr marL="37931725" indent="-37474525" defTabSz="9652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fontAlgn="base">
              <a:spcBef>
                <a:spcPct val="0"/>
              </a:spcBef>
              <a:spcAft>
                <a:spcPct val="0"/>
              </a:spcAft>
              <a:defRPr sz="2400">
                <a:solidFill>
                  <a:schemeClr val="tx1"/>
                </a:solidFill>
                <a:latin typeface="Arial" charset="0"/>
                <a:ea typeface="ＭＳ Ｐゴシック" charset="0"/>
              </a:defRPr>
            </a:lvl6pPr>
            <a:lvl7pPr marL="914400" fontAlgn="base">
              <a:spcBef>
                <a:spcPct val="0"/>
              </a:spcBef>
              <a:spcAft>
                <a:spcPct val="0"/>
              </a:spcAft>
              <a:defRPr sz="2400">
                <a:solidFill>
                  <a:schemeClr val="tx1"/>
                </a:solidFill>
                <a:latin typeface="Arial" charset="0"/>
                <a:ea typeface="ＭＳ Ｐゴシック" charset="0"/>
              </a:defRPr>
            </a:lvl7pPr>
            <a:lvl8pPr marL="1371600" fontAlgn="base">
              <a:spcBef>
                <a:spcPct val="0"/>
              </a:spcBef>
              <a:spcAft>
                <a:spcPct val="0"/>
              </a:spcAft>
              <a:defRPr sz="2400">
                <a:solidFill>
                  <a:schemeClr val="tx1"/>
                </a:solidFill>
                <a:latin typeface="Arial" charset="0"/>
                <a:ea typeface="ＭＳ Ｐゴシック" charset="0"/>
              </a:defRPr>
            </a:lvl8pPr>
            <a:lvl9pPr marL="1828800" fontAlgn="base">
              <a:spcBef>
                <a:spcPct val="0"/>
              </a:spcBef>
              <a:spcAft>
                <a:spcPct val="0"/>
              </a:spcAft>
              <a:defRPr sz="2400">
                <a:solidFill>
                  <a:schemeClr val="tx1"/>
                </a:solidFill>
                <a:latin typeface="Arial" charset="0"/>
                <a:ea typeface="ＭＳ Ｐゴシック" charset="0"/>
              </a:defRPr>
            </a:lvl9pPr>
          </a:lstStyle>
          <a:p>
            <a:pPr algn="r"/>
            <a:fld id="{FF9BA96C-1C8C-E148-A9C5-C3E90BAE8B99}" type="slidenum">
              <a:rPr lang="en-US" sz="1100"/>
              <a:pPr algn="r"/>
              <a:t>8</a:t>
            </a:fld>
            <a:endParaRPr lang="en-US"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7B3BC7B-31F1-7944-9892-EBE62BA9F4A7}" type="slidenum">
              <a:rPr lang="en-US"/>
              <a:pPr/>
              <a:t>9</a:t>
            </a:fld>
            <a:endParaRPr lang="en-US"/>
          </a:p>
        </p:txBody>
      </p:sp>
      <p:sp>
        <p:nvSpPr>
          <p:cNvPr id="1942530" name="Rectangle 2"/>
          <p:cNvSpPr>
            <a:spLocks noGrp="1" noRot="1" noChangeAspect="1" noChangeArrowheads="1"/>
          </p:cNvSpPr>
          <p:nvPr>
            <p:ph type="sldImg"/>
          </p:nvPr>
        </p:nvSpPr>
        <p:spPr bwMode="auto">
          <a:xfrm>
            <a:off x="1150938" y="684213"/>
            <a:ext cx="4557712" cy="3417887"/>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2531" name="Rectangle 3"/>
          <p:cNvSpPr>
            <a:spLocks noGrp="1" noChangeArrowheads="1"/>
          </p:cNvSpPr>
          <p:nvPr>
            <p:ph type="body" idx="1"/>
          </p:nvPr>
        </p:nvSpPr>
        <p:spPr bwMode="auto">
          <a:xfrm>
            <a:off x="914400" y="4330700"/>
            <a:ext cx="5029200" cy="41021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DD542CA0-FAA3-DD46-BFCD-A62EA786AF7D}" type="slidenum">
              <a:rPr lang="en-US"/>
              <a:pPr/>
              <a:t>‹#›</a:t>
            </a:fld>
            <a:endParaRPr lang="en-US"/>
          </a:p>
        </p:txBody>
      </p:sp>
    </p:spTree>
    <p:extLst>
      <p:ext uri="{BB962C8B-B14F-4D97-AF65-F5344CB8AC3E}">
        <p14:creationId xmlns:p14="http://schemas.microsoft.com/office/powerpoint/2010/main" val="303705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FC4960F-540A-5649-992C-29DC90462AE9}" type="slidenum">
              <a:rPr lang="en-US"/>
              <a:pPr/>
              <a:t>‹#›</a:t>
            </a:fld>
            <a:endParaRPr lang="en-US"/>
          </a:p>
        </p:txBody>
      </p:sp>
    </p:spTree>
    <p:extLst>
      <p:ext uri="{BB962C8B-B14F-4D97-AF65-F5344CB8AC3E}">
        <p14:creationId xmlns:p14="http://schemas.microsoft.com/office/powerpoint/2010/main" val="269417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2125" y="0"/>
            <a:ext cx="2301875"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3500" y="0"/>
            <a:ext cx="6753225"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BDEBA6B-8E51-F943-A1F2-7C26AE108209}" type="slidenum">
              <a:rPr lang="en-US"/>
              <a:pPr/>
              <a:t>‹#›</a:t>
            </a:fld>
            <a:endParaRPr lang="en-US"/>
          </a:p>
        </p:txBody>
      </p:sp>
    </p:spTree>
    <p:extLst>
      <p:ext uri="{BB962C8B-B14F-4D97-AF65-F5344CB8AC3E}">
        <p14:creationId xmlns:p14="http://schemas.microsoft.com/office/powerpoint/2010/main" val="3097177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On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22705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6" name="Slide Number Placeholder 5"/>
          <p:cNvSpPr>
            <a:spLocks noGrp="1"/>
          </p:cNvSpPr>
          <p:nvPr>
            <p:ph type="sldNum" sz="quarter" idx="12"/>
          </p:nvPr>
        </p:nvSpPr>
        <p:spPr/>
        <p:txBody>
          <a:bodyPr/>
          <a:lstStyle>
            <a:lvl1pPr>
              <a:defRPr/>
            </a:lvl1pPr>
          </a:lstStyle>
          <a:p>
            <a:fld id="{CF57E041-7A99-534D-9D4A-66FC3D4C9C93}" type="slidenum">
              <a:rPr lang="en-US"/>
              <a:pPr/>
              <a:t>‹#›</a:t>
            </a:fld>
            <a:endParaRPr lang="en-US"/>
          </a:p>
        </p:txBody>
      </p:sp>
    </p:spTree>
    <p:extLst>
      <p:ext uri="{BB962C8B-B14F-4D97-AF65-F5344CB8AC3E}">
        <p14:creationId xmlns:p14="http://schemas.microsoft.com/office/powerpoint/2010/main" val="999389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6" name="Slide Number Placeholder 5"/>
          <p:cNvSpPr>
            <a:spLocks noGrp="1"/>
          </p:cNvSpPr>
          <p:nvPr>
            <p:ph type="sldNum" sz="quarter" idx="12"/>
          </p:nvPr>
        </p:nvSpPr>
        <p:spPr/>
        <p:txBody>
          <a:bodyPr/>
          <a:lstStyle>
            <a:lvl1pPr>
              <a:defRPr/>
            </a:lvl1pPr>
          </a:lstStyle>
          <a:p>
            <a:fld id="{CFC141EF-E3FA-A742-9F73-E00FB5087BEA}" type="slidenum">
              <a:rPr lang="en-US"/>
              <a:pPr/>
              <a:t>‹#›</a:t>
            </a:fld>
            <a:endParaRPr lang="en-US"/>
          </a:p>
        </p:txBody>
      </p:sp>
    </p:spTree>
    <p:extLst>
      <p:ext uri="{BB962C8B-B14F-4D97-AF65-F5344CB8AC3E}">
        <p14:creationId xmlns:p14="http://schemas.microsoft.com/office/powerpoint/2010/main" val="1036504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6" name="Slide Number Placeholder 5"/>
          <p:cNvSpPr>
            <a:spLocks noGrp="1"/>
          </p:cNvSpPr>
          <p:nvPr>
            <p:ph type="sldNum" sz="quarter" idx="12"/>
          </p:nvPr>
        </p:nvSpPr>
        <p:spPr/>
        <p:txBody>
          <a:bodyPr/>
          <a:lstStyle>
            <a:lvl1pPr>
              <a:defRPr/>
            </a:lvl1pPr>
          </a:lstStyle>
          <a:p>
            <a:fld id="{06C01428-38E4-1742-BDCE-55227E635354}" type="slidenum">
              <a:rPr lang="en-US"/>
              <a:pPr/>
              <a:t>‹#›</a:t>
            </a:fld>
            <a:endParaRPr lang="en-US"/>
          </a:p>
        </p:txBody>
      </p:sp>
    </p:spTree>
    <p:extLst>
      <p:ext uri="{BB962C8B-B14F-4D97-AF65-F5344CB8AC3E}">
        <p14:creationId xmlns:p14="http://schemas.microsoft.com/office/powerpoint/2010/main" val="3565249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7" name="Slide Number Placeholder 6"/>
          <p:cNvSpPr>
            <a:spLocks noGrp="1"/>
          </p:cNvSpPr>
          <p:nvPr>
            <p:ph type="sldNum" sz="quarter" idx="12"/>
          </p:nvPr>
        </p:nvSpPr>
        <p:spPr/>
        <p:txBody>
          <a:bodyPr/>
          <a:lstStyle>
            <a:lvl1pPr>
              <a:defRPr/>
            </a:lvl1pPr>
          </a:lstStyle>
          <a:p>
            <a:fld id="{67158896-694B-2B46-B848-261B69F3F985}" type="slidenum">
              <a:rPr lang="en-US"/>
              <a:pPr/>
              <a:t>‹#›</a:t>
            </a:fld>
            <a:endParaRPr lang="en-US"/>
          </a:p>
        </p:txBody>
      </p:sp>
    </p:spTree>
    <p:extLst>
      <p:ext uri="{BB962C8B-B14F-4D97-AF65-F5344CB8AC3E}">
        <p14:creationId xmlns:p14="http://schemas.microsoft.com/office/powerpoint/2010/main" val="484700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9" name="Slide Number Placeholder 8"/>
          <p:cNvSpPr>
            <a:spLocks noGrp="1"/>
          </p:cNvSpPr>
          <p:nvPr>
            <p:ph type="sldNum" sz="quarter" idx="12"/>
          </p:nvPr>
        </p:nvSpPr>
        <p:spPr/>
        <p:txBody>
          <a:bodyPr/>
          <a:lstStyle>
            <a:lvl1pPr>
              <a:defRPr/>
            </a:lvl1pPr>
          </a:lstStyle>
          <a:p>
            <a:fld id="{C6905175-C29B-3346-80F6-0124A52008D8}" type="slidenum">
              <a:rPr lang="en-US"/>
              <a:pPr/>
              <a:t>‹#›</a:t>
            </a:fld>
            <a:endParaRPr lang="en-US"/>
          </a:p>
        </p:txBody>
      </p:sp>
    </p:spTree>
    <p:extLst>
      <p:ext uri="{BB962C8B-B14F-4D97-AF65-F5344CB8AC3E}">
        <p14:creationId xmlns:p14="http://schemas.microsoft.com/office/powerpoint/2010/main" val="4289629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5" name="Slide Number Placeholder 4"/>
          <p:cNvSpPr>
            <a:spLocks noGrp="1"/>
          </p:cNvSpPr>
          <p:nvPr>
            <p:ph type="sldNum" sz="quarter" idx="12"/>
          </p:nvPr>
        </p:nvSpPr>
        <p:spPr/>
        <p:txBody>
          <a:bodyPr/>
          <a:lstStyle>
            <a:lvl1pPr>
              <a:defRPr/>
            </a:lvl1pPr>
          </a:lstStyle>
          <a:p>
            <a:fld id="{583B6BD0-5CE5-434C-938D-36A24531C4E6}" type="slidenum">
              <a:rPr lang="en-US"/>
              <a:pPr/>
              <a:t>‹#›</a:t>
            </a:fld>
            <a:endParaRPr lang="en-US"/>
          </a:p>
        </p:txBody>
      </p:sp>
    </p:spTree>
    <p:extLst>
      <p:ext uri="{BB962C8B-B14F-4D97-AF65-F5344CB8AC3E}">
        <p14:creationId xmlns:p14="http://schemas.microsoft.com/office/powerpoint/2010/main" val="1074503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4" name="Slide Number Placeholder 3"/>
          <p:cNvSpPr>
            <a:spLocks noGrp="1"/>
          </p:cNvSpPr>
          <p:nvPr>
            <p:ph type="sldNum" sz="quarter" idx="12"/>
          </p:nvPr>
        </p:nvSpPr>
        <p:spPr/>
        <p:txBody>
          <a:bodyPr/>
          <a:lstStyle>
            <a:lvl1pPr>
              <a:defRPr/>
            </a:lvl1pPr>
          </a:lstStyle>
          <a:p>
            <a:fld id="{EA17B43C-3919-3941-94AF-ED2960B8D4B0}" type="slidenum">
              <a:rPr lang="en-US"/>
              <a:pPr/>
              <a:t>‹#›</a:t>
            </a:fld>
            <a:endParaRPr lang="en-US"/>
          </a:p>
        </p:txBody>
      </p:sp>
    </p:spTree>
    <p:extLst>
      <p:ext uri="{BB962C8B-B14F-4D97-AF65-F5344CB8AC3E}">
        <p14:creationId xmlns:p14="http://schemas.microsoft.com/office/powerpoint/2010/main" val="108868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50B10CD-585B-F94A-90C5-5F0114783D7C}" type="slidenum">
              <a:rPr lang="en-US"/>
              <a:pPr/>
              <a:t>‹#›</a:t>
            </a:fld>
            <a:endParaRPr lang="en-US"/>
          </a:p>
        </p:txBody>
      </p:sp>
    </p:spTree>
    <p:extLst>
      <p:ext uri="{BB962C8B-B14F-4D97-AF65-F5344CB8AC3E}">
        <p14:creationId xmlns:p14="http://schemas.microsoft.com/office/powerpoint/2010/main" val="1835276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7" name="Slide Number Placeholder 6"/>
          <p:cNvSpPr>
            <a:spLocks noGrp="1"/>
          </p:cNvSpPr>
          <p:nvPr>
            <p:ph type="sldNum" sz="quarter" idx="12"/>
          </p:nvPr>
        </p:nvSpPr>
        <p:spPr/>
        <p:txBody>
          <a:bodyPr/>
          <a:lstStyle>
            <a:lvl1pPr>
              <a:defRPr/>
            </a:lvl1pPr>
          </a:lstStyle>
          <a:p>
            <a:fld id="{66D78FC9-D9EE-224C-91B7-45BE2F8C30F8}" type="slidenum">
              <a:rPr lang="en-US"/>
              <a:pPr/>
              <a:t>‹#›</a:t>
            </a:fld>
            <a:endParaRPr lang="en-US"/>
          </a:p>
        </p:txBody>
      </p:sp>
    </p:spTree>
    <p:extLst>
      <p:ext uri="{BB962C8B-B14F-4D97-AF65-F5344CB8AC3E}">
        <p14:creationId xmlns:p14="http://schemas.microsoft.com/office/powerpoint/2010/main" val="15385234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7" name="Slide Number Placeholder 6"/>
          <p:cNvSpPr>
            <a:spLocks noGrp="1"/>
          </p:cNvSpPr>
          <p:nvPr>
            <p:ph type="sldNum" sz="quarter" idx="12"/>
          </p:nvPr>
        </p:nvSpPr>
        <p:spPr/>
        <p:txBody>
          <a:bodyPr/>
          <a:lstStyle>
            <a:lvl1pPr>
              <a:defRPr/>
            </a:lvl1pPr>
          </a:lstStyle>
          <a:p>
            <a:fld id="{BDEBB6B3-CF61-AC48-9691-CEC9C0400684}" type="slidenum">
              <a:rPr lang="en-US"/>
              <a:pPr/>
              <a:t>‹#›</a:t>
            </a:fld>
            <a:endParaRPr lang="en-US"/>
          </a:p>
        </p:txBody>
      </p:sp>
    </p:spTree>
    <p:extLst>
      <p:ext uri="{BB962C8B-B14F-4D97-AF65-F5344CB8AC3E}">
        <p14:creationId xmlns:p14="http://schemas.microsoft.com/office/powerpoint/2010/main" val="717613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6" name="Slide Number Placeholder 5"/>
          <p:cNvSpPr>
            <a:spLocks noGrp="1"/>
          </p:cNvSpPr>
          <p:nvPr>
            <p:ph type="sldNum" sz="quarter" idx="12"/>
          </p:nvPr>
        </p:nvSpPr>
        <p:spPr/>
        <p:txBody>
          <a:bodyPr/>
          <a:lstStyle>
            <a:lvl1pPr>
              <a:defRPr/>
            </a:lvl1pPr>
          </a:lstStyle>
          <a:p>
            <a:fld id="{8B8DB740-8E9E-0941-8EC2-C10CECECB600}" type="slidenum">
              <a:rPr lang="en-US"/>
              <a:pPr/>
              <a:t>‹#›</a:t>
            </a:fld>
            <a:endParaRPr lang="en-US"/>
          </a:p>
        </p:txBody>
      </p:sp>
    </p:spTree>
    <p:extLst>
      <p:ext uri="{BB962C8B-B14F-4D97-AF65-F5344CB8AC3E}">
        <p14:creationId xmlns:p14="http://schemas.microsoft.com/office/powerpoint/2010/main" val="2620139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Cook's Branch Cosmology Workshop 2012</a:t>
            </a:r>
            <a:endParaRPr lang="en-US"/>
          </a:p>
        </p:txBody>
      </p:sp>
      <p:sp>
        <p:nvSpPr>
          <p:cNvPr id="6" name="Slide Number Placeholder 5"/>
          <p:cNvSpPr>
            <a:spLocks noGrp="1"/>
          </p:cNvSpPr>
          <p:nvPr>
            <p:ph type="sldNum" sz="quarter" idx="12"/>
          </p:nvPr>
        </p:nvSpPr>
        <p:spPr/>
        <p:txBody>
          <a:bodyPr/>
          <a:lstStyle>
            <a:lvl1pPr>
              <a:defRPr/>
            </a:lvl1pPr>
          </a:lstStyle>
          <a:p>
            <a:fld id="{9FD2BB67-BB95-844C-93B0-3454FD336D45}" type="slidenum">
              <a:rPr lang="en-US"/>
              <a:pPr/>
              <a:t>‹#›</a:t>
            </a:fld>
            <a:endParaRPr lang="en-US"/>
          </a:p>
        </p:txBody>
      </p:sp>
    </p:spTree>
    <p:extLst>
      <p:ext uri="{BB962C8B-B14F-4D97-AF65-F5344CB8AC3E}">
        <p14:creationId xmlns:p14="http://schemas.microsoft.com/office/powerpoint/2010/main" val="348120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57282BA7-F4F0-CD49-BFD3-1338BAAACDA5}" type="slidenum">
              <a:rPr lang="en-US"/>
              <a:pPr/>
              <a:t>‹#›</a:t>
            </a:fld>
            <a:endParaRPr lang="en-US"/>
          </a:p>
        </p:txBody>
      </p:sp>
    </p:spTree>
    <p:extLst>
      <p:ext uri="{BB962C8B-B14F-4D97-AF65-F5344CB8AC3E}">
        <p14:creationId xmlns:p14="http://schemas.microsoft.com/office/powerpoint/2010/main" val="2475849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9B819E9-21DB-194C-A05A-1D0A0F4327C1}" type="slidenum">
              <a:rPr lang="en-US"/>
              <a:pPr/>
              <a:t>‹#›</a:t>
            </a:fld>
            <a:endParaRPr lang="en-US"/>
          </a:p>
        </p:txBody>
      </p:sp>
    </p:spTree>
    <p:extLst>
      <p:ext uri="{BB962C8B-B14F-4D97-AF65-F5344CB8AC3E}">
        <p14:creationId xmlns:p14="http://schemas.microsoft.com/office/powerpoint/2010/main" val="1492615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293215D-CB0A-E643-8D54-9D7EC8ACD23E}" type="slidenum">
              <a:rPr lang="en-US"/>
              <a:pPr/>
              <a:t>‹#›</a:t>
            </a:fld>
            <a:endParaRPr lang="en-US"/>
          </a:p>
        </p:txBody>
      </p:sp>
    </p:spTree>
    <p:extLst>
      <p:ext uri="{BB962C8B-B14F-4D97-AF65-F5344CB8AC3E}">
        <p14:creationId xmlns:p14="http://schemas.microsoft.com/office/powerpoint/2010/main" val="18277651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268DB860-084D-B548-BB47-11A723DD163E}" type="slidenum">
              <a:rPr lang="en-US"/>
              <a:pPr/>
              <a:t>‹#›</a:t>
            </a:fld>
            <a:endParaRPr lang="en-US"/>
          </a:p>
        </p:txBody>
      </p:sp>
    </p:spTree>
    <p:extLst>
      <p:ext uri="{BB962C8B-B14F-4D97-AF65-F5344CB8AC3E}">
        <p14:creationId xmlns:p14="http://schemas.microsoft.com/office/powerpoint/2010/main" val="38119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7B6F84B-D7F7-434E-835A-49BE88265709}" type="slidenum">
              <a:rPr lang="en-US"/>
              <a:pPr/>
              <a:t>‹#›</a:t>
            </a:fld>
            <a:endParaRPr lang="en-US"/>
          </a:p>
        </p:txBody>
      </p:sp>
    </p:spTree>
    <p:extLst>
      <p:ext uri="{BB962C8B-B14F-4D97-AF65-F5344CB8AC3E}">
        <p14:creationId xmlns:p14="http://schemas.microsoft.com/office/powerpoint/2010/main" val="3113659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60BCDDB1-77A5-7A46-B2E2-099849C08DEC}" type="slidenum">
              <a:rPr lang="en-US"/>
              <a:pPr/>
              <a:t>‹#›</a:t>
            </a:fld>
            <a:endParaRPr lang="en-US"/>
          </a:p>
        </p:txBody>
      </p:sp>
    </p:spTree>
    <p:extLst>
      <p:ext uri="{BB962C8B-B14F-4D97-AF65-F5344CB8AC3E}">
        <p14:creationId xmlns:p14="http://schemas.microsoft.com/office/powerpoint/2010/main" val="3962520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1726E9B-7A48-6543-8F99-30B4F4DFFC9D}" type="slidenum">
              <a:rPr lang="en-US"/>
              <a:pPr/>
              <a:t>‹#›</a:t>
            </a:fld>
            <a:endParaRPr lang="en-US"/>
          </a:p>
        </p:txBody>
      </p:sp>
    </p:spTree>
    <p:extLst>
      <p:ext uri="{BB962C8B-B14F-4D97-AF65-F5344CB8AC3E}">
        <p14:creationId xmlns:p14="http://schemas.microsoft.com/office/powerpoint/2010/main" val="37112243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2155"/>
            </a:gs>
            <a:gs pos="50000">
              <a:srgbClr val="2242A8"/>
            </a:gs>
            <a:gs pos="100000">
              <a:srgbClr val="112155"/>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500" y="0"/>
            <a:ext cx="9207500"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122358">
                    <a:alpha val="50000"/>
                  </a:srgbClr>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47800"/>
            <a:ext cx="7772400" cy="411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0" y="6400800"/>
            <a:ext cx="617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000">
                <a:effectLst/>
                <a:latin typeface="Times New Roman" charset="0"/>
              </a:defRPr>
            </a:lvl1pPr>
          </a:lstStyle>
          <a:p>
            <a:fld id="{93193017-5710-B84F-8852-C13FCDD7F5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defRPr sz="36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Ø"/>
        <a:defRPr sz="4400">
          <a:solidFill>
            <a:schemeClr val="tx1"/>
          </a:solidFill>
          <a:latin typeface="+mn-lt"/>
          <a:ea typeface="+mn-ea"/>
        </a:defRPr>
      </a:lvl2pPr>
      <a:lvl3pPr marL="1143000" indent="-228600" algn="l" rtl="0" eaLnBrk="0" fontAlgn="base" hangingPunct="0">
        <a:spcBef>
          <a:spcPct val="20000"/>
        </a:spcBef>
        <a:spcAft>
          <a:spcPct val="0"/>
        </a:spcAft>
        <a:buChar char="•"/>
        <a:defRPr sz="4000">
          <a:solidFill>
            <a:schemeClr val="tx1"/>
          </a:solidFill>
          <a:latin typeface="+mn-lt"/>
          <a:ea typeface="+mn-ea"/>
        </a:defRPr>
      </a:lvl3pPr>
      <a:lvl4pPr marL="1600200" indent="-228600" algn="l" rtl="0" eaLnBrk="0" fontAlgn="base" hangingPunct="0">
        <a:spcBef>
          <a:spcPct val="20000"/>
        </a:spcBef>
        <a:spcAft>
          <a:spcPct val="0"/>
        </a:spcAft>
        <a:buChar char="–"/>
        <a:defRPr sz="3600">
          <a:solidFill>
            <a:schemeClr val="tx1"/>
          </a:solidFill>
          <a:latin typeface="+mn-lt"/>
          <a:ea typeface="+mn-ea"/>
        </a:defRPr>
      </a:lvl4pPr>
      <a:lvl5pPr marL="2057400" indent="-228600" algn="l" rtl="0" eaLnBrk="0" fontAlgn="base" hangingPunct="0">
        <a:spcBef>
          <a:spcPct val="20000"/>
        </a:spcBef>
        <a:spcAft>
          <a:spcPct val="0"/>
        </a:spcAft>
        <a:buChar char="»"/>
        <a:defRPr sz="3600">
          <a:solidFill>
            <a:schemeClr val="tx1"/>
          </a:solidFill>
          <a:latin typeface="+mn-lt"/>
          <a:ea typeface="+mn-ea"/>
        </a:defRPr>
      </a:lvl5pPr>
      <a:lvl6pPr marL="2514600" indent="-228600" algn="l" rtl="0" eaLnBrk="0" fontAlgn="base" hangingPunct="0">
        <a:spcBef>
          <a:spcPct val="20000"/>
        </a:spcBef>
        <a:spcAft>
          <a:spcPct val="0"/>
        </a:spcAft>
        <a:buChar char="»"/>
        <a:defRPr sz="3600">
          <a:solidFill>
            <a:schemeClr val="tx1"/>
          </a:solidFill>
          <a:latin typeface="+mn-lt"/>
          <a:ea typeface="+mn-ea"/>
        </a:defRPr>
      </a:lvl6pPr>
      <a:lvl7pPr marL="2971800" indent="-228600" algn="l" rtl="0" eaLnBrk="0" fontAlgn="base" hangingPunct="0">
        <a:spcBef>
          <a:spcPct val="20000"/>
        </a:spcBef>
        <a:spcAft>
          <a:spcPct val="0"/>
        </a:spcAft>
        <a:buChar char="»"/>
        <a:defRPr sz="3600">
          <a:solidFill>
            <a:schemeClr val="tx1"/>
          </a:solidFill>
          <a:latin typeface="+mn-lt"/>
          <a:ea typeface="+mn-ea"/>
        </a:defRPr>
      </a:lvl7pPr>
      <a:lvl8pPr marL="3429000" indent="-228600" algn="l" rtl="0" eaLnBrk="0" fontAlgn="base" hangingPunct="0">
        <a:spcBef>
          <a:spcPct val="20000"/>
        </a:spcBef>
        <a:spcAft>
          <a:spcPct val="0"/>
        </a:spcAft>
        <a:buChar char="»"/>
        <a:defRPr sz="3600">
          <a:solidFill>
            <a:schemeClr val="tx1"/>
          </a:solidFill>
          <a:latin typeface="+mn-lt"/>
          <a:ea typeface="+mn-ea"/>
        </a:defRPr>
      </a:lvl8pPr>
      <a:lvl9pPr marL="3886200" indent="-228600" algn="l" rtl="0" eaLnBrk="0" fontAlgn="base" hangingPunct="0">
        <a:spcBef>
          <a:spcPct val="20000"/>
        </a:spcBef>
        <a:spcAft>
          <a:spcPct val="0"/>
        </a:spcAft>
        <a:buChar char="»"/>
        <a:defRPr sz="3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9602" name="Rectangle 2"/>
          <p:cNvSpPr>
            <a:spLocks noGrp="1" noChangeArrowheads="1"/>
          </p:cNvSpPr>
          <p:nvPr>
            <p:ph type="title"/>
          </p:nvPr>
        </p:nvSpPr>
        <p:spPr bwMode="auto">
          <a:xfrm>
            <a:off x="457200" y="228600"/>
            <a:ext cx="7239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29603" name="Rectangle 3"/>
          <p:cNvSpPr>
            <a:spLocks noGrp="1" noChangeArrowheads="1"/>
          </p:cNvSpPr>
          <p:nvPr>
            <p:ph type="body" idx="1"/>
          </p:nvPr>
        </p:nvSpPr>
        <p:spPr bwMode="auto">
          <a:xfrm>
            <a:off x="457200" y="1295400"/>
            <a:ext cx="822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4323" dir="5029661"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9604" name="Rectangle 4"/>
          <p:cNvSpPr>
            <a:spLocks noGrp="1" noChangeArrowheads="1"/>
          </p:cNvSpPr>
          <p:nvPr>
            <p:ph type="dt" sz="half" idx="2"/>
          </p:nvPr>
        </p:nvSpPr>
        <p:spPr bwMode="auto">
          <a:xfrm>
            <a:off x="1524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defRPr>
            </a:lvl1pPr>
          </a:lstStyle>
          <a:p>
            <a:endParaRPr lang="en-US"/>
          </a:p>
        </p:txBody>
      </p:sp>
      <p:sp>
        <p:nvSpPr>
          <p:cNvPr id="2329605" name="Rectangle 5"/>
          <p:cNvSpPr>
            <a:spLocks noGrp="1" noChangeArrowheads="1"/>
          </p:cNvSpPr>
          <p:nvPr>
            <p:ph type="ftr" sz="quarter" idx="3"/>
          </p:nvPr>
        </p:nvSpPr>
        <p:spPr bwMode="auto">
          <a:xfrm>
            <a:off x="3124200" y="638175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000">
                <a:effectLst/>
              </a:defRPr>
            </a:lvl1pPr>
          </a:lstStyle>
          <a:p>
            <a:r>
              <a:rPr lang="en-US" smtClean="0"/>
              <a:t>Cook's Branch Cosmology Workshop 2012</a:t>
            </a:r>
            <a:endParaRPr lang="en-US"/>
          </a:p>
        </p:txBody>
      </p:sp>
      <p:sp>
        <p:nvSpPr>
          <p:cNvPr id="2329606" name="Rectangle 6"/>
          <p:cNvSpPr>
            <a:spLocks noGrp="1" noChangeArrowheads="1"/>
          </p:cNvSpPr>
          <p:nvPr>
            <p:ph type="sldNum" sz="quarter" idx="4"/>
          </p:nvPr>
        </p:nvSpPr>
        <p:spPr bwMode="auto">
          <a:xfrm>
            <a:off x="68580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defRPr>
            </a:lvl1pPr>
          </a:lstStyle>
          <a:p>
            <a:fld id="{09382B15-1D99-9D43-8730-1178E9AD8280}" type="slidenum">
              <a:rPr lang="en-US"/>
              <a:pPr/>
              <a:t>‹#›</a:t>
            </a:fld>
            <a:endParaRPr lang="en-US"/>
          </a:p>
        </p:txBody>
      </p:sp>
      <p:sp>
        <p:nvSpPr>
          <p:cNvPr id="2329607" name="Line 7"/>
          <p:cNvSpPr>
            <a:spLocks noChangeShapeType="1"/>
          </p:cNvSpPr>
          <p:nvPr/>
        </p:nvSpPr>
        <p:spPr bwMode="auto">
          <a:xfrm>
            <a:off x="457200" y="1066800"/>
            <a:ext cx="7467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2329608" name="Picture 8" descr="lsst-noredlinetrans5-05c"/>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228600"/>
            <a:ext cx="2057400" cy="6080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fontAlgn="base">
        <a:spcBef>
          <a:spcPct val="0"/>
        </a:spcBef>
        <a:spcAft>
          <a:spcPct val="0"/>
        </a:spcAft>
        <a:defRPr sz="2400">
          <a:solidFill>
            <a:schemeClr val="tx2"/>
          </a:solidFill>
          <a:latin typeface="+mj-lt"/>
          <a:ea typeface="+mj-ea"/>
          <a:cs typeface="+mj-cs"/>
        </a:defRPr>
      </a:lvl1pPr>
      <a:lvl2pPr algn="l" rtl="0" fontAlgn="base">
        <a:spcBef>
          <a:spcPct val="0"/>
        </a:spcBef>
        <a:spcAft>
          <a:spcPct val="0"/>
        </a:spcAft>
        <a:defRPr sz="2400">
          <a:solidFill>
            <a:schemeClr val="tx2"/>
          </a:solidFill>
          <a:latin typeface="Arial" charset="0"/>
          <a:ea typeface="ＭＳ Ｐゴシック" charset="0"/>
        </a:defRPr>
      </a:lvl2pPr>
      <a:lvl3pPr algn="l" rtl="0" fontAlgn="base">
        <a:spcBef>
          <a:spcPct val="0"/>
        </a:spcBef>
        <a:spcAft>
          <a:spcPct val="0"/>
        </a:spcAft>
        <a:defRPr sz="2400">
          <a:solidFill>
            <a:schemeClr val="tx2"/>
          </a:solidFill>
          <a:latin typeface="Arial" charset="0"/>
          <a:ea typeface="ＭＳ Ｐゴシック" charset="0"/>
        </a:defRPr>
      </a:lvl3pPr>
      <a:lvl4pPr algn="l" rtl="0" fontAlgn="base">
        <a:spcBef>
          <a:spcPct val="0"/>
        </a:spcBef>
        <a:spcAft>
          <a:spcPct val="0"/>
        </a:spcAft>
        <a:defRPr sz="2400">
          <a:solidFill>
            <a:schemeClr val="tx2"/>
          </a:solidFill>
          <a:latin typeface="Arial" charset="0"/>
          <a:ea typeface="ＭＳ Ｐゴシック" charset="0"/>
        </a:defRPr>
      </a:lvl4pPr>
      <a:lvl5pPr algn="l" rtl="0" fontAlgn="base">
        <a:spcBef>
          <a:spcPct val="0"/>
        </a:spcBef>
        <a:spcAft>
          <a:spcPct val="0"/>
        </a:spcAft>
        <a:defRPr sz="2400">
          <a:solidFill>
            <a:schemeClr val="tx2"/>
          </a:solidFill>
          <a:latin typeface="Arial" charset="0"/>
          <a:ea typeface="ＭＳ Ｐゴシック" charset="0"/>
        </a:defRPr>
      </a:lvl5pPr>
      <a:lvl6pPr marL="457200" algn="l" rtl="0" fontAlgn="base">
        <a:spcBef>
          <a:spcPct val="0"/>
        </a:spcBef>
        <a:spcAft>
          <a:spcPct val="0"/>
        </a:spcAft>
        <a:defRPr sz="2400">
          <a:solidFill>
            <a:schemeClr val="tx2"/>
          </a:solidFill>
          <a:latin typeface="Arial" charset="0"/>
          <a:ea typeface="ＭＳ Ｐゴシック" charset="0"/>
        </a:defRPr>
      </a:lvl6pPr>
      <a:lvl7pPr marL="914400" algn="l" rtl="0" fontAlgn="base">
        <a:spcBef>
          <a:spcPct val="0"/>
        </a:spcBef>
        <a:spcAft>
          <a:spcPct val="0"/>
        </a:spcAft>
        <a:defRPr sz="2400">
          <a:solidFill>
            <a:schemeClr val="tx2"/>
          </a:solidFill>
          <a:latin typeface="Arial" charset="0"/>
          <a:ea typeface="ＭＳ Ｐゴシック" charset="0"/>
        </a:defRPr>
      </a:lvl7pPr>
      <a:lvl8pPr marL="1371600" algn="l" rtl="0" fontAlgn="base">
        <a:spcBef>
          <a:spcPct val="0"/>
        </a:spcBef>
        <a:spcAft>
          <a:spcPct val="0"/>
        </a:spcAft>
        <a:defRPr sz="2400">
          <a:solidFill>
            <a:schemeClr val="tx2"/>
          </a:solidFill>
          <a:latin typeface="Arial" charset="0"/>
          <a:ea typeface="ＭＳ Ｐゴシック" charset="0"/>
        </a:defRPr>
      </a:lvl8pPr>
      <a:lvl9pPr marL="1828800" algn="l" rtl="0" fontAlgn="base">
        <a:spcBef>
          <a:spcPct val="0"/>
        </a:spcBef>
        <a:spcAft>
          <a:spcPct val="0"/>
        </a:spcAft>
        <a:defRPr sz="2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microsoft.com/office/2007/relationships/hdphoto" Target="../media/hdphoto3.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2.bin"/><Relationship Id="rId5" Type="http://schemas.openxmlformats.org/officeDocument/2006/relationships/image" Target="../media/image7.emf"/><Relationship Id="rId1" Type="http://schemas.openxmlformats.org/officeDocument/2006/relationships/vmlDrawing" Target="../drawings/vmlDrawing2.vml"/><Relationship Id="rId2"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EB0578F5-148D-CD41-B8FE-3477212935EB}" type="slidenum">
              <a:rPr lang="en-US"/>
              <a:pPr/>
              <a:t>1</a:t>
            </a:fld>
            <a:endParaRPr lang="en-US"/>
          </a:p>
        </p:txBody>
      </p:sp>
      <p:sp>
        <p:nvSpPr>
          <p:cNvPr id="321538" name="Rectangle 2"/>
          <p:cNvSpPr>
            <a:spLocks noGrp="1" noChangeArrowheads="1"/>
          </p:cNvSpPr>
          <p:nvPr>
            <p:ph type="title"/>
          </p:nvPr>
        </p:nvSpPr>
        <p:spPr>
          <a:xfrm>
            <a:off x="256721" y="267251"/>
            <a:ext cx="8742029" cy="2425700"/>
          </a:xfrm>
        </p:spPr>
        <p:txBody>
          <a:bodyPr/>
          <a:lstStyle/>
          <a:p>
            <a:r>
              <a:rPr lang="en-US" sz="3200" dirty="0" smtClean="0"/>
              <a:t>Addressing the Photometric Calibration Challenge: Explicit Determination of the Instrumental Response and Atmospheric Transmission Functions </a:t>
            </a:r>
            <a:endParaRPr lang="en-US" sz="3200" dirty="0"/>
          </a:p>
        </p:txBody>
      </p:sp>
      <p:sp>
        <p:nvSpPr>
          <p:cNvPr id="321540" name="Text Box 4"/>
          <p:cNvSpPr txBox="1">
            <a:spLocks noChangeArrowheads="1"/>
          </p:cNvSpPr>
          <p:nvPr/>
        </p:nvSpPr>
        <p:spPr bwMode="auto">
          <a:xfrm>
            <a:off x="1473200" y="2111375"/>
            <a:ext cx="6164263" cy="4746625"/>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lnSpc>
                <a:spcPct val="120000"/>
              </a:lnSpc>
              <a:spcBef>
                <a:spcPct val="20000"/>
              </a:spcBef>
            </a:pPr>
            <a:endParaRPr lang="en-US">
              <a:effectLst>
                <a:outerShdw blurRad="38100" dist="38100" dir="2700000" algn="tl">
                  <a:srgbClr val="000000"/>
                </a:outerShdw>
              </a:effectLst>
            </a:endParaRPr>
          </a:p>
          <a:p>
            <a:pPr algn="ctr">
              <a:lnSpc>
                <a:spcPct val="120000"/>
              </a:lnSpc>
              <a:spcBef>
                <a:spcPct val="20000"/>
              </a:spcBef>
            </a:pPr>
            <a:endParaRPr lang="en-US">
              <a:effectLst>
                <a:outerShdw blurRad="38100" dist="38100" dir="2700000" algn="tl">
                  <a:srgbClr val="000000"/>
                </a:outerShdw>
              </a:effectLst>
            </a:endParaRPr>
          </a:p>
          <a:p>
            <a:pPr algn="ctr">
              <a:lnSpc>
                <a:spcPct val="120000"/>
              </a:lnSpc>
              <a:spcBef>
                <a:spcPct val="20000"/>
              </a:spcBef>
            </a:pPr>
            <a:r>
              <a:rPr lang="en-US">
                <a:effectLst>
                  <a:outerShdw blurRad="38100" dist="38100" dir="2700000" algn="tl">
                    <a:srgbClr val="000000"/>
                  </a:outerShdw>
                </a:effectLst>
              </a:rPr>
              <a:t>Christopher Stubbs</a:t>
            </a:r>
          </a:p>
          <a:p>
            <a:pPr algn="ctr">
              <a:lnSpc>
                <a:spcPct val="120000"/>
              </a:lnSpc>
              <a:spcBef>
                <a:spcPct val="20000"/>
              </a:spcBef>
            </a:pPr>
            <a:endParaRPr lang="en-US" sz="1400">
              <a:effectLst>
                <a:outerShdw blurRad="38100" dist="38100" dir="2700000" algn="tl">
                  <a:srgbClr val="000000"/>
                </a:outerShdw>
              </a:effectLst>
            </a:endParaRPr>
          </a:p>
          <a:p>
            <a:pPr algn="ctr">
              <a:spcBef>
                <a:spcPct val="20000"/>
              </a:spcBef>
            </a:pPr>
            <a:r>
              <a:rPr lang="en-US">
                <a:effectLst>
                  <a:outerShdw blurRad="38100" dist="38100" dir="2700000" algn="tl">
                    <a:srgbClr val="000000"/>
                  </a:outerShdw>
                </a:effectLst>
              </a:rPr>
              <a:t>Department of Physics </a:t>
            </a:r>
          </a:p>
          <a:p>
            <a:pPr algn="ctr">
              <a:spcBef>
                <a:spcPct val="20000"/>
              </a:spcBef>
            </a:pPr>
            <a:r>
              <a:rPr lang="en-US">
                <a:effectLst>
                  <a:outerShdw blurRad="38100" dist="38100" dir="2700000" algn="tl">
                    <a:srgbClr val="000000"/>
                  </a:outerShdw>
                </a:effectLst>
              </a:rPr>
              <a:t>Departme</a:t>
            </a:r>
            <a:r>
              <a:rPr lang="en-US">
                <a:effectLst>
                  <a:outerShdw blurRad="38100" dist="38100" dir="2700000" algn="tl">
                    <a:srgbClr val="000000"/>
                  </a:outerShdw>
                </a:effectLst>
                <a:latin typeface="Comic Sans MS" charset="0"/>
              </a:rPr>
              <a:t>nt </a:t>
            </a:r>
            <a:r>
              <a:rPr lang="en-US">
                <a:effectLst>
                  <a:outerShdw blurRad="38100" dist="38100" dir="2700000" algn="tl">
                    <a:srgbClr val="000000"/>
                  </a:outerShdw>
                </a:effectLst>
              </a:rPr>
              <a:t>of Astronomy</a:t>
            </a:r>
          </a:p>
          <a:p>
            <a:pPr algn="ctr">
              <a:spcBef>
                <a:spcPct val="20000"/>
              </a:spcBef>
            </a:pPr>
            <a:r>
              <a:rPr lang="en-US">
                <a:effectLst>
                  <a:outerShdw blurRad="38100" dist="38100" dir="2700000" algn="tl">
                    <a:srgbClr val="000000"/>
                  </a:outerShdw>
                </a:effectLst>
              </a:rPr>
              <a:t>Harvard University</a:t>
            </a:r>
          </a:p>
          <a:p>
            <a:pPr algn="ctr">
              <a:spcBef>
                <a:spcPct val="20000"/>
              </a:spcBef>
            </a:pPr>
            <a:r>
              <a:rPr lang="en-US" sz="1400" i="1">
                <a:effectLst>
                  <a:outerShdw blurRad="38100" dist="38100" dir="2700000" algn="tl">
                    <a:srgbClr val="000000"/>
                  </a:outerShdw>
                </a:effectLst>
              </a:rPr>
              <a:t>stubbs@physics.harvard.edu</a:t>
            </a:r>
          </a:p>
          <a:p>
            <a:pPr algn="ctr">
              <a:spcBef>
                <a:spcPct val="20000"/>
              </a:spcBef>
            </a:pPr>
            <a:endParaRPr lang="en-US" sz="900" i="1">
              <a:effectLst>
                <a:outerShdw blurRad="38100" dist="38100" dir="2700000" algn="tl">
                  <a:srgbClr val="000000"/>
                </a:outerShdw>
              </a:effectLst>
            </a:endParaRPr>
          </a:p>
          <a:p>
            <a:pPr algn="ctr">
              <a:lnSpc>
                <a:spcPct val="120000"/>
              </a:lnSpc>
              <a:spcBef>
                <a:spcPct val="20000"/>
              </a:spcBef>
            </a:pPr>
            <a:endParaRPr lang="en-US" sz="1400" i="1">
              <a:effectLst>
                <a:outerShdw blurRad="38100" dist="38100" dir="2700000" algn="tl">
                  <a:srgbClr val="000000"/>
                </a:outerShdw>
              </a:effectLst>
            </a:endParaRPr>
          </a:p>
          <a:p>
            <a:pPr lvl="1" algn="ctr">
              <a:lnSpc>
                <a:spcPct val="120000"/>
              </a:lnSpc>
              <a:spcBef>
                <a:spcPct val="20000"/>
              </a:spcBef>
              <a:buFont typeface="Wingdings" charset="0"/>
              <a:buNone/>
            </a:pPr>
            <a:endParaRPr lang="en-US" sz="2000">
              <a:effectLst/>
            </a:endParaRPr>
          </a:p>
          <a:p>
            <a:pPr algn="ctr"/>
            <a:endParaRPr lang="en-US">
              <a:effectLst/>
              <a:latin typeface="Times New Roman" charset="0"/>
            </a:endParaRPr>
          </a:p>
        </p:txBody>
      </p:sp>
    </p:spTree>
    <p:extLst>
      <p:ext uri="{BB962C8B-B14F-4D97-AF65-F5344CB8AC3E}">
        <p14:creationId xmlns:p14="http://schemas.microsoft.com/office/powerpoint/2010/main" val="296233720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2" name="AutoShape 2"/>
          <p:cNvSpPr>
            <a:spLocks noChangeArrowheads="1"/>
          </p:cNvSpPr>
          <p:nvPr/>
        </p:nvSpPr>
        <p:spPr bwMode="auto">
          <a:xfrm>
            <a:off x="1550988" y="1541463"/>
            <a:ext cx="6297612" cy="925512"/>
          </a:xfrm>
          <a:prstGeom prst="roundRect">
            <a:avLst>
              <a:gd name="adj" fmla="val 16667"/>
            </a:avLst>
          </a:prstGeom>
          <a:solidFill>
            <a:schemeClr val="tx2"/>
          </a:solidFill>
          <a:ln w="9525">
            <a:solidFill>
              <a:schemeClr val="accent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23" name="Rectangle 3"/>
          <p:cNvSpPr>
            <a:spLocks noGrp="1" noChangeArrowheads="1"/>
          </p:cNvSpPr>
          <p:nvPr>
            <p:ph type="ctrTitle"/>
          </p:nvPr>
        </p:nvSpPr>
        <p:spPr>
          <a:xfrm>
            <a:off x="306388" y="0"/>
            <a:ext cx="8504237" cy="1143000"/>
          </a:xfrm>
        </p:spPr>
        <p:txBody>
          <a:bodyPr/>
          <a:lstStyle/>
          <a:p>
            <a:r>
              <a:rPr lang="en-US" sz="3200"/>
              <a:t>Broadband photometry: </a:t>
            </a:r>
            <a:br>
              <a:rPr lang="en-US" sz="3200"/>
            </a:br>
            <a:r>
              <a:rPr lang="ja-JP" altLang="en-US" sz="3200">
                <a:latin typeface="Arial"/>
              </a:rPr>
              <a:t>“</a:t>
            </a:r>
            <a:r>
              <a:rPr lang="en-US" sz="3200"/>
              <a:t>Metrology and Meteorology</a:t>
            </a:r>
            <a:r>
              <a:rPr lang="ja-JP" altLang="en-US" sz="3200">
                <a:latin typeface="Arial"/>
              </a:rPr>
              <a:t>”</a:t>
            </a:r>
            <a:endParaRPr lang="en-US" sz="3200"/>
          </a:p>
        </p:txBody>
      </p:sp>
      <p:sp>
        <p:nvSpPr>
          <p:cNvPr id="2334724" name="Rectangle 4"/>
          <p:cNvSpPr>
            <a:spLocks noGrp="1" noChangeArrowheads="1"/>
          </p:cNvSpPr>
          <p:nvPr>
            <p:ph type="subTitle" idx="1"/>
          </p:nvPr>
        </p:nvSpPr>
        <p:spPr>
          <a:xfrm>
            <a:off x="0" y="2971800"/>
            <a:ext cx="8937625" cy="3367088"/>
          </a:xfrm>
        </p:spPr>
        <p:txBody>
          <a:bodyPr/>
          <a:lstStyle/>
          <a:p>
            <a:pPr marL="609600" indent="-609600" algn="l"/>
            <a:r>
              <a:rPr lang="en-US" sz="1600" i="1" dirty="0"/>
              <a:t> Four aspects to the photometry calibration challenge:</a:t>
            </a:r>
          </a:p>
          <a:p>
            <a:pPr marL="609600" indent="-609600" algn="l"/>
            <a:r>
              <a:rPr lang="en-US" sz="1600" i="1" dirty="0"/>
              <a:t> </a:t>
            </a:r>
          </a:p>
          <a:p>
            <a:pPr marL="609600" indent="-609600" algn="l">
              <a:buFont typeface="Arial" charset="0"/>
              <a:buAutoNum type="arabicPeriod"/>
            </a:pPr>
            <a:r>
              <a:rPr lang="en-US" sz="1600" i="1" dirty="0"/>
              <a:t>Relative instrumental throughput calibration </a:t>
            </a:r>
          </a:p>
          <a:p>
            <a:pPr marL="609600" indent="-609600" algn="l">
              <a:buFont typeface="Arial" charset="0"/>
              <a:buAutoNum type="arabicPeriod"/>
            </a:pPr>
            <a:r>
              <a:rPr lang="en-US" sz="1600" i="1" dirty="0"/>
              <a:t>Absolute instrumental calibration (I claim this this is far less important)</a:t>
            </a:r>
          </a:p>
          <a:p>
            <a:pPr marL="609600" indent="-609600" algn="l">
              <a:buFont typeface="Arial" charset="0"/>
              <a:buAutoNum type="arabicPeriod"/>
            </a:pPr>
            <a:r>
              <a:rPr lang="en-US" sz="1600" i="1" dirty="0"/>
              <a:t>Determination of atmospheric transmission</a:t>
            </a:r>
          </a:p>
          <a:p>
            <a:pPr marL="609600" indent="-609600" algn="l">
              <a:buFont typeface="Arial" charset="0"/>
              <a:buAutoNum type="arabicPeriod"/>
            </a:pPr>
            <a:r>
              <a:rPr lang="en-US" sz="1600" i="1" dirty="0"/>
              <a:t>Determination of </a:t>
            </a:r>
            <a:r>
              <a:rPr lang="en-US" sz="1600" i="1" dirty="0" smtClean="0"/>
              <a:t>line of sight extinction</a:t>
            </a:r>
            <a:endParaRPr lang="en-US" sz="1600" i="1" dirty="0"/>
          </a:p>
          <a:p>
            <a:pPr marL="609600" indent="-609600" algn="l">
              <a:buFont typeface="Arial" charset="0"/>
              <a:buAutoNum type="arabicPeriod"/>
            </a:pPr>
            <a:endParaRPr lang="en-US" sz="1600" i="1" dirty="0"/>
          </a:p>
          <a:p>
            <a:pPr marL="609600" indent="-609600" algn="l">
              <a:buFont typeface="Arial" charset="0"/>
              <a:buNone/>
            </a:pPr>
            <a:r>
              <a:rPr lang="en-US" sz="1600" i="1" dirty="0"/>
              <a:t>Historical approach has been to use spectrophotometric sources (known S(</a:t>
            </a:r>
            <a:r>
              <a:rPr lang="en-US" sz="1600" i="1" dirty="0">
                <a:latin typeface="Symbol" charset="0"/>
                <a:sym typeface="Symbol" charset="0"/>
              </a:rPr>
              <a:t></a:t>
            </a:r>
            <a:r>
              <a:rPr lang="en-US" sz="1600" i="1" dirty="0"/>
              <a:t>)) to deduce the instrumental and atmospheric transmission, but this (on its own) is problematic: integral constraints are inadequate, plus we don</a:t>
            </a:r>
            <a:r>
              <a:rPr lang="ja-JP" altLang="en-US" sz="1600" i="1" dirty="0">
                <a:latin typeface="Arial"/>
              </a:rPr>
              <a:t>’</a:t>
            </a:r>
            <a:r>
              <a:rPr lang="en-US" sz="1600" i="1" dirty="0"/>
              <a:t>t know the source spectra to the requisite precision. </a:t>
            </a:r>
            <a:endParaRPr lang="en-US" sz="1600" i="1" dirty="0" smtClean="0"/>
          </a:p>
          <a:p>
            <a:pPr marL="609600" indent="-609600" algn="l">
              <a:buFont typeface="Arial" charset="0"/>
              <a:buNone/>
            </a:pPr>
            <a:endParaRPr lang="en-US" sz="1600" i="1" dirty="0"/>
          </a:p>
          <a:p>
            <a:pPr marL="609600" indent="-609600" algn="l">
              <a:buFont typeface="Arial" charset="0"/>
              <a:buNone/>
            </a:pPr>
            <a:endParaRPr lang="en-US" sz="1600" i="1" dirty="0"/>
          </a:p>
          <a:p>
            <a:pPr marL="609600" indent="-609600" algn="l">
              <a:buFont typeface="Arial" charset="0"/>
              <a:buAutoNum type="arabicPeriod"/>
            </a:pPr>
            <a:endParaRPr lang="en-US" sz="2800" i="1" dirty="0">
              <a:effectLst>
                <a:outerShdw blurRad="38100" dist="38100" dir="2700000" algn="tl">
                  <a:srgbClr val="000000"/>
                </a:outerShdw>
              </a:effectLst>
            </a:endParaRPr>
          </a:p>
          <a:p>
            <a:pPr marL="609600" indent="-609600" algn="l"/>
            <a:endParaRPr lang="en-US" sz="1600" i="1" dirty="0"/>
          </a:p>
        </p:txBody>
      </p:sp>
      <p:graphicFrame>
        <p:nvGraphicFramePr>
          <p:cNvPr id="2334725" name="Object 5"/>
          <p:cNvGraphicFramePr>
            <a:graphicFrameLocks noChangeAspect="1"/>
          </p:cNvGraphicFramePr>
          <p:nvPr/>
        </p:nvGraphicFramePr>
        <p:xfrm>
          <a:off x="1893888" y="1617663"/>
          <a:ext cx="5341937" cy="836612"/>
        </p:xfrm>
        <a:graphic>
          <a:graphicData uri="http://schemas.openxmlformats.org/presentationml/2006/ole">
            <mc:AlternateContent xmlns:mc="http://schemas.openxmlformats.org/markup-compatibility/2006">
              <mc:Choice xmlns:v="urn:schemas-microsoft-com:vml" Requires="v">
                <p:oleObj spid="_x0000_s2334912" name="Equation" r:id="rId4" imgW="2349500" imgH="368300" progId="Equation.3">
                  <p:embed/>
                </p:oleObj>
              </mc:Choice>
              <mc:Fallback>
                <p:oleObj name="Equation" r:id="rId4" imgW="2349500" imgH="3683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3888" y="1617663"/>
                        <a:ext cx="5341937"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334726" name="Text Box 6"/>
          <p:cNvSpPr txBox="1">
            <a:spLocks noChangeArrowheads="1"/>
          </p:cNvSpPr>
          <p:nvPr/>
        </p:nvSpPr>
        <p:spPr bwMode="auto">
          <a:xfrm>
            <a:off x="3511550" y="2497138"/>
            <a:ext cx="53990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effectLst>
                  <a:outerShdw blurRad="38100" dist="38100" dir="2700000" algn="tl">
                    <a:srgbClr val="000000"/>
                  </a:outerShdw>
                </a:effectLst>
              </a:rPr>
              <a:t>Source    Atmosphere   Instrumental transmission</a:t>
            </a:r>
            <a:endParaRPr lang="en-US">
              <a:effectLst>
                <a:outerShdw blurRad="38100" dist="38100" dir="2700000" algn="tl">
                  <a:srgbClr val="000000"/>
                </a:outerShdw>
              </a:effectLst>
            </a:endParaRPr>
          </a:p>
        </p:txBody>
      </p:sp>
      <p:sp>
        <p:nvSpPr>
          <p:cNvPr id="2334727" name="Line 7"/>
          <p:cNvSpPr>
            <a:spLocks noChangeShapeType="1"/>
          </p:cNvSpPr>
          <p:nvPr/>
        </p:nvSpPr>
        <p:spPr bwMode="auto">
          <a:xfrm flipV="1">
            <a:off x="4049713" y="2170113"/>
            <a:ext cx="217487" cy="32226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28" name="Line 8"/>
          <p:cNvSpPr>
            <a:spLocks noChangeShapeType="1"/>
          </p:cNvSpPr>
          <p:nvPr/>
        </p:nvSpPr>
        <p:spPr bwMode="auto">
          <a:xfrm flipH="1" flipV="1">
            <a:off x="4857750" y="2165350"/>
            <a:ext cx="166688" cy="3937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29" name="Line 9"/>
          <p:cNvSpPr>
            <a:spLocks noChangeShapeType="1"/>
          </p:cNvSpPr>
          <p:nvPr/>
        </p:nvSpPr>
        <p:spPr bwMode="auto">
          <a:xfrm flipH="1" flipV="1">
            <a:off x="6310313" y="2128838"/>
            <a:ext cx="177800" cy="38576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30" name="Text Box 10"/>
          <p:cNvSpPr txBox="1">
            <a:spLocks noChangeArrowheads="1"/>
          </p:cNvSpPr>
          <p:nvPr/>
        </p:nvSpPr>
        <p:spPr bwMode="auto">
          <a:xfrm>
            <a:off x="4413250" y="1046163"/>
            <a:ext cx="456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dirty="0" smtClean="0">
                <a:effectLst>
                  <a:outerShdw blurRad="38100" dist="38100" dir="2700000" algn="tl">
                    <a:srgbClr val="000000"/>
                  </a:outerShdw>
                </a:effectLst>
              </a:rPr>
              <a:t>Extinction above the atmosphere</a:t>
            </a:r>
            <a:endParaRPr lang="en-US" dirty="0">
              <a:effectLst>
                <a:outerShdw blurRad="38100" dist="38100" dir="2700000" algn="tl">
                  <a:srgbClr val="000000"/>
                </a:outerShdw>
              </a:effectLst>
            </a:endParaRPr>
          </a:p>
        </p:txBody>
      </p:sp>
      <p:sp>
        <p:nvSpPr>
          <p:cNvPr id="2334731" name="Line 11"/>
          <p:cNvSpPr>
            <a:spLocks noChangeShapeType="1"/>
          </p:cNvSpPr>
          <p:nvPr/>
        </p:nvSpPr>
        <p:spPr bwMode="auto">
          <a:xfrm flipH="1" flipV="1">
            <a:off x="5245100" y="1408113"/>
            <a:ext cx="260350" cy="3429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600" dirty="0" smtClean="0"/>
              <a:t>Potential Color calibration approaches</a:t>
            </a:r>
            <a:endParaRPr lang="en-US" sz="3600" dirty="0"/>
          </a:p>
        </p:txBody>
      </p:sp>
      <p:sp>
        <p:nvSpPr>
          <p:cNvPr id="2165763" name="Rectangle 3"/>
          <p:cNvSpPr>
            <a:spLocks noGrp="1" noChangeArrowheads="1"/>
          </p:cNvSpPr>
          <p:nvPr>
            <p:ph type="subTitle" idx="1"/>
          </p:nvPr>
        </p:nvSpPr>
        <p:spPr>
          <a:xfrm>
            <a:off x="377825" y="817563"/>
            <a:ext cx="8462963" cy="5735637"/>
          </a:xfrm>
        </p:spPr>
        <p:txBody>
          <a:bodyPr/>
          <a:lstStyle/>
          <a:p>
            <a:pPr marL="457200" indent="-457200" algn="l">
              <a:lnSpc>
                <a:spcPct val="80000"/>
              </a:lnSpc>
              <a:buAutoNum type="arabicPeriod"/>
            </a:pPr>
            <a:r>
              <a:rPr lang="en-US" sz="2400" dirty="0"/>
              <a:t>T</a:t>
            </a:r>
            <a:r>
              <a:rPr lang="en-US" sz="2400" dirty="0" smtClean="0"/>
              <a:t>errestrial black-body sources, using triple point of metals, and Vega as the transfer standard</a:t>
            </a:r>
          </a:p>
          <a:p>
            <a:pPr algn="l">
              <a:lnSpc>
                <a:spcPct val="80000"/>
              </a:lnSpc>
            </a:pPr>
            <a:endParaRPr lang="en-US" sz="2400" dirty="0" smtClean="0"/>
          </a:p>
          <a:p>
            <a:pPr marL="457200" indent="-457200" algn="l">
              <a:lnSpc>
                <a:spcPct val="80000"/>
              </a:lnSpc>
              <a:buAutoNum type="arabicPeriod"/>
            </a:pPr>
            <a:r>
              <a:rPr lang="en-US" sz="2400" dirty="0" smtClean="0"/>
              <a:t>Theoretical models of stellar spectra</a:t>
            </a:r>
            <a:endParaRPr lang="en-US" sz="2400" dirty="0" smtClean="0"/>
          </a:p>
          <a:p>
            <a:pPr algn="l">
              <a:lnSpc>
                <a:spcPct val="80000"/>
              </a:lnSpc>
            </a:pPr>
            <a:r>
              <a:rPr lang="en-US" sz="2400" dirty="0" smtClean="0"/>
              <a:t>		DA white dwarf stars, with 20,000K &lt; T &lt;80,000K.</a:t>
            </a:r>
          </a:p>
          <a:p>
            <a:pPr algn="l">
              <a:lnSpc>
                <a:spcPct val="80000"/>
              </a:lnSpc>
            </a:pPr>
            <a:r>
              <a:rPr lang="en-US" sz="2400" dirty="0"/>
              <a:t>	</a:t>
            </a:r>
            <a:r>
              <a:rPr lang="en-US" sz="2400" dirty="0" smtClean="0"/>
              <a:t>	Theoretical models </a:t>
            </a:r>
            <a:r>
              <a:rPr lang="en-US" sz="2400" dirty="0" smtClean="0"/>
              <a:t>depend only on log (</a:t>
            </a:r>
            <a:r>
              <a:rPr lang="en-US" sz="2400" i="1" dirty="0" smtClean="0"/>
              <a:t>g)</a:t>
            </a:r>
            <a:r>
              <a:rPr lang="en-US" sz="2400" dirty="0" smtClean="0"/>
              <a:t> </a:t>
            </a:r>
            <a:r>
              <a:rPr lang="en-US" sz="2400" dirty="0" smtClean="0"/>
              <a:t>and </a:t>
            </a:r>
            <a:r>
              <a:rPr lang="en-US" sz="2400" dirty="0" smtClean="0"/>
              <a:t>T</a:t>
            </a:r>
          </a:p>
          <a:p>
            <a:pPr algn="l">
              <a:lnSpc>
                <a:spcPct val="80000"/>
              </a:lnSpc>
            </a:pPr>
            <a:r>
              <a:rPr lang="en-US" sz="2400" dirty="0"/>
              <a:t>	</a:t>
            </a:r>
            <a:r>
              <a:rPr lang="en-US" sz="2400" dirty="0" smtClean="0"/>
              <a:t>	Model of Vega plays a role as well</a:t>
            </a:r>
          </a:p>
          <a:p>
            <a:pPr algn="l">
              <a:lnSpc>
                <a:spcPct val="80000"/>
              </a:lnSpc>
            </a:pPr>
            <a:r>
              <a:rPr lang="en-US" sz="2400" dirty="0"/>
              <a:t>	</a:t>
            </a:r>
            <a:r>
              <a:rPr lang="en-US" sz="2400" dirty="0" smtClean="0"/>
              <a:t>	But beware of extinction effects </a:t>
            </a:r>
            <a:endParaRPr lang="en-US" sz="2400" dirty="0" smtClean="0"/>
          </a:p>
          <a:p>
            <a:pPr algn="l">
              <a:lnSpc>
                <a:spcPct val="80000"/>
              </a:lnSpc>
            </a:pPr>
            <a:endParaRPr lang="en-US" sz="2400" dirty="0" smtClean="0"/>
          </a:p>
          <a:p>
            <a:pPr algn="l">
              <a:lnSpc>
                <a:spcPct val="80000"/>
              </a:lnSpc>
            </a:pPr>
            <a:r>
              <a:rPr lang="en-US" sz="2400" dirty="0" smtClean="0"/>
              <a:t>3. Statistical assemblage of stars, en masse. Color-color diagrams, </a:t>
            </a:r>
            <a:r>
              <a:rPr lang="en-US" sz="2400" dirty="0" err="1" smtClean="0"/>
              <a:t>ubercalibration</a:t>
            </a:r>
            <a:r>
              <a:rPr lang="en-US" sz="2400" dirty="0" smtClean="0"/>
              <a:t> tie to another photometric system. </a:t>
            </a:r>
          </a:p>
          <a:p>
            <a:pPr algn="l">
              <a:lnSpc>
                <a:spcPct val="80000"/>
              </a:lnSpc>
            </a:pPr>
            <a:endParaRPr lang="en-US" sz="2400" dirty="0" smtClean="0"/>
          </a:p>
          <a:p>
            <a:pPr algn="l">
              <a:lnSpc>
                <a:spcPct val="80000"/>
              </a:lnSpc>
            </a:pPr>
            <a:r>
              <a:rPr lang="en-US" sz="2400" dirty="0" smtClean="0"/>
              <a:t>4. Shift the calibration approach entirely, and base it on well-characterized </a:t>
            </a:r>
            <a:r>
              <a:rPr lang="en-US" sz="2400" u="sng" dirty="0" smtClean="0"/>
              <a:t>detectors</a:t>
            </a:r>
            <a:r>
              <a:rPr lang="en-US" sz="2400" dirty="0" smtClean="0"/>
              <a:t>. </a:t>
            </a:r>
            <a:endParaRPr lang="en-US" sz="2400" dirty="0"/>
          </a:p>
        </p:txBody>
      </p:sp>
      <p:sp>
        <p:nvSpPr>
          <p:cNvPr id="2" name="Rounded Rectangle 1"/>
          <p:cNvSpPr/>
          <p:nvPr/>
        </p:nvSpPr>
        <p:spPr bwMode="auto">
          <a:xfrm>
            <a:off x="5115608" y="5835066"/>
            <a:ext cx="3582124" cy="539175"/>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dirty="0" smtClean="0">
                <a:solidFill>
                  <a:srgbClr val="000000"/>
                </a:solidFill>
                <a:effectLst/>
              </a:rPr>
              <a:t> Not mutually exclusive</a:t>
            </a:r>
            <a:endParaRPr kumimoji="0" lang="en-US" b="0" i="0" u="none" strike="noStrike" cap="none" normalizeH="0" baseline="0" dirty="0">
              <a:ln>
                <a:noFill/>
              </a:ln>
              <a:solidFill>
                <a:srgbClr val="000000"/>
              </a:solidFill>
              <a:effectLst/>
            </a:endParaRPr>
          </a:p>
        </p:txBody>
      </p:sp>
    </p:spTree>
    <p:extLst>
      <p:ext uri="{BB962C8B-B14F-4D97-AF65-F5344CB8AC3E}">
        <p14:creationId xmlns:p14="http://schemas.microsoft.com/office/powerpoint/2010/main" val="286669662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31800" y="5476880"/>
            <a:ext cx="8343900" cy="1016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165762" name="Rectangle 2"/>
          <p:cNvSpPr>
            <a:spLocks noGrp="1" noChangeArrowheads="1"/>
          </p:cNvSpPr>
          <p:nvPr>
            <p:ph type="ctrTitle"/>
          </p:nvPr>
        </p:nvSpPr>
        <p:spPr>
          <a:xfrm>
            <a:off x="0" y="-254000"/>
            <a:ext cx="9372600" cy="1143000"/>
          </a:xfrm>
        </p:spPr>
        <p:txBody>
          <a:bodyPr/>
          <a:lstStyle/>
          <a:p>
            <a:r>
              <a:rPr lang="en-US" sz="3600" dirty="0" smtClean="0"/>
              <a:t>How we’ve been addressing this</a:t>
            </a:r>
            <a:endParaRPr lang="en-US" sz="3600" dirty="0"/>
          </a:p>
        </p:txBody>
      </p:sp>
      <p:sp>
        <p:nvSpPr>
          <p:cNvPr id="2165763" name="Rectangle 3"/>
          <p:cNvSpPr>
            <a:spLocks noGrp="1" noChangeArrowheads="1"/>
          </p:cNvSpPr>
          <p:nvPr>
            <p:ph type="subTitle" idx="1"/>
          </p:nvPr>
        </p:nvSpPr>
        <p:spPr>
          <a:xfrm>
            <a:off x="1" y="539733"/>
            <a:ext cx="9144000" cy="5735637"/>
          </a:xfrm>
        </p:spPr>
        <p:txBody>
          <a:bodyPr/>
          <a:lstStyle/>
          <a:p>
            <a:pPr marL="457200" indent="-457200" algn="l">
              <a:buAutoNum type="arabicPeriod"/>
            </a:pPr>
            <a:r>
              <a:rPr lang="en-US" sz="2000" dirty="0" smtClean="0"/>
              <a:t>Explicit </a:t>
            </a:r>
            <a:r>
              <a:rPr lang="en-US" sz="2000" dirty="0" smtClean="0"/>
              <a:t>measurement </a:t>
            </a:r>
            <a:r>
              <a:rPr lang="en-US" sz="2000" dirty="0" smtClean="0"/>
              <a:t>of atmospheric transmission</a:t>
            </a:r>
            <a:r>
              <a:rPr lang="en-US" sz="2000" dirty="0" smtClean="0"/>
              <a:t>.</a:t>
            </a:r>
          </a:p>
          <a:p>
            <a:pPr marL="1371600" lvl="2" indent="-457200" algn="l">
              <a:buFont typeface="Arial"/>
              <a:buChar char="•"/>
            </a:pPr>
            <a:r>
              <a:rPr lang="en-US" sz="1800" dirty="0" smtClean="0"/>
              <a:t>See also talks later today by Fagin and Albert</a:t>
            </a:r>
            <a:endParaRPr lang="en-US" sz="1800" dirty="0" smtClean="0"/>
          </a:p>
          <a:p>
            <a:pPr marL="457200" indent="-457200" algn="l">
              <a:buAutoNum type="arabicPeriod"/>
            </a:pPr>
            <a:r>
              <a:rPr lang="en-US" sz="2000" dirty="0" smtClean="0"/>
              <a:t>Explicit </a:t>
            </a:r>
            <a:r>
              <a:rPr lang="en-US" sz="2000" dirty="0" smtClean="0"/>
              <a:t>measurement </a:t>
            </a:r>
            <a:r>
              <a:rPr lang="en-US" sz="2000" dirty="0" smtClean="0"/>
              <a:t>of instrumental response function</a:t>
            </a:r>
            <a:r>
              <a:rPr lang="en-US" sz="2000" dirty="0" smtClean="0"/>
              <a:t>.</a:t>
            </a:r>
          </a:p>
          <a:p>
            <a:pPr marL="1371600" lvl="2" indent="-457200" algn="l">
              <a:buFont typeface="Arial"/>
              <a:buChar char="•"/>
            </a:pPr>
            <a:r>
              <a:rPr lang="en-US" sz="1800" dirty="0" smtClean="0"/>
              <a:t>We use a tunable laser in conjunction with NIST photodiode standard</a:t>
            </a:r>
          </a:p>
          <a:p>
            <a:pPr marL="1371600" lvl="2" indent="-457200" algn="l">
              <a:buFont typeface="Arial"/>
              <a:buChar char="•"/>
            </a:pPr>
            <a:r>
              <a:rPr lang="en-US" sz="1800" dirty="0" smtClean="0"/>
              <a:t>Initial results from CTIO (2005, 2006) </a:t>
            </a:r>
          </a:p>
          <a:p>
            <a:pPr marL="1371600" lvl="2" indent="-457200" algn="l">
              <a:buFont typeface="Arial"/>
              <a:buChar char="•"/>
            </a:pPr>
            <a:r>
              <a:rPr lang="en-US" sz="1800" dirty="0" err="1" smtClean="0"/>
              <a:t>PanSTARRS</a:t>
            </a:r>
            <a:r>
              <a:rPr lang="en-US" sz="1800" dirty="0" smtClean="0"/>
              <a:t> (2010)</a:t>
            </a:r>
            <a:endParaRPr lang="en-US" sz="1800" dirty="0" smtClean="0"/>
          </a:p>
          <a:p>
            <a:pPr marL="457200" indent="-457200" algn="l">
              <a:buAutoNum type="arabicPeriod"/>
            </a:pPr>
            <a:r>
              <a:rPr lang="en-US" sz="2000" dirty="0" smtClean="0"/>
              <a:t>Explicit determination of atmospheric transmission</a:t>
            </a:r>
          </a:p>
          <a:p>
            <a:pPr marL="1371600" lvl="2" indent="-457200" algn="l">
              <a:buFont typeface="Arial"/>
              <a:buChar char="•"/>
            </a:pPr>
            <a:r>
              <a:rPr lang="en-US" sz="1800" dirty="0" smtClean="0"/>
              <a:t>multi-narrowband imager at CTIO (2007)</a:t>
            </a:r>
          </a:p>
          <a:p>
            <a:pPr marL="1371600" lvl="2" indent="-457200" algn="l">
              <a:buFont typeface="Arial"/>
              <a:buChar char="•"/>
            </a:pPr>
            <a:r>
              <a:rPr lang="en-US" sz="1800" dirty="0" smtClean="0"/>
              <a:t>dispersed imager at </a:t>
            </a:r>
            <a:r>
              <a:rPr lang="en-US" sz="1800" dirty="0" err="1" smtClean="0"/>
              <a:t>PanSTARRS</a:t>
            </a:r>
            <a:r>
              <a:rPr lang="en-US" sz="1800" dirty="0" smtClean="0"/>
              <a:t> (2011)</a:t>
            </a:r>
          </a:p>
          <a:p>
            <a:pPr marL="1371600" lvl="2" indent="-457200" algn="l">
              <a:buFont typeface="Arial"/>
              <a:buChar char="•"/>
            </a:pPr>
            <a:r>
              <a:rPr lang="en-US" sz="1800" dirty="0" smtClean="0"/>
              <a:t>balloon-borne sources (2012)</a:t>
            </a:r>
          </a:p>
          <a:p>
            <a:pPr marL="457200" indent="-457200" algn="l">
              <a:buAutoNum type="arabicPeriod"/>
            </a:pPr>
            <a:r>
              <a:rPr lang="en-US" sz="2000" dirty="0" smtClean="0"/>
              <a:t>Try to s</a:t>
            </a:r>
            <a:r>
              <a:rPr lang="en-US" sz="2000" dirty="0" smtClean="0"/>
              <a:t>hift </a:t>
            </a:r>
            <a:r>
              <a:rPr lang="en-US" sz="2000" dirty="0" smtClean="0"/>
              <a:t>away from celestial calibrators entirely.</a:t>
            </a:r>
          </a:p>
          <a:p>
            <a:pPr marL="457200" indent="-457200" algn="l">
              <a:buAutoNum type="arabicPeriod"/>
            </a:pPr>
            <a:r>
              <a:rPr lang="en-US" sz="2000" dirty="0" smtClean="0"/>
              <a:t>Re-assess Galactic </a:t>
            </a:r>
            <a:r>
              <a:rPr lang="en-US" sz="2000" dirty="0" smtClean="0"/>
              <a:t>extinction. </a:t>
            </a:r>
          </a:p>
          <a:p>
            <a:pPr marL="1371600" lvl="2" indent="-457200" algn="l">
              <a:buFont typeface="Arial"/>
              <a:buChar char="•"/>
            </a:pPr>
            <a:r>
              <a:rPr lang="en-US" sz="1800" dirty="0" err="1" smtClean="0"/>
              <a:t>Schlafly</a:t>
            </a:r>
            <a:r>
              <a:rPr lang="en-US" sz="1800" dirty="0" smtClean="0"/>
              <a:t> &amp; </a:t>
            </a:r>
            <a:r>
              <a:rPr lang="en-US" sz="1800" dirty="0" err="1" smtClean="0"/>
              <a:t>Finkbeiner</a:t>
            </a:r>
            <a:r>
              <a:rPr lang="en-US" sz="1800" dirty="0" smtClean="0"/>
              <a:t> (2011) used SDSS to revise SFD dust map, </a:t>
            </a:r>
            <a:r>
              <a:rPr lang="en-US" sz="1800" u="sng" dirty="0" smtClean="0"/>
              <a:t>correction factor of 0.78 at 1 micron</a:t>
            </a:r>
            <a:r>
              <a:rPr lang="en-US" sz="1800" dirty="0" smtClean="0"/>
              <a:t>! </a:t>
            </a:r>
            <a:endParaRPr lang="en-US" sz="2000" dirty="0" smtClean="0"/>
          </a:p>
          <a:p>
            <a:pPr algn="l"/>
            <a:endParaRPr lang="en-US" sz="2000" dirty="0"/>
          </a:p>
          <a:p>
            <a:r>
              <a:rPr lang="en-US" sz="2000" dirty="0" smtClean="0"/>
              <a:t>This work done in partnership with: NIST, Univ. of Hawaii, </a:t>
            </a:r>
          </a:p>
          <a:p>
            <a:r>
              <a:rPr lang="en-US" sz="2000" dirty="0" smtClean="0"/>
              <a:t>Dartmouth, Univ. of Victoria, Univ. of NM, LSST, and STSCI. </a:t>
            </a:r>
            <a:r>
              <a:rPr lang="en-US" sz="2000" dirty="0" smtClean="0"/>
              <a:t>  </a:t>
            </a:r>
            <a:endParaRPr lang="en-US" sz="2000" dirty="0" smtClean="0"/>
          </a:p>
          <a:p>
            <a:endParaRPr lang="en-US" sz="2000" dirty="0"/>
          </a:p>
        </p:txBody>
      </p:sp>
    </p:spTree>
    <p:extLst>
      <p:ext uri="{BB962C8B-B14F-4D97-AF65-F5344CB8AC3E}">
        <p14:creationId xmlns:p14="http://schemas.microsoft.com/office/powerpoint/2010/main" val="37091776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0"/>
          </p:nvPr>
        </p:nvSpPr>
        <p:spPr/>
        <p:txBody>
          <a:bodyPr/>
          <a:lstStyle/>
          <a:p>
            <a:fld id="{1603059C-7D3F-3B4B-98DE-B895E9A450DA}" type="slidenum">
              <a:rPr lang="en-US"/>
              <a:pPr/>
              <a:t>13</a:t>
            </a:fld>
            <a:endParaRPr lang="en-US"/>
          </a:p>
        </p:txBody>
      </p:sp>
      <p:sp>
        <p:nvSpPr>
          <p:cNvPr id="2336770" name="Rectangle 2"/>
          <p:cNvSpPr>
            <a:spLocks noGrp="1" noChangeArrowheads="1"/>
          </p:cNvSpPr>
          <p:nvPr>
            <p:ph type="title"/>
          </p:nvPr>
        </p:nvSpPr>
        <p:spPr/>
        <p:txBody>
          <a:bodyPr/>
          <a:lstStyle/>
          <a:p>
            <a:endParaRPr lang="en-US"/>
          </a:p>
        </p:txBody>
      </p:sp>
      <p:pic>
        <p:nvPicPr>
          <p:cNvPr id="2336771" name="Picture 3"/>
          <p:cNvPicPr>
            <a:picLocks noChangeAspect="1" noChangeArrowheads="1"/>
          </p:cNvPicPr>
          <p:nvPr/>
        </p:nvPicPr>
        <p:blipFill>
          <a:blip r:embed="rId3">
            <a:extLst>
              <a:ext uri="{28A0092B-C50C-407E-A947-70E740481C1C}">
                <a14:useLocalDpi xmlns:a14="http://schemas.microsoft.com/office/drawing/2010/main" val="0"/>
              </a:ext>
            </a:extLst>
          </a:blip>
          <a:srcRect l="4419" t="5719" r="4419" b="5882"/>
          <a:stretch>
            <a:fillRect/>
          </a:stretch>
        </p:blipFill>
        <p:spPr bwMode="auto">
          <a:xfrm>
            <a:off x="0" y="0"/>
            <a:ext cx="91694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E57D38A8-58E6-6B40-A6CF-560F2E6EE8E5}" type="slidenum">
              <a:rPr lang="en-US"/>
              <a:pPr/>
              <a:t>14</a:t>
            </a:fld>
            <a:endParaRPr lang="en-US"/>
          </a:p>
        </p:txBody>
      </p:sp>
      <p:sp>
        <p:nvSpPr>
          <p:cNvPr id="1931266" name="Rectangle 2"/>
          <p:cNvSpPr>
            <a:spLocks noChangeArrowheads="1"/>
          </p:cNvSpPr>
          <p:nvPr/>
        </p:nvSpPr>
        <p:spPr bwMode="auto">
          <a:xfrm>
            <a:off x="0" y="0"/>
            <a:ext cx="9144000" cy="6858000"/>
          </a:xfrm>
          <a:prstGeom prst="rect">
            <a:avLst/>
          </a:prstGeom>
          <a:solidFill>
            <a:srgbClr val="4377C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a:effectLst>
                <a:outerShdw blurRad="38100" dist="38100" dir="2700000" algn="tl">
                  <a:srgbClr val="000000"/>
                </a:outerShdw>
              </a:effectLst>
            </a:endParaRPr>
          </a:p>
        </p:txBody>
      </p:sp>
      <p:pic>
        <p:nvPicPr>
          <p:cNvPr id="1931267" name="Content Placeholder 4" descr="IMGP2954.JPG"/>
          <p:cNvPicPr>
            <a:picLocks noChangeAspect="1"/>
          </p:cNvPicPr>
          <p:nvPr/>
        </p:nvPicPr>
        <p:blipFill>
          <a:blip r:embed="rId3">
            <a:extLst>
              <a:ext uri="{28A0092B-C50C-407E-A947-70E740481C1C}">
                <a14:useLocalDpi xmlns:a14="http://schemas.microsoft.com/office/drawing/2010/main" val="0"/>
              </a:ext>
            </a:extLst>
          </a:blip>
          <a:srcRect l="-10001" r="151" b="10504"/>
          <a:stretch>
            <a:fillRect/>
          </a:stretch>
        </p:blipFill>
        <p:spPr bwMode="auto">
          <a:xfrm>
            <a:off x="-835025" y="1187450"/>
            <a:ext cx="9280525" cy="56705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31269" name="Rectangle 5"/>
          <p:cNvSpPr>
            <a:spLocks noGrp="1" noChangeArrowheads="1"/>
          </p:cNvSpPr>
          <p:nvPr>
            <p:ph type="body" idx="1"/>
          </p:nvPr>
        </p:nvSpPr>
        <p:spPr>
          <a:xfrm>
            <a:off x="1503363" y="3584575"/>
            <a:ext cx="3787775" cy="515938"/>
          </a:xfrm>
          <a:noFill/>
          <a:ln/>
        </p:spPr>
        <p:txBody>
          <a:bodyPr/>
          <a:lstStyle/>
          <a:p>
            <a:pPr>
              <a:lnSpc>
                <a:spcPct val="70000"/>
              </a:lnSpc>
            </a:pPr>
            <a:r>
              <a:rPr lang="en-US" sz="1800" i="1">
                <a:solidFill>
                  <a:schemeClr val="bg1"/>
                </a:solidFill>
              </a:rPr>
              <a:t>1.8 meter telescope</a:t>
            </a:r>
          </a:p>
          <a:p>
            <a:pPr>
              <a:lnSpc>
                <a:spcPct val="70000"/>
              </a:lnSpc>
            </a:pPr>
            <a:endParaRPr lang="en-US" sz="1800" i="1">
              <a:solidFill>
                <a:schemeClr val="bg1"/>
              </a:solidFill>
            </a:endParaRPr>
          </a:p>
        </p:txBody>
      </p:sp>
      <p:sp>
        <p:nvSpPr>
          <p:cNvPr id="1931271" name="Text Box 7"/>
          <p:cNvSpPr txBox="1">
            <a:spLocks noChangeArrowheads="1"/>
          </p:cNvSpPr>
          <p:nvPr/>
        </p:nvSpPr>
        <p:spPr bwMode="auto">
          <a:xfrm>
            <a:off x="4340225" y="401638"/>
            <a:ext cx="4746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effectLst>
                  <a:outerShdw blurRad="38100" dist="38100" dir="2700000" algn="tl">
                    <a:srgbClr val="000000"/>
                  </a:outerShdw>
                </a:effectLst>
              </a:rPr>
              <a:t>The PanSTARRS Survey</a:t>
            </a:r>
          </a:p>
        </p:txBody>
      </p:sp>
      <p:sp>
        <p:nvSpPr>
          <p:cNvPr id="1931272" name="Rectangle 8"/>
          <p:cNvSpPr>
            <a:spLocks noChangeArrowheads="1"/>
          </p:cNvSpPr>
          <p:nvPr/>
        </p:nvSpPr>
        <p:spPr bwMode="auto">
          <a:xfrm>
            <a:off x="211644" y="1424039"/>
            <a:ext cx="2911475" cy="8064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lnSpc>
                <a:spcPct val="70000"/>
              </a:lnSpc>
              <a:spcBef>
                <a:spcPct val="20000"/>
              </a:spcBef>
            </a:pPr>
            <a:r>
              <a:rPr lang="en-US" sz="1800" i="1" dirty="0">
                <a:solidFill>
                  <a:schemeClr val="bg2"/>
                </a:solidFill>
                <a:effectLst/>
              </a:rPr>
              <a:t>1.4 </a:t>
            </a:r>
            <a:r>
              <a:rPr lang="en-US" sz="1800" i="1" dirty="0" err="1">
                <a:solidFill>
                  <a:schemeClr val="bg2"/>
                </a:solidFill>
                <a:effectLst/>
              </a:rPr>
              <a:t>Gpix</a:t>
            </a:r>
            <a:r>
              <a:rPr lang="en-US" sz="1800" i="1" dirty="0">
                <a:solidFill>
                  <a:schemeClr val="bg2"/>
                </a:solidFill>
                <a:effectLst/>
              </a:rPr>
              <a:t> camera                 </a:t>
            </a:r>
          </a:p>
          <a:p>
            <a:pPr marL="342900" indent="-342900">
              <a:lnSpc>
                <a:spcPct val="70000"/>
              </a:lnSpc>
              <a:spcBef>
                <a:spcPct val="20000"/>
              </a:spcBef>
            </a:pPr>
            <a:r>
              <a:rPr lang="en-US" sz="1800" i="1" dirty="0">
                <a:solidFill>
                  <a:schemeClr val="bg2"/>
                </a:solidFill>
                <a:effectLst/>
              </a:rPr>
              <a:t>3.3 degree FOV</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3861"/>
            <a:ext cx="5348831" cy="3565887"/>
          </a:xfrm>
          <a:prstGeom prst="rect">
            <a:avLst/>
          </a:prstGeom>
        </p:spPr>
      </p:pic>
      <p:sp>
        <p:nvSpPr>
          <p:cNvPr id="3" name="Can 2"/>
          <p:cNvSpPr/>
          <p:nvPr/>
        </p:nvSpPr>
        <p:spPr bwMode="auto">
          <a:xfrm rot="7894315">
            <a:off x="5541234" y="2020596"/>
            <a:ext cx="634933" cy="615801"/>
          </a:xfrm>
          <a:prstGeom prst="can">
            <a:avLst>
              <a:gd name="adj" fmla="val 50000"/>
            </a:avLst>
          </a:prstGeom>
          <a:solidFill>
            <a:schemeClr val="tx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9" name="Can 8"/>
          <p:cNvSpPr/>
          <p:nvPr/>
        </p:nvSpPr>
        <p:spPr bwMode="auto">
          <a:xfrm rot="8162353">
            <a:off x="4264474" y="3604134"/>
            <a:ext cx="5737017" cy="2227087"/>
          </a:xfrm>
          <a:prstGeom prst="can">
            <a:avLst>
              <a:gd name="adj" fmla="val 50000"/>
            </a:avLst>
          </a:prstGeom>
          <a:solidFill>
            <a:schemeClr val="tx1"/>
          </a:solidFill>
          <a:ln w="9525"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10" name="Title 1"/>
          <p:cNvSpPr txBox="1">
            <a:spLocks/>
          </p:cNvSpPr>
          <p:nvPr/>
        </p:nvSpPr>
        <p:spPr bwMode="auto">
          <a:xfrm>
            <a:off x="0" y="4575371"/>
            <a:ext cx="6220428" cy="11430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122358">
                    <a:alpha val="50000"/>
                  </a:srgbClr>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5pPr>
            <a:lvl6pPr marL="4572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6pPr>
            <a:lvl7pPr marL="9144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7pPr>
            <a:lvl8pPr marL="13716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8pPr>
            <a:lvl9pPr marL="1828800" algn="ctr" rtl="0" eaLnBrk="0" fontAlgn="base" hangingPunct="0">
              <a:spcBef>
                <a:spcPct val="0"/>
              </a:spcBef>
              <a:spcAft>
                <a:spcPct val="0"/>
              </a:spcAft>
              <a:defRPr sz="4400">
                <a:solidFill>
                  <a:srgbClr val="F3F07B"/>
                </a:solidFill>
                <a:effectLst>
                  <a:outerShdw blurRad="38100" dist="38100" dir="2700000" algn="tl">
                    <a:srgbClr val="000000"/>
                  </a:outerShdw>
                </a:effectLst>
                <a:latin typeface="Arial" charset="0"/>
                <a:ea typeface="ＭＳ Ｐゴシック" charset="0"/>
              </a:defRPr>
            </a:lvl9pPr>
          </a:lstStyle>
          <a:p>
            <a:pPr algn="l"/>
            <a:r>
              <a:rPr lang="en-US" dirty="0" smtClean="0"/>
              <a:t>Monochromatic Source </a:t>
            </a:r>
            <a:r>
              <a:rPr lang="en-US" dirty="0" smtClean="0"/>
              <a:t>Full-system</a:t>
            </a:r>
          </a:p>
          <a:p>
            <a:pPr algn="l"/>
            <a:r>
              <a:rPr lang="en-US" dirty="0" smtClean="0"/>
              <a:t>Throughput </a:t>
            </a:r>
            <a:r>
              <a:rPr lang="en-US" dirty="0" smtClean="0"/>
              <a:t>Determination</a:t>
            </a:r>
            <a:endParaRPr lang="en-US" dirty="0"/>
          </a:p>
        </p:txBody>
      </p:sp>
    </p:spTree>
    <p:extLst>
      <p:ext uri="{BB962C8B-B14F-4D97-AF65-F5344CB8AC3E}">
        <p14:creationId xmlns:p14="http://schemas.microsoft.com/office/powerpoint/2010/main" val="4102426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pic>
        <p:nvPicPr>
          <p:cNvPr id="2" name="Picture 1"/>
          <p:cNvPicPr>
            <a:picLocks noChangeAspect="1"/>
          </p:cNvPicPr>
          <p:nvPr/>
        </p:nvPicPr>
        <p:blipFill>
          <a:blip r:embed="rId2"/>
          <a:stretch>
            <a:fillRect/>
          </a:stretch>
        </p:blipFill>
        <p:spPr>
          <a:xfrm>
            <a:off x="1333500" y="939148"/>
            <a:ext cx="6775283" cy="5868051"/>
          </a:xfrm>
          <a:prstGeom prst="rect">
            <a:avLst/>
          </a:prstGeom>
        </p:spPr>
      </p:pic>
      <p:sp>
        <p:nvSpPr>
          <p:cNvPr id="4" name="Slide Number Placeholder 3"/>
          <p:cNvSpPr>
            <a:spLocks noGrp="1"/>
          </p:cNvSpPr>
          <p:nvPr>
            <p:ph type="sldNum" sz="quarter" idx="10"/>
          </p:nvPr>
        </p:nvSpPr>
        <p:spPr/>
        <p:txBody>
          <a:bodyPr/>
          <a:lstStyle/>
          <a:p>
            <a:fld id="{550B10CD-585B-F94A-90C5-5F0114783D7C}" type="slidenum">
              <a:rPr lang="en-US" smtClean="0"/>
              <a:pPr/>
              <a:t>16</a:t>
            </a:fld>
            <a:endParaRPr lang="en-US"/>
          </a:p>
        </p:txBody>
      </p:sp>
      <p:sp>
        <p:nvSpPr>
          <p:cNvPr id="8" name="Title 7"/>
          <p:cNvSpPr>
            <a:spLocks noGrp="1"/>
          </p:cNvSpPr>
          <p:nvPr>
            <p:ph type="title"/>
          </p:nvPr>
        </p:nvSpPr>
        <p:spPr>
          <a:xfrm>
            <a:off x="-63500" y="0"/>
            <a:ext cx="9207500" cy="838200"/>
          </a:xfrm>
        </p:spPr>
        <p:txBody>
          <a:bodyPr/>
          <a:lstStyle/>
          <a:p>
            <a:r>
              <a:rPr lang="en-US" sz="3600" dirty="0" smtClean="0">
                <a:solidFill>
                  <a:srgbClr val="000000"/>
                </a:solidFill>
                <a:effectLst>
                  <a:outerShdw blurRad="38100" dist="38100" dir="2700000" sx="0" sy="0" algn="tl">
                    <a:srgbClr val="000000"/>
                  </a:outerShdw>
                </a:effectLst>
              </a:rPr>
              <a:t>Precise Filter Determination</a:t>
            </a:r>
            <a:endParaRPr lang="en-US" sz="3600" dirty="0">
              <a:solidFill>
                <a:srgbClr val="000000"/>
              </a:solidFill>
              <a:effectLst>
                <a:outerShdw blurRad="38100" dist="38100" dir="2700000" sx="0" sy="0" algn="tl">
                  <a:srgbClr val="000000"/>
                </a:outerShdw>
              </a:effectLst>
            </a:endParaRPr>
          </a:p>
        </p:txBody>
      </p:sp>
      <p:sp>
        <p:nvSpPr>
          <p:cNvPr id="9" name="Rectangle 8"/>
          <p:cNvSpPr/>
          <p:nvPr/>
        </p:nvSpPr>
        <p:spPr>
          <a:xfrm>
            <a:off x="1612852" y="2967335"/>
            <a:ext cx="6457041" cy="1754327"/>
          </a:xfrm>
          <a:prstGeom prst="rect">
            <a:avLst/>
          </a:prstGeom>
          <a:noFill/>
        </p:spPr>
        <p:txBody>
          <a:bodyPr wrap="none" lIns="91440" tIns="45720" rIns="91440" bIns="45720">
            <a:spAutoFit/>
            <a:scene3d>
              <a:camera prst="perspectiveContrastingRightFacing"/>
              <a:lightRig rig="threePt" dir="t"/>
            </a:scene3d>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But this is not </a:t>
            </a:r>
          </a:p>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main objective!</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866685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4194" name="Rectangle 2"/>
          <p:cNvSpPr>
            <a:spLocks noGrp="1" noChangeArrowheads="1"/>
          </p:cNvSpPr>
          <p:nvPr>
            <p:ph type="ctrTitle"/>
          </p:nvPr>
        </p:nvSpPr>
        <p:spPr>
          <a:xfrm>
            <a:off x="647700" y="346075"/>
            <a:ext cx="7772400" cy="1143000"/>
          </a:xfrm>
        </p:spPr>
        <p:txBody>
          <a:bodyPr/>
          <a:lstStyle/>
          <a:p>
            <a:endParaRPr lang="en-US"/>
          </a:p>
        </p:txBody>
      </p:sp>
      <p:sp>
        <p:nvSpPr>
          <p:cNvPr id="2184195" name="Rectangle 3"/>
          <p:cNvSpPr>
            <a:spLocks noGrp="1" noChangeArrowheads="1"/>
          </p:cNvSpPr>
          <p:nvPr>
            <p:ph type="subTitle" idx="1"/>
          </p:nvPr>
        </p:nvSpPr>
        <p:spPr/>
        <p:txBody>
          <a:bodyPr/>
          <a:lstStyle/>
          <a:p>
            <a:endParaRPr lang="en-US"/>
          </a:p>
        </p:txBody>
      </p:sp>
      <p:pic>
        <p:nvPicPr>
          <p:cNvPr id="2184196" name="Picture 4" descr="PS_filtersc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25"/>
            <a:ext cx="9144000" cy="6713538"/>
          </a:xfrm>
          <a:prstGeom prst="rect">
            <a:avLst/>
          </a:prstGeom>
          <a:noFill/>
          <a:extLst>
            <a:ext uri="{909E8E84-426E-40dd-AFC4-6F175D3DCCD1}">
              <a14:hiddenFill xmlns:a14="http://schemas.microsoft.com/office/drawing/2010/main">
                <a:solidFill>
                  <a:srgbClr val="FFFFFF"/>
                </a:solidFill>
              </a14:hiddenFill>
            </a:ext>
          </a:extLst>
        </p:spPr>
      </p:pic>
      <p:pic>
        <p:nvPicPr>
          <p:cNvPr id="2184197" name="Picture 5" descr="PS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134938"/>
            <a:ext cx="1882775" cy="13081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84198" name="Rectangle 6"/>
          <p:cNvSpPr>
            <a:spLocks noChangeArrowheads="1"/>
          </p:cNvSpPr>
          <p:nvPr/>
        </p:nvSpPr>
        <p:spPr bwMode="auto">
          <a:xfrm>
            <a:off x="5327650" y="473075"/>
            <a:ext cx="3816350" cy="33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5000"/>
                    </a:schemeClr>
                  </a:outerShdw>
                </a:effectLst>
              </a14:hiddenEffects>
            </a:ext>
          </a:extLst>
        </p:spPr>
        <p:txBody>
          <a:bodyPr/>
          <a:lstStyle/>
          <a:p>
            <a:pPr marL="342900" indent="-342900" algn="ctr">
              <a:lnSpc>
                <a:spcPct val="90000"/>
              </a:lnSpc>
              <a:spcBef>
                <a:spcPct val="20000"/>
              </a:spcBef>
            </a:pPr>
            <a:r>
              <a:rPr lang="en-US" sz="1200" dirty="0">
                <a:solidFill>
                  <a:schemeClr val="bg2"/>
                </a:solidFill>
                <a:effectLst/>
              </a:rPr>
              <a:t>Stubbs et al, </a:t>
            </a:r>
            <a:r>
              <a:rPr lang="en-US" sz="1200" dirty="0" err="1" smtClean="0">
                <a:solidFill>
                  <a:schemeClr val="bg2"/>
                </a:solidFill>
                <a:effectLst/>
              </a:rPr>
              <a:t>Ap</a:t>
            </a:r>
            <a:r>
              <a:rPr lang="en-US" sz="1200" dirty="0" smtClean="0">
                <a:solidFill>
                  <a:schemeClr val="bg2"/>
                </a:solidFill>
                <a:effectLst/>
              </a:rPr>
              <a:t> J , </a:t>
            </a:r>
            <a:r>
              <a:rPr lang="en-US" sz="1200" dirty="0">
                <a:solidFill>
                  <a:schemeClr val="bg2"/>
                </a:solidFill>
                <a:effectLst/>
              </a:rPr>
              <a:t>arXiv:1003.3465S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50B10CD-585B-F94A-90C5-5F0114783D7C}" type="slidenum">
              <a:rPr lang="en-US" smtClean="0"/>
              <a:pPr/>
              <a:t>18</a:t>
            </a:fld>
            <a:endParaRPr lang="en-US"/>
          </a:p>
        </p:txBody>
      </p:sp>
      <p:pic>
        <p:nvPicPr>
          <p:cNvPr id="5" name="Picture 4"/>
          <p:cNvPicPr>
            <a:picLocks noChangeAspect="1"/>
          </p:cNvPicPr>
          <p:nvPr/>
        </p:nvPicPr>
        <p:blipFill>
          <a:blip r:embed="rId2"/>
          <a:stretch>
            <a:fillRect/>
          </a:stretch>
        </p:blipFill>
        <p:spPr>
          <a:xfrm>
            <a:off x="266700" y="0"/>
            <a:ext cx="8605520" cy="6858000"/>
          </a:xfrm>
          <a:prstGeom prst="rect">
            <a:avLst/>
          </a:prstGeom>
        </p:spPr>
      </p:pic>
      <p:sp>
        <p:nvSpPr>
          <p:cNvPr id="2" name="Title 1"/>
          <p:cNvSpPr>
            <a:spLocks noGrp="1"/>
          </p:cNvSpPr>
          <p:nvPr>
            <p:ph type="title"/>
          </p:nvPr>
        </p:nvSpPr>
        <p:spPr>
          <a:solidFill>
            <a:srgbClr val="FFFFFF"/>
          </a:solidFill>
        </p:spPr>
        <p:txBody>
          <a:bodyPr/>
          <a:lstStyle/>
          <a:p>
            <a:r>
              <a:rPr lang="en-US" dirty="0" smtClean="0">
                <a:solidFill>
                  <a:srgbClr val="000000"/>
                </a:solidFill>
              </a:rPr>
              <a:t>Collimated Source Measurements</a:t>
            </a:r>
            <a:endParaRPr lang="en-US" dirty="0">
              <a:solidFill>
                <a:srgbClr val="000000"/>
              </a:solidFill>
            </a:endParaRPr>
          </a:p>
        </p:txBody>
      </p:sp>
    </p:spTree>
    <p:extLst>
      <p:ext uri="{BB962C8B-B14F-4D97-AF65-F5344CB8AC3E}">
        <p14:creationId xmlns:p14="http://schemas.microsoft.com/office/powerpoint/2010/main" val="39287382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C5FC1CB3-20DB-E344-AE34-9AFE2CE9B464}" type="slidenum">
              <a:rPr lang="en-US"/>
              <a:pPr/>
              <a:t>19</a:t>
            </a:fld>
            <a:endParaRPr lang="en-US"/>
          </a:p>
        </p:txBody>
      </p:sp>
      <p:sp>
        <p:nvSpPr>
          <p:cNvPr id="2338818" name="Rectangle 2"/>
          <p:cNvSpPr>
            <a:spLocks noGrp="1" noChangeArrowheads="1"/>
          </p:cNvSpPr>
          <p:nvPr>
            <p:ph type="title"/>
          </p:nvPr>
        </p:nvSpPr>
        <p:spPr/>
        <p:txBody>
          <a:bodyPr/>
          <a:lstStyle/>
          <a:p>
            <a:r>
              <a:rPr lang="en-US"/>
              <a:t>Atmospheric Transmission</a:t>
            </a:r>
          </a:p>
        </p:txBody>
      </p:sp>
      <p:sp>
        <p:nvSpPr>
          <p:cNvPr id="2338821" name="Text Box 5"/>
          <p:cNvSpPr txBox="1">
            <a:spLocks noChangeArrowheads="1"/>
          </p:cNvSpPr>
          <p:nvPr/>
        </p:nvSpPr>
        <p:spPr bwMode="auto">
          <a:xfrm>
            <a:off x="4186858" y="6276233"/>
            <a:ext cx="477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effectLst>
                  <a:outerShdw blurRad="38100" dist="38100" dir="2700000" algn="tl">
                    <a:srgbClr val="000000"/>
                  </a:outerShdw>
                </a:effectLst>
              </a:rPr>
              <a:t>Burke et al, </a:t>
            </a:r>
            <a:r>
              <a:rPr lang="en-US" dirty="0" err="1">
                <a:effectLst>
                  <a:outerShdw blurRad="38100" dist="38100" dir="2700000" algn="tl">
                    <a:srgbClr val="000000"/>
                  </a:outerShdw>
                </a:effectLst>
              </a:rPr>
              <a:t>ApJ</a:t>
            </a:r>
            <a:r>
              <a:rPr lang="en-US" dirty="0">
                <a:effectLst>
                  <a:outerShdw blurRad="38100" dist="38100" dir="2700000" algn="tl">
                    <a:srgbClr val="000000"/>
                  </a:outerShdw>
                </a:effectLst>
              </a:rPr>
              <a:t> 720, 811B (2010)</a:t>
            </a:r>
          </a:p>
        </p:txBody>
      </p:sp>
      <p:pic>
        <p:nvPicPr>
          <p:cNvPr id="2" name="Picture 1"/>
          <p:cNvPicPr>
            <a:picLocks noChangeAspect="1"/>
          </p:cNvPicPr>
          <p:nvPr/>
        </p:nvPicPr>
        <p:blipFill>
          <a:blip r:embed="rId3"/>
          <a:stretch>
            <a:fillRect/>
          </a:stretch>
        </p:blipFill>
        <p:spPr>
          <a:xfrm>
            <a:off x="1134974" y="955023"/>
            <a:ext cx="7036185" cy="522283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3200" dirty="0" smtClean="0">
                <a:effectLst>
                  <a:outerShdw blurRad="38100" dist="38100" dir="2700000" algn="tl">
                    <a:schemeClr val="bg2"/>
                  </a:outerShdw>
                </a:effectLst>
                <a:ea typeface="ＭＳ Ｐゴシック" charset="0"/>
                <a:cs typeface="ＭＳ Ｐゴシック" charset="0"/>
              </a:rPr>
              <a:t>Flux Measurements Discovered the Dark Energy</a:t>
            </a:r>
            <a:endParaRPr lang="en-US" sz="3200" dirty="0">
              <a:effectLst>
                <a:outerShdw blurRad="38100" dist="38100" dir="2700000" algn="tl">
                  <a:schemeClr val="bg2"/>
                </a:outerShdw>
              </a:effectLst>
              <a:ea typeface="ＭＳ Ｐゴシック" charset="0"/>
              <a:cs typeface="ＭＳ Ｐゴシック" charset="0"/>
            </a:endParaRPr>
          </a:p>
        </p:txBody>
      </p:sp>
      <p:sp>
        <p:nvSpPr>
          <p:cNvPr id="20482" name="Text Placeholder 5"/>
          <p:cNvSpPr>
            <a:spLocks noGrp="1"/>
          </p:cNvSpPr>
          <p:nvPr>
            <p:ph type="body" idx="1"/>
          </p:nvPr>
        </p:nvSpPr>
        <p:spPr>
          <a:xfrm>
            <a:off x="0" y="1520859"/>
            <a:ext cx="5295900" cy="4653199"/>
          </a:xfrm>
          <a:ln/>
        </p:spPr>
        <p:txBody>
          <a:bodyPr/>
          <a:lstStyle/>
          <a:p>
            <a:pPr>
              <a:lnSpc>
                <a:spcPct val="90000"/>
              </a:lnSpc>
            </a:pPr>
            <a:r>
              <a:rPr lang="en-US" sz="2000" dirty="0">
                <a:ea typeface="ＭＳ Ｐゴシック" charset="0"/>
                <a:cs typeface="ＭＳ Ｐゴシック" charset="0"/>
              </a:rPr>
              <a:t>Initial discovery of accelerating expansion came from type </a:t>
            </a:r>
            <a:r>
              <a:rPr lang="en-US" sz="2000" dirty="0" err="1">
                <a:ea typeface="ＭＳ Ｐゴシック" charset="0"/>
                <a:cs typeface="ＭＳ Ｐゴシック" charset="0"/>
              </a:rPr>
              <a:t>Ia</a:t>
            </a:r>
            <a:r>
              <a:rPr lang="en-US" sz="2000" dirty="0">
                <a:ea typeface="ＭＳ Ｐゴシック" charset="0"/>
                <a:cs typeface="ＭＳ Ｐゴシック" charset="0"/>
              </a:rPr>
              <a:t> supernovae at redshift z~0.6 being ~20% fainter than expected </a:t>
            </a:r>
          </a:p>
          <a:p>
            <a:pPr>
              <a:lnSpc>
                <a:spcPct val="90000"/>
              </a:lnSpc>
              <a:buFontTx/>
              <a:buNone/>
            </a:pPr>
            <a:r>
              <a:rPr lang="en-US" sz="2000" dirty="0">
                <a:ea typeface="ＭＳ Ｐゴシック" charset="0"/>
                <a:cs typeface="ＭＳ Ｐゴシック" charset="0"/>
              </a:rPr>
              <a:t>     </a:t>
            </a:r>
            <a:r>
              <a:rPr lang="en-US" sz="2000" dirty="0" smtClean="0">
                <a:ea typeface="ＭＳ Ｐゴシック" charset="0"/>
                <a:cs typeface="ＭＳ Ｐゴシック" charset="0"/>
              </a:rPr>
              <a:t>(</a:t>
            </a:r>
            <a:r>
              <a:rPr lang="en-US" sz="2000" dirty="0" err="1" smtClean="0">
                <a:ea typeface="ＭＳ Ｐゴシック" charset="0"/>
                <a:cs typeface="ＭＳ Ｐゴシック" charset="0"/>
              </a:rPr>
              <a:t>Perlmutter</a:t>
            </a:r>
            <a:r>
              <a:rPr lang="en-US" sz="2000" dirty="0" smtClean="0">
                <a:ea typeface="ＭＳ Ｐゴシック" charset="0"/>
                <a:cs typeface="ＭＳ Ｐゴシック" charset="0"/>
              </a:rPr>
              <a:t> </a:t>
            </a:r>
            <a:r>
              <a:rPr lang="en-US" sz="2000" dirty="0">
                <a:ea typeface="ＭＳ Ｐゴシック" charset="0"/>
                <a:cs typeface="ＭＳ Ｐゴシック" charset="0"/>
              </a:rPr>
              <a:t>et al, 1999, </a:t>
            </a:r>
            <a:r>
              <a:rPr lang="en-US" sz="2000" dirty="0" err="1" smtClean="0">
                <a:ea typeface="ＭＳ Ｐゴシック" charset="0"/>
                <a:cs typeface="ＭＳ Ｐゴシック" charset="0"/>
              </a:rPr>
              <a:t>Riess</a:t>
            </a:r>
            <a:r>
              <a:rPr lang="en-US" sz="2000" dirty="0" smtClean="0">
                <a:ea typeface="ＭＳ Ｐゴシック" charset="0"/>
                <a:cs typeface="ＭＳ Ｐゴシック" charset="0"/>
              </a:rPr>
              <a:t> </a:t>
            </a:r>
            <a:r>
              <a:rPr lang="en-US" sz="2000" dirty="0">
                <a:ea typeface="ＭＳ Ｐゴシック" charset="0"/>
                <a:cs typeface="ＭＳ Ｐゴシック" charset="0"/>
              </a:rPr>
              <a:t>et al 1998).</a:t>
            </a:r>
          </a:p>
          <a:p>
            <a:pPr>
              <a:lnSpc>
                <a:spcPct val="90000"/>
              </a:lnSpc>
              <a:buFontTx/>
              <a:buNone/>
            </a:pPr>
            <a:endParaRPr lang="en-US" sz="2000" dirty="0">
              <a:ea typeface="ＭＳ Ｐゴシック" charset="0"/>
              <a:cs typeface="ＭＳ Ｐゴシック" charset="0"/>
            </a:endParaRPr>
          </a:p>
          <a:p>
            <a:pPr>
              <a:lnSpc>
                <a:spcPct val="90000"/>
              </a:lnSpc>
            </a:pPr>
            <a:r>
              <a:rPr lang="en-US" sz="2000" dirty="0">
                <a:ea typeface="ＭＳ Ｐゴシック" charset="0"/>
                <a:cs typeface="ＭＳ Ｐゴシック" charset="0"/>
              </a:rPr>
              <a:t>Measurements of SN luminosity distances and redshifts are a </a:t>
            </a:r>
            <a:r>
              <a:rPr lang="en-US" sz="2000" i="1" dirty="0">
                <a:ea typeface="ＭＳ Ｐゴシック" charset="0"/>
                <a:cs typeface="ＭＳ Ｐゴシック" charset="0"/>
              </a:rPr>
              <a:t>direct</a:t>
            </a:r>
            <a:r>
              <a:rPr lang="en-US" sz="2000" dirty="0">
                <a:ea typeface="ＭＳ Ｐゴシック" charset="0"/>
                <a:cs typeface="ＭＳ Ｐゴシック" charset="0"/>
              </a:rPr>
              <a:t> measurement of the history of cosmic expansion. </a:t>
            </a:r>
          </a:p>
          <a:p>
            <a:pPr>
              <a:lnSpc>
                <a:spcPct val="90000"/>
              </a:lnSpc>
            </a:pPr>
            <a:endParaRPr lang="en-US" sz="2000" dirty="0">
              <a:ea typeface="ＭＳ Ｐゴシック" charset="0"/>
              <a:cs typeface="ＭＳ Ｐゴシック" charset="0"/>
            </a:endParaRPr>
          </a:p>
          <a:p>
            <a:pPr>
              <a:lnSpc>
                <a:spcPct val="90000"/>
              </a:lnSpc>
            </a:pPr>
            <a:r>
              <a:rPr lang="en-US" sz="2000" dirty="0">
                <a:ea typeface="ＭＳ Ｐゴシック" charset="0"/>
                <a:cs typeface="ＭＳ Ｐゴシック" charset="0"/>
              </a:rPr>
              <a:t>For </a:t>
            </a:r>
            <a:r>
              <a:rPr lang="en-US" sz="2000" dirty="0" smtClean="0">
                <a:ea typeface="ＭＳ Ｐゴシック" charset="0"/>
                <a:cs typeface="ＭＳ Ｐゴシック" charset="0"/>
              </a:rPr>
              <a:t>the future, supernovae will </a:t>
            </a:r>
            <a:r>
              <a:rPr lang="en-US" sz="2000" dirty="0">
                <a:ea typeface="ＭＳ Ｐゴシック" charset="0"/>
                <a:cs typeface="ＭＳ Ｐゴシック" charset="0"/>
              </a:rPr>
              <a:t>remain a valuable probe </a:t>
            </a:r>
            <a:r>
              <a:rPr lang="en-US" sz="2000" dirty="0" smtClean="0">
                <a:ea typeface="ＭＳ Ｐゴシック" charset="0"/>
                <a:cs typeface="ＭＳ Ｐゴシック" charset="0"/>
              </a:rPr>
              <a:t>for characterizing of </a:t>
            </a:r>
            <a:r>
              <a:rPr lang="en-US" sz="2000" dirty="0">
                <a:ea typeface="ＭＳ Ｐゴシック" charset="0"/>
                <a:cs typeface="ＭＳ Ｐゴシック" charset="0"/>
              </a:rPr>
              <a:t>the nature of dark energy</a:t>
            </a:r>
          </a:p>
          <a:p>
            <a:pPr>
              <a:lnSpc>
                <a:spcPct val="90000"/>
              </a:lnSpc>
              <a:buFontTx/>
              <a:buNone/>
            </a:pPr>
            <a:endParaRPr lang="en-US" sz="2000" dirty="0">
              <a:ea typeface="ＭＳ Ｐゴシック" charset="0"/>
              <a:cs typeface="ＭＳ Ｐゴシック" charset="0"/>
            </a:endParaRPr>
          </a:p>
          <a:p>
            <a:pPr>
              <a:lnSpc>
                <a:spcPct val="90000"/>
              </a:lnSpc>
            </a:pPr>
            <a:endParaRPr lang="en-US" sz="2000" dirty="0">
              <a:ea typeface="ＭＳ Ｐゴシック" charset="0"/>
              <a:cs typeface="ＭＳ Ｐゴシック" charset="0"/>
            </a:endParaRPr>
          </a:p>
          <a:p>
            <a:pPr>
              <a:lnSpc>
                <a:spcPct val="90000"/>
              </a:lnSpc>
            </a:pPr>
            <a:endParaRPr lang="en-US" sz="2000" dirty="0">
              <a:ea typeface="ＭＳ Ｐゴシック" charset="0"/>
              <a:cs typeface="ＭＳ Ｐゴシック" charset="0"/>
            </a:endParaRPr>
          </a:p>
          <a:p>
            <a:pPr>
              <a:lnSpc>
                <a:spcPct val="90000"/>
              </a:lnSpc>
            </a:pPr>
            <a:endParaRPr lang="en-US" sz="2000" dirty="0">
              <a:ea typeface="ＭＳ Ｐゴシック" charset="0"/>
              <a:cs typeface="ＭＳ Ｐゴシック" charset="0"/>
            </a:endParaRPr>
          </a:p>
          <a:p>
            <a:pPr>
              <a:lnSpc>
                <a:spcPct val="90000"/>
              </a:lnSpc>
              <a:buFontTx/>
              <a:buNone/>
            </a:pPr>
            <a:r>
              <a:rPr lang="en-US" sz="2000" dirty="0">
                <a:ea typeface="ＭＳ Ｐゴシック" charset="0"/>
                <a:cs typeface="ＭＳ Ｐゴシック" charset="0"/>
              </a:rPr>
              <a:t> </a:t>
            </a:r>
          </a:p>
        </p:txBody>
      </p:sp>
      <p:pic>
        <p:nvPicPr>
          <p:cNvPr id="20485" name="Picture 5" descr="cosmo_sn"/>
          <p:cNvPicPr>
            <a:picLocks noChangeAspect="1" noChangeArrowheads="1"/>
          </p:cNvPicPr>
          <p:nvPr/>
        </p:nvPicPr>
        <p:blipFill>
          <a:blip r:embed="rId3">
            <a:extLst>
              <a:ext uri="{28A0092B-C50C-407E-A947-70E740481C1C}">
                <a14:useLocalDpi xmlns:a14="http://schemas.microsoft.com/office/drawing/2010/main" val="0"/>
              </a:ext>
            </a:extLst>
          </a:blip>
          <a:srcRect t="1564" r="5740"/>
          <a:stretch>
            <a:fillRect/>
          </a:stretch>
        </p:blipFill>
        <p:spPr bwMode="auto">
          <a:xfrm>
            <a:off x="5265738" y="1363502"/>
            <a:ext cx="3878262" cy="4957762"/>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600px-Nobel_medal_dsc0617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747" y="2169887"/>
            <a:ext cx="720725" cy="720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600" dirty="0" smtClean="0"/>
              <a:t>The Variable Aspects of Atmosphere</a:t>
            </a:r>
            <a:endParaRPr lang="en-US" sz="3600" dirty="0"/>
          </a:p>
        </p:txBody>
      </p:sp>
      <p:sp>
        <p:nvSpPr>
          <p:cNvPr id="2165763" name="Rectangle 3"/>
          <p:cNvSpPr>
            <a:spLocks noGrp="1" noChangeArrowheads="1"/>
          </p:cNvSpPr>
          <p:nvPr>
            <p:ph type="subTitle" idx="1"/>
          </p:nvPr>
        </p:nvSpPr>
        <p:spPr>
          <a:xfrm>
            <a:off x="377825" y="817563"/>
            <a:ext cx="8462963" cy="5240337"/>
          </a:xfrm>
        </p:spPr>
        <p:txBody>
          <a:bodyPr/>
          <a:lstStyle/>
          <a:p>
            <a:pPr marL="457200" indent="-457200" algn="l">
              <a:buAutoNum type="arabicPeriod"/>
            </a:pPr>
            <a:r>
              <a:rPr lang="en-US" sz="2400" dirty="0" smtClean="0"/>
              <a:t>Ozone 					satellite data</a:t>
            </a:r>
          </a:p>
          <a:p>
            <a:pPr algn="l"/>
            <a:endParaRPr lang="en-US" sz="2400" dirty="0" smtClean="0"/>
          </a:p>
          <a:p>
            <a:pPr marL="457200" indent="-457200" algn="l">
              <a:buAutoNum type="arabicPeriod"/>
            </a:pPr>
            <a:r>
              <a:rPr lang="en-US" sz="2400" dirty="0" smtClean="0"/>
              <a:t>Water Vapor				EW of water lines</a:t>
            </a:r>
          </a:p>
          <a:p>
            <a:pPr lvl="8" algn="l"/>
            <a:r>
              <a:rPr lang="en-US" sz="2400" dirty="0"/>
              <a:t>	</a:t>
            </a:r>
            <a:r>
              <a:rPr lang="en-US" sz="2400" dirty="0" smtClean="0"/>
              <a:t>	dual-band GPS</a:t>
            </a:r>
          </a:p>
          <a:p>
            <a:pPr lvl="8" algn="l"/>
            <a:r>
              <a:rPr lang="en-US" sz="2400" dirty="0"/>
              <a:t>	</a:t>
            </a:r>
            <a:r>
              <a:rPr lang="en-US" sz="2400" dirty="0" smtClean="0"/>
              <a:t>	differential 		    		     </a:t>
            </a:r>
            <a:r>
              <a:rPr lang="en-US" sz="2400" dirty="0" smtClean="0"/>
              <a:t>narrowband</a:t>
            </a:r>
            <a:endParaRPr lang="en-US" sz="2400" dirty="0" smtClean="0"/>
          </a:p>
          <a:p>
            <a:pPr lvl="8" algn="l"/>
            <a:endParaRPr lang="en-US" sz="2400" dirty="0" smtClean="0"/>
          </a:p>
          <a:p>
            <a:pPr marL="457200" indent="-457200" algn="l">
              <a:buFont typeface="+mj-lt"/>
              <a:buAutoNum type="arabicPeriod"/>
            </a:pPr>
            <a:r>
              <a:rPr lang="en-US" sz="2400" dirty="0" smtClean="0"/>
              <a:t>Aerosols				</a:t>
            </a:r>
            <a:r>
              <a:rPr lang="en-US" sz="2400" dirty="0"/>
              <a:t>	</a:t>
            </a:r>
            <a:r>
              <a:rPr lang="en-US" sz="2400" dirty="0" smtClean="0"/>
              <a:t>stellar monitor</a:t>
            </a:r>
          </a:p>
          <a:p>
            <a:pPr lvl="4" algn="l"/>
            <a:r>
              <a:rPr lang="en-US" sz="2400" dirty="0"/>
              <a:t>	</a:t>
            </a:r>
            <a:r>
              <a:rPr lang="en-US" sz="2400" dirty="0" smtClean="0"/>
              <a:t>			balloon-borne lasers</a:t>
            </a:r>
          </a:p>
          <a:p>
            <a:pPr lvl="4" algn="l"/>
            <a:endParaRPr lang="en-US" sz="2400" dirty="0"/>
          </a:p>
          <a:p>
            <a:pPr marL="457200" indent="-457200" algn="l">
              <a:buFont typeface="+mj-lt"/>
              <a:buAutoNum type="arabicPeriod"/>
            </a:pPr>
            <a:r>
              <a:rPr lang="en-US" sz="2400" dirty="0" smtClean="0"/>
              <a:t>Clouds					local </a:t>
            </a:r>
            <a:r>
              <a:rPr lang="en-US" sz="2400" dirty="0" err="1" smtClean="0"/>
              <a:t>zeropoint</a:t>
            </a:r>
            <a:r>
              <a:rPr lang="en-US" sz="2400" dirty="0" smtClean="0"/>
              <a:t> adj.</a:t>
            </a:r>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 y="270199"/>
            <a:ext cx="9207500" cy="1143000"/>
          </a:xfrm>
        </p:spPr>
        <p:txBody>
          <a:bodyPr/>
          <a:lstStyle/>
          <a:p>
            <a:r>
              <a:rPr lang="en-US" sz="4000" dirty="0" smtClean="0"/>
              <a:t>Objective grating atmospheric </a:t>
            </a:r>
            <a:r>
              <a:rPr lang="en-US" sz="4000" dirty="0" smtClean="0"/>
              <a:t>monitor </a:t>
            </a:r>
            <a:endParaRPr lang="en-US" sz="4000" dirty="0"/>
          </a:p>
        </p:txBody>
      </p:sp>
      <p:pic>
        <p:nvPicPr>
          <p:cNvPr id="5" name="Content Placeholder 4"/>
          <p:cNvPicPr>
            <a:picLocks noGrp="1" noChangeAspect="1"/>
          </p:cNvPicPr>
          <p:nvPr>
            <p:ph idx="1"/>
          </p:nvPr>
        </p:nvPicPr>
        <p:blipFill>
          <a:blip r:embed="rId2"/>
          <a:srcRect t="14560" b="14560"/>
          <a:stretch>
            <a:fillRect/>
          </a:stretch>
        </p:blipFill>
        <p:spPr>
          <a:xfrm>
            <a:off x="712824" y="1853100"/>
            <a:ext cx="7772400" cy="4114800"/>
          </a:xfrm>
        </p:spPr>
      </p:pic>
      <p:sp>
        <p:nvSpPr>
          <p:cNvPr id="4" name="Slide Number Placeholder 3"/>
          <p:cNvSpPr>
            <a:spLocks noGrp="1"/>
          </p:cNvSpPr>
          <p:nvPr>
            <p:ph type="sldNum" sz="quarter" idx="10"/>
          </p:nvPr>
        </p:nvSpPr>
        <p:spPr/>
        <p:txBody>
          <a:bodyPr/>
          <a:lstStyle/>
          <a:p>
            <a:fld id="{550B10CD-585B-F94A-90C5-5F0114783D7C}" type="slidenum">
              <a:rPr lang="en-US" smtClean="0"/>
              <a:pPr/>
              <a:t>21</a:t>
            </a:fld>
            <a:endParaRPr lang="en-US"/>
          </a:p>
        </p:txBody>
      </p:sp>
    </p:spTree>
    <p:extLst>
      <p:ext uri="{BB962C8B-B14F-4D97-AF65-F5344CB8AC3E}">
        <p14:creationId xmlns:p14="http://schemas.microsoft.com/office/powerpoint/2010/main" val="7630846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550B10CD-585B-F94A-90C5-5F0114783D7C}" type="slidenum">
              <a:rPr lang="en-US" smtClean="0"/>
              <a:pPr/>
              <a:t>22</a:t>
            </a:fld>
            <a:endParaRPr lang="en-US"/>
          </a:p>
        </p:txBody>
      </p:sp>
      <p:pic>
        <p:nvPicPr>
          <p:cNvPr id="3" name="Picture 2"/>
          <p:cNvPicPr>
            <a:picLocks noChangeAspect="1"/>
          </p:cNvPicPr>
          <p:nvPr/>
        </p:nvPicPr>
        <p:blipFill>
          <a:blip r:embed="rId2"/>
          <a:stretch>
            <a:fillRect/>
          </a:stretch>
        </p:blipFill>
        <p:spPr>
          <a:xfrm>
            <a:off x="1056555" y="0"/>
            <a:ext cx="7030890" cy="6858000"/>
          </a:xfrm>
          <a:prstGeom prst="rect">
            <a:avLst/>
          </a:prstGeom>
        </p:spPr>
      </p:pic>
    </p:spTree>
    <p:extLst>
      <p:ext uri="{BB962C8B-B14F-4D97-AF65-F5344CB8AC3E}">
        <p14:creationId xmlns:p14="http://schemas.microsoft.com/office/powerpoint/2010/main" val="405023771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550B10CD-585B-F94A-90C5-5F0114783D7C}" type="slidenum">
              <a:rPr lang="en-US" smtClean="0"/>
              <a:pPr/>
              <a:t>23</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1334312" y="38100"/>
            <a:ext cx="6502400" cy="6781800"/>
          </a:xfrm>
          <a:prstGeom prst="rect">
            <a:avLst/>
          </a:prstGeom>
        </p:spPr>
      </p:pic>
    </p:spTree>
    <p:extLst>
      <p:ext uri="{BB962C8B-B14F-4D97-AF65-F5344CB8AC3E}">
        <p14:creationId xmlns:p14="http://schemas.microsoft.com/office/powerpoint/2010/main" val="14518126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4" name="Slide Number Placeholder 3"/>
          <p:cNvSpPr>
            <a:spLocks noGrp="1"/>
          </p:cNvSpPr>
          <p:nvPr>
            <p:ph type="sldNum" sz="quarter" idx="10"/>
          </p:nvPr>
        </p:nvSpPr>
        <p:spPr/>
        <p:txBody>
          <a:bodyPr/>
          <a:lstStyle/>
          <a:p>
            <a:fld id="{550B10CD-585B-F94A-90C5-5F0114783D7C}" type="slidenum">
              <a:rPr lang="en-US" smtClean="0"/>
              <a:pPr/>
              <a:t>24</a:t>
            </a:fld>
            <a:endParaRPr lang="en-US"/>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7099"/>
          <a:stretch/>
        </p:blipFill>
        <p:spPr>
          <a:xfrm>
            <a:off x="1320800" y="519582"/>
            <a:ext cx="6502400" cy="6300318"/>
          </a:xfrm>
          <a:prstGeom prst="rect">
            <a:avLst/>
          </a:prstGeom>
        </p:spPr>
      </p:pic>
      <p:sp>
        <p:nvSpPr>
          <p:cNvPr id="3" name="TextBox 2"/>
          <p:cNvSpPr txBox="1"/>
          <p:nvPr/>
        </p:nvSpPr>
        <p:spPr>
          <a:xfrm>
            <a:off x="2058742" y="769746"/>
            <a:ext cx="4085073" cy="461665"/>
          </a:xfrm>
          <a:prstGeom prst="rect">
            <a:avLst/>
          </a:prstGeom>
          <a:noFill/>
        </p:spPr>
        <p:txBody>
          <a:bodyPr wrap="none" rtlCol="0">
            <a:spAutoFit/>
          </a:bodyPr>
          <a:lstStyle/>
          <a:p>
            <a:r>
              <a:rPr lang="en-US" dirty="0" smtClean="0"/>
              <a:t>PWV evolution over 1 month</a:t>
            </a:r>
            <a:endParaRPr lang="en-US" dirty="0"/>
          </a:p>
        </p:txBody>
      </p:sp>
      <p:sp>
        <p:nvSpPr>
          <p:cNvPr id="7" name="TextBox 6"/>
          <p:cNvSpPr txBox="1"/>
          <p:nvPr/>
        </p:nvSpPr>
        <p:spPr>
          <a:xfrm>
            <a:off x="171666" y="2192235"/>
            <a:ext cx="1650261" cy="461665"/>
          </a:xfrm>
          <a:prstGeom prst="rect">
            <a:avLst/>
          </a:prstGeom>
          <a:noFill/>
        </p:spPr>
        <p:txBody>
          <a:bodyPr wrap="none" rtlCol="0">
            <a:spAutoFit/>
          </a:bodyPr>
          <a:lstStyle/>
          <a:p>
            <a:r>
              <a:rPr lang="en-US" dirty="0" smtClean="0"/>
              <a:t>O</a:t>
            </a:r>
            <a:r>
              <a:rPr lang="en-US" baseline="-25000" dirty="0" smtClean="0"/>
              <a:t>2</a:t>
            </a:r>
            <a:r>
              <a:rPr lang="en-US" dirty="0" smtClean="0"/>
              <a:t> 780 nm</a:t>
            </a:r>
            <a:endParaRPr lang="en-US" dirty="0"/>
          </a:p>
        </p:txBody>
      </p:sp>
      <p:sp>
        <p:nvSpPr>
          <p:cNvPr id="8" name="TextBox 7"/>
          <p:cNvSpPr txBox="1"/>
          <p:nvPr/>
        </p:nvSpPr>
        <p:spPr>
          <a:xfrm>
            <a:off x="16225" y="3249092"/>
            <a:ext cx="1861357" cy="461665"/>
          </a:xfrm>
          <a:prstGeom prst="rect">
            <a:avLst/>
          </a:prstGeom>
          <a:noFill/>
        </p:spPr>
        <p:txBody>
          <a:bodyPr wrap="none" rtlCol="0">
            <a:spAutoFit/>
          </a:bodyPr>
          <a:lstStyle/>
          <a:p>
            <a:r>
              <a:rPr lang="en-US" dirty="0" smtClean="0">
                <a:solidFill>
                  <a:srgbClr val="FFFF00"/>
                </a:solidFill>
              </a:rPr>
              <a:t>H</a:t>
            </a:r>
            <a:r>
              <a:rPr lang="en-US" baseline="-25000" dirty="0" smtClean="0">
                <a:solidFill>
                  <a:srgbClr val="FFFF00"/>
                </a:solidFill>
              </a:rPr>
              <a:t>2</a:t>
            </a:r>
            <a:r>
              <a:rPr lang="en-US" dirty="0" smtClean="0">
                <a:solidFill>
                  <a:srgbClr val="FFFF00"/>
                </a:solidFill>
              </a:rPr>
              <a:t>0 950 nm </a:t>
            </a:r>
            <a:endParaRPr lang="en-US" dirty="0">
              <a:solidFill>
                <a:srgbClr val="FFFF00"/>
              </a:solidFill>
            </a:endParaRPr>
          </a:p>
        </p:txBody>
      </p:sp>
      <p:sp>
        <p:nvSpPr>
          <p:cNvPr id="9" name="TextBox 8"/>
          <p:cNvSpPr txBox="1"/>
          <p:nvPr/>
        </p:nvSpPr>
        <p:spPr>
          <a:xfrm>
            <a:off x="0" y="4344437"/>
            <a:ext cx="1861357" cy="461665"/>
          </a:xfrm>
          <a:prstGeom prst="rect">
            <a:avLst/>
          </a:prstGeom>
          <a:noFill/>
        </p:spPr>
        <p:txBody>
          <a:bodyPr wrap="none" rtlCol="0">
            <a:spAutoFit/>
          </a:bodyPr>
          <a:lstStyle/>
          <a:p>
            <a:r>
              <a:rPr lang="en-US" dirty="0" smtClean="0">
                <a:solidFill>
                  <a:srgbClr val="FF0000"/>
                </a:solidFill>
              </a:rPr>
              <a:t>H</a:t>
            </a:r>
            <a:r>
              <a:rPr lang="en-US" baseline="-25000" dirty="0" smtClean="0">
                <a:solidFill>
                  <a:srgbClr val="FF0000"/>
                </a:solidFill>
              </a:rPr>
              <a:t>2</a:t>
            </a:r>
            <a:r>
              <a:rPr lang="en-US" dirty="0" smtClean="0">
                <a:solidFill>
                  <a:srgbClr val="FF0000"/>
                </a:solidFill>
              </a:rPr>
              <a:t>0 820 nm </a:t>
            </a:r>
            <a:endParaRPr lang="en-US" dirty="0">
              <a:solidFill>
                <a:srgbClr val="FF0000"/>
              </a:solidFill>
            </a:endParaRPr>
          </a:p>
        </p:txBody>
      </p:sp>
    </p:spTree>
    <p:extLst>
      <p:ext uri="{BB962C8B-B14F-4D97-AF65-F5344CB8AC3E}">
        <p14:creationId xmlns:p14="http://schemas.microsoft.com/office/powerpoint/2010/main" val="97434082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fld id="{550B10CD-585B-F94A-90C5-5F0114783D7C}" type="slidenum">
              <a:rPr lang="en-US" smtClean="0"/>
              <a:pPr/>
              <a:t>25</a:t>
            </a:fld>
            <a:endParaRPr lang="en-US"/>
          </a:p>
        </p:txBody>
      </p:sp>
      <p:pic>
        <p:nvPicPr>
          <p:cNvPr id="5" name="Picture 4"/>
          <p:cNvPicPr>
            <a:picLocks noChangeAspect="1"/>
          </p:cNvPicPr>
          <p:nvPr/>
        </p:nvPicPr>
        <p:blipFill>
          <a:blip r:embed="rId2"/>
          <a:stretch>
            <a:fillRect/>
          </a:stretch>
        </p:blipFill>
        <p:spPr>
          <a:xfrm>
            <a:off x="1143000" y="0"/>
            <a:ext cx="6858000" cy="6858000"/>
          </a:xfrm>
          <a:prstGeom prst="rect">
            <a:avLst/>
          </a:prstGeom>
        </p:spPr>
      </p:pic>
      <p:sp>
        <p:nvSpPr>
          <p:cNvPr id="3" name="TextBox 2"/>
          <p:cNvSpPr txBox="1"/>
          <p:nvPr/>
        </p:nvSpPr>
        <p:spPr>
          <a:xfrm>
            <a:off x="2097210" y="673528"/>
            <a:ext cx="2664311" cy="461665"/>
          </a:xfrm>
          <a:prstGeom prst="rect">
            <a:avLst/>
          </a:prstGeom>
          <a:noFill/>
        </p:spPr>
        <p:txBody>
          <a:bodyPr wrap="none" rtlCol="0">
            <a:spAutoFit/>
          </a:bodyPr>
          <a:lstStyle/>
          <a:p>
            <a:r>
              <a:rPr lang="en-US" dirty="0" smtClean="0">
                <a:solidFill>
                  <a:srgbClr val="FF0000"/>
                </a:solidFill>
              </a:rPr>
              <a:t>MODTRAN model</a:t>
            </a:r>
            <a:endParaRPr lang="en-US" dirty="0">
              <a:solidFill>
                <a:srgbClr val="FF0000"/>
              </a:solidFill>
            </a:endParaRPr>
          </a:p>
        </p:txBody>
      </p:sp>
      <p:sp>
        <p:nvSpPr>
          <p:cNvPr id="7" name="TextBox 6"/>
          <p:cNvSpPr txBox="1"/>
          <p:nvPr/>
        </p:nvSpPr>
        <p:spPr>
          <a:xfrm>
            <a:off x="2095687" y="2846524"/>
            <a:ext cx="2528006" cy="461665"/>
          </a:xfrm>
          <a:prstGeom prst="rect">
            <a:avLst/>
          </a:prstGeom>
          <a:noFill/>
        </p:spPr>
        <p:txBody>
          <a:bodyPr wrap="none" rtlCol="0">
            <a:spAutoFit/>
          </a:bodyPr>
          <a:lstStyle/>
          <a:p>
            <a:r>
              <a:rPr lang="en-US" dirty="0" smtClean="0">
                <a:solidFill>
                  <a:schemeClr val="bg2"/>
                </a:solidFill>
              </a:rPr>
              <a:t>Polaris Spectrum</a:t>
            </a:r>
            <a:endParaRPr lang="en-US" dirty="0">
              <a:solidFill>
                <a:schemeClr val="bg2"/>
              </a:solidFill>
            </a:endParaRPr>
          </a:p>
        </p:txBody>
      </p:sp>
    </p:spTree>
    <p:extLst>
      <p:ext uri="{BB962C8B-B14F-4D97-AF65-F5344CB8AC3E}">
        <p14:creationId xmlns:p14="http://schemas.microsoft.com/office/powerpoint/2010/main" val="14762790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PanSTARRS-1 throughput</a:t>
            </a:r>
            <a:endParaRPr lang="en-US" dirty="0"/>
          </a:p>
        </p:txBody>
      </p:sp>
      <p:sp>
        <p:nvSpPr>
          <p:cNvPr id="4" name="Slide Number Placeholder 3"/>
          <p:cNvSpPr>
            <a:spLocks noGrp="1"/>
          </p:cNvSpPr>
          <p:nvPr>
            <p:ph type="sldNum" sz="quarter" idx="10"/>
          </p:nvPr>
        </p:nvSpPr>
        <p:spPr/>
        <p:txBody>
          <a:bodyPr/>
          <a:lstStyle/>
          <a:p>
            <a:fld id="{550B10CD-585B-F94A-90C5-5F0114783D7C}" type="slidenum">
              <a:rPr lang="en-US" smtClean="0"/>
              <a:pPr/>
              <a:t>26</a:t>
            </a:fld>
            <a:endParaRPr lang="en-US"/>
          </a:p>
        </p:txBody>
      </p:sp>
      <p:pic>
        <p:nvPicPr>
          <p:cNvPr id="5" name="Picture 4"/>
          <p:cNvPicPr>
            <a:picLocks noChangeAspect="1"/>
          </p:cNvPicPr>
          <p:nvPr/>
        </p:nvPicPr>
        <p:blipFill>
          <a:blip r:embed="rId2"/>
          <a:stretch>
            <a:fillRect/>
          </a:stretch>
        </p:blipFill>
        <p:spPr>
          <a:xfrm>
            <a:off x="0" y="1269970"/>
            <a:ext cx="9144000" cy="5584371"/>
          </a:xfrm>
          <a:prstGeom prst="rect">
            <a:avLst/>
          </a:prstGeom>
        </p:spPr>
      </p:pic>
      <p:sp>
        <p:nvSpPr>
          <p:cNvPr id="6" name="TextBox 5"/>
          <p:cNvSpPr txBox="1"/>
          <p:nvPr/>
        </p:nvSpPr>
        <p:spPr>
          <a:xfrm>
            <a:off x="135114" y="1310466"/>
            <a:ext cx="2426265" cy="830997"/>
          </a:xfrm>
          <a:prstGeom prst="rect">
            <a:avLst/>
          </a:prstGeom>
          <a:noFill/>
        </p:spPr>
        <p:txBody>
          <a:bodyPr wrap="none" rtlCol="0">
            <a:spAutoFit/>
          </a:bodyPr>
          <a:lstStyle/>
          <a:p>
            <a:r>
              <a:rPr lang="en-US" dirty="0" err="1" smtClean="0">
                <a:solidFill>
                  <a:schemeClr val="bg2"/>
                </a:solidFill>
              </a:rPr>
              <a:t>Tonry</a:t>
            </a:r>
            <a:r>
              <a:rPr lang="en-US" dirty="0" smtClean="0">
                <a:solidFill>
                  <a:schemeClr val="bg2"/>
                </a:solidFill>
              </a:rPr>
              <a:t> et al</a:t>
            </a:r>
          </a:p>
          <a:p>
            <a:r>
              <a:rPr lang="en-US" dirty="0" smtClean="0">
                <a:solidFill>
                  <a:schemeClr val="bg2"/>
                </a:solidFill>
              </a:rPr>
              <a:t>arXiv:1203.0297 </a:t>
            </a:r>
            <a:endParaRPr lang="en-US" dirty="0">
              <a:solidFill>
                <a:schemeClr val="bg2"/>
              </a:solidFill>
            </a:endParaRPr>
          </a:p>
        </p:txBody>
      </p:sp>
    </p:spTree>
    <p:extLst>
      <p:ext uri="{BB962C8B-B14F-4D97-AF65-F5344CB8AC3E}">
        <p14:creationId xmlns:p14="http://schemas.microsoft.com/office/powerpoint/2010/main" val="91330956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1256680" y="5080246"/>
            <a:ext cx="7341656" cy="1614036"/>
          </a:xfrm>
          <a:prstGeom prst="roundRect">
            <a:avLst/>
          </a:prstGeom>
          <a:solidFill>
            <a:srgbClr val="00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165762" name="Rectangle 2"/>
          <p:cNvSpPr>
            <a:spLocks noGrp="1" noChangeArrowheads="1"/>
          </p:cNvSpPr>
          <p:nvPr>
            <p:ph type="ctrTitle"/>
          </p:nvPr>
        </p:nvSpPr>
        <p:spPr>
          <a:xfrm>
            <a:off x="0" y="-254000"/>
            <a:ext cx="9372600" cy="1143000"/>
          </a:xfrm>
        </p:spPr>
        <p:txBody>
          <a:bodyPr/>
          <a:lstStyle/>
          <a:p>
            <a:r>
              <a:rPr lang="en-US" sz="3600" dirty="0" smtClean="0"/>
              <a:t>Closing the loop</a:t>
            </a:r>
            <a:endParaRPr lang="en-US" sz="3600" dirty="0"/>
          </a:p>
        </p:txBody>
      </p:sp>
      <p:grpSp>
        <p:nvGrpSpPr>
          <p:cNvPr id="5" name="Group 4"/>
          <p:cNvGrpSpPr/>
          <p:nvPr/>
        </p:nvGrpSpPr>
        <p:grpSpPr>
          <a:xfrm>
            <a:off x="885059" y="942942"/>
            <a:ext cx="1943286" cy="1173871"/>
            <a:chOff x="885059" y="942942"/>
            <a:chExt cx="1943286" cy="1173871"/>
          </a:xfrm>
        </p:grpSpPr>
        <p:sp>
          <p:nvSpPr>
            <p:cNvPr id="3" name="Rounded Rectangle 2"/>
            <p:cNvSpPr/>
            <p:nvPr/>
          </p:nvSpPr>
          <p:spPr bwMode="auto">
            <a:xfrm>
              <a:off x="885065" y="942942"/>
              <a:ext cx="1943280" cy="117387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00" b="0" i="0" u="none" strike="noStrike" cap="none" normalizeH="0" baseline="0" dirty="0" err="1" smtClean="0">
                  <a:ln>
                    <a:noFill/>
                  </a:ln>
                  <a:solidFill>
                    <a:srgbClr val="EAEAEA"/>
                  </a:solidFill>
                  <a:effectLst/>
                  <a:latin typeface="Arial" charset="0"/>
                  <a:ea typeface="ＭＳ Ｐゴシック" charset="0"/>
                </a:rPr>
                <a:t>Instri</a:t>
              </a:r>
              <a:endParaRPr kumimoji="0" lang="en-US" sz="300" b="0" i="0" u="none" strike="noStrike" cap="none" normalizeH="0" baseline="0" dirty="0">
                <a:ln>
                  <a:noFill/>
                </a:ln>
                <a:solidFill>
                  <a:srgbClr val="EAEAEA"/>
                </a:solidFill>
                <a:effectLst/>
                <a:latin typeface="Arial" charset="0"/>
                <a:ea typeface="ＭＳ Ｐゴシック" charset="0"/>
              </a:endParaRPr>
            </a:p>
          </p:txBody>
        </p:sp>
        <p:sp>
          <p:nvSpPr>
            <p:cNvPr id="4" name="TextBox 3"/>
            <p:cNvSpPr txBox="1"/>
            <p:nvPr/>
          </p:nvSpPr>
          <p:spPr>
            <a:xfrm>
              <a:off x="885059" y="1039164"/>
              <a:ext cx="1878188" cy="830997"/>
            </a:xfrm>
            <a:prstGeom prst="rect">
              <a:avLst/>
            </a:prstGeom>
            <a:noFill/>
          </p:spPr>
          <p:txBody>
            <a:bodyPr wrap="none" rtlCol="0">
              <a:spAutoFit/>
            </a:bodyPr>
            <a:lstStyle/>
            <a:p>
              <a:r>
                <a:rPr lang="en-US" dirty="0" smtClean="0">
                  <a:solidFill>
                    <a:srgbClr val="000000"/>
                  </a:solidFill>
                </a:rPr>
                <a:t>Instrumental</a:t>
              </a:r>
            </a:p>
            <a:p>
              <a:r>
                <a:rPr lang="en-US" dirty="0" smtClean="0">
                  <a:solidFill>
                    <a:srgbClr val="000000"/>
                  </a:solidFill>
                </a:rPr>
                <a:t>Sensitivity </a:t>
              </a:r>
              <a:endParaRPr lang="en-US" dirty="0">
                <a:solidFill>
                  <a:srgbClr val="000000"/>
                </a:solidFill>
              </a:endParaRPr>
            </a:p>
          </p:txBody>
        </p:sp>
      </p:grpSp>
      <p:grpSp>
        <p:nvGrpSpPr>
          <p:cNvPr id="8" name="Group 7"/>
          <p:cNvGrpSpPr/>
          <p:nvPr/>
        </p:nvGrpSpPr>
        <p:grpSpPr>
          <a:xfrm>
            <a:off x="3307826" y="902904"/>
            <a:ext cx="2502775" cy="1173871"/>
            <a:chOff x="885059" y="942942"/>
            <a:chExt cx="2214169" cy="1173871"/>
          </a:xfrm>
        </p:grpSpPr>
        <p:sp>
          <p:nvSpPr>
            <p:cNvPr id="9" name="Rounded Rectangle 8"/>
            <p:cNvSpPr/>
            <p:nvPr/>
          </p:nvSpPr>
          <p:spPr bwMode="auto">
            <a:xfrm>
              <a:off x="885065" y="942942"/>
              <a:ext cx="1943280" cy="117387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00" b="0" i="0" u="none" strike="noStrike" cap="none" normalizeH="0" baseline="0" dirty="0" err="1" smtClean="0">
                  <a:ln>
                    <a:noFill/>
                  </a:ln>
                  <a:solidFill>
                    <a:srgbClr val="EAEAEA"/>
                  </a:solidFill>
                  <a:effectLst/>
                  <a:latin typeface="Arial" charset="0"/>
                  <a:ea typeface="ＭＳ Ｐゴシック" charset="0"/>
                </a:rPr>
                <a:t>Instri</a:t>
              </a:r>
              <a:endParaRPr kumimoji="0" lang="en-US" sz="300" b="0" i="0" u="none" strike="noStrike" cap="none" normalizeH="0" baseline="0" dirty="0">
                <a:ln>
                  <a:noFill/>
                </a:ln>
                <a:solidFill>
                  <a:srgbClr val="EAEAEA"/>
                </a:solidFill>
                <a:effectLst/>
                <a:latin typeface="Arial" charset="0"/>
                <a:ea typeface="ＭＳ Ｐゴシック" charset="0"/>
              </a:endParaRPr>
            </a:p>
          </p:txBody>
        </p:sp>
        <p:sp>
          <p:nvSpPr>
            <p:cNvPr id="10" name="TextBox 9"/>
            <p:cNvSpPr txBox="1"/>
            <p:nvPr/>
          </p:nvSpPr>
          <p:spPr>
            <a:xfrm>
              <a:off x="885059" y="1039164"/>
              <a:ext cx="2214169" cy="830997"/>
            </a:xfrm>
            <a:prstGeom prst="rect">
              <a:avLst/>
            </a:prstGeom>
            <a:noFill/>
          </p:spPr>
          <p:txBody>
            <a:bodyPr wrap="square" rtlCol="0">
              <a:spAutoFit/>
            </a:bodyPr>
            <a:lstStyle/>
            <a:p>
              <a:r>
                <a:rPr lang="en-US" dirty="0" smtClean="0">
                  <a:solidFill>
                    <a:srgbClr val="000000"/>
                  </a:solidFill>
                </a:rPr>
                <a:t>Atmospheric Transmission</a:t>
              </a:r>
            </a:p>
          </p:txBody>
        </p:sp>
      </p:grpSp>
      <p:grpSp>
        <p:nvGrpSpPr>
          <p:cNvPr id="11" name="Group 10"/>
          <p:cNvGrpSpPr/>
          <p:nvPr/>
        </p:nvGrpSpPr>
        <p:grpSpPr>
          <a:xfrm>
            <a:off x="5942238" y="882110"/>
            <a:ext cx="3889606" cy="1173871"/>
            <a:chOff x="885059" y="942942"/>
            <a:chExt cx="2504885" cy="1173871"/>
          </a:xfrm>
        </p:grpSpPr>
        <p:sp>
          <p:nvSpPr>
            <p:cNvPr id="12" name="Rounded Rectangle 11"/>
            <p:cNvSpPr/>
            <p:nvPr/>
          </p:nvSpPr>
          <p:spPr bwMode="auto">
            <a:xfrm>
              <a:off x="885065" y="942942"/>
              <a:ext cx="1943280" cy="117387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00" b="0" i="0" u="none" strike="noStrike" cap="none" normalizeH="0" baseline="0" dirty="0" err="1" smtClean="0">
                  <a:ln>
                    <a:noFill/>
                  </a:ln>
                  <a:solidFill>
                    <a:srgbClr val="EAEAEA"/>
                  </a:solidFill>
                  <a:effectLst/>
                  <a:latin typeface="Arial" charset="0"/>
                  <a:ea typeface="ＭＳ Ｐゴシック" charset="0"/>
                </a:rPr>
                <a:t>Instri</a:t>
              </a:r>
              <a:endParaRPr kumimoji="0" lang="en-US" sz="300" b="0" i="0" u="none" strike="noStrike" cap="none" normalizeH="0" baseline="0" dirty="0">
                <a:ln>
                  <a:noFill/>
                </a:ln>
                <a:solidFill>
                  <a:srgbClr val="EAEAEA"/>
                </a:solidFill>
                <a:effectLst/>
                <a:latin typeface="Arial" charset="0"/>
                <a:ea typeface="ＭＳ Ｐゴシック" charset="0"/>
              </a:endParaRPr>
            </a:p>
          </p:txBody>
        </p:sp>
        <p:sp>
          <p:nvSpPr>
            <p:cNvPr id="13" name="TextBox 12"/>
            <p:cNvSpPr txBox="1"/>
            <p:nvPr/>
          </p:nvSpPr>
          <p:spPr>
            <a:xfrm>
              <a:off x="885059" y="1039164"/>
              <a:ext cx="2504885" cy="830997"/>
            </a:xfrm>
            <a:prstGeom prst="rect">
              <a:avLst/>
            </a:prstGeom>
            <a:noFill/>
          </p:spPr>
          <p:txBody>
            <a:bodyPr wrap="square" rtlCol="0">
              <a:spAutoFit/>
            </a:bodyPr>
            <a:lstStyle/>
            <a:p>
              <a:r>
                <a:rPr lang="en-US" dirty="0" smtClean="0">
                  <a:solidFill>
                    <a:srgbClr val="000000"/>
                  </a:solidFill>
                </a:rPr>
                <a:t>Spectrophotometric Standards</a:t>
              </a:r>
            </a:p>
          </p:txBody>
        </p:sp>
      </p:grpSp>
      <p:grpSp>
        <p:nvGrpSpPr>
          <p:cNvPr id="14" name="Group 13"/>
          <p:cNvGrpSpPr/>
          <p:nvPr/>
        </p:nvGrpSpPr>
        <p:grpSpPr>
          <a:xfrm>
            <a:off x="3344783" y="3633970"/>
            <a:ext cx="2484991" cy="1173871"/>
            <a:chOff x="885059" y="942942"/>
            <a:chExt cx="1943286" cy="1173871"/>
          </a:xfrm>
        </p:grpSpPr>
        <p:sp>
          <p:nvSpPr>
            <p:cNvPr id="15" name="Rounded Rectangle 14"/>
            <p:cNvSpPr/>
            <p:nvPr/>
          </p:nvSpPr>
          <p:spPr bwMode="auto">
            <a:xfrm>
              <a:off x="885065" y="942942"/>
              <a:ext cx="1943280" cy="1173871"/>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300" b="0" i="0" u="none" strike="noStrike" cap="none" normalizeH="0" baseline="0" dirty="0" err="1" smtClean="0">
                  <a:ln>
                    <a:noFill/>
                  </a:ln>
                  <a:solidFill>
                    <a:srgbClr val="EAEAEA"/>
                  </a:solidFill>
                  <a:effectLst/>
                  <a:latin typeface="Arial" charset="0"/>
                  <a:ea typeface="ＭＳ Ｐゴシック" charset="0"/>
                </a:rPr>
                <a:t>Instri</a:t>
              </a:r>
              <a:endParaRPr kumimoji="0" lang="en-US" sz="300" b="0" i="0" u="none" strike="noStrike" cap="none" normalizeH="0" baseline="0" dirty="0">
                <a:ln>
                  <a:noFill/>
                </a:ln>
                <a:solidFill>
                  <a:srgbClr val="EAEAEA"/>
                </a:solidFill>
                <a:effectLst/>
                <a:latin typeface="Arial" charset="0"/>
                <a:ea typeface="ＭＳ Ｐゴシック" charset="0"/>
              </a:endParaRPr>
            </a:p>
          </p:txBody>
        </p:sp>
        <p:sp>
          <p:nvSpPr>
            <p:cNvPr id="16" name="TextBox 15"/>
            <p:cNvSpPr txBox="1"/>
            <p:nvPr/>
          </p:nvSpPr>
          <p:spPr>
            <a:xfrm>
              <a:off x="885059" y="1039164"/>
              <a:ext cx="1883154" cy="830997"/>
            </a:xfrm>
            <a:prstGeom prst="rect">
              <a:avLst/>
            </a:prstGeom>
            <a:noFill/>
          </p:spPr>
          <p:txBody>
            <a:bodyPr wrap="square" rtlCol="0">
              <a:spAutoFit/>
            </a:bodyPr>
            <a:lstStyle/>
            <a:p>
              <a:pPr algn="ctr"/>
              <a:r>
                <a:rPr lang="en-US" dirty="0" err="1" smtClean="0">
                  <a:solidFill>
                    <a:srgbClr val="000000"/>
                  </a:solidFill>
                </a:rPr>
                <a:t>PanSTARRS</a:t>
              </a:r>
              <a:endParaRPr lang="en-US" dirty="0" smtClean="0">
                <a:solidFill>
                  <a:srgbClr val="000000"/>
                </a:solidFill>
              </a:endParaRPr>
            </a:p>
            <a:p>
              <a:pPr algn="ctr"/>
              <a:r>
                <a:rPr lang="en-US" dirty="0" smtClean="0">
                  <a:solidFill>
                    <a:srgbClr val="000000"/>
                  </a:solidFill>
                </a:rPr>
                <a:t>photometry</a:t>
              </a:r>
            </a:p>
          </p:txBody>
        </p:sp>
      </p:grpSp>
      <p:sp>
        <p:nvSpPr>
          <p:cNvPr id="7" name="Down Arrow 6"/>
          <p:cNvSpPr/>
          <p:nvPr/>
        </p:nvSpPr>
        <p:spPr bwMode="auto">
          <a:xfrm rot="3420000">
            <a:off x="6176176" y="2193789"/>
            <a:ext cx="288606" cy="1250846"/>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19" name="Down Arrow 18"/>
          <p:cNvSpPr/>
          <p:nvPr/>
        </p:nvSpPr>
        <p:spPr bwMode="auto">
          <a:xfrm>
            <a:off x="4327567" y="2211483"/>
            <a:ext cx="288606" cy="1250846"/>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1" name="Down Arrow 20"/>
          <p:cNvSpPr/>
          <p:nvPr/>
        </p:nvSpPr>
        <p:spPr bwMode="auto">
          <a:xfrm rot="18180000" flipH="1">
            <a:off x="2807583" y="2249970"/>
            <a:ext cx="288606" cy="1250846"/>
          </a:xfrm>
          <a:prstGeom prst="down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2" name="TextBox 1"/>
          <p:cNvSpPr txBox="1"/>
          <p:nvPr/>
        </p:nvSpPr>
        <p:spPr>
          <a:xfrm>
            <a:off x="1387282" y="5232047"/>
            <a:ext cx="7171370" cy="1200328"/>
          </a:xfrm>
          <a:prstGeom prst="rect">
            <a:avLst/>
          </a:prstGeom>
          <a:noFill/>
        </p:spPr>
        <p:txBody>
          <a:bodyPr wrap="square" rtlCol="0">
            <a:spAutoFit/>
          </a:bodyPr>
          <a:lstStyle/>
          <a:p>
            <a:pPr algn="ctr"/>
            <a:r>
              <a:rPr lang="en-US" dirty="0" smtClean="0"/>
              <a:t>With this initial effort, we come within 5% </a:t>
            </a:r>
            <a:r>
              <a:rPr lang="en-US" dirty="0" err="1" smtClean="0"/>
              <a:t>rms</a:t>
            </a:r>
            <a:r>
              <a:rPr lang="en-US" dirty="0" smtClean="0"/>
              <a:t> of matching </a:t>
            </a:r>
            <a:r>
              <a:rPr lang="en-US" i="1" dirty="0" err="1" smtClean="0"/>
              <a:t>ab</a:t>
            </a:r>
            <a:r>
              <a:rPr lang="en-US" i="1" dirty="0" smtClean="0"/>
              <a:t> initio </a:t>
            </a:r>
            <a:r>
              <a:rPr lang="en-US" dirty="0" smtClean="0"/>
              <a:t>calculations with observations (</a:t>
            </a:r>
            <a:r>
              <a:rPr lang="en-US" dirty="0" err="1" smtClean="0"/>
              <a:t>Tonry</a:t>
            </a:r>
            <a:r>
              <a:rPr lang="en-US" dirty="0" smtClean="0"/>
              <a:t> et al, arXiv:1203.0297, 2012)</a:t>
            </a:r>
            <a:endParaRPr lang="en-US" dirty="0"/>
          </a:p>
        </p:txBody>
      </p:sp>
    </p:spTree>
    <p:extLst>
      <p:ext uri="{BB962C8B-B14F-4D97-AF65-F5344CB8AC3E}">
        <p14:creationId xmlns:p14="http://schemas.microsoft.com/office/powerpoint/2010/main" val="12480084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600" dirty="0" smtClean="0"/>
              <a:t>Tweaks to throughput and atmosphere</a:t>
            </a:r>
            <a:endParaRPr lang="en-US" sz="3600" dirty="0"/>
          </a:p>
        </p:txBody>
      </p:sp>
      <p:sp>
        <p:nvSpPr>
          <p:cNvPr id="2165763" name="Rectangle 3"/>
          <p:cNvSpPr>
            <a:spLocks noGrp="1" noChangeArrowheads="1"/>
          </p:cNvSpPr>
          <p:nvPr>
            <p:ph type="subTitle" idx="1"/>
          </p:nvPr>
        </p:nvSpPr>
        <p:spPr>
          <a:xfrm>
            <a:off x="377825" y="817563"/>
            <a:ext cx="8462963" cy="5797339"/>
          </a:xfrm>
        </p:spPr>
        <p:txBody>
          <a:bodyPr/>
          <a:lstStyle/>
          <a:p>
            <a:pPr algn="l"/>
            <a:r>
              <a:rPr lang="en-US" sz="2400" dirty="0" smtClean="0"/>
              <a:t>Applied a nightly adjustment to aerosol wavelength dependence (to MODTRAN desert extinction Spring-Summer). </a:t>
            </a:r>
          </a:p>
          <a:p>
            <a:pPr algn="l"/>
            <a:endParaRPr lang="en-US" sz="2400" dirty="0"/>
          </a:p>
          <a:p>
            <a:pPr algn="l"/>
            <a:r>
              <a:rPr lang="en-US" sz="2400" dirty="0" smtClean="0"/>
              <a:t>Applied low-order </a:t>
            </a:r>
          </a:p>
          <a:p>
            <a:pPr algn="l"/>
            <a:r>
              <a:rPr lang="en-US" sz="2400" dirty="0" smtClean="0"/>
              <a:t>correction to system</a:t>
            </a:r>
          </a:p>
          <a:p>
            <a:pPr algn="l"/>
            <a:r>
              <a:rPr lang="en-US" sz="2400" dirty="0" smtClean="0"/>
              <a:t>throughput function.</a:t>
            </a:r>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p:txBody>
      </p:sp>
      <p:pic>
        <p:nvPicPr>
          <p:cNvPr id="2" name="Picture 1"/>
          <p:cNvPicPr>
            <a:picLocks noChangeAspect="1"/>
          </p:cNvPicPr>
          <p:nvPr/>
        </p:nvPicPr>
        <p:blipFill rotWithShape="1">
          <a:blip r:embed="rId3"/>
          <a:srcRect t="7241" r="1505" b="1852"/>
          <a:stretch/>
        </p:blipFill>
        <p:spPr>
          <a:xfrm>
            <a:off x="3535573" y="1733104"/>
            <a:ext cx="5195046" cy="5000866"/>
          </a:xfrm>
          <a:prstGeom prst="rect">
            <a:avLst/>
          </a:prstGeom>
        </p:spPr>
      </p:pic>
    </p:spTree>
    <p:extLst>
      <p:ext uri="{BB962C8B-B14F-4D97-AF65-F5344CB8AC3E}">
        <p14:creationId xmlns:p14="http://schemas.microsoft.com/office/powerpoint/2010/main" val="115570612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600" dirty="0" smtClean="0"/>
              <a:t>Our Planned Next Steps</a:t>
            </a:r>
            <a:endParaRPr lang="en-US" sz="3600" dirty="0"/>
          </a:p>
        </p:txBody>
      </p:sp>
      <p:sp>
        <p:nvSpPr>
          <p:cNvPr id="2165763" name="Rectangle 3"/>
          <p:cNvSpPr>
            <a:spLocks noGrp="1" noChangeArrowheads="1"/>
          </p:cNvSpPr>
          <p:nvPr>
            <p:ph type="subTitle" idx="1"/>
          </p:nvPr>
        </p:nvSpPr>
        <p:spPr>
          <a:xfrm>
            <a:off x="364597" y="592657"/>
            <a:ext cx="8462963" cy="5240337"/>
          </a:xfrm>
        </p:spPr>
        <p:txBody>
          <a:bodyPr/>
          <a:lstStyle/>
          <a:p>
            <a:pPr marL="342900" indent="-342900" algn="l">
              <a:buFont typeface="Arial"/>
              <a:buChar char="•"/>
            </a:pPr>
            <a:r>
              <a:rPr lang="en-US" sz="2400" dirty="0" smtClean="0"/>
              <a:t>Precise determination of aerosol attenuation</a:t>
            </a:r>
          </a:p>
          <a:p>
            <a:pPr marL="800100" lvl="1" indent="-342900" algn="l">
              <a:buFont typeface="Arial"/>
              <a:buChar char="•"/>
            </a:pPr>
            <a:r>
              <a:rPr lang="en-US" sz="2400" dirty="0" smtClean="0"/>
              <a:t>We favor using a set of laser diodes on a balloon to establish a set of empirical stellar SED’s. </a:t>
            </a:r>
          </a:p>
          <a:p>
            <a:pPr marL="285750" indent="-285750" algn="l">
              <a:buFont typeface="Arial"/>
              <a:buChar char="•"/>
            </a:pPr>
            <a:r>
              <a:rPr lang="en-US" sz="2400" dirty="0" smtClean="0"/>
              <a:t>Continuing efforts to push below 1% in tying together the instrument, the atmosphere, Galactic extinction, and the source spectrum.  </a:t>
            </a:r>
          </a:p>
          <a:p>
            <a:pPr algn="l"/>
            <a:endParaRPr lang="en-US" sz="2400" dirty="0" smtClean="0"/>
          </a:p>
          <a:p>
            <a:pPr marL="342900" indent="-342900" algn="l">
              <a:buFont typeface="Arial"/>
              <a:buChar char="•"/>
            </a:pPr>
            <a:endParaRPr lang="en-US" sz="2400" dirty="0" smtClean="0"/>
          </a:p>
          <a:p>
            <a:pPr marL="457200" indent="-457200" algn="l">
              <a:buFont typeface="+mj-lt"/>
              <a:buAutoNum type="arabicPeriod"/>
            </a:pPr>
            <a:endParaRPr lang="en-US" sz="2400" dirty="0" smtClean="0"/>
          </a:p>
          <a:p>
            <a:pPr marL="342900" indent="-342900" algn="l">
              <a:buFont typeface="Arial"/>
              <a:buChar char="•"/>
            </a:pPr>
            <a:r>
              <a:rPr lang="en-US" sz="2400" dirty="0" smtClean="0"/>
              <a:t>Ongoing atmospheric and instrumental characterization for </a:t>
            </a:r>
            <a:r>
              <a:rPr lang="en-US" sz="2400" dirty="0" err="1" smtClean="0"/>
              <a:t>PanSTARRS</a:t>
            </a:r>
            <a:r>
              <a:rPr lang="en-US" sz="2400" dirty="0" smtClean="0"/>
              <a:t>. Understand the origin of the mismatch.</a:t>
            </a:r>
          </a:p>
          <a:p>
            <a:pPr marL="342900" indent="-342900" algn="l">
              <a:buFont typeface="Arial"/>
              <a:buChar char="•"/>
            </a:pPr>
            <a:r>
              <a:rPr lang="en-US" sz="2400" dirty="0" smtClean="0"/>
              <a:t>Exploit nightly multiband images of celestial pole with PS1. </a:t>
            </a:r>
          </a:p>
          <a:p>
            <a:pPr marL="342900" indent="-342900" algn="l">
              <a:buFont typeface="Arial"/>
              <a:buChar char="•"/>
            </a:pPr>
            <a:r>
              <a:rPr lang="en-US" sz="2400" dirty="0" smtClean="0"/>
              <a:t>Continue development of collimated flat-field for LSST.</a:t>
            </a:r>
          </a:p>
          <a:p>
            <a:pPr marL="342900" indent="-342900" algn="l">
              <a:buFont typeface="Arial"/>
              <a:buChar char="•"/>
            </a:pPr>
            <a:r>
              <a:rPr lang="en-US" sz="2400" dirty="0" smtClean="0"/>
              <a:t>Assess angular and temporal correlation of </a:t>
            </a:r>
            <a:r>
              <a:rPr lang="en-US" sz="2400" dirty="0" err="1" smtClean="0"/>
              <a:t>atmos</a:t>
            </a:r>
            <a:r>
              <a:rPr lang="en-US" sz="2400" dirty="0" smtClean="0"/>
              <a:t> </a:t>
            </a:r>
            <a:r>
              <a:rPr lang="en-US" sz="2400" dirty="0" err="1" smtClean="0"/>
              <a:t>atten</a:t>
            </a:r>
            <a:r>
              <a:rPr lang="en-US" sz="2400" dirty="0" smtClean="0"/>
              <a:t>. </a:t>
            </a:r>
            <a:endParaRPr lang="en-US" sz="2400" dirty="0" smtClean="0"/>
          </a:p>
        </p:txBody>
      </p:sp>
      <p:graphicFrame>
        <p:nvGraphicFramePr>
          <p:cNvPr id="4" name="Object 5"/>
          <p:cNvGraphicFramePr>
            <a:graphicFrameLocks noChangeAspect="1"/>
          </p:cNvGraphicFramePr>
          <p:nvPr>
            <p:extLst>
              <p:ext uri="{D42A27DB-BD31-4B8C-83A1-F6EECF244321}">
                <p14:modId xmlns:p14="http://schemas.microsoft.com/office/powerpoint/2010/main" val="1236387163"/>
              </p:ext>
            </p:extLst>
          </p:nvPr>
        </p:nvGraphicFramePr>
        <p:xfrm>
          <a:off x="1881188" y="3281363"/>
          <a:ext cx="5341937" cy="836612"/>
        </p:xfrm>
        <a:graphic>
          <a:graphicData uri="http://schemas.openxmlformats.org/presentationml/2006/ole">
            <mc:AlternateContent xmlns:mc="http://schemas.openxmlformats.org/markup-compatibility/2006">
              <mc:Choice xmlns:v="urn:schemas-microsoft-com:vml" Requires="v">
                <p:oleObj spid="_x0000_s1065" name="Equation" r:id="rId4" imgW="2349500" imgH="368300" progId="Equation.3">
                  <p:embed/>
                </p:oleObj>
              </mc:Choice>
              <mc:Fallback>
                <p:oleObj name="Equation" r:id="rId4" imgW="2349500" imgH="368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1188" y="3281363"/>
                        <a:ext cx="5341937" cy="836612"/>
                      </a:xfrm>
                      <a:prstGeom prst="rect">
                        <a:avLst/>
                      </a:prstGeom>
                      <a:solidFill>
                        <a:srgbClr val="FFFFFF"/>
                      </a:solidFill>
                      <a:ln>
                        <a:noFill/>
                      </a:ln>
                      <a:effectLst/>
                      <a:extLst/>
                    </p:spPr>
                  </p:pic>
                </p:oleObj>
              </mc:Fallback>
            </mc:AlternateContent>
          </a:graphicData>
        </a:graphic>
      </p:graphicFrame>
    </p:spTree>
    <p:extLst>
      <p:ext uri="{BB962C8B-B14F-4D97-AF65-F5344CB8AC3E}">
        <p14:creationId xmlns:p14="http://schemas.microsoft.com/office/powerpoint/2010/main" val="417548640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933C86F-6FA4-1D4C-A7FB-A78BBA74EC70}" type="slidenum">
              <a:rPr lang="en-US"/>
              <a:pPr/>
              <a:t>3</a:t>
            </a:fld>
            <a:endParaRPr lang="en-US"/>
          </a:p>
        </p:txBody>
      </p:sp>
      <p:sp>
        <p:nvSpPr>
          <p:cNvPr id="2247682" name="Rectangle 2"/>
          <p:cNvSpPr>
            <a:spLocks noGrp="1" noChangeArrowheads="1"/>
          </p:cNvSpPr>
          <p:nvPr>
            <p:ph type="title"/>
          </p:nvPr>
        </p:nvSpPr>
        <p:spPr>
          <a:xfrm>
            <a:off x="153924" y="384876"/>
            <a:ext cx="8778432" cy="6158007"/>
          </a:xfrm>
        </p:spPr>
        <p:txBody>
          <a:bodyPr/>
          <a:lstStyle/>
          <a:p>
            <a:pPr algn="l"/>
            <a:r>
              <a:rPr lang="en-US" sz="3200" dirty="0" smtClean="0">
                <a:solidFill>
                  <a:schemeClr val="tx1"/>
                </a:solidFill>
              </a:rPr>
              <a:t>Our ability to determine cosmological parameters with D</a:t>
            </a:r>
            <a:r>
              <a:rPr lang="en-US" sz="3200" baseline="-25000" dirty="0" smtClean="0">
                <a:solidFill>
                  <a:schemeClr val="tx1"/>
                </a:solidFill>
              </a:rPr>
              <a:t>L</a:t>
            </a:r>
            <a:r>
              <a:rPr lang="en-US" sz="3200" dirty="0" smtClean="0">
                <a:solidFill>
                  <a:schemeClr val="tx1"/>
                </a:solidFill>
              </a:rPr>
              <a:t>(z) is </a:t>
            </a:r>
            <a:r>
              <a:rPr lang="en-US" sz="3200" i="1" dirty="0" smtClean="0">
                <a:solidFill>
                  <a:schemeClr val="tx1"/>
                </a:solidFill>
              </a:rPr>
              <a:t>completely degenerate </a:t>
            </a:r>
            <a:r>
              <a:rPr lang="en-US" sz="3200" dirty="0" smtClean="0">
                <a:solidFill>
                  <a:schemeClr val="tx1"/>
                </a:solidFill>
              </a:rPr>
              <a:t>with our ability to perform precise photometric calibration.</a:t>
            </a:r>
            <a:br>
              <a:rPr lang="en-US" sz="3200" dirty="0" smtClean="0">
                <a:solidFill>
                  <a:schemeClr val="tx1"/>
                </a:solidFill>
              </a:rPr>
            </a:br>
            <a:r>
              <a:rPr lang="en-US" sz="3200" dirty="0">
                <a:solidFill>
                  <a:schemeClr val="tx1"/>
                </a:solidFill>
              </a:rPr>
              <a:t/>
            </a:r>
            <a:br>
              <a:rPr lang="en-US" sz="3200" dirty="0">
                <a:solidFill>
                  <a:schemeClr val="tx1"/>
                </a:solidFill>
              </a:rPr>
            </a:br>
            <a:r>
              <a:rPr lang="en-US" sz="3200" dirty="0" smtClean="0">
                <a:solidFill>
                  <a:schemeClr val="tx1"/>
                </a:solidFill>
              </a:rPr>
              <a:t>This is currently the main systematic limitation to SN cosmology.</a:t>
            </a:r>
            <a:br>
              <a:rPr lang="en-US" sz="3200" dirty="0" smtClean="0">
                <a:solidFill>
                  <a:schemeClr val="tx1"/>
                </a:solidFill>
              </a:rPr>
            </a:br>
            <a:r>
              <a:rPr lang="en-US" sz="3200" dirty="0">
                <a:solidFill>
                  <a:schemeClr val="tx1"/>
                </a:solidFill>
              </a:rPr>
              <a:t/>
            </a:r>
            <a:br>
              <a:rPr lang="en-US" sz="3200" dirty="0">
                <a:solidFill>
                  <a:schemeClr val="tx1"/>
                </a:solidFill>
              </a:rPr>
            </a:br>
            <a:r>
              <a:rPr lang="en-US" sz="3200" dirty="0" smtClean="0">
                <a:solidFill>
                  <a:schemeClr val="tx1"/>
                </a:solidFill>
              </a:rPr>
              <a:t>By far.</a:t>
            </a:r>
            <a:br>
              <a:rPr lang="en-US" sz="3200" dirty="0" smtClean="0">
                <a:solidFill>
                  <a:schemeClr val="tx1"/>
                </a:solidFill>
              </a:rPr>
            </a:br>
            <a:r>
              <a:rPr lang="en-US" sz="3200" dirty="0">
                <a:solidFill>
                  <a:schemeClr val="tx1"/>
                </a:solidFill>
              </a:rPr>
              <a:t/>
            </a:r>
            <a:br>
              <a:rPr lang="en-US" sz="3200" dirty="0">
                <a:solidFill>
                  <a:schemeClr val="tx1"/>
                </a:solidFill>
              </a:rPr>
            </a:br>
            <a:r>
              <a:rPr lang="en-US" sz="3200" dirty="0" smtClean="0">
                <a:solidFill>
                  <a:schemeClr val="tx1"/>
                </a:solidFill>
              </a:rPr>
              <a:t>This afflicts both optical and infrared data.</a:t>
            </a:r>
            <a:endParaRPr lang="en-US" sz="3200"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600" dirty="0" smtClean="0"/>
              <a:t>Summary</a:t>
            </a:r>
            <a:endParaRPr lang="en-US" sz="3600" dirty="0"/>
          </a:p>
        </p:txBody>
      </p:sp>
      <p:sp>
        <p:nvSpPr>
          <p:cNvPr id="2165763" name="Rectangle 3"/>
          <p:cNvSpPr>
            <a:spLocks noGrp="1" noChangeArrowheads="1"/>
          </p:cNvSpPr>
          <p:nvPr>
            <p:ph type="subTitle" idx="1"/>
          </p:nvPr>
        </p:nvSpPr>
        <p:spPr>
          <a:xfrm>
            <a:off x="377825" y="817563"/>
            <a:ext cx="8462963" cy="5240337"/>
          </a:xfrm>
        </p:spPr>
        <p:txBody>
          <a:bodyPr/>
          <a:lstStyle/>
          <a:p>
            <a:pPr marL="457200" indent="-457200" algn="l">
              <a:buAutoNum type="arabicPeriod"/>
            </a:pPr>
            <a:r>
              <a:rPr lang="en-US" sz="2400" dirty="0" smtClean="0"/>
              <a:t>SN cosmology is stalled until we improve calibration</a:t>
            </a:r>
          </a:p>
          <a:p>
            <a:pPr marL="800100" lvl="1" indent="-342900" algn="l">
              <a:lnSpc>
                <a:spcPct val="60000"/>
              </a:lnSpc>
              <a:buFont typeface="Arial"/>
              <a:buChar char="•"/>
            </a:pPr>
            <a:r>
              <a:rPr lang="en-US" sz="2000" dirty="0" smtClean="0"/>
              <a:t>Determination of luminosity distance vs. z is completely degenerate with our ability to calibrate photons(</a:t>
            </a:r>
            <a:r>
              <a:rPr lang="en-US" sz="2000" dirty="0" smtClean="0">
                <a:latin typeface="Symbol" charset="2"/>
                <a:cs typeface="Symbol" charset="2"/>
              </a:rPr>
              <a:t>l</a:t>
            </a:r>
            <a:r>
              <a:rPr lang="en-US" sz="2000" dirty="0" smtClean="0"/>
              <a:t>).</a:t>
            </a:r>
            <a:r>
              <a:rPr lang="en-US" sz="3200" dirty="0" smtClean="0"/>
              <a:t> </a:t>
            </a:r>
          </a:p>
          <a:p>
            <a:pPr marL="457200" indent="-457200" algn="l">
              <a:buAutoNum type="arabicPeriod"/>
            </a:pPr>
            <a:r>
              <a:rPr lang="en-US" sz="2400" dirty="0" smtClean="0"/>
              <a:t>We need to determine 3 things: </a:t>
            </a:r>
          </a:p>
          <a:p>
            <a:pPr marL="914400" lvl="1" indent="-457200" algn="l">
              <a:buFont typeface="Arial"/>
              <a:buChar char="•"/>
            </a:pPr>
            <a:r>
              <a:rPr lang="en-US" sz="2400" dirty="0" smtClean="0"/>
              <a:t>instrumental sensitivity function</a:t>
            </a:r>
          </a:p>
          <a:p>
            <a:pPr marL="914400" lvl="1" indent="-457200" algn="l">
              <a:buFont typeface="Arial"/>
              <a:buChar char="•"/>
            </a:pPr>
            <a:r>
              <a:rPr lang="en-US" sz="2400" dirty="0" smtClean="0"/>
              <a:t>atmospheric transmission </a:t>
            </a:r>
          </a:p>
          <a:p>
            <a:pPr marL="914400" lvl="1" indent="-457200" algn="l">
              <a:buFont typeface="Arial"/>
              <a:buChar char="•"/>
            </a:pPr>
            <a:r>
              <a:rPr lang="en-US" sz="2400" dirty="0" smtClean="0"/>
              <a:t>extinction along the line of sight</a:t>
            </a:r>
            <a:endParaRPr lang="en-US" sz="1600" dirty="0"/>
          </a:p>
          <a:p>
            <a:pPr marL="457200" indent="-457200" algn="l">
              <a:buFont typeface="+mj-lt"/>
              <a:buAutoNum type="arabicPeriod"/>
            </a:pPr>
            <a:r>
              <a:rPr lang="en-US" sz="2400" dirty="0" smtClean="0"/>
              <a:t>A relative determination suffices. Don’t need absolute flux scale (</a:t>
            </a:r>
            <a:r>
              <a:rPr lang="en-US" sz="2400" dirty="0" err="1" smtClean="0"/>
              <a:t>zeropoint</a:t>
            </a:r>
            <a:r>
              <a:rPr lang="en-US" sz="2400" dirty="0" smtClean="0"/>
              <a:t>), since this is degenerate with M </a:t>
            </a:r>
            <a:r>
              <a:rPr lang="en-US" sz="2400" baseline="-25000" dirty="0" smtClean="0"/>
              <a:t>SN.</a:t>
            </a:r>
          </a:p>
          <a:p>
            <a:pPr marL="457200" indent="-457200" algn="l">
              <a:buFont typeface="+mj-lt"/>
              <a:buAutoNum type="arabicPeriod"/>
            </a:pPr>
            <a:r>
              <a:rPr lang="en-US" sz="2400" dirty="0" smtClean="0"/>
              <a:t>I am dubious about any celestial spectrophotometric standard </a:t>
            </a:r>
            <a:r>
              <a:rPr lang="en-US" sz="2400" dirty="0" smtClean="0"/>
              <a:t>below </a:t>
            </a:r>
            <a:r>
              <a:rPr lang="en-US" sz="2400" dirty="0" smtClean="0"/>
              <a:t>the </a:t>
            </a:r>
            <a:r>
              <a:rPr lang="en-US" sz="2400" dirty="0" smtClean="0"/>
              <a:t>1% level. </a:t>
            </a:r>
          </a:p>
          <a:p>
            <a:pPr marL="457200" indent="-457200" algn="l">
              <a:buFont typeface="+mj-lt"/>
              <a:buAutoNum type="arabicPeriod"/>
            </a:pPr>
            <a:r>
              <a:rPr lang="en-US" sz="2400" dirty="0" smtClean="0"/>
              <a:t>We are making (slow) progress towards implementing a relative calibration based on laboratory standards.</a:t>
            </a:r>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a:p>
            <a:pPr marL="457200" indent="-457200" algn="l">
              <a:buFont typeface="+mj-lt"/>
              <a:buAutoNum type="arabicPeriod"/>
            </a:pPr>
            <a:endParaRPr lang="en-US" sz="2400" dirty="0" smtClean="0"/>
          </a:p>
        </p:txBody>
      </p:sp>
    </p:spTree>
    <p:extLst>
      <p:ext uri="{BB962C8B-B14F-4D97-AF65-F5344CB8AC3E}">
        <p14:creationId xmlns:p14="http://schemas.microsoft.com/office/powerpoint/2010/main" val="382092835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254000"/>
            <a:ext cx="9372600" cy="1143000"/>
          </a:xfrm>
        </p:spPr>
        <p:txBody>
          <a:bodyPr/>
          <a:lstStyle/>
          <a:p>
            <a:r>
              <a:rPr lang="en-US" sz="3200" dirty="0" smtClean="0"/>
              <a:t>Thanks to these collaborators:</a:t>
            </a:r>
            <a:endParaRPr lang="en-US" sz="3200" dirty="0"/>
          </a:p>
        </p:txBody>
      </p:sp>
      <p:sp>
        <p:nvSpPr>
          <p:cNvPr id="2165763" name="Rectangle 3"/>
          <p:cNvSpPr>
            <a:spLocks noGrp="1" noChangeArrowheads="1"/>
          </p:cNvSpPr>
          <p:nvPr>
            <p:ph type="subTitle" idx="1"/>
          </p:nvPr>
        </p:nvSpPr>
        <p:spPr>
          <a:xfrm>
            <a:off x="215901" y="817563"/>
            <a:ext cx="8624888" cy="4051005"/>
          </a:xfrm>
        </p:spPr>
        <p:txBody>
          <a:bodyPr numCol="2"/>
          <a:lstStyle/>
          <a:p>
            <a:pPr algn="l"/>
            <a:r>
              <a:rPr lang="en-US" sz="2000" dirty="0" smtClean="0"/>
              <a:t>Justin Albert, U Vic</a:t>
            </a:r>
          </a:p>
          <a:p>
            <a:pPr algn="l"/>
            <a:r>
              <a:rPr lang="en-US" sz="2000" dirty="0" smtClean="0"/>
              <a:t>Ralph </a:t>
            </a:r>
            <a:r>
              <a:rPr lang="en-US" sz="2000" dirty="0" err="1" smtClean="0"/>
              <a:t>Bohlin</a:t>
            </a:r>
            <a:r>
              <a:rPr lang="en-US" sz="2000" dirty="0" smtClean="0"/>
              <a:t>, STSCI</a:t>
            </a:r>
          </a:p>
          <a:p>
            <a:pPr algn="l"/>
            <a:r>
              <a:rPr lang="en-US" sz="2000" dirty="0"/>
              <a:t>Steve Brown, </a:t>
            </a:r>
            <a:r>
              <a:rPr lang="en-US" sz="2000" dirty="0" smtClean="0"/>
              <a:t>NIST</a:t>
            </a:r>
          </a:p>
          <a:p>
            <a:pPr algn="l"/>
            <a:r>
              <a:rPr lang="en-US" sz="2000" dirty="0" err="1" smtClean="0"/>
              <a:t>Yorke</a:t>
            </a:r>
            <a:r>
              <a:rPr lang="en-US" sz="2000" dirty="0" smtClean="0"/>
              <a:t> Brown*, Dartmouth</a:t>
            </a:r>
          </a:p>
          <a:p>
            <a:pPr algn="l"/>
            <a:r>
              <a:rPr lang="en-US" sz="2000" dirty="0" smtClean="0"/>
              <a:t>David Burke, SLAC</a:t>
            </a:r>
          </a:p>
          <a:p>
            <a:pPr algn="l"/>
            <a:r>
              <a:rPr lang="en-US" sz="2000" dirty="0"/>
              <a:t>Ken Chambers, </a:t>
            </a:r>
            <a:r>
              <a:rPr lang="en-US" sz="2000" dirty="0" smtClean="0"/>
              <a:t>UH</a:t>
            </a:r>
            <a:endParaRPr lang="en-US" sz="2000" dirty="0" smtClean="0"/>
          </a:p>
          <a:p>
            <a:pPr algn="l"/>
            <a:r>
              <a:rPr lang="en-US" sz="2000" dirty="0"/>
              <a:t>Claire </a:t>
            </a:r>
            <a:r>
              <a:rPr lang="en-US" sz="2000" dirty="0" smtClean="0"/>
              <a:t>Cramer*, NIST</a:t>
            </a:r>
            <a:endParaRPr lang="en-US" sz="2000" dirty="0" smtClean="0"/>
          </a:p>
          <a:p>
            <a:pPr algn="l"/>
            <a:r>
              <a:rPr lang="en-US" sz="2000" dirty="0"/>
              <a:t>Susana </a:t>
            </a:r>
            <a:r>
              <a:rPr lang="en-US" sz="2000" dirty="0" err="1"/>
              <a:t>Deustua</a:t>
            </a:r>
            <a:r>
              <a:rPr lang="en-US" sz="2000" dirty="0"/>
              <a:t>, STSCI</a:t>
            </a:r>
          </a:p>
          <a:p>
            <a:pPr algn="l"/>
            <a:r>
              <a:rPr lang="en-US" sz="2000" dirty="0"/>
              <a:t>Peter Doherty*, </a:t>
            </a:r>
            <a:r>
              <a:rPr lang="en-US" sz="2000" dirty="0" smtClean="0"/>
              <a:t>Harvard</a:t>
            </a:r>
          </a:p>
          <a:p>
            <a:pPr algn="l"/>
            <a:r>
              <a:rPr lang="en-US" sz="2000" dirty="0" smtClean="0"/>
              <a:t>Maxwell Fagin, Dartmouth</a:t>
            </a:r>
            <a:endParaRPr lang="en-US" sz="2000" dirty="0"/>
          </a:p>
          <a:p>
            <a:pPr algn="l"/>
            <a:r>
              <a:rPr lang="en-US" sz="2000" dirty="0"/>
              <a:t>Will High*, Univ. Chicago</a:t>
            </a:r>
          </a:p>
          <a:p>
            <a:pPr algn="l"/>
            <a:r>
              <a:rPr lang="en-US" sz="2000" dirty="0"/>
              <a:t>Keith </a:t>
            </a:r>
            <a:r>
              <a:rPr lang="en-US" sz="2000" dirty="0" err="1"/>
              <a:t>Lykke</a:t>
            </a:r>
            <a:r>
              <a:rPr lang="en-US" sz="2000" dirty="0"/>
              <a:t>, NIST</a:t>
            </a:r>
          </a:p>
          <a:p>
            <a:pPr algn="l"/>
            <a:r>
              <a:rPr lang="en-US" sz="2000" dirty="0"/>
              <a:t>John McGraw, UNM</a:t>
            </a:r>
          </a:p>
          <a:p>
            <a:pPr algn="l"/>
            <a:r>
              <a:rPr lang="en-US" sz="2000" dirty="0" err="1"/>
              <a:t>Gautham</a:t>
            </a:r>
            <a:r>
              <a:rPr lang="en-US" sz="2000" dirty="0"/>
              <a:t> Narayan*, Harvard</a:t>
            </a:r>
          </a:p>
          <a:p>
            <a:pPr algn="l"/>
            <a:r>
              <a:rPr lang="en-US" sz="2000" dirty="0"/>
              <a:t>Abe </a:t>
            </a:r>
            <a:r>
              <a:rPr lang="en-US" sz="2000" dirty="0" err="1"/>
              <a:t>Saha</a:t>
            </a:r>
            <a:r>
              <a:rPr lang="en-US" sz="2000" dirty="0"/>
              <a:t>, NOAO</a:t>
            </a:r>
          </a:p>
          <a:p>
            <a:pPr algn="l"/>
            <a:r>
              <a:rPr lang="en-US" sz="2000" dirty="0"/>
              <a:t>Isaac </a:t>
            </a:r>
            <a:r>
              <a:rPr lang="en-US" sz="2000" dirty="0" err="1"/>
              <a:t>Shivvers</a:t>
            </a:r>
            <a:r>
              <a:rPr lang="en-US" sz="2000" dirty="0"/>
              <a:t>*, Berkeley</a:t>
            </a:r>
          </a:p>
          <a:p>
            <a:pPr algn="l"/>
            <a:r>
              <a:rPr lang="en-US" sz="2000" dirty="0" smtClean="0"/>
              <a:t>Chris Smith, CTIO</a:t>
            </a:r>
          </a:p>
          <a:p>
            <a:pPr algn="l"/>
            <a:r>
              <a:rPr lang="en-US" sz="2000" dirty="0" smtClean="0"/>
              <a:t>John </a:t>
            </a:r>
            <a:r>
              <a:rPr lang="en-US" sz="2000" dirty="0" err="1" smtClean="0"/>
              <a:t>Tonry</a:t>
            </a:r>
            <a:r>
              <a:rPr lang="en-US" sz="2000" dirty="0" smtClean="0"/>
              <a:t>, UH</a:t>
            </a:r>
          </a:p>
          <a:p>
            <a:pPr algn="l"/>
            <a:r>
              <a:rPr lang="en-US" sz="2000" dirty="0" smtClean="0"/>
              <a:t>John Woodward, NIST</a:t>
            </a:r>
          </a:p>
          <a:p>
            <a:pPr algn="l"/>
            <a:r>
              <a:rPr lang="en-US" sz="2000" dirty="0" smtClean="0"/>
              <a:t>Peter Zimmer, UNM</a:t>
            </a:r>
          </a:p>
          <a:p>
            <a:pPr algn="l"/>
            <a:r>
              <a:rPr lang="en-US" sz="1800" dirty="0" smtClean="0"/>
              <a:t>(*past or current group member)</a:t>
            </a:r>
            <a:endParaRPr lang="en-US" sz="1800" dirty="0"/>
          </a:p>
          <a:p>
            <a:pPr algn="l"/>
            <a:endParaRPr lang="en-US" sz="2000" dirty="0" smtClean="0"/>
          </a:p>
          <a:p>
            <a:pPr algn="l"/>
            <a:endParaRPr lang="en-US" sz="2000" dirty="0" smtClean="0"/>
          </a:p>
          <a:p>
            <a:pPr marL="457200" indent="-457200" algn="l">
              <a:buFont typeface="+mj-lt"/>
              <a:buAutoNum type="arabicPeriod"/>
            </a:pPr>
            <a:endParaRPr lang="en-US" sz="2000" dirty="0" smtClean="0"/>
          </a:p>
          <a:p>
            <a:pPr algn="l"/>
            <a:endParaRPr lang="en-US" sz="2000" dirty="0" smtClean="0"/>
          </a:p>
        </p:txBody>
      </p:sp>
      <p:pic>
        <p:nvPicPr>
          <p:cNvPr id="2" name="Picture 1" descr="NIST-Logo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5628846"/>
            <a:ext cx="2133600" cy="951244"/>
          </a:xfrm>
          <a:prstGeom prst="rect">
            <a:avLst/>
          </a:prstGeom>
        </p:spPr>
      </p:pic>
      <p:pic>
        <p:nvPicPr>
          <p:cNvPr id="3" name="Picture 2" descr="DOE_SC_Horizonta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000" y="5765540"/>
            <a:ext cx="4381500" cy="759221"/>
          </a:xfrm>
          <a:prstGeom prst="rect">
            <a:avLst/>
          </a:prstGeom>
        </p:spPr>
      </p:pic>
    </p:spTree>
    <p:extLst>
      <p:ext uri="{BB962C8B-B14F-4D97-AF65-F5344CB8AC3E}">
        <p14:creationId xmlns:p14="http://schemas.microsoft.com/office/powerpoint/2010/main" val="41996912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5762" name="Rectangle 2"/>
          <p:cNvSpPr>
            <a:spLocks noGrp="1" noChangeArrowheads="1"/>
          </p:cNvSpPr>
          <p:nvPr>
            <p:ph type="ctrTitle"/>
          </p:nvPr>
        </p:nvSpPr>
        <p:spPr>
          <a:xfrm>
            <a:off x="0" y="-187850"/>
            <a:ext cx="9372600" cy="876300"/>
          </a:xfrm>
        </p:spPr>
        <p:txBody>
          <a:bodyPr/>
          <a:lstStyle/>
          <a:p>
            <a:r>
              <a:rPr lang="en-US" sz="3600" dirty="0" smtClean="0"/>
              <a:t>References</a:t>
            </a:r>
            <a:endParaRPr lang="en-US" sz="3600" dirty="0"/>
          </a:p>
        </p:txBody>
      </p:sp>
      <p:sp>
        <p:nvSpPr>
          <p:cNvPr id="2165763" name="Rectangle 3"/>
          <p:cNvSpPr>
            <a:spLocks noGrp="1" noChangeArrowheads="1"/>
          </p:cNvSpPr>
          <p:nvPr>
            <p:ph type="subTitle" idx="1"/>
          </p:nvPr>
        </p:nvSpPr>
        <p:spPr>
          <a:xfrm>
            <a:off x="339725" y="588963"/>
            <a:ext cx="8462963" cy="6040437"/>
          </a:xfrm>
        </p:spPr>
        <p:txBody>
          <a:bodyPr/>
          <a:lstStyle/>
          <a:p>
            <a:pPr marL="342900" indent="-342900" algn="l">
              <a:buFont typeface="Arial"/>
              <a:buChar char="•"/>
            </a:pPr>
            <a:r>
              <a:rPr lang="en-US" sz="2000" dirty="0" smtClean="0"/>
              <a:t>Initial demonstration of tunable laser calibration</a:t>
            </a:r>
            <a:endParaRPr lang="en-US" sz="2000" dirty="0"/>
          </a:p>
          <a:p>
            <a:pPr marL="800100" lvl="1" indent="-342900" algn="l">
              <a:buFont typeface="Arial"/>
              <a:buChar char="•"/>
            </a:pPr>
            <a:r>
              <a:rPr lang="en-US" sz="2000" dirty="0" smtClean="0"/>
              <a:t>Stubbs et al BAAS 37, 1460 (2005)</a:t>
            </a:r>
          </a:p>
          <a:p>
            <a:pPr marL="800100" lvl="1" indent="-342900" algn="l">
              <a:buFont typeface="Arial"/>
              <a:buChar char="•"/>
            </a:pPr>
            <a:r>
              <a:rPr lang="en-US" sz="2000" dirty="0" err="1" smtClean="0"/>
              <a:t>arXiv</a:t>
            </a:r>
            <a:r>
              <a:rPr lang="en-US" sz="2000" dirty="0" smtClean="0"/>
              <a:t> </a:t>
            </a:r>
            <a:r>
              <a:rPr lang="en-US" sz="2000" dirty="0" err="1" smtClean="0"/>
              <a:t>astro-ph</a:t>
            </a:r>
            <a:r>
              <a:rPr lang="en-US" sz="2000" dirty="0" smtClean="0"/>
              <a:t>/0609260</a:t>
            </a:r>
            <a:endParaRPr lang="en-US" sz="1800" dirty="0" smtClean="0"/>
          </a:p>
          <a:p>
            <a:pPr marL="342900" indent="-342900" algn="l">
              <a:buFont typeface="Arial"/>
              <a:buChar char="•"/>
            </a:pPr>
            <a:r>
              <a:rPr lang="en-US" sz="2000" dirty="0" smtClean="0"/>
              <a:t>Specific suggestion for explicit, independent, high-precision measurement of both atmosphere and instrument, NIST-based.</a:t>
            </a:r>
            <a:endParaRPr lang="en-US" sz="2000" dirty="0" smtClean="0"/>
          </a:p>
          <a:p>
            <a:pPr marL="800100" lvl="1" indent="-342900" algn="l">
              <a:buFont typeface="Arial"/>
              <a:buChar char="•"/>
            </a:pPr>
            <a:r>
              <a:rPr lang="en-US" sz="2000" dirty="0" smtClean="0"/>
              <a:t>Stubbs &amp; </a:t>
            </a:r>
            <a:r>
              <a:rPr lang="en-US" sz="2000" dirty="0" err="1" smtClean="0"/>
              <a:t>Tonry</a:t>
            </a:r>
            <a:r>
              <a:rPr lang="en-US" sz="2000" dirty="0" smtClean="0"/>
              <a:t> </a:t>
            </a:r>
            <a:r>
              <a:rPr lang="en-US" sz="2000" dirty="0" err="1" smtClean="0"/>
              <a:t>ApJ</a:t>
            </a:r>
            <a:r>
              <a:rPr lang="en-US" sz="2000" dirty="0" smtClean="0"/>
              <a:t> 646, 1436 (2006) </a:t>
            </a:r>
          </a:p>
          <a:p>
            <a:pPr marL="342900" indent="-342900" algn="l">
              <a:buFont typeface="Arial"/>
              <a:buChar char="•"/>
            </a:pPr>
            <a:r>
              <a:rPr lang="en-US" sz="2000" dirty="0" smtClean="0"/>
              <a:t>Atmospheric transmission overview</a:t>
            </a:r>
          </a:p>
          <a:p>
            <a:pPr marL="800100" lvl="1" indent="-342900" algn="l">
              <a:buFont typeface="Arial"/>
              <a:buChar char="•"/>
            </a:pPr>
            <a:r>
              <a:rPr lang="en-US" sz="2000" dirty="0" smtClean="0"/>
              <a:t>Stubbs et al, PASP 119, 860 (2007)</a:t>
            </a:r>
          </a:p>
          <a:p>
            <a:pPr marL="342900" indent="-342900" algn="l">
              <a:buFont typeface="Arial"/>
              <a:buChar char="•"/>
            </a:pPr>
            <a:r>
              <a:rPr lang="en-US" sz="2000" dirty="0" smtClean="0"/>
              <a:t>Stellar locus regression </a:t>
            </a:r>
          </a:p>
          <a:p>
            <a:pPr marL="800100" lvl="1" indent="-342900" algn="l">
              <a:buFont typeface="Arial"/>
              <a:buChar char="•"/>
            </a:pPr>
            <a:r>
              <a:rPr lang="en-US" sz="2000" dirty="0" smtClean="0"/>
              <a:t>High et al, AJ 138, 110 (2009) </a:t>
            </a:r>
          </a:p>
          <a:p>
            <a:pPr marL="342900" indent="-342900" algn="l">
              <a:buFont typeface="Arial"/>
              <a:buChar char="•"/>
            </a:pPr>
            <a:r>
              <a:rPr lang="en-US" sz="2000" dirty="0" smtClean="0"/>
              <a:t>Joint photometry &amp; spectroscopic observations</a:t>
            </a:r>
          </a:p>
          <a:p>
            <a:pPr marL="800100" lvl="1" indent="-342900" algn="l">
              <a:buFont typeface="Arial"/>
              <a:buChar char="•"/>
            </a:pPr>
            <a:r>
              <a:rPr lang="en-US" sz="2000" dirty="0" smtClean="0"/>
              <a:t>Burke et al, </a:t>
            </a:r>
            <a:r>
              <a:rPr lang="en-US" sz="2000" dirty="0" err="1" smtClean="0"/>
              <a:t>ApJ</a:t>
            </a:r>
            <a:r>
              <a:rPr lang="en-US" sz="2000" dirty="0" smtClean="0"/>
              <a:t> 720, 811 (2010)</a:t>
            </a:r>
          </a:p>
          <a:p>
            <a:pPr marL="342900" indent="-342900" algn="l">
              <a:buFont typeface="Arial"/>
              <a:buChar char="•"/>
            </a:pPr>
            <a:r>
              <a:rPr lang="en-US" sz="2000" dirty="0" smtClean="0"/>
              <a:t>Precise </a:t>
            </a:r>
            <a:r>
              <a:rPr lang="en-US" sz="2000" dirty="0" err="1" smtClean="0"/>
              <a:t>PanSTARRS</a:t>
            </a:r>
            <a:r>
              <a:rPr lang="en-US" sz="2000" dirty="0" smtClean="0"/>
              <a:t> throughput determination (2010)</a:t>
            </a:r>
          </a:p>
          <a:p>
            <a:pPr marL="800100" lvl="1" indent="-342900" algn="l">
              <a:buFont typeface="Arial"/>
              <a:buChar char="•"/>
            </a:pPr>
            <a:r>
              <a:rPr lang="en-US" sz="2000" dirty="0" smtClean="0"/>
              <a:t>Stubbs et al, </a:t>
            </a:r>
            <a:r>
              <a:rPr lang="en-US" sz="2000" dirty="0" err="1" smtClean="0"/>
              <a:t>ApJSupp</a:t>
            </a:r>
            <a:r>
              <a:rPr lang="en-US" sz="2000" dirty="0" smtClean="0"/>
              <a:t> 191, 736</a:t>
            </a:r>
          </a:p>
          <a:p>
            <a:pPr marL="342900" indent="-342900" algn="l">
              <a:buFont typeface="Arial"/>
              <a:buChar char="•"/>
            </a:pPr>
            <a:r>
              <a:rPr lang="en-US" sz="2000" dirty="0" smtClean="0"/>
              <a:t>First attempt to “close the photometric loop” with </a:t>
            </a:r>
            <a:r>
              <a:rPr lang="en-US" sz="2000" dirty="0" err="1" smtClean="0"/>
              <a:t>PanSTARRS</a:t>
            </a:r>
            <a:r>
              <a:rPr lang="en-US" sz="2000" dirty="0" smtClean="0"/>
              <a:t> (2012):  </a:t>
            </a:r>
          </a:p>
          <a:p>
            <a:pPr marL="800100" lvl="1" indent="-342900" algn="l">
              <a:buFont typeface="Arial"/>
              <a:buChar char="•"/>
            </a:pPr>
            <a:r>
              <a:rPr lang="en-US" sz="2000" dirty="0" err="1" smtClean="0"/>
              <a:t>PanSTARRS</a:t>
            </a:r>
            <a:r>
              <a:rPr lang="en-US" sz="2000" dirty="0" smtClean="0"/>
              <a:t> </a:t>
            </a:r>
            <a:r>
              <a:rPr lang="en-US" sz="2000" dirty="0" smtClean="0"/>
              <a:t>Photometric </a:t>
            </a:r>
            <a:r>
              <a:rPr lang="en-US" sz="2000" dirty="0" smtClean="0"/>
              <a:t>System, </a:t>
            </a:r>
            <a:r>
              <a:rPr lang="en-US" sz="2000" dirty="0" err="1" smtClean="0"/>
              <a:t>Tonry</a:t>
            </a:r>
            <a:r>
              <a:rPr lang="en-US" sz="2000" dirty="0" smtClean="0"/>
              <a:t> </a:t>
            </a:r>
            <a:r>
              <a:rPr lang="en-US" sz="2000" dirty="0" smtClean="0"/>
              <a:t>et al, </a:t>
            </a:r>
            <a:r>
              <a:rPr lang="en-US" sz="2000" dirty="0" err="1"/>
              <a:t>A</a:t>
            </a:r>
            <a:r>
              <a:rPr lang="en-US" sz="2000" dirty="0" err="1" smtClean="0"/>
              <a:t>pJ</a:t>
            </a:r>
            <a:r>
              <a:rPr lang="en-US" sz="2000" dirty="0" smtClean="0"/>
              <a:t> </a:t>
            </a:r>
            <a:r>
              <a:rPr lang="en-US" sz="2000" dirty="0" smtClean="0"/>
              <a:t>in press, </a:t>
            </a:r>
            <a:r>
              <a:rPr lang="en-US" sz="2000" dirty="0" err="1" smtClean="0"/>
              <a:t>arXiv</a:t>
            </a:r>
            <a:r>
              <a:rPr lang="en-US" sz="2000" dirty="0" smtClean="0"/>
              <a:t>: 1203.0297</a:t>
            </a:r>
          </a:p>
          <a:p>
            <a:pPr marL="800100" lvl="1" indent="-342900" algn="l">
              <a:buFont typeface="Arial"/>
              <a:buChar char="•"/>
            </a:pPr>
            <a:endParaRPr lang="en-US" sz="2000" dirty="0" smtClean="0"/>
          </a:p>
          <a:p>
            <a:pPr marL="457200" indent="-457200" algn="l">
              <a:buFont typeface="+mj-lt"/>
              <a:buAutoNum type="arabicPeriod"/>
            </a:pPr>
            <a:endParaRPr lang="en-US" sz="2000" dirty="0" smtClean="0"/>
          </a:p>
          <a:p>
            <a:pPr marL="457200" indent="-457200" algn="l">
              <a:buFont typeface="+mj-lt"/>
              <a:buAutoNum type="arabicPeriod"/>
            </a:pPr>
            <a:endParaRPr lang="en-US" sz="2000" dirty="0" smtClean="0"/>
          </a:p>
          <a:p>
            <a:pPr marL="457200" indent="-457200" algn="l">
              <a:buFont typeface="+mj-lt"/>
              <a:buAutoNum type="arabicPeriod"/>
            </a:pPr>
            <a:endParaRPr lang="en-US" sz="2000" dirty="0" smtClean="0"/>
          </a:p>
        </p:txBody>
      </p:sp>
    </p:spTree>
    <p:extLst>
      <p:ext uri="{BB962C8B-B14F-4D97-AF65-F5344CB8AC3E}">
        <p14:creationId xmlns:p14="http://schemas.microsoft.com/office/powerpoint/2010/main" val="126996717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Cook's Branch Cosmology Workshop 2012</a:t>
            </a:r>
            <a:endParaRPr lang="en-US"/>
          </a:p>
        </p:txBody>
      </p:sp>
      <p:sp>
        <p:nvSpPr>
          <p:cNvPr id="7" name="Slide Number Placeholder 5"/>
          <p:cNvSpPr>
            <a:spLocks noGrp="1"/>
          </p:cNvSpPr>
          <p:nvPr>
            <p:ph type="sldNum" sz="quarter" idx="12"/>
          </p:nvPr>
        </p:nvSpPr>
        <p:spPr/>
        <p:txBody>
          <a:bodyPr/>
          <a:lstStyle/>
          <a:p>
            <a:fld id="{7F530033-BF38-7841-9B8E-3E045A86BEC4}" type="slidenum">
              <a:rPr lang="en-US"/>
              <a:pPr/>
              <a:t>4</a:t>
            </a:fld>
            <a:endParaRPr lang="en-US"/>
          </a:p>
        </p:txBody>
      </p:sp>
      <p:sp>
        <p:nvSpPr>
          <p:cNvPr id="2332674" name="Rectangle 2"/>
          <p:cNvSpPr>
            <a:spLocks noGrp="1" noChangeArrowheads="1"/>
          </p:cNvSpPr>
          <p:nvPr>
            <p:ph type="title"/>
          </p:nvPr>
        </p:nvSpPr>
        <p:spPr/>
        <p:txBody>
          <a:bodyPr/>
          <a:lstStyle/>
          <a:p>
            <a:r>
              <a:rPr lang="en-US">
                <a:solidFill>
                  <a:srgbClr val="1200FE"/>
                </a:solidFill>
              </a:rPr>
              <a:t>Passbands and System Sensitivity</a:t>
            </a:r>
            <a:endParaRPr lang="en-US"/>
          </a:p>
        </p:txBody>
      </p:sp>
      <p:sp>
        <p:nvSpPr>
          <p:cNvPr id="2332675" name="Rectangle 3"/>
          <p:cNvSpPr>
            <a:spLocks noGrp="1" noChangeArrowheads="1"/>
          </p:cNvSpPr>
          <p:nvPr>
            <p:ph type="body" idx="1"/>
          </p:nvPr>
        </p:nvSpPr>
        <p:spPr/>
        <p:txBody>
          <a:bodyPr/>
          <a:lstStyle/>
          <a:p>
            <a:endParaRPr lang="en-US"/>
          </a:p>
        </p:txBody>
      </p:sp>
      <p:sp>
        <p:nvSpPr>
          <p:cNvPr id="2332677" name="Rectangle 5"/>
          <p:cNvSpPr>
            <a:spLocks noChangeArrowheads="1"/>
          </p:cNvSpPr>
          <p:nvPr/>
        </p:nvSpPr>
        <p:spPr bwMode="auto">
          <a:xfrm>
            <a:off x="3090863" y="6389688"/>
            <a:ext cx="3240087" cy="4683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 name="Rectangle 2"/>
          <p:cNvSpPr/>
          <p:nvPr/>
        </p:nvSpPr>
        <p:spPr bwMode="auto">
          <a:xfrm>
            <a:off x="6593679" y="0"/>
            <a:ext cx="2550321" cy="98622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431800"/>
            <a:ext cx="9144000" cy="5969711"/>
          </a:xfrm>
          <a:prstGeom prst="rect">
            <a:avLst/>
          </a:prstGeom>
        </p:spPr>
      </p:pic>
      <p:sp>
        <p:nvSpPr>
          <p:cNvPr id="4" name="Isosceles Triangle 3"/>
          <p:cNvSpPr/>
          <p:nvPr/>
        </p:nvSpPr>
        <p:spPr bwMode="auto">
          <a:xfrm>
            <a:off x="3111500" y="1663700"/>
            <a:ext cx="177800" cy="2794000"/>
          </a:xfrm>
          <a:prstGeom prst="triangle">
            <a:avLst/>
          </a:prstGeom>
          <a:solidFill>
            <a:srgbClr val="FF66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22222E-6 7.40741E-7 L 0.35833 -0.00371 " pathEditMode="relative" ptsTypes="AA">
                                      <p:cBhvr>
                                        <p:cTn id="6" dur="3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1378017"/>
            <a:ext cx="9144000" cy="5479983"/>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dirty="0">
              <a:ln>
                <a:noFill/>
              </a:ln>
              <a:solidFill>
                <a:srgbClr val="EAEAEA"/>
              </a:solidFill>
              <a:effectLst/>
              <a:latin typeface="Arial" charset="0"/>
              <a:ea typeface="ＭＳ Ｐゴシック" charset="0"/>
            </a:endParaRPr>
          </a:p>
        </p:txBody>
      </p:sp>
      <p:sp>
        <p:nvSpPr>
          <p:cNvPr id="5" name="Title 4"/>
          <p:cNvSpPr>
            <a:spLocks noGrp="1"/>
          </p:cNvSpPr>
          <p:nvPr>
            <p:ph type="title" idx="4294967295"/>
          </p:nvPr>
        </p:nvSpPr>
        <p:spPr/>
        <p:txBody>
          <a:bodyPr/>
          <a:lstStyle/>
          <a:p>
            <a:pPr algn="ctr"/>
            <a:r>
              <a:rPr lang="en-US">
                <a:effectLst>
                  <a:outerShdw blurRad="38100" dist="38100" dir="2700000" algn="tl">
                    <a:srgbClr val="DDDDDD"/>
                  </a:outerShdw>
                </a:effectLst>
                <a:ea typeface="ＭＳ Ｐゴシック" charset="0"/>
                <a:cs typeface="ＭＳ Ｐゴシック" charset="0"/>
              </a:rPr>
              <a:t>Current State of SN Cosmology</a:t>
            </a:r>
          </a:p>
        </p:txBody>
      </p:sp>
      <p:pic>
        <p:nvPicPr>
          <p:cNvPr id="120839" name="Picture 7"/>
          <p:cNvPicPr>
            <a:picLocks noChangeAspect="1" noChangeArrowheads="1"/>
          </p:cNvPicPr>
          <p:nvPr/>
        </p:nvPicPr>
        <p:blipFill>
          <a:blip r:embed="rId3">
            <a:extLst>
              <a:ext uri="{28A0092B-C50C-407E-A947-70E740481C1C}">
                <a14:useLocalDpi xmlns:a14="http://schemas.microsoft.com/office/drawing/2010/main" val="0"/>
              </a:ext>
            </a:extLst>
          </a:blip>
          <a:srcRect l="46632" b="50751"/>
          <a:stretch>
            <a:fillRect/>
          </a:stretch>
        </p:blipFill>
        <p:spPr bwMode="auto">
          <a:xfrm>
            <a:off x="1600200" y="2006600"/>
            <a:ext cx="6642100" cy="416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Slide Number Placeholder 2"/>
          <p:cNvSpPr>
            <a:spLocks noGrp="1"/>
          </p:cNvSpPr>
          <p:nvPr>
            <p:ph type="sldNum" sz="quarter" idx="10"/>
          </p:nvPr>
        </p:nvSpPr>
        <p:spPr/>
        <p:txBody>
          <a:bodyPr/>
          <a:lstStyle/>
          <a:p>
            <a:fld id="{17B6F84B-D7F7-434E-835A-49BE88265709}" type="slidenum">
              <a:rPr lang="en-US" smtClean="0"/>
              <a:pPr/>
              <a:t>5</a:t>
            </a:fld>
            <a:endParaRPr lang="en-US"/>
          </a:p>
        </p:txBody>
      </p:sp>
      <p:sp>
        <p:nvSpPr>
          <p:cNvPr id="4" name="TextBox 3"/>
          <p:cNvSpPr txBox="1"/>
          <p:nvPr/>
        </p:nvSpPr>
        <p:spPr>
          <a:xfrm>
            <a:off x="8155328" y="6396335"/>
            <a:ext cx="988672" cy="461665"/>
          </a:xfrm>
          <a:prstGeom prst="rect">
            <a:avLst/>
          </a:prstGeom>
          <a:noFill/>
        </p:spPr>
        <p:txBody>
          <a:bodyPr wrap="none" rtlCol="0">
            <a:spAutoFit/>
          </a:bodyPr>
          <a:lstStyle/>
          <a:p>
            <a:r>
              <a:rPr lang="en-US" dirty="0" smtClean="0">
                <a:solidFill>
                  <a:srgbClr val="000000"/>
                </a:solidFill>
              </a:rPr>
              <a:t>SNLS</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378017"/>
            <a:ext cx="9144000" cy="5479983"/>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5" name="Title 4"/>
          <p:cNvSpPr>
            <a:spLocks noGrp="1"/>
          </p:cNvSpPr>
          <p:nvPr>
            <p:ph type="title" idx="4294967295"/>
          </p:nvPr>
        </p:nvSpPr>
        <p:spPr/>
        <p:txBody>
          <a:bodyPr/>
          <a:lstStyle/>
          <a:p>
            <a:pPr algn="ctr"/>
            <a:r>
              <a:rPr lang="en-US">
                <a:effectLst>
                  <a:outerShdw blurRad="38100" dist="38100" dir="2700000" algn="tl">
                    <a:srgbClr val="DDDDDD"/>
                  </a:outerShdw>
                </a:effectLst>
                <a:ea typeface="ＭＳ Ｐゴシック" charset="0"/>
                <a:cs typeface="ＭＳ Ｐゴシック" charset="0"/>
              </a:rPr>
              <a:t>Current State of SN Cosmology</a:t>
            </a:r>
          </a:p>
        </p:txBody>
      </p:sp>
      <p:pic>
        <p:nvPicPr>
          <p:cNvPr id="129029" name="Picture 5"/>
          <p:cNvPicPr>
            <a:picLocks noChangeAspect="1" noChangeArrowheads="1"/>
          </p:cNvPicPr>
          <p:nvPr/>
        </p:nvPicPr>
        <p:blipFill>
          <a:blip r:embed="rId3">
            <a:extLst>
              <a:ext uri="{28A0092B-C50C-407E-A947-70E740481C1C}">
                <a14:useLocalDpi xmlns:a14="http://schemas.microsoft.com/office/drawing/2010/main" val="0"/>
              </a:ext>
            </a:extLst>
          </a:blip>
          <a:srcRect r="53163" b="50900"/>
          <a:stretch>
            <a:fillRect/>
          </a:stretch>
        </p:blipFill>
        <p:spPr bwMode="auto">
          <a:xfrm>
            <a:off x="1244600" y="1993900"/>
            <a:ext cx="582930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0"/>
          </p:nvPr>
        </p:nvSpPr>
        <p:spPr/>
        <p:txBody>
          <a:bodyPr/>
          <a:lstStyle/>
          <a:p>
            <a:fld id="{17B6F84B-D7F7-434E-835A-49BE88265709}" type="slidenum">
              <a:rPr lang="en-US" smtClean="0"/>
              <a:pPr/>
              <a:t>6</a:t>
            </a:fld>
            <a:endParaRPr lang="en-US"/>
          </a:p>
        </p:txBody>
      </p:sp>
      <p:sp>
        <p:nvSpPr>
          <p:cNvPr id="7" name="TextBox 6"/>
          <p:cNvSpPr txBox="1"/>
          <p:nvPr/>
        </p:nvSpPr>
        <p:spPr>
          <a:xfrm>
            <a:off x="8155328" y="6396335"/>
            <a:ext cx="988672" cy="461665"/>
          </a:xfrm>
          <a:prstGeom prst="rect">
            <a:avLst/>
          </a:prstGeom>
          <a:noFill/>
        </p:spPr>
        <p:txBody>
          <a:bodyPr wrap="none" rtlCol="0">
            <a:spAutoFit/>
          </a:bodyPr>
          <a:lstStyle/>
          <a:p>
            <a:r>
              <a:rPr lang="en-US" dirty="0" smtClean="0">
                <a:solidFill>
                  <a:srgbClr val="000000"/>
                </a:solidFill>
              </a:rPr>
              <a:t>SNLS</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1378017"/>
            <a:ext cx="9144000" cy="5479983"/>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5" name="Title 4"/>
          <p:cNvSpPr>
            <a:spLocks noGrp="1"/>
          </p:cNvSpPr>
          <p:nvPr>
            <p:ph type="title" idx="4294967295"/>
          </p:nvPr>
        </p:nvSpPr>
        <p:spPr/>
        <p:txBody>
          <a:bodyPr/>
          <a:lstStyle/>
          <a:p>
            <a:pPr algn="ctr"/>
            <a:r>
              <a:rPr lang="en-US">
                <a:effectLst>
                  <a:outerShdw blurRad="38100" dist="38100" dir="2700000" algn="tl">
                    <a:srgbClr val="DDDDDD"/>
                  </a:outerShdw>
                </a:effectLst>
                <a:ea typeface="ＭＳ Ｐゴシック" charset="0"/>
                <a:cs typeface="ＭＳ Ｐゴシック" charset="0"/>
              </a:rPr>
              <a:t>Current State of SN Cosmology</a:t>
            </a:r>
          </a:p>
        </p:txBody>
      </p:sp>
      <p:pic>
        <p:nvPicPr>
          <p:cNvPr id="131077" name="Picture 5"/>
          <p:cNvPicPr>
            <a:picLocks noChangeAspect="1" noChangeArrowheads="1"/>
          </p:cNvPicPr>
          <p:nvPr/>
        </p:nvPicPr>
        <p:blipFill>
          <a:blip r:embed="rId3">
            <a:extLst>
              <a:ext uri="{28A0092B-C50C-407E-A947-70E740481C1C}">
                <a14:useLocalDpi xmlns:a14="http://schemas.microsoft.com/office/drawing/2010/main" val="0"/>
              </a:ext>
            </a:extLst>
          </a:blip>
          <a:srcRect t="48499" r="53470"/>
          <a:stretch>
            <a:fillRect/>
          </a:stretch>
        </p:blipFill>
        <p:spPr bwMode="auto">
          <a:xfrm>
            <a:off x="1244600" y="1993900"/>
            <a:ext cx="5791200" cy="43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Slide Number Placeholder 1"/>
          <p:cNvSpPr>
            <a:spLocks noGrp="1"/>
          </p:cNvSpPr>
          <p:nvPr>
            <p:ph type="sldNum" sz="quarter" idx="10"/>
          </p:nvPr>
        </p:nvSpPr>
        <p:spPr/>
        <p:txBody>
          <a:bodyPr/>
          <a:lstStyle/>
          <a:p>
            <a:fld id="{17B6F84B-D7F7-434E-835A-49BE88265709}" type="slidenum">
              <a:rPr lang="en-US" smtClean="0"/>
              <a:pPr/>
              <a:t>7</a:t>
            </a:fld>
            <a:endParaRPr lang="en-US"/>
          </a:p>
        </p:txBody>
      </p:sp>
      <p:sp>
        <p:nvSpPr>
          <p:cNvPr id="7" name="TextBox 6"/>
          <p:cNvSpPr txBox="1"/>
          <p:nvPr/>
        </p:nvSpPr>
        <p:spPr>
          <a:xfrm>
            <a:off x="8155328" y="6396335"/>
            <a:ext cx="988672" cy="461665"/>
          </a:xfrm>
          <a:prstGeom prst="rect">
            <a:avLst/>
          </a:prstGeom>
          <a:noFill/>
        </p:spPr>
        <p:txBody>
          <a:bodyPr wrap="none" rtlCol="0">
            <a:spAutoFit/>
          </a:bodyPr>
          <a:lstStyle/>
          <a:p>
            <a:r>
              <a:rPr lang="en-US" dirty="0" smtClean="0">
                <a:solidFill>
                  <a:srgbClr val="000000"/>
                </a:solidFill>
              </a:rPr>
              <a:t>SNLS</a:t>
            </a:r>
            <a:endParaRPr lang="en-US"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5647875" y="337748"/>
            <a:ext cx="3901485" cy="5795779"/>
          </a:xfrm>
        </p:spPr>
        <p:txBody>
          <a:bodyPr/>
          <a:lstStyle/>
          <a:p>
            <a:pPr algn="l"/>
            <a:r>
              <a:rPr lang="en-US" sz="3600" dirty="0" smtClean="0">
                <a:effectLst>
                  <a:outerShdw blurRad="38100" dist="38100" dir="2700000" algn="tl">
                    <a:srgbClr val="DDDDDD"/>
                  </a:outerShdw>
                </a:effectLst>
                <a:ea typeface="ＭＳ Ｐゴシック" charset="0"/>
                <a:cs typeface="ＭＳ Ｐゴシック" charset="0"/>
              </a:rPr>
              <a:t/>
            </a:r>
            <a:br>
              <a:rPr lang="en-US" sz="3600" dirty="0" smtClean="0">
                <a:effectLst>
                  <a:outerShdw blurRad="38100" dist="38100" dir="2700000" algn="tl">
                    <a:srgbClr val="DDDDDD"/>
                  </a:outerShdw>
                </a:effectLst>
                <a:ea typeface="ＭＳ Ｐゴシック" charset="0"/>
                <a:cs typeface="ＭＳ Ｐゴシック" charset="0"/>
              </a:rPr>
            </a:br>
            <a:r>
              <a:rPr lang="en-US" sz="3600" dirty="0">
                <a:effectLst>
                  <a:outerShdw blurRad="38100" dist="38100" dir="2700000" algn="tl">
                    <a:srgbClr val="DDDDDD"/>
                  </a:outerShdw>
                </a:effectLst>
                <a:ea typeface="ＭＳ Ｐゴシック" charset="0"/>
                <a:cs typeface="ＭＳ Ｐゴシック" charset="0"/>
              </a:rPr>
              <a:t/>
            </a:r>
            <a:br>
              <a:rPr lang="en-US" sz="3600" dirty="0">
                <a:effectLst>
                  <a:outerShdw blurRad="38100" dist="38100" dir="2700000" algn="tl">
                    <a:srgbClr val="DDDDDD"/>
                  </a:outerShdw>
                </a:effectLst>
                <a:ea typeface="ＭＳ Ｐゴシック" charset="0"/>
                <a:cs typeface="ＭＳ Ｐゴシック" charset="0"/>
              </a:rPr>
            </a:br>
            <a:r>
              <a:rPr lang="en-US" sz="3600" dirty="0" smtClean="0">
                <a:effectLst>
                  <a:outerShdw blurRad="38100" dist="38100" dir="2700000" algn="tl">
                    <a:srgbClr val="DDDDDD"/>
                  </a:outerShdw>
                </a:effectLst>
                <a:ea typeface="ＭＳ Ｐゴシック" charset="0"/>
                <a:cs typeface="ＭＳ Ｐゴシック" charset="0"/>
              </a:rPr>
              <a:t/>
            </a:r>
            <a:br>
              <a:rPr lang="en-US" sz="3600" dirty="0" smtClean="0">
                <a:effectLst>
                  <a:outerShdw blurRad="38100" dist="38100" dir="2700000" algn="tl">
                    <a:srgbClr val="DDDDDD"/>
                  </a:outerShdw>
                </a:effectLst>
                <a:ea typeface="ＭＳ Ｐゴシック" charset="0"/>
                <a:cs typeface="ＭＳ Ｐゴシック" charset="0"/>
              </a:rPr>
            </a:br>
            <a:r>
              <a:rPr lang="en-US" sz="3600" dirty="0" smtClean="0">
                <a:effectLst>
                  <a:outerShdw blurRad="38100" dist="38100" dir="2700000" algn="tl">
                    <a:schemeClr val="bg2"/>
                  </a:outerShdw>
                </a:effectLst>
                <a:ea typeface="ＭＳ Ｐゴシック" charset="0"/>
                <a:cs typeface="ＭＳ Ｐゴシック" charset="0"/>
              </a:rPr>
              <a:t>Current </a:t>
            </a:r>
            <a:r>
              <a:rPr lang="en-US" sz="3600" dirty="0">
                <a:effectLst>
                  <a:outerShdw blurRad="38100" dist="38100" dir="2700000" algn="tl">
                    <a:schemeClr val="bg2"/>
                  </a:outerShdw>
                </a:effectLst>
                <a:ea typeface="ＭＳ Ｐゴシック" charset="0"/>
                <a:cs typeface="ＭＳ Ｐゴシック" charset="0"/>
              </a:rPr>
              <a:t>State of SN Systematics</a:t>
            </a:r>
            <a:br>
              <a:rPr lang="en-US" sz="3600" dirty="0">
                <a:effectLst>
                  <a:outerShdw blurRad="38100" dist="38100" dir="2700000" algn="tl">
                    <a:schemeClr val="bg2"/>
                  </a:outerShdw>
                </a:effectLst>
                <a:ea typeface="ＭＳ Ｐゴシック" charset="0"/>
                <a:cs typeface="ＭＳ Ｐゴシック" charset="0"/>
              </a:rPr>
            </a:br>
            <a:r>
              <a:rPr lang="en-US" sz="3600" dirty="0">
                <a:effectLst>
                  <a:outerShdw blurRad="38100" dist="38100" dir="2700000" algn="tl">
                    <a:schemeClr val="bg2"/>
                  </a:outerShdw>
                </a:effectLst>
                <a:ea typeface="ＭＳ Ｐゴシック" charset="0"/>
                <a:cs typeface="ＭＳ Ｐゴシック" charset="0"/>
              </a:rPr>
              <a:t/>
            </a:r>
            <a:br>
              <a:rPr lang="en-US" sz="3600" dirty="0">
                <a:effectLst>
                  <a:outerShdw blurRad="38100" dist="38100" dir="2700000" algn="tl">
                    <a:schemeClr val="bg2"/>
                  </a:outerShdw>
                </a:effectLst>
                <a:ea typeface="ＭＳ Ｐゴシック" charset="0"/>
                <a:cs typeface="ＭＳ Ｐゴシック" charset="0"/>
              </a:rPr>
            </a:br>
            <a:r>
              <a:rPr lang="en-US" sz="3600" dirty="0" smtClean="0">
                <a:effectLst>
                  <a:outerShdw blurRad="38100" dist="38100" dir="2700000" algn="tl">
                    <a:schemeClr val="bg2"/>
                  </a:outerShdw>
                </a:effectLst>
                <a:ea typeface="ＭＳ Ｐゴシック" charset="0"/>
                <a:cs typeface="ＭＳ Ｐゴシック" charset="0"/>
              </a:rPr>
              <a:t>Photometric</a:t>
            </a:r>
            <a:br>
              <a:rPr lang="en-US" sz="3600" dirty="0" smtClean="0">
                <a:effectLst>
                  <a:outerShdw blurRad="38100" dist="38100" dir="2700000" algn="tl">
                    <a:schemeClr val="bg2"/>
                  </a:outerShdw>
                </a:effectLst>
                <a:ea typeface="ＭＳ Ｐゴシック" charset="0"/>
                <a:cs typeface="ＭＳ Ｐゴシック" charset="0"/>
              </a:rPr>
            </a:br>
            <a:r>
              <a:rPr lang="en-US" sz="3600" dirty="0" smtClean="0">
                <a:effectLst>
                  <a:outerShdw blurRad="38100" dist="38100" dir="2700000" algn="tl">
                    <a:schemeClr val="bg2"/>
                  </a:outerShdw>
                </a:effectLst>
                <a:ea typeface="ＭＳ Ｐゴシック" charset="0"/>
                <a:cs typeface="ＭＳ Ｐゴシック" charset="0"/>
              </a:rPr>
              <a:t>Calibration </a:t>
            </a:r>
            <a:r>
              <a:rPr lang="en-US" sz="3600" dirty="0">
                <a:effectLst>
                  <a:outerShdw blurRad="38100" dist="38100" dir="2700000" algn="tl">
                    <a:schemeClr val="bg2"/>
                  </a:outerShdw>
                </a:effectLst>
                <a:ea typeface="ＭＳ Ｐゴシック" charset="0"/>
                <a:cs typeface="ＭＳ Ｐゴシック" charset="0"/>
              </a:rPr>
              <a:t>U</a:t>
            </a:r>
            <a:r>
              <a:rPr lang="en-US" sz="3600" dirty="0" smtClean="0">
                <a:effectLst>
                  <a:outerShdw blurRad="38100" dist="38100" dir="2700000" algn="tl">
                    <a:schemeClr val="bg2"/>
                  </a:outerShdw>
                </a:effectLst>
                <a:ea typeface="ＭＳ Ｐゴシック" charset="0"/>
                <a:cs typeface="ＭＳ Ｐゴシック" charset="0"/>
              </a:rPr>
              <a:t>ncertainties </a:t>
            </a:r>
            <a:r>
              <a:rPr lang="en-US" sz="3600" dirty="0">
                <a:effectLst>
                  <a:outerShdw blurRad="38100" dist="38100" dir="2700000" algn="tl">
                    <a:schemeClr val="bg2"/>
                  </a:outerShdw>
                </a:effectLst>
                <a:ea typeface="ＭＳ Ｐゴシック" charset="0"/>
                <a:cs typeface="ＭＳ Ｐゴシック" charset="0"/>
              </a:rPr>
              <a:t>D</a:t>
            </a:r>
            <a:r>
              <a:rPr lang="en-US" sz="3600" dirty="0" smtClean="0">
                <a:effectLst>
                  <a:outerShdw blurRad="38100" dist="38100" dir="2700000" algn="tl">
                    <a:schemeClr val="bg2"/>
                  </a:outerShdw>
                </a:effectLst>
                <a:ea typeface="ＭＳ Ｐゴシック" charset="0"/>
                <a:cs typeface="ＭＳ Ｐゴシック" charset="0"/>
              </a:rPr>
              <a:t>ominate</a:t>
            </a:r>
            <a:r>
              <a:rPr lang="en-US" sz="3600" dirty="0">
                <a:effectLst>
                  <a:outerShdw blurRad="38100" dist="38100" dir="2700000" algn="tl">
                    <a:schemeClr val="bg2"/>
                  </a:outerShdw>
                </a:effectLst>
                <a:ea typeface="ＭＳ Ｐゴシック" charset="0"/>
                <a:cs typeface="ＭＳ Ｐゴシック" charset="0"/>
              </a:rPr>
              <a:t>!</a:t>
            </a:r>
            <a:br>
              <a:rPr lang="en-US" sz="3600" dirty="0">
                <a:effectLst>
                  <a:outerShdw blurRad="38100" dist="38100" dir="2700000" algn="tl">
                    <a:schemeClr val="bg2"/>
                  </a:outerShdw>
                </a:effectLst>
                <a:ea typeface="ＭＳ Ｐゴシック" charset="0"/>
                <a:cs typeface="ＭＳ Ｐゴシック" charset="0"/>
              </a:rPr>
            </a:br>
            <a:r>
              <a:rPr lang="en-US" sz="3600" dirty="0">
                <a:effectLst>
                  <a:outerShdw blurRad="38100" dist="38100" dir="2700000" algn="tl">
                    <a:schemeClr val="bg2"/>
                  </a:outerShdw>
                </a:effectLst>
                <a:ea typeface="ＭＳ Ｐゴシック" charset="0"/>
                <a:cs typeface="ＭＳ Ｐゴシック" charset="0"/>
              </a:rPr>
              <a:t/>
            </a:r>
            <a:br>
              <a:rPr lang="en-US" sz="3600" dirty="0">
                <a:effectLst>
                  <a:outerShdw blurRad="38100" dist="38100" dir="2700000" algn="tl">
                    <a:schemeClr val="bg2"/>
                  </a:outerShdw>
                </a:effectLst>
                <a:ea typeface="ＭＳ Ｐゴシック" charset="0"/>
                <a:cs typeface="ＭＳ Ｐゴシック" charset="0"/>
              </a:rPr>
            </a:br>
            <a:r>
              <a:rPr lang="en-US" sz="3600" dirty="0">
                <a:effectLst>
                  <a:outerShdw blurRad="38100" dist="38100" dir="2700000" algn="tl">
                    <a:srgbClr val="DDDDDD"/>
                  </a:outerShdw>
                </a:effectLst>
                <a:ea typeface="ＭＳ Ｐゴシック" charset="0"/>
                <a:cs typeface="ＭＳ Ｐゴシック" charset="0"/>
              </a:rPr>
              <a:t/>
            </a:r>
            <a:br>
              <a:rPr lang="en-US" sz="3600" dirty="0">
                <a:effectLst>
                  <a:outerShdw blurRad="38100" dist="38100" dir="2700000" algn="tl">
                    <a:srgbClr val="DDDDDD"/>
                  </a:outerShdw>
                </a:effectLst>
                <a:ea typeface="ＭＳ Ｐゴシック" charset="0"/>
                <a:cs typeface="ＭＳ Ｐゴシック" charset="0"/>
              </a:rPr>
            </a:br>
            <a:r>
              <a:rPr lang="en-US" sz="3600" dirty="0">
                <a:effectLst>
                  <a:outerShdw blurRad="38100" dist="38100" dir="2700000" algn="tl">
                    <a:srgbClr val="DDDDDD"/>
                  </a:outerShdw>
                </a:effectLst>
                <a:ea typeface="ＭＳ Ｐゴシック" charset="0"/>
                <a:cs typeface="ＭＳ Ｐゴシック" charset="0"/>
              </a:rPr>
              <a:t/>
            </a:r>
            <a:br>
              <a:rPr lang="en-US" sz="3600" dirty="0">
                <a:effectLst>
                  <a:outerShdw blurRad="38100" dist="38100" dir="2700000" algn="tl">
                    <a:srgbClr val="DDDDDD"/>
                  </a:outerShdw>
                </a:effectLst>
                <a:ea typeface="ＭＳ Ｐゴシック" charset="0"/>
                <a:cs typeface="ＭＳ Ｐゴシック" charset="0"/>
              </a:rPr>
            </a:br>
            <a:endParaRPr lang="en-US" sz="3600" dirty="0">
              <a:effectLst>
                <a:outerShdw blurRad="38100" dist="38100" dir="2700000" algn="tl">
                  <a:srgbClr val="DDDDDD"/>
                </a:outerShdw>
              </a:effectLst>
              <a:ea typeface="ＭＳ Ｐゴシック" charset="0"/>
              <a:cs typeface="ＭＳ Ｐゴシック" charset="0"/>
            </a:endParaRPr>
          </a:p>
        </p:txBody>
      </p:sp>
      <p:sp>
        <p:nvSpPr>
          <p:cNvPr id="118787" name="Text Placeholder 5"/>
          <p:cNvSpPr>
            <a:spLocks noGrp="1"/>
          </p:cNvSpPr>
          <p:nvPr>
            <p:ph type="body" idx="4294967295"/>
          </p:nvPr>
        </p:nvSpPr>
        <p:spPr>
          <a:xfrm>
            <a:off x="0" y="6500813"/>
            <a:ext cx="4445000" cy="357187"/>
          </a:xfrm>
        </p:spPr>
        <p:txBody>
          <a:bodyPr/>
          <a:lstStyle/>
          <a:p>
            <a:pPr>
              <a:lnSpc>
                <a:spcPct val="110000"/>
              </a:lnSpc>
              <a:buFontTx/>
              <a:buNone/>
            </a:pPr>
            <a:r>
              <a:rPr lang="en-US" sz="1600">
                <a:ea typeface="ＭＳ Ｐゴシック" charset="0"/>
                <a:cs typeface="ＭＳ Ｐゴシック" charset="0"/>
              </a:rPr>
              <a:t>From Sullivan et al. 2011</a:t>
            </a:r>
          </a:p>
          <a:p>
            <a:pPr>
              <a:lnSpc>
                <a:spcPct val="110000"/>
              </a:lnSpc>
            </a:pPr>
            <a:endParaRPr lang="en-US" sz="1600">
              <a:ea typeface="ＭＳ Ｐゴシック" charset="0"/>
              <a:cs typeface="ＭＳ Ｐゴシック" charset="0"/>
            </a:endParaRPr>
          </a:p>
          <a:p>
            <a:pPr>
              <a:lnSpc>
                <a:spcPct val="110000"/>
              </a:lnSpc>
            </a:pPr>
            <a:endParaRPr lang="en-US" sz="1600">
              <a:ea typeface="ＭＳ Ｐゴシック" charset="0"/>
              <a:cs typeface="ＭＳ Ｐゴシック" charset="0"/>
            </a:endParaRPr>
          </a:p>
          <a:p>
            <a:pPr>
              <a:lnSpc>
                <a:spcPct val="110000"/>
              </a:lnSpc>
            </a:pPr>
            <a:endParaRPr lang="en-US" sz="1600">
              <a:ea typeface="ＭＳ Ｐゴシック" charset="0"/>
              <a:cs typeface="ＭＳ Ｐゴシック" charset="0"/>
            </a:endParaRPr>
          </a:p>
          <a:p>
            <a:pPr>
              <a:lnSpc>
                <a:spcPct val="110000"/>
              </a:lnSpc>
            </a:pPr>
            <a:endParaRPr lang="en-US" sz="1600">
              <a:ea typeface="ＭＳ Ｐゴシック" charset="0"/>
              <a:cs typeface="ＭＳ Ｐゴシック" charset="0"/>
            </a:endParaRPr>
          </a:p>
          <a:p>
            <a:pPr>
              <a:lnSpc>
                <a:spcPct val="110000"/>
              </a:lnSpc>
            </a:pPr>
            <a:endParaRPr lang="en-US" sz="1600">
              <a:ea typeface="ＭＳ Ｐゴシック" charset="0"/>
              <a:cs typeface="ＭＳ Ｐゴシック" charset="0"/>
            </a:endParaRPr>
          </a:p>
          <a:p>
            <a:pPr>
              <a:lnSpc>
                <a:spcPct val="110000"/>
              </a:lnSpc>
            </a:pPr>
            <a:endParaRPr lang="en-US" sz="1600">
              <a:ea typeface="ＭＳ Ｐゴシック" charset="0"/>
              <a:cs typeface="ＭＳ Ｐゴシック" charset="0"/>
            </a:endParaRPr>
          </a:p>
        </p:txBody>
      </p:sp>
      <p:pic>
        <p:nvPicPr>
          <p:cNvPr id="11878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912" r="19299" b="20743"/>
          <a:stretch>
            <a:fillRect/>
          </a:stretch>
        </p:blipFill>
        <p:spPr bwMode="auto">
          <a:xfrm>
            <a:off x="-69904" y="162120"/>
            <a:ext cx="5663721" cy="636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Frame 1"/>
          <p:cNvSpPr/>
          <p:nvPr/>
        </p:nvSpPr>
        <p:spPr bwMode="auto">
          <a:xfrm>
            <a:off x="81067" y="932188"/>
            <a:ext cx="5445190" cy="729539"/>
          </a:xfrm>
          <a:prstGeom prst="frame">
            <a:avLst>
              <a:gd name="adj1" fmla="val 740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00" b="0" i="0" u="none" strike="noStrike" cap="none" normalizeH="0" baseline="0">
              <a:ln>
                <a:noFill/>
              </a:ln>
              <a:solidFill>
                <a:srgbClr val="EAEAEA"/>
              </a:solidFill>
              <a:effectLst/>
              <a:latin typeface="Arial" charset="0"/>
              <a:ea typeface="ＭＳ Ｐゴシック" charset="0"/>
            </a:endParaRPr>
          </a:p>
        </p:txBody>
      </p:sp>
      <p:sp>
        <p:nvSpPr>
          <p:cNvPr id="3" name="Slide Number Placeholder 2"/>
          <p:cNvSpPr>
            <a:spLocks noGrp="1"/>
          </p:cNvSpPr>
          <p:nvPr>
            <p:ph type="sldNum" sz="quarter" idx="10"/>
          </p:nvPr>
        </p:nvSpPr>
        <p:spPr/>
        <p:txBody>
          <a:bodyPr/>
          <a:lstStyle/>
          <a:p>
            <a:fld id="{17B6F84B-D7F7-434E-835A-49BE88265709}" type="slidenum">
              <a:rPr lang="en-US" smtClean="0"/>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3"/>
          <p:cNvSpPr>
            <a:spLocks noGrp="1"/>
          </p:cNvSpPr>
          <p:nvPr>
            <p:ph type="sldNum" sz="quarter" idx="10"/>
          </p:nvPr>
        </p:nvSpPr>
        <p:spPr/>
        <p:txBody>
          <a:bodyPr/>
          <a:lstStyle/>
          <a:p>
            <a:fld id="{D209CB44-26B7-AD48-9D8A-FA0D8D472CF8}" type="slidenum">
              <a:rPr lang="en-US"/>
              <a:pPr/>
              <a:t>9</a:t>
            </a:fld>
            <a:endParaRPr lang="en-US"/>
          </a:p>
        </p:txBody>
      </p:sp>
      <p:graphicFrame>
        <p:nvGraphicFramePr>
          <p:cNvPr id="1941507" name="Group 3"/>
          <p:cNvGraphicFramePr>
            <a:graphicFrameLocks noGrp="1"/>
          </p:cNvGraphicFramePr>
          <p:nvPr>
            <p:extLst>
              <p:ext uri="{D42A27DB-BD31-4B8C-83A1-F6EECF244321}">
                <p14:modId xmlns:p14="http://schemas.microsoft.com/office/powerpoint/2010/main" val="1399861032"/>
              </p:ext>
            </p:extLst>
          </p:nvPr>
        </p:nvGraphicFramePr>
        <p:xfrm>
          <a:off x="127000" y="1447800"/>
          <a:ext cx="8902700" cy="4821936"/>
        </p:xfrm>
        <a:graphic>
          <a:graphicData uri="http://schemas.openxmlformats.org/drawingml/2006/table">
            <a:tbl>
              <a:tblPr/>
              <a:tblGrid>
                <a:gridCol w="2400300"/>
                <a:gridCol w="3251200"/>
                <a:gridCol w="3251200"/>
              </a:tblGrid>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Discovery data</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1998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 distant SNe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10% precision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ESSENCE,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SNLS</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2009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200 distant SNe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3 % precision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ea typeface="ＭＳ Ｐゴシック" charset="0"/>
                        </a:rPr>
                        <a:t>PanStarrs</a:t>
                      </a:r>
                      <a:r>
                        <a:rPr kumimoji="0" lang="en-US" sz="2400" b="0" i="0" u="none" strike="noStrike" cap="none" normalizeH="0" baseline="0" dirty="0" smtClean="0">
                          <a:ln>
                            <a:noFill/>
                          </a:ln>
                          <a:solidFill>
                            <a:schemeClr val="tx1"/>
                          </a:solidFill>
                          <a:effectLst/>
                          <a:latin typeface="Arial" charset="0"/>
                          <a:ea typeface="ＭＳ Ｐゴシック" charset="0"/>
                        </a:rPr>
                        <a:t>, DES</a:t>
                      </a:r>
                      <a:endParaRPr kumimoji="0" lang="en-US" sz="2400" b="0" i="0" u="none" strike="noStrike" cap="none" normalizeH="0" baseline="0" dirty="0">
                        <a:ln>
                          <a:noFill/>
                        </a:ln>
                        <a:solidFill>
                          <a:schemeClr val="tx1"/>
                        </a:solidFill>
                        <a:effectLst/>
                        <a:latin typeface="Arial" charset="0"/>
                        <a:ea typeface="ＭＳ Ｐゴシック"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ea typeface="ＭＳ Ｐゴシック" charset="0"/>
                        </a:rPr>
                        <a:t>2011-2015</a:t>
                      </a: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2000 SNe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rPr>
                        <a:t>1% </a:t>
                      </a:r>
                      <a:r>
                        <a:rPr kumimoji="0" lang="en-US" sz="2400" b="0" i="0" u="none" strike="noStrike" cap="none" normalizeH="0" baseline="0" dirty="0" smtClean="0">
                          <a:ln>
                            <a:noFill/>
                          </a:ln>
                          <a:solidFill>
                            <a:schemeClr val="tx1"/>
                          </a:solidFill>
                          <a:effectLst/>
                          <a:latin typeface="Arial" charset="0"/>
                          <a:ea typeface="ＭＳ Ｐゴシック" charset="0"/>
                        </a:rPr>
                        <a:t>precision (?) </a:t>
                      </a: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160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LSST</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2018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rPr>
                        <a:t>20,000 SNe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rPr>
                        <a:t>&lt; 1</a:t>
                      </a:r>
                      <a:r>
                        <a:rPr kumimoji="0" lang="en-US" sz="2400" b="0" i="0" u="none" strike="noStrike" cap="none" normalizeH="0" baseline="0" dirty="0" smtClean="0">
                          <a:ln>
                            <a:noFill/>
                          </a:ln>
                          <a:solidFill>
                            <a:schemeClr val="tx1"/>
                          </a:solidFill>
                          <a:effectLst/>
                          <a:latin typeface="Arial" charset="0"/>
                          <a:ea typeface="ＭＳ Ｐゴシック" charset="0"/>
                        </a:rPr>
                        <a:t>% goal</a:t>
                      </a:r>
                      <a:endParaRPr kumimoji="0" lang="en-US" sz="24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41530" name="Rectangle 26"/>
          <p:cNvSpPr>
            <a:spLocks noGrp="1" noChangeArrowheads="1"/>
          </p:cNvSpPr>
          <p:nvPr>
            <p:ph type="title"/>
          </p:nvPr>
        </p:nvSpPr>
        <p:spPr>
          <a:noFill/>
          <a:ln/>
        </p:spPr>
        <p:txBody>
          <a:bodyPr/>
          <a:lstStyle/>
          <a:p>
            <a:r>
              <a:rPr lang="en-US" sz="3600" dirty="0"/>
              <a:t>Next Steps on Dark Energy: </a:t>
            </a:r>
            <a:br>
              <a:rPr lang="en-US" sz="3600" dirty="0"/>
            </a:br>
            <a:r>
              <a:rPr lang="en-US" sz="3600" dirty="0" smtClean="0"/>
              <a:t>Bigger </a:t>
            </a:r>
            <a:r>
              <a:rPr lang="en-US" sz="3600" i="1" dirty="0" smtClean="0"/>
              <a:t>and Better </a:t>
            </a:r>
            <a:r>
              <a:rPr lang="en-US" sz="3600" dirty="0"/>
              <a:t>Imaging Surveys</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EAEAEA"/>
      </a:lt1>
      <a:dk2>
        <a:srgbClr val="1B3586"/>
      </a:dk2>
      <a:lt2>
        <a:srgbClr val="EAEAEA"/>
      </a:lt2>
      <a:accent1>
        <a:srgbClr val="FF9900"/>
      </a:accent1>
      <a:accent2>
        <a:srgbClr val="00FFFF"/>
      </a:accent2>
      <a:accent3>
        <a:srgbClr val="ABAEC3"/>
      </a:accent3>
      <a:accent4>
        <a:srgbClr val="C8C8C8"/>
      </a:accent4>
      <a:accent5>
        <a:srgbClr val="FFCAAA"/>
      </a:accent5>
      <a:accent6>
        <a:srgbClr val="00E7E7"/>
      </a:accent6>
      <a:hlink>
        <a:srgbClr val="FF0033"/>
      </a:hlink>
      <a:folHlink>
        <a:srgbClr val="969696"/>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EAEAEA"/>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EAEAEA"/>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EAEAEA"/>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00" b="0" i="0" u="none" strike="noStrike" cap="none" normalizeH="0" baseline="0">
            <a:ln>
              <a:noFill/>
            </a:ln>
            <a:solidFill>
              <a:srgbClr val="EAEAEA"/>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48034</TotalTime>
  <Words>1144</Words>
  <Application>Microsoft Macintosh PowerPoint</Application>
  <PresentationFormat>On-screen Show (4:3)</PresentationFormat>
  <Paragraphs>261</Paragraphs>
  <Slides>32</Slides>
  <Notes>24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35" baseType="lpstr">
      <vt:lpstr>Blank Presentation</vt:lpstr>
      <vt:lpstr>Default Design</vt:lpstr>
      <vt:lpstr>Microsoft Equation</vt:lpstr>
      <vt:lpstr>Addressing the Photometric Calibration Challenge: Explicit Determination of the Instrumental Response and Atmospheric Transmission Functions </vt:lpstr>
      <vt:lpstr>Flux Measurements Discovered the Dark Energy</vt:lpstr>
      <vt:lpstr>Our ability to determine cosmological parameters with DL(z) is completely degenerate with our ability to perform precise photometric calibration.  This is currently the main systematic limitation to SN cosmology.  By far.  This afflicts both optical and infrared data.</vt:lpstr>
      <vt:lpstr>Passbands and System Sensitivity</vt:lpstr>
      <vt:lpstr>Current State of SN Cosmology</vt:lpstr>
      <vt:lpstr>Current State of SN Cosmology</vt:lpstr>
      <vt:lpstr>Current State of SN Cosmology</vt:lpstr>
      <vt:lpstr>   Current State of SN Systematics  Photometric Calibration Uncertainties Dominate!    </vt:lpstr>
      <vt:lpstr>Next Steps on Dark Energy:  Bigger and Better Imaging Surveys</vt:lpstr>
      <vt:lpstr>Broadband photometry:  “Metrology and Meteorology”</vt:lpstr>
      <vt:lpstr>Potential Color calibration approaches</vt:lpstr>
      <vt:lpstr>How we’ve been addressing this</vt:lpstr>
      <vt:lpstr>PowerPoint Presentation</vt:lpstr>
      <vt:lpstr>PowerPoint Presentation</vt:lpstr>
      <vt:lpstr>PowerPoint Presentation</vt:lpstr>
      <vt:lpstr>Precise Filter Determination</vt:lpstr>
      <vt:lpstr>PowerPoint Presentation</vt:lpstr>
      <vt:lpstr>Collimated Source Measurements</vt:lpstr>
      <vt:lpstr>Atmospheric Transmission</vt:lpstr>
      <vt:lpstr>The Variable Aspects of Atmosphere</vt:lpstr>
      <vt:lpstr>Objective grating atmospheric monitor </vt:lpstr>
      <vt:lpstr>PowerPoint Presentation</vt:lpstr>
      <vt:lpstr>PowerPoint Presentation</vt:lpstr>
      <vt:lpstr>PowerPoint Presentation</vt:lpstr>
      <vt:lpstr>PowerPoint Presentation</vt:lpstr>
      <vt:lpstr>PanSTARRS-1 throughput</vt:lpstr>
      <vt:lpstr>Closing the loop</vt:lpstr>
      <vt:lpstr>Tweaks to throughput and atmosphere</vt:lpstr>
      <vt:lpstr>Our Planned Next Steps</vt:lpstr>
      <vt:lpstr>Summary</vt:lpstr>
      <vt:lpstr>Thanks to these collaborators:</vt:lpstr>
      <vt:lpstr>References</vt:lpstr>
    </vt:vector>
  </TitlesOfParts>
  <Manager/>
  <Company>Harvard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Fermilab 2011</dc:title>
  <dc:subject/>
  <dc:creator>Christopher Stubbs</dc:creator>
  <cp:keywords/>
  <dc:description/>
  <cp:lastModifiedBy>Christopher Stubbs</cp:lastModifiedBy>
  <cp:revision>1375</cp:revision>
  <cp:lastPrinted>2012-04-15T22:52:28Z</cp:lastPrinted>
  <dcterms:created xsi:type="dcterms:W3CDTF">1998-09-19T03:52:56Z</dcterms:created>
  <dcterms:modified xsi:type="dcterms:W3CDTF">2012-04-16T16:50:51Z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C:\WINDOWS\DESKTOP</vt:lpwstr>
  </property>
</Properties>
</file>