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50"/>
  </p:notesMasterIdLst>
  <p:handoutMasterIdLst>
    <p:handoutMasterId r:id="rId51"/>
  </p:handoutMasterIdLst>
  <p:sldIdLst>
    <p:sldId id="785" r:id="rId2"/>
    <p:sldId id="822" r:id="rId3"/>
    <p:sldId id="745" r:id="rId4"/>
    <p:sldId id="746" r:id="rId5"/>
    <p:sldId id="754" r:id="rId6"/>
    <p:sldId id="755" r:id="rId7"/>
    <p:sldId id="756" r:id="rId8"/>
    <p:sldId id="747" r:id="rId9"/>
    <p:sldId id="819" r:id="rId10"/>
    <p:sldId id="748" r:id="rId11"/>
    <p:sldId id="749" r:id="rId12"/>
    <p:sldId id="750" r:id="rId13"/>
    <p:sldId id="751" r:id="rId14"/>
    <p:sldId id="817" r:id="rId15"/>
    <p:sldId id="753" r:id="rId16"/>
    <p:sldId id="752" r:id="rId17"/>
    <p:sldId id="757" r:id="rId18"/>
    <p:sldId id="759" r:id="rId19"/>
    <p:sldId id="761" r:id="rId20"/>
    <p:sldId id="816" r:id="rId21"/>
    <p:sldId id="762" r:id="rId22"/>
    <p:sldId id="807" r:id="rId23"/>
    <p:sldId id="808" r:id="rId24"/>
    <p:sldId id="810" r:id="rId25"/>
    <p:sldId id="820" r:id="rId26"/>
    <p:sldId id="803" r:id="rId27"/>
    <p:sldId id="763" r:id="rId28"/>
    <p:sldId id="801" r:id="rId29"/>
    <p:sldId id="802" r:id="rId30"/>
    <p:sldId id="804" r:id="rId31"/>
    <p:sldId id="764" r:id="rId32"/>
    <p:sldId id="765" r:id="rId33"/>
    <p:sldId id="800" r:id="rId34"/>
    <p:sldId id="766" r:id="rId35"/>
    <p:sldId id="811" r:id="rId36"/>
    <p:sldId id="767" r:id="rId37"/>
    <p:sldId id="769" r:id="rId38"/>
    <p:sldId id="770" r:id="rId39"/>
    <p:sldId id="771" r:id="rId40"/>
    <p:sldId id="776" r:id="rId41"/>
    <p:sldId id="777" r:id="rId42"/>
    <p:sldId id="778" r:id="rId43"/>
    <p:sldId id="779" r:id="rId44"/>
    <p:sldId id="781" r:id="rId45"/>
    <p:sldId id="782" r:id="rId46"/>
    <p:sldId id="784" r:id="rId47"/>
    <p:sldId id="823" r:id="rId48"/>
    <p:sldId id="821" r:id="rId49"/>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00"/>
    <a:srgbClr val="FFFFFF"/>
    <a:srgbClr val="669900"/>
    <a:srgbClr val="006666"/>
    <a:srgbClr val="FF6600"/>
    <a:srgbClr val="000000"/>
    <a:srgbClr val="00FFFF"/>
    <a:srgbClr val="FFCC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87" autoAdjust="0"/>
    <p:restoredTop sz="94518" autoAdjust="0"/>
  </p:normalViewPr>
  <p:slideViewPr>
    <p:cSldViewPr snapToGrid="0" snapToObjects="1">
      <p:cViewPr>
        <p:scale>
          <a:sx n="70" d="100"/>
          <a:sy n="70" d="100"/>
        </p:scale>
        <p:origin x="-1046" y="-259"/>
      </p:cViewPr>
      <p:guideLst>
        <p:guide orient="horz" pos="2415"/>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8" d="100"/>
          <a:sy n="58" d="100"/>
        </p:scale>
        <p:origin x="-1812"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10/16/2011</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00AA02-B520-5C42-80B3-758A7174E61D}" type="datetimeFigureOut">
              <a:rPr lang="en-US" smtClean="0"/>
              <a:pPr/>
              <a:t>10/16/2011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CA1E22-4CB4-FB48-A7EA-3419F60B41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smtClean="0"/>
              <a:t>AACR Meeting, San Francisco, CA , October 16th  2011</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AACR Meeting, San Francisco, CA , October 16th  2011</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AACR Meeting, San Francisco, CA , October 16th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dirty="0" smtClean="0"/>
              <a:t>AACR Meeting, San Francisco, CA , October 16</a:t>
            </a:r>
            <a:r>
              <a:rPr lang="en-US" baseline="30000" dirty="0" smtClean="0"/>
              <a:t>th</a:t>
            </a:r>
            <a:r>
              <a:rPr lang="en-US" dirty="0" smtClean="0"/>
              <a:t>  2011</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f"/><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dailymail.co.uk/i/pix/2007/07_03/nasa1R3107_1000x1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981" y="-204113"/>
            <a:ext cx="8287966" cy="82879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7840456" y="-204113"/>
            <a:ext cx="1303544" cy="7305102"/>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6147" name="Rectangle 4"/>
          <p:cNvSpPr>
            <a:spLocks noGrp="1" noChangeArrowheads="1"/>
          </p:cNvSpPr>
          <p:nvPr>
            <p:ph type="ctrTitle"/>
          </p:nvPr>
        </p:nvSpPr>
        <p:spPr>
          <a:xfrm>
            <a:off x="3412139" y="883864"/>
            <a:ext cx="6705600" cy="1200150"/>
          </a:xfrm>
        </p:spPr>
        <p:txBody>
          <a:bodyPr/>
          <a:lstStyle/>
          <a:p>
            <a:pPr algn="ctr" eaLnBrk="1" hangingPunct="1"/>
            <a:r>
              <a:rPr lang="en-US" sz="2800" dirty="0" smtClean="0"/>
              <a:t>Organizing large projects</a:t>
            </a:r>
            <a:br>
              <a:rPr lang="en-US" sz="2800" dirty="0" smtClean="0"/>
            </a:br>
            <a:r>
              <a:rPr lang="en-US" sz="2800" dirty="0" smtClean="0"/>
              <a:t>across boundaries</a:t>
            </a:r>
            <a:r>
              <a:rPr lang="en-US" sz="2800" dirty="0"/>
              <a:t/>
            </a:r>
            <a:br>
              <a:rPr lang="en-US" sz="2800" dirty="0"/>
            </a:br>
            <a:r>
              <a:rPr lang="en-US" sz="1600" dirty="0"/>
              <a:t/>
            </a:r>
            <a:br>
              <a:rPr lang="en-US" sz="1600" dirty="0"/>
            </a:br>
            <a:r>
              <a:rPr lang="en-US" sz="1400" dirty="0" smtClean="0"/>
              <a:t>P. Oddone, </a:t>
            </a:r>
            <a:r>
              <a:rPr lang="en-US" sz="1400" dirty="0"/>
              <a:t>AACR </a:t>
            </a:r>
            <a:r>
              <a:rPr lang="en-US" sz="1400" dirty="0" smtClean="0"/>
              <a:t> Translation </a:t>
            </a:r>
            <a:r>
              <a:rPr lang="en-US" sz="1400" dirty="0"/>
              <a:t>of the </a:t>
            </a:r>
            <a:r>
              <a:rPr lang="en-US" sz="1400" dirty="0" smtClean="0"/>
              <a:t>Cancer </a:t>
            </a:r>
            <a:br>
              <a:rPr lang="en-US" sz="1400" dirty="0" smtClean="0"/>
            </a:br>
            <a:r>
              <a:rPr lang="en-US" sz="1400" dirty="0" smtClean="0"/>
              <a:t>Genome Conference, October  16</a:t>
            </a:r>
            <a:r>
              <a:rPr lang="en-US" sz="1400" baseline="30000" dirty="0" smtClean="0"/>
              <a:t>th</a:t>
            </a:r>
            <a:r>
              <a:rPr lang="en-US" sz="1400" dirty="0" smtClean="0"/>
              <a:t> , 2011</a:t>
            </a:r>
            <a:r>
              <a:rPr lang="en-US" sz="1400" dirty="0"/>
              <a:t/>
            </a:r>
            <a:br>
              <a:rPr lang="en-US" sz="1400" dirty="0"/>
            </a:br>
            <a:r>
              <a:rPr lang="en-US" sz="1400" dirty="0" smtClean="0"/>
              <a:t> </a:t>
            </a:r>
          </a:p>
        </p:txBody>
      </p:sp>
    </p:spTree>
    <p:extLst>
      <p:ext uri="{BB962C8B-B14F-4D97-AF65-F5344CB8AC3E}">
        <p14:creationId xmlns:p14="http://schemas.microsoft.com/office/powerpoint/2010/main" val="940594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422188" y="391892"/>
            <a:ext cx="7351712" cy="533400"/>
          </a:xfrm>
        </p:spPr>
        <p:txBody>
          <a:bodyPr>
            <a:normAutofit fontScale="90000"/>
          </a:bodyPr>
          <a:lstStyle/>
          <a:p>
            <a:r>
              <a:rPr lang="en-US" dirty="0" smtClean="0">
                <a:ea typeface="ＭＳ Ｐゴシック" pitchFamily="34" charset="-128"/>
              </a:rPr>
              <a:t>ATLAS detector</a:t>
            </a:r>
          </a:p>
        </p:txBody>
      </p:sp>
      <p:pic>
        <p:nvPicPr>
          <p:cNvPr id="19461" name="Picture 4" descr="FullDetector"/>
          <p:cNvPicPr>
            <a:picLocks noChangeAspect="1" noChangeArrowheads="1"/>
          </p:cNvPicPr>
          <p:nvPr/>
        </p:nvPicPr>
        <p:blipFill>
          <a:blip r:embed="rId2" cstate="print"/>
          <a:srcRect/>
          <a:stretch>
            <a:fillRect/>
          </a:stretch>
        </p:blipFill>
        <p:spPr bwMode="auto">
          <a:xfrm>
            <a:off x="314325" y="981075"/>
            <a:ext cx="8505825" cy="5343525"/>
          </a:xfrm>
          <a:prstGeom prst="rect">
            <a:avLst/>
          </a:prstGeom>
          <a:noFill/>
          <a:ln w="9525">
            <a:noFill/>
            <a:miter lim="800000"/>
            <a:headEnd/>
            <a:tailEnd/>
          </a:ln>
        </p:spPr>
      </p:pic>
      <p:pic>
        <p:nvPicPr>
          <p:cNvPr id="19462" name="Picture 6" descr="ATLAS LOGO.jpg"/>
          <p:cNvPicPr>
            <a:picLocks noChangeAspect="1"/>
          </p:cNvPicPr>
          <p:nvPr/>
        </p:nvPicPr>
        <p:blipFill>
          <a:blip r:embed="rId3" cstate="print"/>
          <a:srcRect/>
          <a:stretch>
            <a:fillRect/>
          </a:stretch>
        </p:blipFill>
        <p:spPr bwMode="auto">
          <a:xfrm>
            <a:off x="404813" y="149225"/>
            <a:ext cx="485775" cy="51911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ea typeface="ＭＳ Ｐゴシック" pitchFamily="34" charset="-128"/>
              </a:rPr>
              <a:t>ATLAS detector toroid</a:t>
            </a:r>
          </a:p>
        </p:txBody>
      </p:sp>
      <p:pic>
        <p:nvPicPr>
          <p:cNvPr id="21509" name="Picture 5" descr="0511013_01-A4-at-144-dpi.jpg"/>
          <p:cNvPicPr>
            <a:picLocks noChangeAspect="1"/>
          </p:cNvPicPr>
          <p:nvPr/>
        </p:nvPicPr>
        <p:blipFill>
          <a:blip r:embed="rId2" cstate="print"/>
          <a:srcRect/>
          <a:stretch>
            <a:fillRect/>
          </a:stretch>
        </p:blipFill>
        <p:spPr bwMode="auto">
          <a:xfrm>
            <a:off x="381000" y="1066800"/>
            <a:ext cx="8420100" cy="5257800"/>
          </a:xfrm>
          <a:prstGeom prst="rect">
            <a:avLst/>
          </a:prstGeom>
          <a:noFill/>
          <a:ln w="9525">
            <a:noFill/>
            <a:miter lim="800000"/>
            <a:headEnd/>
            <a:tailEnd/>
          </a:ln>
        </p:spPr>
      </p:pic>
      <p:pic>
        <p:nvPicPr>
          <p:cNvPr id="21510" name="Picture 7" descr="ATLAS LOGO.jpg"/>
          <p:cNvPicPr>
            <a:picLocks noChangeAspect="1"/>
          </p:cNvPicPr>
          <p:nvPr/>
        </p:nvPicPr>
        <p:blipFill>
          <a:blip r:embed="rId3" cstate="print"/>
          <a:srcRect/>
          <a:stretch>
            <a:fillRect/>
          </a:stretch>
        </p:blipFill>
        <p:spPr bwMode="auto">
          <a:xfrm>
            <a:off x="404813" y="149225"/>
            <a:ext cx="485775" cy="51911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ea typeface="ＭＳ Ｐゴシック" pitchFamily="34" charset="-128"/>
              </a:rPr>
              <a:t>ATLAS assembly</a:t>
            </a:r>
          </a:p>
        </p:txBody>
      </p:sp>
      <p:pic>
        <p:nvPicPr>
          <p:cNvPr id="22533" name="Picture 4" descr="0705024_05-A4-at-144-dpi.jpg"/>
          <p:cNvPicPr>
            <a:picLocks noChangeAspect="1"/>
          </p:cNvPicPr>
          <p:nvPr/>
        </p:nvPicPr>
        <p:blipFill>
          <a:blip r:embed="rId2" cstate="print"/>
          <a:srcRect/>
          <a:stretch>
            <a:fillRect/>
          </a:stretch>
        </p:blipFill>
        <p:spPr bwMode="auto">
          <a:xfrm>
            <a:off x="511628" y="1072427"/>
            <a:ext cx="8308521" cy="5204548"/>
          </a:xfrm>
          <a:prstGeom prst="rect">
            <a:avLst/>
          </a:prstGeom>
          <a:noFill/>
          <a:ln w="9525">
            <a:noFill/>
            <a:miter lim="800000"/>
            <a:headEnd/>
            <a:tailEnd/>
          </a:ln>
        </p:spPr>
      </p:pic>
      <p:pic>
        <p:nvPicPr>
          <p:cNvPr id="22534" name="Picture 6" descr="ATLAS LOGO.jpg"/>
          <p:cNvPicPr>
            <a:picLocks noChangeAspect="1"/>
          </p:cNvPicPr>
          <p:nvPr/>
        </p:nvPicPr>
        <p:blipFill>
          <a:blip r:embed="rId3" cstate="print"/>
          <a:srcRect/>
          <a:stretch>
            <a:fillRect/>
          </a:stretch>
        </p:blipFill>
        <p:spPr bwMode="auto">
          <a:xfrm>
            <a:off x="914400" y="152400"/>
            <a:ext cx="485775" cy="51911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12</a:t>
            </a:fld>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ea typeface="ＭＳ Ｐゴシック" pitchFamily="34" charset="-128"/>
              </a:rPr>
              <a:t>ALTLAS </a:t>
            </a:r>
            <a:r>
              <a:rPr lang="en-US" dirty="0" err="1" smtClean="0">
                <a:ea typeface="ＭＳ Ｐゴシック" pitchFamily="34" charset="-128"/>
              </a:rPr>
              <a:t>muon</a:t>
            </a:r>
            <a:r>
              <a:rPr lang="en-US" dirty="0" smtClean="0">
                <a:ea typeface="ＭＳ Ｐゴシック" pitchFamily="34" charset="-128"/>
              </a:rPr>
              <a:t> detectors</a:t>
            </a:r>
          </a:p>
        </p:txBody>
      </p:sp>
      <p:pic>
        <p:nvPicPr>
          <p:cNvPr id="23557" name="Picture 4" descr="0709005_01-A4-at-144-dpi.jpg"/>
          <p:cNvPicPr>
            <a:picLocks noChangeAspect="1"/>
          </p:cNvPicPr>
          <p:nvPr/>
        </p:nvPicPr>
        <p:blipFill>
          <a:blip r:embed="rId2" cstate="print"/>
          <a:srcRect/>
          <a:stretch>
            <a:fillRect/>
          </a:stretch>
        </p:blipFill>
        <p:spPr bwMode="auto">
          <a:xfrm>
            <a:off x="1400175" y="1208314"/>
            <a:ext cx="6438900" cy="5192486"/>
          </a:xfrm>
          <a:prstGeom prst="rect">
            <a:avLst/>
          </a:prstGeom>
          <a:noFill/>
          <a:ln w="9525">
            <a:noFill/>
            <a:miter lim="800000"/>
            <a:headEnd/>
            <a:tailEnd/>
          </a:ln>
        </p:spPr>
      </p:pic>
      <p:pic>
        <p:nvPicPr>
          <p:cNvPr id="23558" name="Picture 6" descr="ATLAS LOGO.jpg"/>
          <p:cNvPicPr>
            <a:picLocks noChangeAspect="1"/>
          </p:cNvPicPr>
          <p:nvPr/>
        </p:nvPicPr>
        <p:blipFill>
          <a:blip r:embed="rId3" cstate="print"/>
          <a:srcRect/>
          <a:stretch>
            <a:fillRect/>
          </a:stretch>
        </p:blipFill>
        <p:spPr bwMode="auto">
          <a:xfrm>
            <a:off x="404813" y="149225"/>
            <a:ext cx="485775" cy="51911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real event</a:t>
            </a:r>
            <a:endParaRPr lang="en-US" dirty="0"/>
          </a:p>
        </p:txBody>
      </p:sp>
      <p:sp>
        <p:nvSpPr>
          <p:cNvPr id="3" name="Footer Placeholder 2"/>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14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618" y="1254370"/>
            <a:ext cx="8284029" cy="4853060"/>
          </a:xfrm>
          <a:prstGeom prst="rect">
            <a:avLst/>
          </a:prstGeom>
        </p:spPr>
      </p:pic>
    </p:spTree>
    <p:extLst>
      <p:ext uri="{BB962C8B-B14F-4D97-AF65-F5344CB8AC3E}">
        <p14:creationId xmlns:p14="http://schemas.microsoft.com/office/powerpoint/2010/main" val="20988073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ea typeface="ＭＳ Ｐゴシック" pitchFamily="34" charset="-128"/>
              </a:rPr>
              <a:t>The CMS Detector</a:t>
            </a:r>
          </a:p>
        </p:txBody>
      </p:sp>
      <p:pic>
        <p:nvPicPr>
          <p:cNvPr id="24579" name="Picture 4" descr="Insert"/>
          <p:cNvPicPr>
            <a:picLocks noChangeAspect="1" noChangeArrowheads="1"/>
          </p:cNvPicPr>
          <p:nvPr/>
        </p:nvPicPr>
        <p:blipFill>
          <a:blip r:embed="rId2" cstate="print"/>
          <a:srcRect/>
          <a:stretch>
            <a:fillRect/>
          </a:stretch>
        </p:blipFill>
        <p:spPr bwMode="auto">
          <a:xfrm>
            <a:off x="283022" y="1065447"/>
            <a:ext cx="8643257" cy="5182953"/>
          </a:xfrm>
          <a:prstGeom prst="rect">
            <a:avLst/>
          </a:prstGeom>
          <a:noFill/>
          <a:ln w="9525">
            <a:noFill/>
            <a:miter lim="800000"/>
            <a:headEnd/>
            <a:tailEnd/>
          </a:ln>
        </p:spPr>
      </p:pic>
      <p:sp>
        <p:nvSpPr>
          <p:cNvPr id="6" name="Rectangle 5"/>
          <p:cNvSpPr>
            <a:spLocks noChangeArrowheads="1"/>
          </p:cNvSpPr>
          <p:nvPr/>
        </p:nvSpPr>
        <p:spPr bwMode="auto">
          <a:xfrm>
            <a:off x="2134129" y="823913"/>
            <a:ext cx="4876271" cy="400110"/>
          </a:xfrm>
          <a:prstGeom prst="rect">
            <a:avLst/>
          </a:prstGeom>
          <a:noFill/>
          <a:ln w="9525">
            <a:noFill/>
            <a:miter lim="800000"/>
            <a:headEnd/>
            <a:tailEnd/>
          </a:ln>
        </p:spPr>
        <p:txBody>
          <a:bodyPr wrap="none">
            <a:spAutoFit/>
          </a:bodyPr>
          <a:lstStyle/>
          <a:p>
            <a:r>
              <a:rPr lang="en-US" sz="2000" dirty="0">
                <a:solidFill>
                  <a:schemeClr val="bg1"/>
                </a:solidFill>
              </a:rPr>
              <a:t>&gt;2500 scientists/engineers from 38 countries</a:t>
            </a:r>
          </a:p>
        </p:txBody>
      </p:sp>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DD335B24-A5D2-4BBF-9E7F-0C9CC4A20CBD}"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smtClean="0">
                <a:ea typeface="ＭＳ Ｐゴシック" pitchFamily="34" charset="-128"/>
              </a:rPr>
              <a:t>The CMS Detector</a:t>
            </a:r>
          </a:p>
        </p:txBody>
      </p:sp>
      <p:grpSp>
        <p:nvGrpSpPr>
          <p:cNvPr id="2" name="Group 12"/>
          <p:cNvGrpSpPr>
            <a:grpSpLocks/>
          </p:cNvGrpSpPr>
          <p:nvPr/>
        </p:nvGrpSpPr>
        <p:grpSpPr bwMode="auto">
          <a:xfrm>
            <a:off x="914400" y="1324607"/>
            <a:ext cx="7924800" cy="4999994"/>
            <a:chOff x="0" y="908433"/>
            <a:chExt cx="9144000" cy="6121190"/>
          </a:xfrm>
        </p:grpSpPr>
        <p:pic>
          <p:nvPicPr>
            <p:cNvPr id="26628" name="Picture 10" descr="YB0_services_red.pdf"/>
            <p:cNvPicPr>
              <a:picLocks noChangeAspect="1"/>
            </p:cNvPicPr>
            <p:nvPr/>
          </p:nvPicPr>
          <p:blipFill>
            <a:blip r:embed="rId2" cstate="print"/>
            <a:srcRect/>
            <a:stretch>
              <a:fillRect/>
            </a:stretch>
          </p:blipFill>
          <p:spPr bwMode="auto">
            <a:xfrm>
              <a:off x="0" y="908433"/>
              <a:ext cx="9144000" cy="6121190"/>
            </a:xfrm>
            <a:prstGeom prst="rect">
              <a:avLst/>
            </a:prstGeom>
            <a:noFill/>
            <a:ln w="9525">
              <a:noFill/>
              <a:miter lim="800000"/>
              <a:headEnd/>
              <a:tailEnd/>
            </a:ln>
          </p:spPr>
        </p:pic>
        <p:sp>
          <p:nvSpPr>
            <p:cNvPr id="9" name="Rectangle 8"/>
            <p:cNvSpPr>
              <a:spLocks noChangeArrowheads="1"/>
            </p:cNvSpPr>
            <p:nvPr/>
          </p:nvSpPr>
          <p:spPr bwMode="auto">
            <a:xfrm>
              <a:off x="5486400" y="937036"/>
              <a:ext cx="3314700" cy="489830"/>
            </a:xfrm>
            <a:prstGeom prst="rect">
              <a:avLst/>
            </a:prstGeom>
            <a:gradFill rotWithShape="1">
              <a:gsLst>
                <a:gs pos="0">
                  <a:srgbClr val="E0FFF4"/>
                </a:gs>
                <a:gs pos="64999">
                  <a:srgbClr val="B2FFE3"/>
                </a:gs>
                <a:gs pos="100000">
                  <a:srgbClr val="90FFDA"/>
                </a:gs>
              </a:gsLst>
              <a:lin ang="5400000" scaled="1"/>
            </a:gradFill>
            <a:ln w="9525">
              <a:solidFill>
                <a:srgbClr val="00CC98"/>
              </a:solidFill>
              <a:miter lim="800000"/>
              <a:headEnd/>
              <a:tailEnd/>
            </a:ln>
            <a:effectLst>
              <a:outerShdw dist="20000" dir="5400000" rotWithShape="0">
                <a:srgbClr val="808080">
                  <a:alpha val="37999"/>
                </a:srgbClr>
              </a:outerShdw>
            </a:effectLst>
          </p:spPr>
          <p:txBody>
            <a:bodyPr>
              <a:spAutoFit/>
            </a:bodyPr>
            <a:lstStyle/>
            <a:p>
              <a:pPr>
                <a:defRPr/>
              </a:pPr>
              <a:r>
                <a:rPr lang="en-US" sz="2000" b="1" dirty="0">
                  <a:solidFill>
                    <a:srgbClr val="2D2DB9"/>
                  </a:solidFill>
                  <a:latin typeface="Helvetica" charset="0"/>
                </a:rPr>
                <a:t>YB0 Services: Nov’07</a:t>
              </a:r>
              <a:endParaRPr lang="en-US" sz="2000" dirty="0">
                <a:solidFill>
                  <a:srgbClr val="000000"/>
                </a:solidFill>
                <a:latin typeface="Helvetica" charset="0"/>
              </a:endParaRPr>
            </a:p>
          </p:txBody>
        </p:sp>
      </p:grpSp>
      <p:sp>
        <p:nvSpPr>
          <p:cNvPr id="3" name="Footer Placeholder 2"/>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Initiation and selection</a:t>
            </a:r>
            <a:endParaRPr lang="en-US" dirty="0"/>
          </a:p>
        </p:txBody>
      </p:sp>
      <p:sp>
        <p:nvSpPr>
          <p:cNvPr id="3" name="Content Placeholder 2"/>
          <p:cNvSpPr>
            <a:spLocks noGrp="1"/>
          </p:cNvSpPr>
          <p:nvPr>
            <p:ph idx="1"/>
          </p:nvPr>
        </p:nvSpPr>
        <p:spPr/>
        <p:txBody>
          <a:bodyPr/>
          <a:lstStyle/>
          <a:p>
            <a:r>
              <a:rPr lang="en-US" sz="2000" dirty="0" smtClean="0"/>
              <a:t>Groups from previous experiments usually nucleate new collaborations aiming at a future accelerator</a:t>
            </a:r>
          </a:p>
          <a:p>
            <a:endParaRPr lang="en-US" sz="800" dirty="0" smtClean="0"/>
          </a:p>
          <a:p>
            <a:r>
              <a:rPr lang="en-US" sz="2000" dirty="0" smtClean="0"/>
              <a:t>These proto-collaborations develop physics aims and concept detectors</a:t>
            </a:r>
          </a:p>
          <a:p>
            <a:pPr marL="0" indent="0">
              <a:buNone/>
            </a:pPr>
            <a:r>
              <a:rPr lang="en-US" sz="2000" dirty="0" smtClean="0"/>
              <a:t>  </a:t>
            </a:r>
          </a:p>
          <a:p>
            <a:r>
              <a:rPr lang="en-US" sz="2000" dirty="0" smtClean="0"/>
              <a:t>When the accelerator is approved for construction, the host laboratory through its advisory committees down-selects the actual detectors to be built</a:t>
            </a:r>
          </a:p>
          <a:p>
            <a:endParaRPr lang="en-US" sz="800" dirty="0" smtClean="0"/>
          </a:p>
          <a:p>
            <a:r>
              <a:rPr lang="en-US" sz="2000" dirty="0" smtClean="0"/>
              <a:t>Collaborations typically re-configure at this point and accept groups from the “losing” detector proposals </a:t>
            </a:r>
          </a:p>
          <a:p>
            <a:endParaRPr lang="en-US" sz="2000"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17</a:t>
            </a:fld>
            <a:endParaRPr lang="en-US" dirty="0"/>
          </a:p>
        </p:txBody>
      </p:sp>
    </p:spTree>
    <p:extLst>
      <p:ext uri="{BB962C8B-B14F-4D97-AF65-F5344CB8AC3E}">
        <p14:creationId xmlns:p14="http://schemas.microsoft.com/office/powerpoint/2010/main" val="6430878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a:t>
            </a:r>
            <a:r>
              <a:rPr lang="en-US" dirty="0" smtClean="0"/>
              <a:t>Design </a:t>
            </a:r>
            <a:r>
              <a:rPr lang="en-US" dirty="0" smtClean="0"/>
              <a:t>and construction</a:t>
            </a:r>
            <a:endParaRPr lang="en-US" dirty="0"/>
          </a:p>
        </p:txBody>
      </p:sp>
      <p:sp>
        <p:nvSpPr>
          <p:cNvPr id="3" name="Content Placeholder 2"/>
          <p:cNvSpPr>
            <a:spLocks noGrp="1"/>
          </p:cNvSpPr>
          <p:nvPr>
            <p:ph idx="1"/>
          </p:nvPr>
        </p:nvSpPr>
        <p:spPr/>
        <p:txBody>
          <a:bodyPr/>
          <a:lstStyle/>
          <a:p>
            <a:r>
              <a:rPr lang="en-US" sz="2000" dirty="0" smtClean="0"/>
              <a:t>The collaboration organizes to develop a coherent design, define the components and interfaces, and distribute responsibilities: hardware and software</a:t>
            </a:r>
          </a:p>
          <a:p>
            <a:endParaRPr lang="en-US" sz="800" dirty="0" smtClean="0"/>
          </a:p>
          <a:p>
            <a:r>
              <a:rPr lang="en-US" sz="2000" dirty="0" smtClean="0"/>
              <a:t>The collaboration develops a work breakdown structure to 10 levels, cost and schedule</a:t>
            </a:r>
          </a:p>
          <a:p>
            <a:endParaRPr lang="en-US" sz="800" dirty="0" smtClean="0"/>
          </a:p>
          <a:p>
            <a:r>
              <a:rPr lang="en-US" sz="2000" dirty="0" smtClean="0"/>
              <a:t>Work packages themselves are tackled by collaborations of several institutes</a:t>
            </a:r>
          </a:p>
          <a:p>
            <a:endParaRPr lang="en-US" sz="800" dirty="0" smtClean="0"/>
          </a:p>
          <a:p>
            <a:r>
              <a:rPr lang="en-US" sz="2000" dirty="0" smtClean="0"/>
              <a:t>The roles of individual institutions are defined through </a:t>
            </a:r>
            <a:r>
              <a:rPr lang="en-US" sz="2000" smtClean="0"/>
              <a:t>successive approximation </a:t>
            </a:r>
            <a:r>
              <a:rPr lang="en-US" sz="2000" dirty="0" smtClean="0"/>
              <a:t>with input from the funding agencies in the various countries</a:t>
            </a:r>
          </a:p>
          <a:p>
            <a:endParaRPr lang="en-US" sz="800" dirty="0" smtClean="0"/>
          </a:p>
          <a:p>
            <a:r>
              <a:rPr lang="en-US" sz="2000" dirty="0" smtClean="0"/>
              <a:t>Many reviews along the way: host laboratory, individual institutions and funding agencies</a:t>
            </a:r>
          </a:p>
          <a:p>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18</a:t>
            </a:fld>
            <a:endParaRPr lang="en-US" dirty="0"/>
          </a:p>
        </p:txBody>
      </p:sp>
    </p:spTree>
    <p:extLst>
      <p:ext uri="{BB962C8B-B14F-4D97-AF65-F5344CB8AC3E}">
        <p14:creationId xmlns:p14="http://schemas.microsoft.com/office/powerpoint/2010/main" val="1172786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499577" cy="1143000"/>
          </a:xfrm>
        </p:spPr>
        <p:txBody>
          <a:bodyPr/>
          <a:lstStyle/>
          <a:p>
            <a:r>
              <a:rPr lang="en-US" dirty="0" smtClean="0"/>
              <a:t>Stages: Commissioning and operations</a:t>
            </a:r>
            <a:endParaRPr lang="en-US" dirty="0"/>
          </a:p>
        </p:txBody>
      </p:sp>
      <p:sp>
        <p:nvSpPr>
          <p:cNvPr id="3" name="Content Placeholder 2"/>
          <p:cNvSpPr>
            <a:spLocks noGrp="1"/>
          </p:cNvSpPr>
          <p:nvPr>
            <p:ph idx="1"/>
          </p:nvPr>
        </p:nvSpPr>
        <p:spPr/>
        <p:txBody>
          <a:bodyPr/>
          <a:lstStyle/>
          <a:p>
            <a:r>
              <a:rPr lang="en-US" sz="2000" dirty="0" smtClean="0"/>
              <a:t>There is strong continuity between the groups that build a system and the commissioning and operation of individual systems</a:t>
            </a:r>
          </a:p>
          <a:p>
            <a:endParaRPr lang="en-US" sz="800" dirty="0" smtClean="0"/>
          </a:p>
          <a:p>
            <a:r>
              <a:rPr lang="en-US" sz="2000" dirty="0" smtClean="0"/>
              <a:t>Usually cosmic ray runs precede the actual data taking to bring detectors into operation</a:t>
            </a:r>
          </a:p>
          <a:p>
            <a:endParaRPr lang="en-US" sz="800" dirty="0" smtClean="0"/>
          </a:p>
          <a:p>
            <a:r>
              <a:rPr lang="en-US" sz="2000" dirty="0" smtClean="0"/>
              <a:t>Accelerators improve the “luminosity” (number of interactions per crossing) as a function of time.  “Trigger” studies are critical to insure proper selection</a:t>
            </a:r>
          </a:p>
          <a:p>
            <a:endParaRPr lang="en-US" sz="800" dirty="0" smtClean="0"/>
          </a:p>
          <a:p>
            <a:r>
              <a:rPr lang="en-US" sz="2000" dirty="0" smtClean="0"/>
              <a:t>Running 24 </a:t>
            </a:r>
            <a:r>
              <a:rPr lang="en-US" sz="2000" dirty="0" err="1" smtClean="0"/>
              <a:t>hrs</a:t>
            </a:r>
            <a:r>
              <a:rPr lang="en-US" sz="2000" dirty="0" smtClean="0"/>
              <a:t>/day: six to ten individuals per shifts to monitor the data taking, experts on call.  Remote shifts are possible</a:t>
            </a:r>
            <a:endParaRPr lang="en-US" sz="2000"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19</a:t>
            </a:fld>
            <a:endParaRPr lang="en-US" dirty="0"/>
          </a:p>
        </p:txBody>
      </p:sp>
    </p:spTree>
    <p:extLst>
      <p:ext uri="{BB962C8B-B14F-4D97-AF65-F5344CB8AC3E}">
        <p14:creationId xmlns:p14="http://schemas.microsoft.com/office/powerpoint/2010/main" val="720132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2</a:t>
            </a:fld>
            <a:endParaRPr lang="en-US" dirty="0"/>
          </a:p>
        </p:txBody>
      </p:sp>
      <p:sp>
        <p:nvSpPr>
          <p:cNvPr id="4" name="TextBox 3"/>
          <p:cNvSpPr txBox="1"/>
          <p:nvPr/>
        </p:nvSpPr>
        <p:spPr>
          <a:xfrm>
            <a:off x="2394858" y="2481943"/>
            <a:ext cx="4519186" cy="707886"/>
          </a:xfrm>
          <a:prstGeom prst="rect">
            <a:avLst/>
          </a:prstGeom>
          <a:noFill/>
        </p:spPr>
        <p:txBody>
          <a:bodyPr wrap="none" rtlCol="0">
            <a:spAutoFit/>
          </a:bodyPr>
          <a:lstStyle/>
          <a:p>
            <a:r>
              <a:rPr lang="en-US" sz="4000" dirty="0" smtClean="0"/>
              <a:t>Nothing to disclose</a:t>
            </a:r>
            <a:endParaRPr lang="en-US" sz="4000" dirty="0"/>
          </a:p>
        </p:txBody>
      </p:sp>
    </p:spTree>
    <p:extLst>
      <p:ext uri="{BB962C8B-B14F-4D97-AF65-F5344CB8AC3E}">
        <p14:creationId xmlns:p14="http://schemas.microsoft.com/office/powerpoint/2010/main" val="1940318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Stages: Computing </a:t>
            </a:r>
            <a:r>
              <a:rPr lang="en-US" dirty="0" smtClean="0"/>
              <a:t>and analysis</a:t>
            </a:r>
            <a:endParaRPr lang="en-US" dirty="0"/>
          </a:p>
        </p:txBody>
      </p:sp>
      <p:sp>
        <p:nvSpPr>
          <p:cNvPr id="3" name="Footer Placeholder 2"/>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20</a:t>
            </a:fld>
            <a:endParaRPr lang="en-US" dirty="0"/>
          </a:p>
        </p:txBody>
      </p:sp>
      <p:sp>
        <p:nvSpPr>
          <p:cNvPr id="5" name="TextBox 4"/>
          <p:cNvSpPr txBox="1"/>
          <p:nvPr/>
        </p:nvSpPr>
        <p:spPr>
          <a:xfrm>
            <a:off x="1850571" y="1741714"/>
            <a:ext cx="3091543" cy="830997"/>
          </a:xfrm>
          <a:prstGeom prst="rect">
            <a:avLst/>
          </a:prstGeom>
          <a:solidFill>
            <a:schemeClr val="bg1">
              <a:lumMod val="50000"/>
            </a:schemeClr>
          </a:solidFill>
        </p:spPr>
        <p:txBody>
          <a:bodyPr wrap="square" rtlCol="0">
            <a:spAutoFit/>
          </a:bodyPr>
          <a:lstStyle/>
          <a:p>
            <a:r>
              <a:rPr lang="en-US" dirty="0" smtClean="0"/>
              <a:t>Real time triggering (selection) system</a:t>
            </a:r>
            <a:endParaRPr lang="en-US" dirty="0"/>
          </a:p>
        </p:txBody>
      </p:sp>
      <p:sp>
        <p:nvSpPr>
          <p:cNvPr id="6" name="TextBox 5"/>
          <p:cNvSpPr txBox="1"/>
          <p:nvPr/>
        </p:nvSpPr>
        <p:spPr>
          <a:xfrm>
            <a:off x="1850570" y="3187878"/>
            <a:ext cx="3091543" cy="830997"/>
          </a:xfrm>
          <a:prstGeom prst="rect">
            <a:avLst/>
          </a:prstGeom>
          <a:solidFill>
            <a:schemeClr val="bg1">
              <a:lumMod val="50000"/>
            </a:schemeClr>
          </a:solidFill>
        </p:spPr>
        <p:txBody>
          <a:bodyPr wrap="square" rtlCol="0">
            <a:spAutoFit/>
          </a:bodyPr>
          <a:lstStyle/>
          <a:p>
            <a:r>
              <a:rPr lang="en-US" dirty="0" smtClean="0"/>
              <a:t>On-line system (monitoring and QA)</a:t>
            </a:r>
            <a:endParaRPr lang="en-US" dirty="0"/>
          </a:p>
        </p:txBody>
      </p:sp>
      <p:sp>
        <p:nvSpPr>
          <p:cNvPr id="7" name="TextBox 6"/>
          <p:cNvSpPr txBox="1"/>
          <p:nvPr/>
        </p:nvSpPr>
        <p:spPr>
          <a:xfrm>
            <a:off x="5312221" y="2133595"/>
            <a:ext cx="3211135" cy="461665"/>
          </a:xfrm>
          <a:prstGeom prst="rect">
            <a:avLst/>
          </a:prstGeom>
          <a:noFill/>
        </p:spPr>
        <p:txBody>
          <a:bodyPr wrap="none" rtlCol="0">
            <a:spAutoFit/>
          </a:bodyPr>
          <a:lstStyle/>
          <a:p>
            <a:r>
              <a:rPr lang="en-US" dirty="0" smtClean="0"/>
              <a:t>200x10</a:t>
            </a:r>
            <a:r>
              <a:rPr lang="en-US" baseline="30000" dirty="0" smtClean="0"/>
              <a:t>6</a:t>
            </a:r>
            <a:r>
              <a:rPr lang="en-US" dirty="0" smtClean="0"/>
              <a:t> collisions/sec</a:t>
            </a:r>
            <a:endParaRPr lang="en-US" baseline="30000" dirty="0"/>
          </a:p>
        </p:txBody>
      </p:sp>
      <p:sp>
        <p:nvSpPr>
          <p:cNvPr id="8" name="TextBox 7"/>
          <p:cNvSpPr txBox="1"/>
          <p:nvPr/>
        </p:nvSpPr>
        <p:spPr>
          <a:xfrm>
            <a:off x="5328462" y="3589863"/>
            <a:ext cx="2771913" cy="461665"/>
          </a:xfrm>
          <a:prstGeom prst="rect">
            <a:avLst/>
          </a:prstGeom>
          <a:noFill/>
        </p:spPr>
        <p:txBody>
          <a:bodyPr wrap="none" rtlCol="0">
            <a:spAutoFit/>
          </a:bodyPr>
          <a:lstStyle/>
          <a:p>
            <a:r>
              <a:rPr lang="en-US" dirty="0" smtClean="0"/>
              <a:t>1000 collisions/sec</a:t>
            </a:r>
            <a:endParaRPr lang="en-US" baseline="30000" dirty="0"/>
          </a:p>
        </p:txBody>
      </p:sp>
      <p:sp>
        <p:nvSpPr>
          <p:cNvPr id="9" name="TextBox 8"/>
          <p:cNvSpPr txBox="1"/>
          <p:nvPr/>
        </p:nvSpPr>
        <p:spPr>
          <a:xfrm>
            <a:off x="1850570" y="4624789"/>
            <a:ext cx="3091543" cy="1200329"/>
          </a:xfrm>
          <a:prstGeom prst="rect">
            <a:avLst/>
          </a:prstGeom>
          <a:solidFill>
            <a:schemeClr val="bg1">
              <a:lumMod val="50000"/>
            </a:schemeClr>
          </a:solidFill>
        </p:spPr>
        <p:txBody>
          <a:bodyPr wrap="square" rtlCol="0">
            <a:spAutoFit/>
          </a:bodyPr>
          <a:lstStyle/>
          <a:p>
            <a:r>
              <a:rPr lang="en-US" dirty="0" smtClean="0"/>
              <a:t>“Tier 0” off-line reconstruction and analysis system</a:t>
            </a:r>
            <a:endParaRPr lang="en-US" dirty="0"/>
          </a:p>
        </p:txBody>
      </p:sp>
      <p:sp>
        <p:nvSpPr>
          <p:cNvPr id="10" name="Down Arrow 9"/>
          <p:cNvSpPr/>
          <p:nvPr/>
        </p:nvSpPr>
        <p:spPr bwMode="auto">
          <a:xfrm>
            <a:off x="3298371" y="2595260"/>
            <a:ext cx="228600" cy="592618"/>
          </a:xfrm>
          <a:prstGeom prst="downArrow">
            <a:avLst/>
          </a:prstGeom>
          <a:solidFill>
            <a:srgbClr val="99FF66"/>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1" name="Down Arrow 10"/>
          <p:cNvSpPr/>
          <p:nvPr/>
        </p:nvSpPr>
        <p:spPr bwMode="auto">
          <a:xfrm>
            <a:off x="3320142" y="4018875"/>
            <a:ext cx="228600" cy="592618"/>
          </a:xfrm>
          <a:prstGeom prst="downArrow">
            <a:avLst/>
          </a:prstGeom>
          <a:solidFill>
            <a:srgbClr val="99FF66"/>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978409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499577" cy="1143000"/>
          </a:xfrm>
        </p:spPr>
        <p:txBody>
          <a:bodyPr/>
          <a:lstStyle/>
          <a:p>
            <a:r>
              <a:rPr lang="en-US" dirty="0" smtClean="0"/>
              <a:t>Stages: computing and analysis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21</a:t>
            </a:fld>
            <a:endParaRPr lang="en-US" dirty="0"/>
          </a:p>
        </p:txBody>
      </p:sp>
      <p:pic>
        <p:nvPicPr>
          <p:cNvPr id="6" name="Picture 5"/>
          <p:cNvPicPr>
            <a:picLocks noChangeAspect="1"/>
          </p:cNvPicPr>
          <p:nvPr/>
        </p:nvPicPr>
        <p:blipFill>
          <a:blip r:embed="rId2"/>
          <a:stretch>
            <a:fillRect/>
          </a:stretch>
        </p:blipFill>
        <p:spPr>
          <a:xfrm>
            <a:off x="1110342" y="1195006"/>
            <a:ext cx="7544487" cy="5203609"/>
          </a:xfrm>
          <a:prstGeom prst="rect">
            <a:avLst/>
          </a:prstGeom>
        </p:spPr>
      </p:pic>
    </p:spTree>
    <p:extLst>
      <p:ext uri="{BB962C8B-B14F-4D97-AF65-F5344CB8AC3E}">
        <p14:creationId xmlns:p14="http://schemas.microsoft.com/office/powerpoint/2010/main" val="1616455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WLCG_Grid_Map.tiff"/>
          <p:cNvPicPr>
            <a:picLocks noChangeAspect="1"/>
          </p:cNvPicPr>
          <p:nvPr/>
        </p:nvPicPr>
        <p:blipFill>
          <a:blip r:embed="rId2"/>
          <a:stretch>
            <a:fillRect/>
          </a:stretch>
        </p:blipFill>
        <p:spPr>
          <a:xfrm>
            <a:off x="0" y="1088453"/>
            <a:ext cx="9144000" cy="4681093"/>
          </a:xfrm>
          <a:prstGeom prst="rect">
            <a:avLst/>
          </a:prstGeom>
        </p:spPr>
      </p:pic>
      <p:pic>
        <p:nvPicPr>
          <p:cNvPr id="6" name="Picture 5"/>
          <p:cNvPicPr>
            <a:picLocks noChangeAspect="1"/>
          </p:cNvPicPr>
          <p:nvPr/>
        </p:nvPicPr>
        <p:blipFill>
          <a:blip r:embed="rId3"/>
          <a:stretch>
            <a:fillRect/>
          </a:stretch>
        </p:blipFill>
        <p:spPr>
          <a:xfrm>
            <a:off x="2843371" y="4904644"/>
            <a:ext cx="3481229" cy="1953356"/>
          </a:xfrm>
          <a:prstGeom prst="rect">
            <a:avLst/>
          </a:prstGeom>
        </p:spPr>
      </p:pic>
      <p:pic>
        <p:nvPicPr>
          <p:cNvPr id="8" name="Picture 7" descr="CMS_LR.jpg"/>
          <p:cNvPicPr>
            <a:picLocks noChangeAspect="1"/>
          </p:cNvPicPr>
          <p:nvPr/>
        </p:nvPicPr>
        <p:blipFill>
          <a:blip r:embed="rId4"/>
          <a:stretch>
            <a:fillRect/>
          </a:stretch>
        </p:blipFill>
        <p:spPr>
          <a:xfrm>
            <a:off x="-1" y="4904645"/>
            <a:ext cx="2940047" cy="1953356"/>
          </a:xfrm>
          <a:prstGeom prst="rect">
            <a:avLst/>
          </a:prstGeom>
        </p:spPr>
      </p:pic>
      <p:sp>
        <p:nvSpPr>
          <p:cNvPr id="9" name="TextBox 8"/>
          <p:cNvSpPr txBox="1"/>
          <p:nvPr/>
        </p:nvSpPr>
        <p:spPr>
          <a:xfrm>
            <a:off x="1208298" y="544300"/>
            <a:ext cx="7304314" cy="1077218"/>
          </a:xfrm>
          <a:prstGeom prst="rect">
            <a:avLst/>
          </a:prstGeom>
          <a:noFill/>
        </p:spPr>
        <p:txBody>
          <a:bodyPr wrap="square" rtlCol="0">
            <a:spAutoFit/>
          </a:bodyPr>
          <a:lstStyle/>
          <a:p>
            <a:r>
              <a:rPr lang="en-US" sz="3200" dirty="0" smtClean="0"/>
              <a:t>Computing and analysis: CMS GRID Sites  </a:t>
            </a:r>
            <a:endParaRPr lang="en-US" sz="3200" dirty="0"/>
          </a:p>
        </p:txBody>
      </p:sp>
      <p:sp>
        <p:nvSpPr>
          <p:cNvPr id="10" name="TextBox 9"/>
          <p:cNvSpPr txBox="1"/>
          <p:nvPr/>
        </p:nvSpPr>
        <p:spPr>
          <a:xfrm>
            <a:off x="6324600" y="1384300"/>
            <a:ext cx="2614562" cy="1446550"/>
          </a:xfrm>
          <a:prstGeom prst="rect">
            <a:avLst/>
          </a:prstGeom>
          <a:noFill/>
        </p:spPr>
        <p:txBody>
          <a:bodyPr wrap="none" rtlCol="0">
            <a:spAutoFit/>
          </a:bodyPr>
          <a:lstStyle/>
          <a:p>
            <a:r>
              <a:rPr lang="en-US" sz="1600" dirty="0" smtClean="0">
                <a:solidFill>
                  <a:schemeClr val="bg1"/>
                </a:solidFill>
              </a:rPr>
              <a:t>3000 CMS Collaborators</a:t>
            </a:r>
          </a:p>
          <a:p>
            <a:r>
              <a:rPr lang="en-US" sz="1600" dirty="0" smtClean="0">
                <a:solidFill>
                  <a:schemeClr val="bg1"/>
                </a:solidFill>
              </a:rPr>
              <a:t>Tier 0 at CERN in Geneva</a:t>
            </a:r>
          </a:p>
          <a:p>
            <a:r>
              <a:rPr lang="en-US" sz="1600" dirty="0" smtClean="0">
                <a:solidFill>
                  <a:schemeClr val="bg1"/>
                </a:solidFill>
              </a:rPr>
              <a:t>7 Tier-1 and 53 Tier 2 sites</a:t>
            </a:r>
          </a:p>
          <a:p>
            <a:r>
              <a:rPr lang="en-US" sz="1600" dirty="0" smtClean="0">
                <a:solidFill>
                  <a:schemeClr val="bg1"/>
                </a:solidFill>
              </a:rPr>
              <a:t>60 Tier 3 sites for analysis</a:t>
            </a:r>
          </a:p>
          <a:p>
            <a:endParaRPr lang="en-US" dirty="0">
              <a:solidFill>
                <a:schemeClr val="bg1"/>
              </a:solidFill>
            </a:endParaRPr>
          </a:p>
        </p:txBody>
      </p:sp>
      <p:pic>
        <p:nvPicPr>
          <p:cNvPr id="11" name="Picture 10" descr="Figure_018-1.jpg"/>
          <p:cNvPicPr>
            <a:picLocks noChangeAspect="1"/>
          </p:cNvPicPr>
          <p:nvPr/>
        </p:nvPicPr>
        <p:blipFill>
          <a:blip r:embed="rId5"/>
          <a:stretch>
            <a:fillRect/>
          </a:stretch>
        </p:blipFill>
        <p:spPr>
          <a:xfrm>
            <a:off x="6324600" y="4872329"/>
            <a:ext cx="2877711" cy="1985671"/>
          </a:xfrm>
          <a:prstGeom prst="rect">
            <a:avLst/>
          </a:prstGeom>
        </p:spPr>
      </p:pic>
      <p:pic>
        <p:nvPicPr>
          <p:cNvPr id="12" name="Picture 11"/>
          <p:cNvPicPr>
            <a:picLocks noChangeAspect="1"/>
          </p:cNvPicPr>
          <p:nvPr/>
        </p:nvPicPr>
        <p:blipFill>
          <a:blip r:embed="rId6"/>
          <a:stretch>
            <a:fillRect/>
          </a:stretch>
        </p:blipFill>
        <p:spPr>
          <a:xfrm>
            <a:off x="3241781" y="2836117"/>
            <a:ext cx="4222181" cy="1623916"/>
          </a:xfrm>
          <a:prstGeom prst="rect">
            <a:avLst/>
          </a:prstGeom>
        </p:spPr>
      </p:pic>
      <p:sp>
        <p:nvSpPr>
          <p:cNvPr id="21" name="Curved Down Arrow 20"/>
          <p:cNvSpPr/>
          <p:nvPr/>
        </p:nvSpPr>
        <p:spPr>
          <a:xfrm>
            <a:off x="1371600" y="4464556"/>
            <a:ext cx="7086600" cy="1304990"/>
          </a:xfrm>
          <a:prstGeom prst="curvedDown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Computing and analysis: Software </a:t>
            </a:r>
            <a:endParaRPr lang="en-US" dirty="0"/>
          </a:p>
        </p:txBody>
      </p:sp>
      <p:pic>
        <p:nvPicPr>
          <p:cNvPr id="4" name="Content Placeholder 3" descr="PastedGraphic-1.tiff"/>
          <p:cNvPicPr>
            <a:picLocks noGrp="1" noChangeAspect="1"/>
          </p:cNvPicPr>
          <p:nvPr>
            <p:ph idx="4294967295"/>
          </p:nvPr>
        </p:nvPicPr>
        <p:blipFill>
          <a:blip r:embed="rId2"/>
          <a:srcRect l="-24738" r="-24738"/>
          <a:stretch>
            <a:fillRect/>
          </a:stretch>
        </p:blipFill>
        <p:spPr>
          <a:xfrm>
            <a:off x="4581766" y="1346200"/>
            <a:ext cx="5084762" cy="2795588"/>
          </a:xfrm>
        </p:spPr>
      </p:pic>
      <p:pic>
        <p:nvPicPr>
          <p:cNvPr id="5" name="Picture 4" descr="PastedGraphic-2.tiff"/>
          <p:cNvPicPr>
            <a:picLocks noChangeAspect="1"/>
          </p:cNvPicPr>
          <p:nvPr/>
        </p:nvPicPr>
        <p:blipFill>
          <a:blip r:embed="rId3"/>
          <a:stretch>
            <a:fillRect/>
          </a:stretch>
        </p:blipFill>
        <p:spPr>
          <a:xfrm>
            <a:off x="5408611" y="4172137"/>
            <a:ext cx="3441476" cy="2581107"/>
          </a:xfrm>
          <a:prstGeom prst="rect">
            <a:avLst/>
          </a:prstGeom>
          <a:solidFill>
            <a:schemeClr val="tx1"/>
          </a:solidFill>
        </p:spPr>
      </p:pic>
      <p:sp>
        <p:nvSpPr>
          <p:cNvPr id="6" name="TextBox 5"/>
          <p:cNvSpPr txBox="1"/>
          <p:nvPr/>
        </p:nvSpPr>
        <p:spPr>
          <a:xfrm>
            <a:off x="293096" y="1758383"/>
            <a:ext cx="4579633" cy="4955203"/>
          </a:xfrm>
          <a:prstGeom prst="rect">
            <a:avLst/>
          </a:prstGeom>
          <a:noFill/>
        </p:spPr>
        <p:txBody>
          <a:bodyPr wrap="square" rtlCol="0">
            <a:spAutoFit/>
          </a:bodyPr>
          <a:lstStyle/>
          <a:p>
            <a:r>
              <a:rPr lang="en-US" sz="2000" dirty="0">
                <a:sym typeface="Wingdings"/>
              </a:rPr>
              <a:t>M</a:t>
            </a:r>
            <a:r>
              <a:rPr lang="en-US" sz="2000" dirty="0" smtClean="0">
                <a:sym typeface="Wingdings"/>
              </a:rPr>
              <a:t>ore than 2 Million Lines of Code in the software for the CMS experiment at the LHC.</a:t>
            </a:r>
          </a:p>
          <a:p>
            <a:endParaRPr lang="en-US" sz="800" dirty="0" smtClean="0"/>
          </a:p>
          <a:p>
            <a:pPr marL="342900" indent="-342900">
              <a:buFont typeface="Arial" pitchFamily="34" charset="0"/>
              <a:buChar char="•"/>
            </a:pPr>
            <a:r>
              <a:rPr lang="en-US" sz="1600" dirty="0"/>
              <a:t>M</a:t>
            </a:r>
            <a:r>
              <a:rPr lang="en-US" sz="1600" dirty="0" smtClean="0"/>
              <a:t>ost </a:t>
            </a:r>
            <a:r>
              <a:rPr lang="en-US" sz="1600" dirty="0"/>
              <a:t>people developing </a:t>
            </a:r>
            <a:r>
              <a:rPr lang="en-US" sz="1600" dirty="0" smtClean="0"/>
              <a:t>software </a:t>
            </a:r>
            <a:r>
              <a:rPr lang="en-US" sz="1600" dirty="0"/>
              <a:t>consider </a:t>
            </a:r>
            <a:r>
              <a:rPr lang="en-US" sz="1600" dirty="0" smtClean="0"/>
              <a:t>themselves to be scientists not </a:t>
            </a:r>
            <a:r>
              <a:rPr lang="en-US" sz="1600" dirty="0"/>
              <a:t>“software developers”</a:t>
            </a:r>
            <a:r>
              <a:rPr lang="en-US" sz="1600" dirty="0" smtClean="0"/>
              <a:t> </a:t>
            </a:r>
          </a:p>
          <a:p>
            <a:pPr marL="342900" indent="-342900">
              <a:buFont typeface="Arial" pitchFamily="34" charset="0"/>
              <a:buChar char="•"/>
            </a:pPr>
            <a:endParaRPr lang="en-US" sz="800" dirty="0" smtClean="0"/>
          </a:p>
          <a:p>
            <a:pPr marL="342900" indent="-342900">
              <a:buFont typeface="Arial" pitchFamily="34" charset="0"/>
              <a:buChar char="•"/>
            </a:pPr>
            <a:r>
              <a:rPr lang="en-US" sz="1600" dirty="0"/>
              <a:t>E</a:t>
            </a:r>
            <a:r>
              <a:rPr lang="en-US" sz="1600" dirty="0" smtClean="0"/>
              <a:t>xperienced software professionals (PhD level)many manage the effort</a:t>
            </a:r>
          </a:p>
          <a:p>
            <a:pPr marL="342900" indent="-342900">
              <a:buFont typeface="Arial" pitchFamily="34" charset="0"/>
              <a:buChar char="•"/>
            </a:pPr>
            <a:endParaRPr lang="en-US" sz="800" dirty="0" smtClean="0"/>
          </a:p>
          <a:p>
            <a:pPr marL="342900" indent="-342900">
              <a:buFont typeface="Arial" pitchFamily="34" charset="0"/>
              <a:buChar char="•"/>
            </a:pPr>
            <a:r>
              <a:rPr lang="en-US" sz="1600" dirty="0" smtClean="0"/>
              <a:t>Continually support both </a:t>
            </a:r>
            <a:r>
              <a:rPr lang="en-US" sz="1600" dirty="0"/>
              <a:t>development and production </a:t>
            </a:r>
            <a:r>
              <a:rPr lang="en-US" sz="1600" dirty="0" smtClean="0"/>
              <a:t>applications</a:t>
            </a:r>
          </a:p>
          <a:p>
            <a:pPr marL="342900" indent="-342900">
              <a:buFont typeface="Arial" pitchFamily="34" charset="0"/>
              <a:buChar char="•"/>
            </a:pPr>
            <a:endParaRPr lang="en-US" sz="800" dirty="0" smtClean="0"/>
          </a:p>
          <a:p>
            <a:pPr marL="342900" indent="-342900">
              <a:buFont typeface="Arial" pitchFamily="34" charset="0"/>
              <a:buChar char="•"/>
            </a:pPr>
            <a:r>
              <a:rPr lang="en-US" sz="1600" dirty="0" smtClean="0"/>
              <a:t>Validation and testing very important</a:t>
            </a:r>
          </a:p>
          <a:p>
            <a:pPr marL="342900" indent="-342900">
              <a:buFont typeface="Arial" pitchFamily="34" charset="0"/>
              <a:buChar char="•"/>
            </a:pPr>
            <a:endParaRPr lang="en-US" sz="800" dirty="0" smtClean="0"/>
          </a:p>
          <a:p>
            <a:pPr marL="342900" indent="-342900">
              <a:buFont typeface="Arial" pitchFamily="34" charset="0"/>
              <a:buChar char="•"/>
            </a:pPr>
            <a:r>
              <a:rPr lang="en-US" sz="1600" dirty="0" smtClean="0"/>
              <a:t>Operations team distributes tested releases to sites </a:t>
            </a:r>
          </a:p>
          <a:p>
            <a:endParaRPr lang="en-US" dirty="0" smtClean="0"/>
          </a:p>
          <a:p>
            <a:pPr>
              <a:buFontTx/>
              <a:buChar char="-"/>
            </a:pPr>
            <a:endParaRPr lang="en-US" dirty="0"/>
          </a:p>
        </p:txBody>
      </p:sp>
      <p:sp>
        <p:nvSpPr>
          <p:cNvPr id="8" name="TextBox 7"/>
          <p:cNvSpPr txBox="1"/>
          <p:nvPr/>
        </p:nvSpPr>
        <p:spPr>
          <a:xfrm>
            <a:off x="6522476" y="3320534"/>
            <a:ext cx="2164324" cy="369332"/>
          </a:xfrm>
          <a:prstGeom prst="rect">
            <a:avLst/>
          </a:prstGeom>
          <a:noFill/>
        </p:spPr>
        <p:txBody>
          <a:bodyPr wrap="none" rtlCol="0">
            <a:spAutoFit/>
          </a:bodyPr>
          <a:lstStyle/>
          <a:p>
            <a:r>
              <a:rPr lang="en-US" dirty="0" smtClean="0"/>
              <a:t>Lines of Code </a:t>
            </a:r>
            <a:r>
              <a:rPr lang="en-US" dirty="0" err="1" smtClean="0"/>
              <a:t>vs</a:t>
            </a:r>
            <a:r>
              <a:rPr lang="en-US" dirty="0" smtClean="0"/>
              <a:t> time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and analysis: resources</a:t>
            </a:r>
            <a:endParaRPr lang="en-US" dirty="0"/>
          </a:p>
        </p:txBody>
      </p:sp>
      <p:sp>
        <p:nvSpPr>
          <p:cNvPr id="3" name="Content Placeholder 2"/>
          <p:cNvSpPr>
            <a:spLocks noGrp="1"/>
          </p:cNvSpPr>
          <p:nvPr>
            <p:ph idx="1"/>
          </p:nvPr>
        </p:nvSpPr>
        <p:spPr/>
        <p:txBody>
          <a:bodyPr/>
          <a:lstStyle/>
          <a:p>
            <a:r>
              <a:rPr lang="en-US" sz="2000" dirty="0" smtClean="0"/>
              <a:t>Global resources</a:t>
            </a:r>
          </a:p>
          <a:p>
            <a:pPr lvl="1"/>
            <a:r>
              <a:rPr lang="en-US" sz="1800" dirty="0" smtClean="0"/>
              <a:t>Some 100,000 CPU Cores</a:t>
            </a:r>
          </a:p>
          <a:p>
            <a:pPr lvl="1"/>
            <a:r>
              <a:rPr lang="en-US" sz="1800" dirty="0" smtClean="0"/>
              <a:t>40,000 Terabytes of disk storage</a:t>
            </a:r>
          </a:p>
          <a:p>
            <a:pPr lvl="1"/>
            <a:r>
              <a:rPr lang="en-US" sz="1800" dirty="0" smtClean="0"/>
              <a:t>65,000 Terabytes of tape storage</a:t>
            </a:r>
          </a:p>
          <a:p>
            <a:endParaRPr lang="en-US" sz="2000" dirty="0"/>
          </a:p>
          <a:p>
            <a:r>
              <a:rPr lang="en-US" sz="2000" dirty="0" smtClean="0"/>
              <a:t>Possible to run 70,000 jobs simultaneously across 60 GRID sites</a:t>
            </a:r>
          </a:p>
          <a:p>
            <a:endParaRPr lang="en-US" sz="2000" dirty="0"/>
          </a:p>
          <a:p>
            <a:r>
              <a:rPr lang="en-US" sz="2000" dirty="0" smtClean="0"/>
              <a:t>Managed through the experiment, GRID organization(s) and local institutes</a:t>
            </a:r>
          </a:p>
          <a:p>
            <a:endParaRPr lang="en-US" sz="2000" dirty="0"/>
          </a:p>
          <a:p>
            <a:r>
              <a:rPr lang="en-US" sz="2000" dirty="0" smtClean="0"/>
              <a:t>National and international networks are essential for success and to move data around</a:t>
            </a:r>
          </a:p>
          <a:p>
            <a:pPr lvl="1"/>
            <a:endParaRPr lang="en-US" sz="1800"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24</a:t>
            </a:fld>
            <a:endParaRPr lang="en-US" dirty="0"/>
          </a:p>
        </p:txBody>
      </p:sp>
    </p:spTree>
    <p:extLst>
      <p:ext uri="{BB962C8B-B14F-4D97-AF65-F5344CB8AC3E}">
        <p14:creationId xmlns:p14="http://schemas.microsoft.com/office/powerpoint/2010/main" val="1194874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and analysis: </a:t>
            </a:r>
            <a:r>
              <a:rPr lang="en-US" dirty="0" smtClean="0"/>
              <a:t>Physics</a:t>
            </a:r>
            <a:endParaRPr lang="en-US" dirty="0"/>
          </a:p>
        </p:txBody>
      </p:sp>
      <p:sp>
        <p:nvSpPr>
          <p:cNvPr id="3" name="Content Placeholder 2"/>
          <p:cNvSpPr>
            <a:spLocks noGrp="1"/>
          </p:cNvSpPr>
          <p:nvPr>
            <p:ph idx="1"/>
          </p:nvPr>
        </p:nvSpPr>
        <p:spPr/>
        <p:txBody>
          <a:bodyPr/>
          <a:lstStyle/>
          <a:p>
            <a:r>
              <a:rPr lang="en-US" sz="2000" dirty="0" smtClean="0"/>
              <a:t>Analysis of the data is organized by physics topics: measurements and searches for new phenomena</a:t>
            </a:r>
          </a:p>
          <a:p>
            <a:endParaRPr lang="en-US" sz="800" dirty="0"/>
          </a:p>
          <a:p>
            <a:r>
              <a:rPr lang="en-US" sz="2000" dirty="0" smtClean="0"/>
              <a:t>For instance, the search for the Higgs: organized along multiple subtopics according to the different decay modes of the Higgs (depend on the Higgs mass)</a:t>
            </a:r>
          </a:p>
          <a:p>
            <a:endParaRPr lang="en-US" sz="800" dirty="0"/>
          </a:p>
          <a:p>
            <a:r>
              <a:rPr lang="en-US" sz="2000" dirty="0" smtClean="0"/>
              <a:t>In the largest collaborations there will be parallel analysis: redundancy provides cross-checks and is essential before announcing any new discovery</a:t>
            </a:r>
          </a:p>
          <a:p>
            <a:endParaRPr lang="en-US" sz="800" dirty="0"/>
          </a:p>
          <a:p>
            <a:r>
              <a:rPr lang="en-US" sz="2000" dirty="0" smtClean="0"/>
              <a:t>Internal reviews (editorial boards) before the collaboration publishes results – reviews can call for new independent analysis.  Generally the author list has every scientist working in the collaboration</a:t>
            </a:r>
            <a:endParaRPr lang="en-US" sz="1800"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25</a:t>
            </a:fld>
            <a:endParaRPr lang="en-US" dirty="0"/>
          </a:p>
        </p:txBody>
      </p:sp>
    </p:spTree>
    <p:extLst>
      <p:ext uri="{BB962C8B-B14F-4D97-AF65-F5344CB8AC3E}">
        <p14:creationId xmlns:p14="http://schemas.microsoft.com/office/powerpoint/2010/main" val="4254746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Governance and demographics</a:t>
            </a:r>
            <a:endParaRPr lang="en-US" dirty="0"/>
          </a:p>
        </p:txBody>
      </p:sp>
      <p:sp>
        <p:nvSpPr>
          <p:cNvPr id="3" name="Content Placeholder 2"/>
          <p:cNvSpPr>
            <a:spLocks noGrp="1"/>
          </p:cNvSpPr>
          <p:nvPr>
            <p:ph sz="half" idx="1"/>
          </p:nvPr>
        </p:nvSpPr>
        <p:spPr>
          <a:xfrm>
            <a:off x="1206500" y="1504950"/>
            <a:ext cx="3556000" cy="4114800"/>
          </a:xfrm>
          <a:ln>
            <a:solidFill>
              <a:srgbClr val="FFFFFF"/>
            </a:solidFill>
          </a:ln>
        </p:spPr>
        <p:txBody>
          <a:bodyPr/>
          <a:lstStyle/>
          <a:p>
            <a:endParaRPr lang="en-US" sz="2000" dirty="0" smtClean="0">
              <a:solidFill>
                <a:srgbClr val="FFFFFF"/>
              </a:solidFill>
            </a:endParaRPr>
          </a:p>
          <a:p>
            <a:r>
              <a:rPr lang="en-US" sz="2000" dirty="0" smtClean="0">
                <a:solidFill>
                  <a:srgbClr val="FFFFFF"/>
                </a:solidFill>
              </a:rPr>
              <a:t>Detailed </a:t>
            </a:r>
            <a:r>
              <a:rPr lang="en-US" sz="2000" dirty="0">
                <a:solidFill>
                  <a:srgbClr val="FFFFFF"/>
                </a:solidFill>
              </a:rPr>
              <a:t>“Constitutions” describing all critical elements of the </a:t>
            </a:r>
            <a:r>
              <a:rPr lang="en-US" sz="2000" dirty="0" smtClean="0">
                <a:solidFill>
                  <a:srgbClr val="FFFFFF"/>
                </a:solidFill>
              </a:rPr>
              <a:t>collaboration’s life:</a:t>
            </a:r>
          </a:p>
          <a:p>
            <a:endParaRPr lang="en-US" sz="800" dirty="0">
              <a:solidFill>
                <a:srgbClr val="FFFFFF"/>
              </a:solidFill>
            </a:endParaRPr>
          </a:p>
          <a:p>
            <a:pPr lvl="1"/>
            <a:r>
              <a:rPr lang="en-US" sz="1600" dirty="0" smtClean="0">
                <a:solidFill>
                  <a:srgbClr val="FFFFFF"/>
                </a:solidFill>
              </a:rPr>
              <a:t>Organization</a:t>
            </a:r>
          </a:p>
          <a:p>
            <a:pPr lvl="1"/>
            <a:endParaRPr lang="en-US" sz="800" dirty="0">
              <a:solidFill>
                <a:srgbClr val="FFFFFF"/>
              </a:solidFill>
            </a:endParaRPr>
          </a:p>
          <a:p>
            <a:pPr lvl="1"/>
            <a:r>
              <a:rPr lang="en-US" sz="1600" dirty="0" smtClean="0">
                <a:solidFill>
                  <a:srgbClr val="FFFFFF"/>
                </a:solidFill>
              </a:rPr>
              <a:t>Elections</a:t>
            </a:r>
          </a:p>
          <a:p>
            <a:pPr lvl="1"/>
            <a:endParaRPr lang="en-US" sz="800" dirty="0">
              <a:solidFill>
                <a:srgbClr val="FFFFFF"/>
              </a:solidFill>
            </a:endParaRPr>
          </a:p>
          <a:p>
            <a:pPr lvl="1"/>
            <a:r>
              <a:rPr lang="en-US" sz="1600" dirty="0">
                <a:solidFill>
                  <a:srgbClr val="FFFFFF"/>
                </a:solidFill>
              </a:rPr>
              <a:t>Analysis/review of </a:t>
            </a:r>
            <a:r>
              <a:rPr lang="en-US" sz="1600" dirty="0" smtClean="0">
                <a:solidFill>
                  <a:srgbClr val="FFFFFF"/>
                </a:solidFill>
              </a:rPr>
              <a:t>results</a:t>
            </a:r>
          </a:p>
          <a:p>
            <a:pPr lvl="1"/>
            <a:endParaRPr lang="en-US" sz="800" dirty="0">
              <a:solidFill>
                <a:srgbClr val="FFFFFF"/>
              </a:solidFill>
            </a:endParaRPr>
          </a:p>
          <a:p>
            <a:pPr lvl="1"/>
            <a:r>
              <a:rPr lang="en-US" sz="1600" dirty="0">
                <a:solidFill>
                  <a:srgbClr val="FFFFFF"/>
                </a:solidFill>
              </a:rPr>
              <a:t>Membership and </a:t>
            </a:r>
            <a:r>
              <a:rPr lang="en-US" sz="1600" dirty="0" smtClean="0">
                <a:solidFill>
                  <a:srgbClr val="FFFFFF"/>
                </a:solidFill>
              </a:rPr>
              <a:t>authorship</a:t>
            </a:r>
          </a:p>
          <a:p>
            <a:pPr lvl="1"/>
            <a:endParaRPr lang="en-US" sz="800" dirty="0">
              <a:solidFill>
                <a:srgbClr val="FFFFFF"/>
              </a:solidFill>
            </a:endParaRPr>
          </a:p>
          <a:p>
            <a:pPr lvl="1"/>
            <a:r>
              <a:rPr lang="en-US" sz="1600" dirty="0">
                <a:solidFill>
                  <a:srgbClr val="FFFFFF"/>
                </a:solidFill>
              </a:rPr>
              <a:t>Talks at conferences</a:t>
            </a:r>
          </a:p>
          <a:p>
            <a:endParaRPr lang="en-US" dirty="0">
              <a:solidFill>
                <a:srgbClr val="FFFFFF"/>
              </a:solidFill>
            </a:endParaRPr>
          </a:p>
        </p:txBody>
      </p:sp>
      <p:sp>
        <p:nvSpPr>
          <p:cNvPr id="4" name="Content Placeholder 3"/>
          <p:cNvSpPr>
            <a:spLocks noGrp="1"/>
          </p:cNvSpPr>
          <p:nvPr>
            <p:ph sz="half" idx="2"/>
          </p:nvPr>
        </p:nvSpPr>
        <p:spPr/>
        <p:txBody>
          <a:bodyPr/>
          <a:lstStyle/>
          <a:p>
            <a:endParaRPr lang="en-US"/>
          </a:p>
        </p:txBody>
      </p:sp>
      <p:pic>
        <p:nvPicPr>
          <p:cNvPr id="28677" name="Picture 2"/>
          <p:cNvPicPr>
            <a:picLocks noChangeAspect="1" noChangeArrowheads="1"/>
          </p:cNvPicPr>
          <p:nvPr/>
        </p:nvPicPr>
        <p:blipFill>
          <a:blip r:embed="rId2">
            <a:extLst>
              <a:ext uri="{28A0092B-C50C-407E-A947-70E740481C1C}">
                <a14:useLocalDpi xmlns:a14="http://schemas.microsoft.com/office/drawing/2010/main" val="0"/>
              </a:ext>
            </a:extLst>
          </a:blip>
          <a:srcRect l="751" t="26401" r="55499" b="19200"/>
          <a:stretch>
            <a:fillRect/>
          </a:stretch>
        </p:blipFill>
        <p:spPr bwMode="auto">
          <a:xfrm>
            <a:off x="5126788" y="1504950"/>
            <a:ext cx="3530600" cy="4140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78" name="TextBox 5"/>
          <p:cNvSpPr txBox="1">
            <a:spLocks noChangeArrowheads="1"/>
          </p:cNvSpPr>
          <p:nvPr/>
        </p:nvSpPr>
        <p:spPr bwMode="auto">
          <a:xfrm>
            <a:off x="5829300" y="1917700"/>
            <a:ext cx="2587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r>
              <a:rPr lang="en-US" sz="1600" dirty="0">
                <a:solidFill>
                  <a:srgbClr val="FF0000"/>
                </a:solidFill>
              </a:rPr>
              <a:t>DØ Governance Document</a:t>
            </a:r>
          </a:p>
        </p:txBody>
      </p:sp>
    </p:spTree>
    <p:extLst>
      <p:ext uri="{BB962C8B-B14F-4D97-AF65-F5344CB8AC3E}">
        <p14:creationId xmlns:p14="http://schemas.microsoft.com/office/powerpoint/2010/main" val="3199991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and demographics</a:t>
            </a:r>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27</a:t>
            </a:fld>
            <a:endParaRPr lang="en-US" dirty="0"/>
          </a:p>
        </p:txBody>
      </p:sp>
      <p:sp>
        <p:nvSpPr>
          <p:cNvPr id="8" name="Rectangle 7"/>
          <p:cNvSpPr/>
          <p:nvPr/>
        </p:nvSpPr>
        <p:spPr bwMode="auto">
          <a:xfrm>
            <a:off x="1085850" y="1133475"/>
            <a:ext cx="7543800" cy="519112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             </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9000" t="8400" r="10500" b="9599"/>
          <a:stretch>
            <a:fillRect/>
          </a:stretch>
        </p:blipFill>
        <p:spPr bwMode="auto">
          <a:xfrm>
            <a:off x="1155700" y="1465684"/>
            <a:ext cx="7378700" cy="46981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224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BaBar</a:t>
            </a:r>
            <a:r>
              <a:rPr lang="en-US" dirty="0" smtClean="0"/>
              <a:t> collaboration ( about 500 )</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28</a:t>
            </a:fld>
            <a:endParaRPr lang="en-US" dirty="0"/>
          </a:p>
        </p:txBody>
      </p:sp>
      <p:pic>
        <p:nvPicPr>
          <p:cNvPr id="6" name="Picture 4" descr="BaBarPersonnelFractions-1999-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1482598"/>
            <a:ext cx="7277100" cy="45118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471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ATLAS collaboration (2700)</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29</a:t>
            </a:fld>
            <a:endParaRPr lang="en-US" dirty="0"/>
          </a:p>
        </p:txBody>
      </p:sp>
      <p:grpSp>
        <p:nvGrpSpPr>
          <p:cNvPr id="6" name="Group 7"/>
          <p:cNvGrpSpPr>
            <a:grpSpLocks/>
          </p:cNvGrpSpPr>
          <p:nvPr/>
        </p:nvGrpSpPr>
        <p:grpSpPr bwMode="auto">
          <a:xfrm>
            <a:off x="1320800" y="1520927"/>
            <a:ext cx="7442200" cy="4727473"/>
            <a:chOff x="-582891" y="-517902"/>
            <a:chExt cx="9231984" cy="5605221"/>
          </a:xfrm>
        </p:grpSpPr>
        <p:graphicFrame>
          <p:nvGraphicFramePr>
            <p:cNvPr id="7" name="Chart 1"/>
            <p:cNvGraphicFramePr>
              <a:graphicFrameLocks/>
            </p:cNvGraphicFramePr>
            <p:nvPr/>
          </p:nvGraphicFramePr>
          <p:xfrm>
            <a:off x="-582891" y="-517902"/>
            <a:ext cx="9231984" cy="5605221"/>
          </p:xfrm>
          <a:graphic>
            <a:graphicData uri="http://schemas.openxmlformats.org/presentationml/2006/ole">
              <mc:AlternateContent xmlns:mc="http://schemas.openxmlformats.org/markup-compatibility/2006">
                <mc:Choice xmlns:v="urn:schemas-microsoft-com:vml" Requires="v">
                  <p:oleObj spid="_x0000_s2070" name="Worksheet" r:id="rId3" imgW="8343900" imgH="5181600" progId="Excel.Sheet.8">
                    <p:embed/>
                  </p:oleObj>
                </mc:Choice>
                <mc:Fallback>
                  <p:oleObj name="Worksheet" r:id="rId3" imgW="8343900" imgH="5181600" progId="Excel.Shee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891" y="-517902"/>
                          <a:ext cx="9231984" cy="560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1"/>
            <p:cNvSpPr txBox="1">
              <a:spLocks noChangeArrowheads="1"/>
            </p:cNvSpPr>
            <p:nvPr/>
          </p:nvSpPr>
          <p:spPr bwMode="auto">
            <a:xfrm>
              <a:off x="3011802" y="-249455"/>
              <a:ext cx="4083378" cy="1093922"/>
            </a:xfrm>
            <a:prstGeom prst="rect">
              <a:avLst/>
            </a:prstGeom>
            <a:solidFill>
              <a:schemeClr val="accent2">
                <a:lumMod val="20000"/>
                <a:lumOff val="80000"/>
              </a:schemeClr>
            </a:solidFill>
            <a:ln w="9525">
              <a:solidFill>
                <a:srgbClr val="000000"/>
              </a:solidFill>
              <a:miter lim="800000"/>
              <a:headEnd/>
              <a:tailEnd/>
            </a:ln>
          </p:spPr>
          <p:txBody>
            <a:bodyPr wrap="none"/>
            <a:lstStyle>
              <a:lvl1pPr eaLnBrk="0" hangingPunct="0">
                <a:defRPr sz="2000">
                  <a:solidFill>
                    <a:schemeClr val="tx1"/>
                  </a:solidFill>
                  <a:latin typeface="Tahoma" pitchFamily="34" charset="0"/>
                </a:defRPr>
              </a:lvl1pPr>
              <a:lvl2pPr marL="742950" indent="-285750" eaLnBrk="0" hangingPunct="0">
                <a:defRPr sz="2000">
                  <a:solidFill>
                    <a:schemeClr val="tx1"/>
                  </a:solidFill>
                  <a:latin typeface="Tahoma" pitchFamily="34" charset="0"/>
                </a:defRPr>
              </a:lvl2pPr>
              <a:lvl3pPr marL="1143000" indent="-228600" eaLnBrk="0" hangingPunct="0">
                <a:defRPr sz="2000">
                  <a:solidFill>
                    <a:schemeClr val="tx1"/>
                  </a:solidFill>
                  <a:latin typeface="Tahoma" pitchFamily="34" charset="0"/>
                </a:defRPr>
              </a:lvl3pPr>
              <a:lvl4pPr marL="1600200" indent="-228600" eaLnBrk="0" hangingPunct="0">
                <a:defRPr sz="2000">
                  <a:solidFill>
                    <a:schemeClr val="tx1"/>
                  </a:solidFill>
                  <a:latin typeface="Tahoma" pitchFamily="34" charset="0"/>
                </a:defRPr>
              </a:lvl4pPr>
              <a:lvl5pPr marL="2057400" indent="-228600" eaLnBrk="0" hangingPunct="0">
                <a:defRPr sz="2000">
                  <a:solidFill>
                    <a:schemeClr val="tx1"/>
                  </a:solidFill>
                  <a:latin typeface="Tahoma" pitchFamily="34" charset="0"/>
                </a:defRPr>
              </a:lvl5pPr>
              <a:lvl6pPr marL="2514600" indent="-228600" eaLnBrk="0" fontAlgn="base" hangingPunct="0">
                <a:spcBef>
                  <a:spcPct val="0"/>
                </a:spcBef>
                <a:spcAft>
                  <a:spcPct val="0"/>
                </a:spcAft>
                <a:defRPr sz="2000">
                  <a:solidFill>
                    <a:schemeClr val="tx1"/>
                  </a:solidFill>
                  <a:latin typeface="Tahoma" pitchFamily="34" charset="0"/>
                </a:defRPr>
              </a:lvl6pPr>
              <a:lvl7pPr marL="2971800" indent="-228600" eaLnBrk="0" fontAlgn="base" hangingPunct="0">
                <a:spcBef>
                  <a:spcPct val="0"/>
                </a:spcBef>
                <a:spcAft>
                  <a:spcPct val="0"/>
                </a:spcAft>
                <a:defRPr sz="2000">
                  <a:solidFill>
                    <a:schemeClr val="tx1"/>
                  </a:solidFill>
                  <a:latin typeface="Tahoma" pitchFamily="34" charset="0"/>
                </a:defRPr>
              </a:lvl7pPr>
              <a:lvl8pPr marL="3429000" indent="-228600" eaLnBrk="0" fontAlgn="base" hangingPunct="0">
                <a:spcBef>
                  <a:spcPct val="0"/>
                </a:spcBef>
                <a:spcAft>
                  <a:spcPct val="0"/>
                </a:spcAft>
                <a:defRPr sz="2000">
                  <a:solidFill>
                    <a:schemeClr val="tx1"/>
                  </a:solidFill>
                  <a:latin typeface="Tahoma" pitchFamily="34" charset="0"/>
                </a:defRPr>
              </a:lvl8pPr>
              <a:lvl9pPr marL="3886200" indent="-228600" eaLnBrk="0" fontAlgn="base" hangingPunct="0">
                <a:spcBef>
                  <a:spcPct val="0"/>
                </a:spcBef>
                <a:spcAft>
                  <a:spcPct val="0"/>
                </a:spcAft>
                <a:defRPr sz="2000">
                  <a:solidFill>
                    <a:schemeClr val="tx1"/>
                  </a:solidFill>
                  <a:latin typeface="Tahoma" pitchFamily="34" charset="0"/>
                </a:defRPr>
              </a:lvl9pPr>
            </a:lstStyle>
            <a:p>
              <a:pPr eaLnBrk="1" hangingPunct="1"/>
              <a:r>
                <a:rPr lang="en-US" sz="1400" b="1" dirty="0">
                  <a:solidFill>
                    <a:srgbClr val="002060"/>
                  </a:solidFill>
                  <a:latin typeface="Times New Roman" pitchFamily="18" charset="0"/>
                </a:rPr>
                <a:t>All	2690	(&lt; 35 y    47.2%)</a:t>
              </a:r>
            </a:p>
            <a:p>
              <a:pPr eaLnBrk="1" hangingPunct="1"/>
              <a:r>
                <a:rPr lang="en-US" sz="1400" b="1" dirty="0">
                  <a:solidFill>
                    <a:srgbClr val="002060"/>
                  </a:solidFill>
                  <a:latin typeface="Times New Roman" pitchFamily="18" charset="0"/>
                </a:rPr>
                <a:t>Male	81.8%	(&lt; 35 y    44.0%)</a:t>
              </a:r>
            </a:p>
            <a:p>
              <a:pPr eaLnBrk="1" hangingPunct="1"/>
              <a:r>
                <a:rPr lang="en-US" sz="1400" b="1" dirty="0">
                  <a:solidFill>
                    <a:srgbClr val="002060"/>
                  </a:solidFill>
                  <a:latin typeface="Times New Roman" pitchFamily="18" charset="0"/>
                </a:rPr>
                <a:t>Female	18.2%	(&lt; 35 y    61.3%)</a:t>
              </a:r>
            </a:p>
            <a:p>
              <a:pPr eaLnBrk="1" hangingPunct="1"/>
              <a:r>
                <a:rPr lang="en-US" sz="1400" b="1" dirty="0">
                  <a:solidFill>
                    <a:srgbClr val="002060"/>
                  </a:solidFill>
                  <a:latin typeface="Times New Roman" pitchFamily="18" charset="0"/>
                </a:rPr>
                <a:t>(Status 1.1.2010)</a:t>
              </a:r>
            </a:p>
          </p:txBody>
        </p:sp>
      </p:grpSp>
    </p:spTree>
    <p:extLst>
      <p:ext uri="{BB962C8B-B14F-4D97-AF65-F5344CB8AC3E}">
        <p14:creationId xmlns:p14="http://schemas.microsoft.com/office/powerpoint/2010/main" val="11776827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Abstract: Organizing large projects across boundaries</a:t>
            </a:r>
            <a:endParaRPr lang="en-US" sz="2000" dirty="0"/>
          </a:p>
        </p:txBody>
      </p:sp>
      <p:sp>
        <p:nvSpPr>
          <p:cNvPr id="3" name="Content Placeholder 2"/>
          <p:cNvSpPr>
            <a:spLocks noGrp="1"/>
          </p:cNvSpPr>
          <p:nvPr>
            <p:ph idx="1"/>
          </p:nvPr>
        </p:nvSpPr>
        <p:spPr/>
        <p:txBody>
          <a:bodyPr/>
          <a:lstStyle/>
          <a:p>
            <a:pPr marL="0" indent="0">
              <a:buNone/>
            </a:pPr>
            <a:endParaRPr lang="en-US" sz="1200" dirty="0"/>
          </a:p>
          <a:p>
            <a:r>
              <a:rPr lang="en-US" sz="1200" dirty="0"/>
              <a:t>The sun never sets on today’s large particle physics collaborations.  Major experiments at the Large Hadron Collider at CERN each involve more than 2000 physicists from more than 100 institutions and forty countries.  The detectors built by these collaborations are massive, billion-dollar enterprises of great complexity and myriad components.  Collaborating physicists carry out the analysis of the data that is acquired by these detectors and relayed electronically across the globe to data centers tied together through GRID computing.  The collaborations publish papers based on petabytes of data just months after the data are taken. </a:t>
            </a:r>
            <a:endParaRPr lang="en-US" sz="1200" dirty="0" smtClean="0"/>
          </a:p>
          <a:p>
            <a:r>
              <a:rPr lang="en-US" sz="1200" dirty="0" smtClean="0"/>
              <a:t> </a:t>
            </a:r>
            <a:endParaRPr lang="en-US" sz="1200" dirty="0"/>
          </a:p>
          <a:p>
            <a:r>
              <a:rPr lang="en-US" sz="1200" dirty="0"/>
              <a:t>How can this possibly work</a:t>
            </a:r>
            <a:r>
              <a:rPr lang="en-US" sz="1200" dirty="0" smtClean="0"/>
              <a:t>?</a:t>
            </a:r>
          </a:p>
          <a:p>
            <a:endParaRPr lang="en-US" sz="1200" dirty="0"/>
          </a:p>
          <a:p>
            <a:r>
              <a:rPr lang="en-US" sz="1200" dirty="0"/>
              <a:t>I will describe how particle physics has evolved to be able to organize these projects across boundaries, from setting the physics goals, establishing governance, making the hard technology choices and the actual construction and commissioning of the detectors to the analyses and production of physics discoveries. </a:t>
            </a:r>
          </a:p>
          <a:p>
            <a:r>
              <a:rPr lang="en-US" sz="1200" dirty="0"/>
              <a:t> </a:t>
            </a:r>
          </a:p>
          <a:p>
            <a:r>
              <a:rPr lang="en-US" sz="1200" dirty="0"/>
              <a:t>Is there anything to learn here that is applicable to biological research?</a:t>
            </a:r>
          </a:p>
          <a:p>
            <a:r>
              <a:rPr lang="en-US" sz="1200" dirty="0"/>
              <a:t>  </a:t>
            </a:r>
          </a:p>
          <a:p>
            <a:r>
              <a:rPr lang="en-US" sz="1200" dirty="0"/>
              <a:t>When asked to give this talk I was intrigued by the inquiry into whether the nature of international particle physics collaborations reveals possible applications to major biological projects. I will describe my conclusions and the many questions that this inquiry raised.    </a:t>
            </a:r>
          </a:p>
          <a:p>
            <a:r>
              <a:rPr lang="en-US" sz="1200" dirty="0"/>
              <a:t> </a:t>
            </a:r>
          </a:p>
        </p:txBody>
      </p:sp>
      <p:sp>
        <p:nvSpPr>
          <p:cNvPr id="4" name="Footer Placeholder 3"/>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a:t>
            </a:fld>
            <a:endParaRPr lang="en-US" dirty="0"/>
          </a:p>
        </p:txBody>
      </p:sp>
    </p:spTree>
    <p:extLst>
      <p:ext uri="{BB962C8B-B14F-4D97-AF65-F5344CB8AC3E}">
        <p14:creationId xmlns:p14="http://schemas.microsoft.com/office/powerpoint/2010/main" val="25368388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Governance and demographics</a:t>
            </a:r>
            <a:endParaRPr lang="en-US" dirty="0"/>
          </a:p>
        </p:txBody>
      </p:sp>
      <p:sp>
        <p:nvSpPr>
          <p:cNvPr id="6" name="Content Placeholder 5"/>
          <p:cNvSpPr>
            <a:spLocks noGrp="1"/>
          </p:cNvSpPr>
          <p:nvPr>
            <p:ph idx="1"/>
          </p:nvPr>
        </p:nvSpPr>
        <p:spPr/>
        <p:txBody>
          <a:bodyPr/>
          <a:lstStyle/>
          <a:p>
            <a:r>
              <a:rPr lang="en-US" sz="2000" dirty="0" smtClean="0"/>
              <a:t>One very difficult issue is </a:t>
            </a:r>
            <a:r>
              <a:rPr lang="en-US" sz="2000" dirty="0" smtClean="0">
                <a:solidFill>
                  <a:srgbClr val="FFFF00"/>
                </a:solidFill>
              </a:rPr>
              <a:t>the association of credit for discoveries with individuals</a:t>
            </a:r>
            <a:r>
              <a:rPr lang="en-US" sz="2000" dirty="0" smtClean="0"/>
              <a:t>: this is necessary for academic careers.  It has worked in the </a:t>
            </a:r>
            <a:r>
              <a:rPr lang="en-US" sz="2000" dirty="0" err="1" smtClean="0"/>
              <a:t>DZero</a:t>
            </a:r>
            <a:r>
              <a:rPr lang="en-US" sz="2000" dirty="0" smtClean="0"/>
              <a:t> and CDF detectors at the 500 collaborators level and is an experiment at the LHC with 3000 collaborators.</a:t>
            </a:r>
          </a:p>
          <a:p>
            <a:endParaRPr lang="en-US" sz="800" dirty="0"/>
          </a:p>
          <a:p>
            <a:r>
              <a:rPr lang="en-US" sz="2000" dirty="0" smtClean="0"/>
              <a:t>Rules for authorship are clearly established: require </a:t>
            </a:r>
            <a:r>
              <a:rPr lang="en-US" sz="2000" dirty="0" smtClean="0">
                <a:solidFill>
                  <a:srgbClr val="FFFF00"/>
                </a:solidFill>
              </a:rPr>
              <a:t>“service work” in addition to analyzing data.  </a:t>
            </a:r>
            <a:r>
              <a:rPr lang="en-US" sz="2000" dirty="0" smtClean="0"/>
              <a:t>Generally everyone that has contributed to the result from hardware builders to algorithm developers lands on the author list</a:t>
            </a:r>
          </a:p>
          <a:p>
            <a:endParaRPr lang="en-US" sz="800" dirty="0" smtClean="0"/>
          </a:p>
          <a:p>
            <a:r>
              <a:rPr lang="en-US" sz="2000" dirty="0" smtClean="0"/>
              <a:t>For an academic department, </a:t>
            </a:r>
            <a:r>
              <a:rPr lang="en-US" sz="2000" dirty="0" smtClean="0">
                <a:solidFill>
                  <a:srgbClr val="FFFF00"/>
                </a:solidFill>
              </a:rPr>
              <a:t>internal documentation and references within the collaboration must be weighed to establish contribution</a:t>
            </a:r>
            <a:endParaRPr lang="en-US" sz="2000" dirty="0">
              <a:solidFill>
                <a:srgbClr val="FFFF00"/>
              </a:solidFill>
            </a:endParaRPr>
          </a:p>
        </p:txBody>
      </p:sp>
    </p:spTree>
    <p:extLst>
      <p:ext uri="{BB962C8B-B14F-4D97-AF65-F5344CB8AC3E}">
        <p14:creationId xmlns:p14="http://schemas.microsoft.com/office/powerpoint/2010/main" val="3095151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Coordination among agencies</a:t>
            </a:r>
            <a:endParaRPr lang="en-US" dirty="0"/>
          </a:p>
        </p:txBody>
      </p:sp>
      <p:sp>
        <p:nvSpPr>
          <p:cNvPr id="3" name="Content Placeholder 2"/>
          <p:cNvSpPr>
            <a:spLocks noGrp="1"/>
          </p:cNvSpPr>
          <p:nvPr>
            <p:ph idx="1"/>
          </p:nvPr>
        </p:nvSpPr>
        <p:spPr/>
        <p:txBody>
          <a:bodyPr/>
          <a:lstStyle/>
          <a:p>
            <a:r>
              <a:rPr lang="en-US" sz="2000" dirty="0" smtClean="0"/>
              <a:t>Individual detector collaborations have </a:t>
            </a:r>
            <a:r>
              <a:rPr lang="en-US" sz="2000" dirty="0" smtClean="0">
                <a:solidFill>
                  <a:srgbClr val="FFFF00"/>
                </a:solidFill>
              </a:rPr>
              <a:t>“international finance committees”</a:t>
            </a:r>
            <a:r>
              <a:rPr lang="en-US" sz="2000" dirty="0" smtClean="0"/>
              <a:t> that agree on funding, including operational costs (usually through a capitation charge)</a:t>
            </a:r>
          </a:p>
          <a:p>
            <a:endParaRPr lang="en-US" sz="800" dirty="0"/>
          </a:p>
          <a:p>
            <a:r>
              <a:rPr lang="en-US" sz="2000" dirty="0" smtClean="0"/>
              <a:t>There exists an international group, the </a:t>
            </a:r>
            <a:r>
              <a:rPr lang="en-US" sz="2000" dirty="0" smtClean="0">
                <a:solidFill>
                  <a:srgbClr val="FFFF00"/>
                </a:solidFill>
              </a:rPr>
              <a:t>“Funding Agencies for Large Colliders” (FALC), </a:t>
            </a:r>
            <a:r>
              <a:rPr lang="en-US" sz="2000" dirty="0" smtClean="0"/>
              <a:t>that brings together managers from the funding agencies and three directors, one each from Europe, Asia and the Americas.  Most important for establishing relations among science managers in the different regions.</a:t>
            </a:r>
          </a:p>
          <a:p>
            <a:endParaRPr lang="en-US" sz="800" dirty="0"/>
          </a:p>
          <a:p>
            <a:r>
              <a:rPr lang="en-US" sz="2000" dirty="0"/>
              <a:t>T</a:t>
            </a:r>
            <a:r>
              <a:rPr lang="en-US" sz="2000" dirty="0" smtClean="0"/>
              <a:t>he US participation on the large LHC detectors, ATLAS and CMS, are overseen by a </a:t>
            </a:r>
            <a:r>
              <a:rPr lang="en-US" sz="2000" dirty="0" smtClean="0">
                <a:solidFill>
                  <a:srgbClr val="FFFF00"/>
                </a:solidFill>
              </a:rPr>
              <a:t>“Joint Oversight Group (JOG)” </a:t>
            </a:r>
            <a:r>
              <a:rPr lang="en-US" sz="2000" dirty="0" smtClean="0"/>
              <a:t>formed by the DOE and NSF</a:t>
            </a:r>
            <a:endParaRPr lang="en-US" sz="2000" dirty="0"/>
          </a:p>
        </p:txBody>
      </p:sp>
      <p:sp>
        <p:nvSpPr>
          <p:cNvPr id="4" name="Footer Placeholder 3"/>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31</a:t>
            </a:fld>
            <a:endParaRPr lang="en-US" dirty="0"/>
          </a:p>
        </p:txBody>
      </p:sp>
    </p:spTree>
    <p:extLst>
      <p:ext uri="{BB962C8B-B14F-4D97-AF65-F5344CB8AC3E}">
        <p14:creationId xmlns:p14="http://schemas.microsoft.com/office/powerpoint/2010/main" val="1082577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Improbable </a:t>
            </a:r>
            <a:r>
              <a:rPr lang="en-US" dirty="0" smtClean="0">
                <a:sym typeface="Wingdings" pitchFamily="2" charset="2"/>
              </a:rPr>
              <a:t></a:t>
            </a:r>
            <a:r>
              <a:rPr lang="en-US" dirty="0" smtClean="0"/>
              <a:t> real: Evolution</a:t>
            </a:r>
            <a:endParaRPr lang="en-US" dirty="0"/>
          </a:p>
        </p:txBody>
      </p:sp>
      <p:sp>
        <p:nvSpPr>
          <p:cNvPr id="4" name="Footer Placeholder 3"/>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32</a:t>
            </a:fld>
            <a:endParaRPr lang="en-US" dirty="0"/>
          </a:p>
        </p:txBody>
      </p:sp>
      <p:pic>
        <p:nvPicPr>
          <p:cNvPr id="6" name="Picture 6" descr="http://www.lbl.gov/Science-Articles/Archive/sabl/2005/October/Segre_Chamberlain_oth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0800"/>
            <a:ext cx="1885825" cy="181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J:\AAAS\CDF_photo.jpg"/>
          <p:cNvPicPr>
            <a:picLocks noChangeAspect="1" noChangeArrowheads="1"/>
          </p:cNvPicPr>
          <p:nvPr/>
        </p:nvPicPr>
        <p:blipFill>
          <a:blip r:embed="rId3">
            <a:extLst>
              <a:ext uri="{28A0092B-C50C-407E-A947-70E740481C1C}">
                <a14:useLocalDpi xmlns:a14="http://schemas.microsoft.com/office/drawing/2010/main" val="0"/>
              </a:ext>
            </a:extLst>
          </a:blip>
          <a:srcRect t="47021"/>
          <a:stretch>
            <a:fillRect/>
          </a:stretch>
        </p:blipFill>
        <p:spPr bwMode="auto">
          <a:xfrm>
            <a:off x="4282634" y="3060700"/>
            <a:ext cx="211181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 descr="coll.jpg"/>
          <p:cNvPicPr preferRelativeResize="0">
            <a:picLocks noGrp="1" noChangeAspect="1"/>
          </p:cNvPicPr>
          <p:nvPr>
            <p:ph idx="1"/>
          </p:nvPr>
        </p:nvPicPr>
        <p:blipFill>
          <a:blip r:embed="rId4" cstate="print">
            <a:extLst>
              <a:ext uri="{28A0092B-C50C-407E-A947-70E740481C1C}">
                <a14:useLocalDpi xmlns:a14="http://schemas.microsoft.com/office/drawing/2010/main" val="0"/>
              </a:ext>
            </a:extLst>
          </a:blip>
          <a:srcRect t="27293" b="4706"/>
          <a:stretch>
            <a:fillRect/>
          </a:stretch>
        </p:blipFill>
        <p:spPr bwMode="auto">
          <a:xfrm>
            <a:off x="6381750" y="4216400"/>
            <a:ext cx="248912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68500" y="4229100"/>
            <a:ext cx="2390334" cy="523220"/>
          </a:xfrm>
          <a:prstGeom prst="rect">
            <a:avLst/>
          </a:prstGeom>
          <a:noFill/>
        </p:spPr>
        <p:txBody>
          <a:bodyPr wrap="none" rtlCol="0">
            <a:spAutoFit/>
          </a:bodyPr>
          <a:lstStyle/>
          <a:p>
            <a:r>
              <a:rPr lang="en-US" sz="1400" dirty="0" smtClean="0"/>
              <a:t>Weak neutral currents  (PS)</a:t>
            </a:r>
          </a:p>
          <a:p>
            <a:r>
              <a:rPr lang="en-US" sz="1400" dirty="0" smtClean="0"/>
              <a:t>50 collaborators (1973)</a:t>
            </a:r>
            <a:endParaRPr lang="en-US" sz="1400" dirty="0"/>
          </a:p>
        </p:txBody>
      </p:sp>
      <p:sp>
        <p:nvSpPr>
          <p:cNvPr id="12" name="TextBox 11"/>
          <p:cNvSpPr txBox="1"/>
          <p:nvPr/>
        </p:nvSpPr>
        <p:spPr>
          <a:xfrm>
            <a:off x="4211609" y="4889500"/>
            <a:ext cx="2122697" cy="523220"/>
          </a:xfrm>
          <a:prstGeom prst="rect">
            <a:avLst/>
          </a:prstGeom>
          <a:noFill/>
        </p:spPr>
        <p:txBody>
          <a:bodyPr wrap="none" rtlCol="0">
            <a:spAutoFit/>
          </a:bodyPr>
          <a:lstStyle/>
          <a:p>
            <a:r>
              <a:rPr lang="en-US" sz="1400" dirty="0" smtClean="0"/>
              <a:t>Top quark (</a:t>
            </a:r>
            <a:r>
              <a:rPr lang="en-US" sz="1400" dirty="0" err="1" smtClean="0"/>
              <a:t>Fermilab</a:t>
            </a:r>
            <a:r>
              <a:rPr lang="en-US" sz="1400" dirty="0" smtClean="0"/>
              <a:t>)</a:t>
            </a:r>
          </a:p>
          <a:p>
            <a:r>
              <a:rPr lang="en-US" sz="1400" dirty="0" smtClean="0"/>
              <a:t>500 collaborators (1995)</a:t>
            </a:r>
            <a:endParaRPr lang="en-US" sz="1400" dirty="0"/>
          </a:p>
        </p:txBody>
      </p:sp>
      <p:sp>
        <p:nvSpPr>
          <p:cNvPr id="13" name="TextBox 12"/>
          <p:cNvSpPr txBox="1"/>
          <p:nvPr/>
        </p:nvSpPr>
        <p:spPr>
          <a:xfrm>
            <a:off x="6403137" y="5836910"/>
            <a:ext cx="2467741" cy="523220"/>
          </a:xfrm>
          <a:prstGeom prst="rect">
            <a:avLst/>
          </a:prstGeom>
          <a:noFill/>
        </p:spPr>
        <p:txBody>
          <a:bodyPr wrap="square" rtlCol="0">
            <a:spAutoFit/>
          </a:bodyPr>
          <a:lstStyle/>
          <a:p>
            <a:r>
              <a:rPr lang="en-US" sz="1400" dirty="0" smtClean="0"/>
              <a:t>Higgs ? (LHC)</a:t>
            </a:r>
          </a:p>
          <a:p>
            <a:r>
              <a:rPr lang="en-US" sz="1400" dirty="0" smtClean="0"/>
              <a:t>3000 collaborators 2012?</a:t>
            </a:r>
            <a:endParaRPr lang="en-US" sz="1400" dirty="0"/>
          </a:p>
        </p:txBody>
      </p:sp>
      <p:sp>
        <p:nvSpPr>
          <p:cNvPr id="14" name="TextBox 13"/>
          <p:cNvSpPr txBox="1"/>
          <p:nvPr/>
        </p:nvSpPr>
        <p:spPr>
          <a:xfrm>
            <a:off x="266700" y="3124200"/>
            <a:ext cx="1923925" cy="523220"/>
          </a:xfrm>
          <a:prstGeom prst="rect">
            <a:avLst/>
          </a:prstGeom>
          <a:noFill/>
        </p:spPr>
        <p:txBody>
          <a:bodyPr wrap="none" rtlCol="0">
            <a:spAutoFit/>
          </a:bodyPr>
          <a:lstStyle/>
          <a:p>
            <a:r>
              <a:rPr lang="en-US" sz="1400" dirty="0" smtClean="0"/>
              <a:t>Antiproton (</a:t>
            </a:r>
            <a:r>
              <a:rPr lang="en-US" sz="1400" dirty="0" err="1" smtClean="0"/>
              <a:t>Bevatron</a:t>
            </a:r>
            <a:r>
              <a:rPr lang="en-US" sz="1400" dirty="0" smtClean="0"/>
              <a:t>)</a:t>
            </a:r>
          </a:p>
          <a:p>
            <a:r>
              <a:rPr lang="en-US" sz="1400" dirty="0" smtClean="0"/>
              <a:t>5 collaborators (1956)</a:t>
            </a:r>
            <a:endParaRPr lang="en-US" sz="1400" dirty="0"/>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6401"/>
          <a:stretch/>
        </p:blipFill>
        <p:spPr>
          <a:xfrm>
            <a:off x="2165362" y="2222500"/>
            <a:ext cx="2117272" cy="1970532"/>
          </a:xfrm>
          <a:prstGeom prst="rect">
            <a:avLst/>
          </a:prstGeom>
        </p:spPr>
      </p:pic>
      <p:sp>
        <p:nvSpPr>
          <p:cNvPr id="20" name="TextBox 19"/>
          <p:cNvSpPr txBox="1"/>
          <p:nvPr/>
        </p:nvSpPr>
        <p:spPr>
          <a:xfrm>
            <a:off x="4777466" y="1398681"/>
            <a:ext cx="4002541" cy="1200329"/>
          </a:xfrm>
          <a:prstGeom prst="rect">
            <a:avLst/>
          </a:prstGeom>
          <a:noFill/>
          <a:ln>
            <a:solidFill>
              <a:srgbClr val="FFFFFF"/>
            </a:solidFill>
          </a:ln>
        </p:spPr>
        <p:txBody>
          <a:bodyPr wrap="square" rtlCol="0">
            <a:spAutoFit/>
          </a:bodyPr>
          <a:lstStyle/>
          <a:p>
            <a:r>
              <a:rPr lang="en-US" dirty="0" smtClean="0"/>
              <a:t>The field has had the time to evolve to scalable models of collaboration</a:t>
            </a:r>
            <a:endParaRPr lang="en-US" dirty="0"/>
          </a:p>
        </p:txBody>
      </p:sp>
    </p:spTree>
    <p:extLst>
      <p:ext uri="{BB962C8B-B14F-4D97-AF65-F5344CB8AC3E}">
        <p14:creationId xmlns:p14="http://schemas.microsoft.com/office/powerpoint/2010/main" val="13954397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Improbable </a:t>
            </a:r>
            <a:r>
              <a:rPr lang="en-US" dirty="0" smtClean="0">
                <a:sym typeface="Wingdings" pitchFamily="2" charset="2"/>
              </a:rPr>
              <a:t></a:t>
            </a:r>
            <a:r>
              <a:rPr lang="en-US" dirty="0" smtClean="0"/>
              <a:t> real: Evolution</a:t>
            </a:r>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33</a:t>
            </a:fld>
            <a:endParaRPr lang="en-US" dirty="0"/>
          </a:p>
        </p:txBody>
      </p:sp>
      <p:sp>
        <p:nvSpPr>
          <p:cNvPr id="3" name="Content Placeholder 2"/>
          <p:cNvSpPr>
            <a:spLocks noGrp="1"/>
          </p:cNvSpPr>
          <p:nvPr>
            <p:ph idx="1"/>
          </p:nvPr>
        </p:nvSpPr>
        <p:spPr/>
        <p:txBody>
          <a:bodyPr/>
          <a:lstStyle/>
          <a:p>
            <a:pPr lvl="0"/>
            <a:endParaRPr lang="en-US" b="1" dirty="0">
              <a:solidFill>
                <a:srgbClr val="002060"/>
              </a:solidFill>
              <a:latin typeface="Arial" charset="0"/>
            </a:endParaRPr>
          </a:p>
          <a:p>
            <a:endParaRPr lang="en-US" dirty="0"/>
          </a:p>
        </p:txBody>
      </p:sp>
      <p:graphicFrame>
        <p:nvGraphicFramePr>
          <p:cNvPr id="16" name="Group 4"/>
          <p:cNvGraphicFramePr>
            <a:graphicFrameLocks noGrp="1"/>
          </p:cNvGraphicFramePr>
          <p:nvPr>
            <p:extLst>
              <p:ext uri="{D42A27DB-BD31-4B8C-83A1-F6EECF244321}">
                <p14:modId xmlns:p14="http://schemas.microsoft.com/office/powerpoint/2010/main" val="1695890260"/>
              </p:ext>
            </p:extLst>
          </p:nvPr>
        </p:nvGraphicFramePr>
        <p:xfrm>
          <a:off x="1346200" y="1511300"/>
          <a:ext cx="6858000" cy="3108323"/>
        </p:xfrm>
        <a:graphic>
          <a:graphicData uri="http://schemas.openxmlformats.org/drawingml/2006/table">
            <a:tbl>
              <a:tblPr/>
              <a:tblGrid>
                <a:gridCol w="2108223"/>
                <a:gridCol w="1606265"/>
                <a:gridCol w="1543312"/>
                <a:gridCol w="1600200"/>
              </a:tblGrid>
              <a:tr h="57914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2060"/>
                          </a:solidFill>
                          <a:effectLst/>
                          <a:latin typeface="Arial" charset="0"/>
                        </a:rPr>
                        <a:t>Collaboration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2060"/>
                          </a:solidFill>
                          <a:effectLst/>
                          <a:latin typeface="Arial" charset="0"/>
                        </a:rPr>
                        <a:t>Start Year</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2060"/>
                          </a:solidFill>
                          <a:effectLst/>
                          <a:latin typeface="Arial" charset="0"/>
                        </a:rPr>
                        <a:t>Number of scientists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rgbClr val="002060"/>
                          </a:solidFill>
                          <a:effectLst/>
                          <a:latin typeface="Arial" charset="0"/>
                        </a:rPr>
                        <a:t>Countries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smtClean="0">
                          <a:solidFill>
                            <a:srgbClr val="FFFF00"/>
                          </a:solidFill>
                        </a:rPr>
                        <a:t>CDF (</a:t>
                      </a:r>
                      <a:r>
                        <a:rPr lang="en-US" sz="1600" b="1" dirty="0" err="1" smtClean="0">
                          <a:solidFill>
                            <a:srgbClr val="FFFF00"/>
                          </a:solidFill>
                        </a:rPr>
                        <a:t>Tevatron</a:t>
                      </a:r>
                      <a:r>
                        <a:rPr lang="en-US" sz="1600" b="1" dirty="0" smtClean="0">
                          <a:solidFill>
                            <a:srgbClr val="FFFF00"/>
                          </a:solidFill>
                        </a:rPr>
                        <a:t>)</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1979</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~500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smtClean="0">
                          <a:solidFill>
                            <a:srgbClr val="FFFF00"/>
                          </a:solidFill>
                        </a:rPr>
                        <a:t>DØ (</a:t>
                      </a:r>
                      <a:r>
                        <a:rPr lang="en-US" sz="1600" b="1" dirty="0" err="1" smtClean="0">
                          <a:solidFill>
                            <a:srgbClr val="FFFF00"/>
                          </a:solidFill>
                        </a:rPr>
                        <a:t>Tevatron</a:t>
                      </a:r>
                      <a:r>
                        <a:rPr lang="en-US" sz="1600" b="1" dirty="0" smtClean="0">
                          <a:solidFill>
                            <a:srgbClr val="FFFF00"/>
                          </a:solidFill>
                        </a:rPr>
                        <a:t>)</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1983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~500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20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err="1" smtClean="0">
                          <a:solidFill>
                            <a:srgbClr val="FFFF00"/>
                          </a:solidFill>
                        </a:rPr>
                        <a:t>BaBar</a:t>
                      </a:r>
                      <a:r>
                        <a:rPr lang="en-US" sz="1600" b="1" dirty="0" smtClean="0">
                          <a:solidFill>
                            <a:srgbClr val="FFFF00"/>
                          </a:solidFill>
                        </a:rPr>
                        <a:t> (B-factory)</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1993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~400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smtClean="0">
                          <a:solidFill>
                            <a:srgbClr val="FFFF00"/>
                          </a:solidFill>
                        </a:rPr>
                        <a:t>Belle (B-factory)</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1993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~400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err="1" smtClean="0">
                          <a:solidFill>
                            <a:srgbClr val="FFFF00"/>
                          </a:solidFill>
                        </a:rPr>
                        <a:t>LHCb</a:t>
                      </a:r>
                      <a:r>
                        <a:rPr lang="en-US" sz="1600" b="1" dirty="0" smtClean="0">
                          <a:solidFill>
                            <a:srgbClr val="FFFF00"/>
                          </a:solidFill>
                        </a:rPr>
                        <a:t> (LHC)</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1998</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~600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12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smtClean="0">
                          <a:solidFill>
                            <a:srgbClr val="FFFF00"/>
                          </a:solidFill>
                        </a:rPr>
                        <a:t>ATLAS (LHC)</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1992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~3000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40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r h="36131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lang="en-US" sz="1600" b="1" dirty="0" smtClean="0">
                          <a:solidFill>
                            <a:srgbClr val="FFFF00"/>
                          </a:solidFill>
                        </a:rPr>
                        <a:t>CMS (LHC)</a:t>
                      </a:r>
                      <a:endParaRPr kumimoji="0" lang="en-US" sz="1600" b="1" i="0" u="none" strike="noStrike" cap="none" normalizeH="0" baseline="0" dirty="0" smtClean="0">
                        <a:ln>
                          <a:noFill/>
                        </a:ln>
                        <a:solidFill>
                          <a:srgbClr val="FFFF00"/>
                        </a:solidFill>
                        <a:effectLst/>
                        <a:latin typeface="Arial" charset="0"/>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1992</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~3000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bg1"/>
                          </a:solidFill>
                          <a:effectLst/>
                          <a:latin typeface="Arial" charset="0"/>
                        </a:rPr>
                        <a:t>~ 40</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alpha val="72000"/>
                      </a:schemeClr>
                    </a:solidFill>
                  </a:tcPr>
                </a:tc>
              </a:tr>
            </a:tbl>
          </a:graphicData>
        </a:graphic>
      </p:graphicFrame>
      <p:sp>
        <p:nvSpPr>
          <p:cNvPr id="10" name="Rectangle 9"/>
          <p:cNvSpPr/>
          <p:nvPr/>
        </p:nvSpPr>
        <p:spPr>
          <a:xfrm>
            <a:off x="1346200" y="4783604"/>
            <a:ext cx="6858000" cy="1323439"/>
          </a:xfrm>
          <a:prstGeom prst="rect">
            <a:avLst/>
          </a:prstGeom>
          <a:ln>
            <a:solidFill>
              <a:srgbClr val="FFFFFF"/>
            </a:solidFill>
          </a:ln>
        </p:spPr>
        <p:txBody>
          <a:bodyPr wrap="square">
            <a:spAutoFit/>
          </a:bodyPr>
          <a:lstStyle/>
          <a:p>
            <a:r>
              <a:rPr lang="en-US" sz="2000" dirty="0">
                <a:solidFill>
                  <a:srgbClr val="FFC000"/>
                </a:solidFill>
              </a:rPr>
              <a:t>Time between start of the collaboration and data taking</a:t>
            </a:r>
          </a:p>
          <a:p>
            <a:pPr lvl="1"/>
            <a:r>
              <a:rPr lang="en-US" sz="2000" dirty="0">
                <a:solidFill>
                  <a:srgbClr val="FFFFFF"/>
                </a:solidFill>
              </a:rPr>
              <a:t>~6 years for B factories</a:t>
            </a:r>
          </a:p>
          <a:p>
            <a:pPr lvl="1"/>
            <a:r>
              <a:rPr lang="en-US" sz="2000" dirty="0">
                <a:solidFill>
                  <a:srgbClr val="FFFFFF"/>
                </a:solidFill>
              </a:rPr>
              <a:t>~8 years for the </a:t>
            </a:r>
            <a:r>
              <a:rPr lang="en-US" sz="2000" dirty="0" err="1">
                <a:solidFill>
                  <a:srgbClr val="FFFFFF"/>
                </a:solidFill>
              </a:rPr>
              <a:t>Tevatron</a:t>
            </a:r>
            <a:endParaRPr lang="en-US" sz="2000" dirty="0">
              <a:solidFill>
                <a:srgbClr val="FFFFFF"/>
              </a:solidFill>
            </a:endParaRPr>
          </a:p>
          <a:p>
            <a:pPr lvl="1"/>
            <a:r>
              <a:rPr lang="en-US" sz="2000" dirty="0">
                <a:solidFill>
                  <a:srgbClr val="FFFFFF"/>
                </a:solidFill>
              </a:rPr>
              <a:t>~15 years for the LHC </a:t>
            </a:r>
          </a:p>
        </p:txBody>
      </p:sp>
    </p:spTree>
    <p:extLst>
      <p:ext uri="{BB962C8B-B14F-4D97-AF65-F5344CB8AC3E}">
        <p14:creationId xmlns:p14="http://schemas.microsoft.com/office/powerpoint/2010/main" val="4231904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107691" cy="1143000"/>
          </a:xfrm>
        </p:spPr>
        <p:txBody>
          <a:bodyPr/>
          <a:lstStyle/>
          <a:p>
            <a:r>
              <a:rPr lang="en-US" dirty="0" smtClean="0"/>
              <a:t>Improbable </a:t>
            </a:r>
            <a:r>
              <a:rPr lang="en-US" dirty="0" smtClean="0">
                <a:sym typeface="Wingdings" pitchFamily="2" charset="2"/>
              </a:rPr>
              <a:t> real</a:t>
            </a:r>
            <a:r>
              <a:rPr lang="en-US" dirty="0" smtClean="0"/>
              <a:t>: The role of theory</a:t>
            </a:r>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34</a:t>
            </a:fld>
            <a:endParaRPr lang="en-US" dirty="0"/>
          </a:p>
        </p:txBody>
      </p:sp>
      <p:pic>
        <p:nvPicPr>
          <p:cNvPr id="6"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1743" y="1597230"/>
            <a:ext cx="4223663" cy="4082143"/>
          </a:xfrm>
          <a:prstGeom prst="rect">
            <a:avLst/>
          </a:prstGeom>
        </p:spPr>
      </p:pic>
      <p:sp>
        <p:nvSpPr>
          <p:cNvPr id="7" name="Rectangle 6"/>
          <p:cNvSpPr/>
          <p:nvPr/>
        </p:nvSpPr>
        <p:spPr>
          <a:xfrm>
            <a:off x="859934" y="1536174"/>
            <a:ext cx="4027752" cy="4154984"/>
          </a:xfrm>
          <a:prstGeom prst="rect">
            <a:avLst/>
          </a:prstGeom>
        </p:spPr>
        <p:txBody>
          <a:bodyPr wrap="square">
            <a:spAutoFit/>
          </a:bodyPr>
          <a:lstStyle/>
          <a:p>
            <a:r>
              <a:rPr lang="en-US" dirty="0"/>
              <a:t>The present theory is a remarkable intellectual construction</a:t>
            </a:r>
          </a:p>
          <a:p>
            <a:endParaRPr lang="en-US" dirty="0"/>
          </a:p>
          <a:p>
            <a:r>
              <a:rPr lang="en-US" dirty="0"/>
              <a:t>Every particle experiment ever done fits in the framework</a:t>
            </a:r>
          </a:p>
          <a:p>
            <a:endParaRPr lang="en-US" dirty="0"/>
          </a:p>
          <a:p>
            <a:r>
              <a:rPr lang="en-US" dirty="0"/>
              <a:t>But it is not complete; as our knowledge increased</a:t>
            </a:r>
          </a:p>
          <a:p>
            <a:r>
              <a:rPr lang="en-US" dirty="0"/>
              <a:t>So did the </a:t>
            </a:r>
            <a:r>
              <a:rPr lang="en-US" dirty="0" smtClean="0"/>
              <a:t>mysteries</a:t>
            </a:r>
            <a:endParaRPr lang="en-US" dirty="0"/>
          </a:p>
        </p:txBody>
      </p:sp>
    </p:spTree>
    <p:extLst>
      <p:ext uri="{BB962C8B-B14F-4D97-AF65-F5344CB8AC3E}">
        <p14:creationId xmlns:p14="http://schemas.microsoft.com/office/powerpoint/2010/main" val="2254611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107691" cy="1143000"/>
          </a:xfrm>
        </p:spPr>
        <p:txBody>
          <a:bodyPr/>
          <a:lstStyle/>
          <a:p>
            <a:r>
              <a:rPr lang="en-US" dirty="0" smtClean="0"/>
              <a:t>Improbable </a:t>
            </a:r>
            <a:r>
              <a:rPr lang="en-US" dirty="0" smtClean="0">
                <a:sym typeface="Wingdings" pitchFamily="2" charset="2"/>
              </a:rPr>
              <a:t> real</a:t>
            </a:r>
            <a:r>
              <a:rPr lang="en-US" dirty="0" smtClean="0"/>
              <a:t>: The role of theory</a:t>
            </a:r>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35</a:t>
            </a:fld>
            <a:endParaRPr lang="en-US" dirty="0"/>
          </a:p>
        </p:txBody>
      </p:sp>
      <p:sp>
        <p:nvSpPr>
          <p:cNvPr id="6" name="Rectangle 5"/>
          <p:cNvSpPr/>
          <p:nvPr/>
        </p:nvSpPr>
        <p:spPr>
          <a:xfrm>
            <a:off x="2188028" y="2148394"/>
            <a:ext cx="5747657" cy="3785652"/>
          </a:xfrm>
          <a:prstGeom prst="rect">
            <a:avLst/>
          </a:prstGeom>
        </p:spPr>
        <p:txBody>
          <a:bodyPr wrap="square">
            <a:spAutoFit/>
          </a:bodyPr>
          <a:lstStyle/>
          <a:p>
            <a:pPr marL="800100" lvl="1" indent="-342900">
              <a:buFont typeface="Arial" pitchFamily="34" charset="0"/>
              <a:buChar char="•"/>
            </a:pPr>
            <a:r>
              <a:rPr lang="en-US" sz="2000" dirty="0"/>
              <a:t>Where does mass come from?</a:t>
            </a:r>
          </a:p>
          <a:p>
            <a:pPr marL="800100" lvl="1" indent="-342900">
              <a:buFont typeface="Arial" pitchFamily="34" charset="0"/>
              <a:buChar char="•"/>
            </a:pPr>
            <a:r>
              <a:rPr lang="en-US" sz="2000" dirty="0"/>
              <a:t>Are there extra dimensions of space?</a:t>
            </a:r>
          </a:p>
          <a:p>
            <a:pPr marL="800100" lvl="1" indent="-342900">
              <a:buFont typeface="Arial" pitchFamily="34" charset="0"/>
              <a:buChar char="•"/>
            </a:pPr>
            <a:r>
              <a:rPr lang="en-US" sz="2000" dirty="0"/>
              <a:t>Why only three families of quarks and lepton? </a:t>
            </a:r>
          </a:p>
          <a:p>
            <a:pPr marL="800100" lvl="1" indent="-342900">
              <a:buFont typeface="Arial" pitchFamily="34" charset="0"/>
              <a:buChar char="•"/>
            </a:pPr>
            <a:r>
              <a:rPr lang="en-US" sz="2000" dirty="0"/>
              <a:t>Why is matter dominant?</a:t>
            </a:r>
          </a:p>
          <a:p>
            <a:pPr marL="800100" lvl="1" indent="-342900">
              <a:buFont typeface="Arial" pitchFamily="34" charset="0"/>
              <a:buChar char="•"/>
            </a:pPr>
            <a:r>
              <a:rPr lang="en-US" sz="2000" dirty="0"/>
              <a:t>What are the neutrino masses and what do they say?</a:t>
            </a:r>
          </a:p>
          <a:p>
            <a:pPr marL="800100" lvl="1" indent="-342900">
              <a:buFont typeface="Arial" pitchFamily="34" charset="0"/>
              <a:buChar char="•"/>
            </a:pPr>
            <a:r>
              <a:rPr lang="en-US" sz="2000" dirty="0"/>
              <a:t>Where are the heavy neutrino partners?</a:t>
            </a:r>
          </a:p>
          <a:p>
            <a:pPr marL="800100" lvl="1" indent="-342900">
              <a:buFont typeface="Arial" pitchFamily="34" charset="0"/>
              <a:buChar char="•"/>
            </a:pPr>
            <a:r>
              <a:rPr lang="en-US" sz="2000" dirty="0"/>
              <a:t>Does nature use </a:t>
            </a:r>
            <a:r>
              <a:rPr lang="en-US" sz="2000" dirty="0" err="1"/>
              <a:t>supersymmetry</a:t>
            </a:r>
            <a:r>
              <a:rPr lang="en-US" sz="2000" dirty="0"/>
              <a:t>?</a:t>
            </a:r>
          </a:p>
          <a:p>
            <a:pPr marL="800100" lvl="1" indent="-342900">
              <a:buFont typeface="Arial" pitchFamily="34" charset="0"/>
              <a:buChar char="•"/>
            </a:pPr>
            <a:r>
              <a:rPr lang="en-US" sz="2000" dirty="0"/>
              <a:t>Do the forces unify?</a:t>
            </a:r>
          </a:p>
          <a:p>
            <a:pPr marL="800100" lvl="1" indent="-342900">
              <a:buFont typeface="Arial" pitchFamily="34" charset="0"/>
              <a:buChar char="•"/>
            </a:pPr>
            <a:r>
              <a:rPr lang="en-US" sz="2000" dirty="0"/>
              <a:t>What is dark matter?</a:t>
            </a:r>
          </a:p>
          <a:p>
            <a:pPr marL="800100" lvl="1" indent="-342900">
              <a:buFont typeface="Arial" pitchFamily="34" charset="0"/>
              <a:buChar char="•"/>
            </a:pPr>
            <a:r>
              <a:rPr lang="en-US" sz="2000" dirty="0"/>
              <a:t>What is dark energy?</a:t>
            </a:r>
          </a:p>
        </p:txBody>
      </p:sp>
      <p:sp>
        <p:nvSpPr>
          <p:cNvPr id="7" name="TextBox 6"/>
          <p:cNvSpPr txBox="1"/>
          <p:nvPr/>
        </p:nvSpPr>
        <p:spPr>
          <a:xfrm>
            <a:off x="1557337" y="1578425"/>
            <a:ext cx="7100021" cy="461665"/>
          </a:xfrm>
          <a:prstGeom prst="rect">
            <a:avLst/>
          </a:prstGeom>
          <a:noFill/>
        </p:spPr>
        <p:txBody>
          <a:bodyPr wrap="none" rtlCol="0">
            <a:spAutoFit/>
          </a:bodyPr>
          <a:lstStyle/>
          <a:p>
            <a:r>
              <a:rPr lang="en-US" dirty="0" smtClean="0"/>
              <a:t>The theory sharply defines the important questions</a:t>
            </a:r>
            <a:endParaRPr lang="en-US" dirty="0"/>
          </a:p>
        </p:txBody>
      </p:sp>
    </p:spTree>
    <p:extLst>
      <p:ext uri="{BB962C8B-B14F-4D97-AF65-F5344CB8AC3E}">
        <p14:creationId xmlns:p14="http://schemas.microsoft.com/office/powerpoint/2010/main" val="11276865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7216548" cy="1143000"/>
          </a:xfrm>
        </p:spPr>
        <p:txBody>
          <a:bodyPr/>
          <a:lstStyle/>
          <a:p>
            <a:r>
              <a:rPr lang="en-US" dirty="0" smtClean="0"/>
              <a:t>Improbable</a:t>
            </a:r>
            <a:r>
              <a:rPr lang="en-US" dirty="0" smtClean="0">
                <a:sym typeface="Wingdings" pitchFamily="2" charset="2"/>
              </a:rPr>
              <a:t> real</a:t>
            </a:r>
            <a:r>
              <a:rPr lang="en-US" dirty="0" smtClean="0"/>
              <a:t>: </a:t>
            </a:r>
            <a:r>
              <a:rPr lang="en-US" dirty="0"/>
              <a:t>R</a:t>
            </a:r>
            <a:r>
              <a:rPr lang="en-US" dirty="0" smtClean="0"/>
              <a:t>ole of the host lab</a:t>
            </a:r>
            <a:endParaRPr lang="en-US" dirty="0"/>
          </a:p>
        </p:txBody>
      </p:sp>
      <p:sp>
        <p:nvSpPr>
          <p:cNvPr id="7" name="Content Placeholder 6"/>
          <p:cNvSpPr>
            <a:spLocks noGrp="1"/>
          </p:cNvSpPr>
          <p:nvPr>
            <p:ph sz="half" idx="1"/>
          </p:nvPr>
        </p:nvSpPr>
        <p:spPr>
          <a:xfrm>
            <a:off x="1219200" y="1589301"/>
            <a:ext cx="3352800" cy="4114800"/>
          </a:xfrm>
        </p:spPr>
        <p:txBody>
          <a:bodyPr/>
          <a:lstStyle/>
          <a:p>
            <a:r>
              <a:rPr lang="en-US" sz="2000" dirty="0" smtClean="0"/>
              <a:t>Oversight of detector projects</a:t>
            </a:r>
          </a:p>
          <a:p>
            <a:endParaRPr lang="en-US" sz="2000" dirty="0" smtClean="0"/>
          </a:p>
          <a:p>
            <a:r>
              <a:rPr lang="en-US" sz="2000" dirty="0" smtClean="0"/>
              <a:t>Physical space, Utilities, infrastructure</a:t>
            </a:r>
          </a:p>
          <a:p>
            <a:endParaRPr lang="en-US" sz="2000" dirty="0" smtClean="0"/>
          </a:p>
          <a:p>
            <a:r>
              <a:rPr lang="en-US" sz="2000" dirty="0" smtClean="0"/>
              <a:t>Safety and engineering standards</a:t>
            </a:r>
          </a:p>
          <a:p>
            <a:endParaRPr lang="en-US" sz="2000" dirty="0" smtClean="0"/>
          </a:p>
          <a:p>
            <a:r>
              <a:rPr lang="en-US" sz="2000" dirty="0" smtClean="0"/>
              <a:t>Integration</a:t>
            </a:r>
          </a:p>
          <a:p>
            <a:endParaRPr lang="en-US" sz="2000" dirty="0"/>
          </a:p>
          <a:p>
            <a:r>
              <a:rPr lang="en-US" sz="2000" dirty="0" smtClean="0"/>
              <a:t>Tier 0 Computing</a:t>
            </a:r>
            <a:endParaRPr lang="en-US" sz="2000" dirty="0"/>
          </a:p>
        </p:txBody>
      </p:sp>
      <p:sp>
        <p:nvSpPr>
          <p:cNvPr id="8" name="Content Placeholder 7"/>
          <p:cNvSpPr>
            <a:spLocks noGrp="1"/>
          </p:cNvSpPr>
          <p:nvPr>
            <p:ph sz="half" idx="2"/>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477" y="1589301"/>
            <a:ext cx="4251960" cy="4215494"/>
          </a:xfrm>
          <a:prstGeom prst="rect">
            <a:avLst/>
          </a:prstGeom>
        </p:spPr>
      </p:pic>
    </p:spTree>
    <p:extLst>
      <p:ext uri="{BB962C8B-B14F-4D97-AF65-F5344CB8AC3E}">
        <p14:creationId xmlns:p14="http://schemas.microsoft.com/office/powerpoint/2010/main" val="973509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7" y="203200"/>
            <a:ext cx="7151233" cy="1143000"/>
          </a:xfrm>
        </p:spPr>
        <p:txBody>
          <a:bodyPr/>
          <a:lstStyle/>
          <a:p>
            <a:r>
              <a:rPr lang="en-US" dirty="0" smtClean="0"/>
              <a:t>Improbable</a:t>
            </a:r>
            <a:r>
              <a:rPr lang="en-US" dirty="0" smtClean="0">
                <a:sym typeface="Wingdings" pitchFamily="2" charset="2"/>
              </a:rPr>
              <a:t> real</a:t>
            </a:r>
            <a:r>
              <a:rPr lang="en-US" dirty="0" smtClean="0"/>
              <a:t>: no hang-ups on IP</a:t>
            </a:r>
            <a:endParaRPr lang="en-US" dirty="0"/>
          </a:p>
        </p:txBody>
      </p:sp>
      <p:sp>
        <p:nvSpPr>
          <p:cNvPr id="3" name="Content Placeholder 2"/>
          <p:cNvSpPr>
            <a:spLocks noGrp="1"/>
          </p:cNvSpPr>
          <p:nvPr>
            <p:ph idx="1"/>
          </p:nvPr>
        </p:nvSpPr>
        <p:spPr/>
        <p:txBody>
          <a:bodyPr/>
          <a:lstStyle/>
          <a:p>
            <a:r>
              <a:rPr lang="en-US" sz="2000" dirty="0" smtClean="0"/>
              <a:t>While the R&amp;D on detector components generates IP, this is relatively easy to handle.  </a:t>
            </a:r>
            <a:r>
              <a:rPr lang="en-US" sz="2000" dirty="0"/>
              <a:t>G</a:t>
            </a:r>
            <a:r>
              <a:rPr lang="en-US" sz="2000" dirty="0" smtClean="0"/>
              <a:t>enerally done by one institution or a consortium that is providing the component.</a:t>
            </a:r>
          </a:p>
          <a:p>
            <a:endParaRPr lang="en-US" sz="2000" dirty="0"/>
          </a:p>
          <a:p>
            <a:r>
              <a:rPr lang="en-US" sz="2000" dirty="0" smtClean="0"/>
              <a:t>The output of the science itself: understanding the current deep mysteries (dark energy, dark matter, generation of mass, neutrinos…..) are not perceived to lead to any short term economic impacts.  Therefore we do not have to negotiate complicated IP issues when putting the collaboration together. </a:t>
            </a:r>
            <a:endParaRPr lang="en-US" sz="2000"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37</a:t>
            </a:fld>
            <a:endParaRPr lang="en-US" dirty="0"/>
          </a:p>
        </p:txBody>
      </p:sp>
    </p:spTree>
    <p:extLst>
      <p:ext uri="{BB962C8B-B14F-4D97-AF65-F5344CB8AC3E}">
        <p14:creationId xmlns:p14="http://schemas.microsoft.com/office/powerpoint/2010/main" val="20812239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422" y="1698625"/>
            <a:ext cx="7260091" cy="1143000"/>
          </a:xfrm>
        </p:spPr>
        <p:txBody>
          <a:bodyPr/>
          <a:lstStyle/>
          <a:p>
            <a:r>
              <a:rPr lang="en-US" dirty="0" smtClean="0"/>
              <a:t>Any lessons for large biology projects?</a:t>
            </a:r>
            <a:endParaRPr lang="en-US" dirty="0"/>
          </a:p>
        </p:txBody>
      </p:sp>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38</a:t>
            </a:fld>
            <a:endParaRPr lang="en-US" dirty="0"/>
          </a:p>
        </p:txBody>
      </p:sp>
      <p:sp>
        <p:nvSpPr>
          <p:cNvPr id="6" name="TextBox 5"/>
          <p:cNvSpPr txBox="1"/>
          <p:nvPr/>
        </p:nvSpPr>
        <p:spPr>
          <a:xfrm>
            <a:off x="2047875" y="3648075"/>
            <a:ext cx="5762625" cy="1200329"/>
          </a:xfrm>
          <a:prstGeom prst="rect">
            <a:avLst/>
          </a:prstGeom>
          <a:noFill/>
        </p:spPr>
        <p:txBody>
          <a:bodyPr wrap="square" rtlCol="0">
            <a:spAutoFit/>
          </a:bodyPr>
          <a:lstStyle/>
          <a:p>
            <a:r>
              <a:rPr lang="en-US" dirty="0" smtClean="0">
                <a:solidFill>
                  <a:srgbClr val="FFFF00"/>
                </a:solidFill>
              </a:rPr>
              <a:t>I describe observations and  questions that arose while preparing this talk. I hope they will stimulate discussion</a:t>
            </a:r>
            <a:endParaRPr lang="en-US" dirty="0">
              <a:solidFill>
                <a:srgbClr val="FFFF00"/>
              </a:solidFill>
            </a:endParaRPr>
          </a:p>
        </p:txBody>
      </p:sp>
    </p:spTree>
    <p:extLst>
      <p:ext uri="{BB962C8B-B14F-4D97-AF65-F5344CB8AC3E}">
        <p14:creationId xmlns:p14="http://schemas.microsoft.com/office/powerpoint/2010/main" val="3816975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39</a:t>
            </a:fld>
            <a:endParaRPr lang="en-US" dirty="0"/>
          </a:p>
        </p:txBody>
      </p:sp>
      <p:sp>
        <p:nvSpPr>
          <p:cNvPr id="4" name="TextBox 3"/>
          <p:cNvSpPr txBox="1"/>
          <p:nvPr/>
        </p:nvSpPr>
        <p:spPr>
          <a:xfrm>
            <a:off x="903514" y="685797"/>
            <a:ext cx="3668486" cy="2677656"/>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1) Strong focus on single place where the collisions occur and data is generated</a:t>
            </a:r>
          </a:p>
          <a:p>
            <a:pPr marL="457200" indent="-457200">
              <a:buAutoNum type="arabicParenR"/>
            </a:pPr>
            <a:endParaRPr lang="en-US" dirty="0"/>
          </a:p>
        </p:txBody>
      </p:sp>
      <p:sp>
        <p:nvSpPr>
          <p:cNvPr id="5" name="TextBox 4"/>
          <p:cNvSpPr txBox="1"/>
          <p:nvPr/>
        </p:nvSpPr>
        <p:spPr>
          <a:xfrm>
            <a:off x="4735286" y="696680"/>
            <a:ext cx="4082143" cy="5632311"/>
          </a:xfrm>
          <a:prstGeom prst="rect">
            <a:avLst/>
          </a:prstGeom>
          <a:solidFill>
            <a:srgbClr val="006666"/>
          </a:solidFill>
        </p:spPr>
        <p:txBody>
          <a:bodyPr wrap="square" rtlCol="0">
            <a:spAutoFit/>
          </a:bodyPr>
          <a:lstStyle/>
          <a:p>
            <a:r>
              <a:rPr lang="en-US" dirty="0" smtClean="0"/>
              <a:t>Biology:</a:t>
            </a:r>
          </a:p>
          <a:p>
            <a:endParaRPr lang="en-US" dirty="0"/>
          </a:p>
          <a:p>
            <a:r>
              <a:rPr lang="en-US" dirty="0" smtClean="0"/>
              <a:t>1) Usually a more distributed infrastructure with many equivalent centers</a:t>
            </a:r>
          </a:p>
          <a:p>
            <a:pPr marL="457200" indent="-457200">
              <a:buAutoNum type="arabicParenR"/>
            </a:pPr>
            <a:endParaRPr lang="en-US" dirty="0"/>
          </a:p>
          <a:p>
            <a:pPr marL="457200" indent="-457200">
              <a:buAutoNum type="arabicParenR"/>
            </a:pPr>
            <a:endParaRPr lang="en-US" dirty="0" smtClean="0"/>
          </a:p>
          <a:p>
            <a:pPr marL="457200" indent="-457200">
              <a:buAutoNum type="arabicParenR"/>
            </a:pPr>
            <a:endParaRPr lang="en-US" dirty="0" smtClean="0"/>
          </a:p>
          <a:p>
            <a:pPr marL="457200" indent="-457200">
              <a:buAutoNum type="arabicParenR"/>
            </a:pPr>
            <a:endParaRPr lang="en-US" dirty="0" smtClean="0"/>
          </a:p>
          <a:p>
            <a:r>
              <a:rPr lang="en-US" dirty="0" smtClean="0">
                <a:solidFill>
                  <a:schemeClr val="accent1"/>
                </a:solidFill>
                <a:sym typeface="Wingdings" pitchFamily="2" charset="2"/>
              </a:rPr>
              <a:t>  A strong </a:t>
            </a:r>
            <a:r>
              <a:rPr lang="en-US" dirty="0">
                <a:solidFill>
                  <a:schemeClr val="accent1"/>
                </a:solidFill>
                <a:sym typeface="Wingdings" pitchFamily="2" charset="2"/>
              </a:rPr>
              <a:t>convergence at some stage of the project such as </a:t>
            </a:r>
            <a:r>
              <a:rPr lang="en-US" dirty="0" smtClean="0">
                <a:solidFill>
                  <a:schemeClr val="accent1"/>
                </a:solidFill>
                <a:sym typeface="Wingdings" pitchFamily="2" charset="2"/>
              </a:rPr>
              <a:t>amalgamation of data can provide a strong focus</a:t>
            </a:r>
            <a:endParaRPr lang="en-US" dirty="0" smtClean="0">
              <a:solidFill>
                <a:schemeClr val="accent1"/>
              </a:solidFill>
            </a:endParaRPr>
          </a:p>
          <a:p>
            <a:pPr marL="457200" indent="-457200">
              <a:buAutoNum type="arabicParenR"/>
            </a:pPr>
            <a:endParaRPr lang="en-US" dirty="0"/>
          </a:p>
        </p:txBody>
      </p:sp>
    </p:spTree>
    <p:extLst>
      <p:ext uri="{BB962C8B-B14F-4D97-AF65-F5344CB8AC3E}">
        <p14:creationId xmlns:p14="http://schemas.microsoft.com/office/powerpoint/2010/main" val="27781592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sz="2000" dirty="0" smtClean="0"/>
              <a:t>Today’s large physics collaborations</a:t>
            </a:r>
          </a:p>
          <a:p>
            <a:pPr marL="457200" lvl="1" indent="0">
              <a:buNone/>
            </a:pPr>
            <a:endParaRPr lang="en-US" sz="1600" dirty="0" smtClean="0"/>
          </a:p>
          <a:p>
            <a:pPr lvl="1"/>
            <a:r>
              <a:rPr lang="en-US" sz="1600" dirty="0" smtClean="0"/>
              <a:t>Differences between detector and accelerator collaborations</a:t>
            </a:r>
          </a:p>
          <a:p>
            <a:pPr lvl="1"/>
            <a:r>
              <a:rPr lang="en-US" sz="1600" dirty="0" smtClean="0"/>
              <a:t>Scale of modern detector collaborations</a:t>
            </a:r>
          </a:p>
          <a:p>
            <a:pPr lvl="1"/>
            <a:r>
              <a:rPr lang="en-US" sz="1600" dirty="0" smtClean="0"/>
              <a:t>The detector model: The stages in the life of a large collaboration</a:t>
            </a:r>
          </a:p>
          <a:p>
            <a:pPr lvl="1"/>
            <a:r>
              <a:rPr lang="en-US" sz="1600" dirty="0" smtClean="0"/>
              <a:t>An analysis of Governance</a:t>
            </a:r>
          </a:p>
          <a:p>
            <a:pPr lvl="1"/>
            <a:r>
              <a:rPr lang="en-US" sz="1600" dirty="0" smtClean="0"/>
              <a:t>Coordination across agencies and countries</a:t>
            </a:r>
          </a:p>
          <a:p>
            <a:pPr lvl="1"/>
            <a:endParaRPr lang="en-US" sz="800" dirty="0"/>
          </a:p>
          <a:p>
            <a:r>
              <a:rPr lang="en-US" sz="2000" dirty="0" smtClean="0"/>
              <a:t>How the improbable became real</a:t>
            </a:r>
          </a:p>
          <a:p>
            <a:endParaRPr lang="en-US" sz="800" dirty="0" smtClean="0"/>
          </a:p>
          <a:p>
            <a:pPr lvl="1"/>
            <a:r>
              <a:rPr lang="en-US" sz="1600" dirty="0" smtClean="0"/>
              <a:t>The importance of evolution</a:t>
            </a:r>
          </a:p>
          <a:p>
            <a:pPr lvl="1"/>
            <a:r>
              <a:rPr lang="en-US" sz="1600" dirty="0" smtClean="0"/>
              <a:t>The role of theory in developing consensus</a:t>
            </a:r>
          </a:p>
          <a:p>
            <a:pPr lvl="1"/>
            <a:r>
              <a:rPr lang="en-US" sz="1600" dirty="0" smtClean="0"/>
              <a:t>The role of the host accelerator laboratory</a:t>
            </a:r>
          </a:p>
          <a:p>
            <a:pPr lvl="1"/>
            <a:r>
              <a:rPr lang="en-US" sz="1600" dirty="0" smtClean="0"/>
              <a:t>The absence of hang-ups on intellectual property</a:t>
            </a:r>
          </a:p>
          <a:p>
            <a:pPr lvl="1"/>
            <a:endParaRPr lang="en-US" sz="800" dirty="0" smtClean="0"/>
          </a:p>
          <a:p>
            <a:r>
              <a:rPr lang="en-US" sz="2000" dirty="0" smtClean="0"/>
              <a:t>Are any lessons applicable to large biological projects?</a:t>
            </a:r>
          </a:p>
          <a:p>
            <a:endParaRPr lang="en-US" sz="2000" dirty="0"/>
          </a:p>
          <a:p>
            <a:endParaRPr lang="en-US" sz="2000" dirty="0" smtClean="0"/>
          </a:p>
          <a:p>
            <a:endParaRPr lang="en-US" sz="2000" dirty="0" smtClean="0"/>
          </a:p>
        </p:txBody>
      </p:sp>
      <p:sp>
        <p:nvSpPr>
          <p:cNvPr id="4" name="Footer Placeholder 3"/>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a:t>
            </a:fld>
            <a:endParaRPr lang="en-US" dirty="0"/>
          </a:p>
        </p:txBody>
      </p:sp>
    </p:spTree>
    <p:extLst>
      <p:ext uri="{BB962C8B-B14F-4D97-AF65-F5344CB8AC3E}">
        <p14:creationId xmlns:p14="http://schemas.microsoft.com/office/powerpoint/2010/main" val="1461819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40</a:t>
            </a:fld>
            <a:endParaRPr lang="en-US" dirty="0"/>
          </a:p>
        </p:txBody>
      </p:sp>
      <p:sp>
        <p:nvSpPr>
          <p:cNvPr id="4" name="TextBox 3"/>
          <p:cNvSpPr txBox="1"/>
          <p:nvPr/>
        </p:nvSpPr>
        <p:spPr>
          <a:xfrm>
            <a:off x="903514" y="685797"/>
            <a:ext cx="3668486" cy="3046988"/>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a:t>2</a:t>
            </a:r>
            <a:r>
              <a:rPr lang="en-US" dirty="0" smtClean="0"/>
              <a:t>) The Standard Model of particle physics provides a predictive framework and defines the missing pieces</a:t>
            </a:r>
          </a:p>
          <a:p>
            <a:pPr marL="457200" indent="-457200">
              <a:buAutoNum type="arabicParenR"/>
            </a:pPr>
            <a:endParaRPr lang="en-US" dirty="0"/>
          </a:p>
        </p:txBody>
      </p:sp>
      <p:sp>
        <p:nvSpPr>
          <p:cNvPr id="5" name="TextBox 4"/>
          <p:cNvSpPr txBox="1"/>
          <p:nvPr/>
        </p:nvSpPr>
        <p:spPr>
          <a:xfrm>
            <a:off x="4735286" y="696680"/>
            <a:ext cx="4082143" cy="5262979"/>
          </a:xfrm>
          <a:prstGeom prst="rect">
            <a:avLst/>
          </a:prstGeom>
          <a:solidFill>
            <a:srgbClr val="006666"/>
          </a:solidFill>
        </p:spPr>
        <p:txBody>
          <a:bodyPr wrap="square" rtlCol="0">
            <a:spAutoFit/>
          </a:bodyPr>
          <a:lstStyle/>
          <a:p>
            <a:r>
              <a:rPr lang="en-US" dirty="0" smtClean="0"/>
              <a:t>Biology:</a:t>
            </a:r>
          </a:p>
          <a:p>
            <a:endParaRPr lang="en-US" dirty="0"/>
          </a:p>
          <a:p>
            <a:r>
              <a:rPr lang="en-US" dirty="0"/>
              <a:t>2</a:t>
            </a:r>
            <a:r>
              <a:rPr lang="en-US" dirty="0" smtClean="0"/>
              <a:t>) Theoretical framework is fragmentary, incomplete and not generally predictive</a:t>
            </a:r>
          </a:p>
          <a:p>
            <a:endParaRPr lang="en-US" dirty="0"/>
          </a:p>
          <a:p>
            <a:endParaRPr lang="en-US" dirty="0" smtClean="0"/>
          </a:p>
          <a:p>
            <a:endParaRPr lang="en-US" dirty="0"/>
          </a:p>
          <a:p>
            <a:pPr marL="457200" indent="-457200">
              <a:buAutoNum type="arabicParenR"/>
            </a:pPr>
            <a:endParaRPr lang="en-US" dirty="0" smtClean="0"/>
          </a:p>
          <a:p>
            <a:r>
              <a:rPr lang="en-US" dirty="0" smtClean="0">
                <a:solidFill>
                  <a:schemeClr val="accent1"/>
                </a:solidFill>
                <a:sym typeface="Wingdings" pitchFamily="2" charset="2"/>
              </a:rPr>
              <a:t>  Clear goal and a roadmap to achieve it with necessary experiments and subsequent analysis could substitute</a:t>
            </a:r>
            <a:endParaRPr lang="en-US" dirty="0"/>
          </a:p>
        </p:txBody>
      </p:sp>
    </p:spTree>
    <p:extLst>
      <p:ext uri="{BB962C8B-B14F-4D97-AF65-F5344CB8AC3E}">
        <p14:creationId xmlns:p14="http://schemas.microsoft.com/office/powerpoint/2010/main" val="28590699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41</a:t>
            </a:fld>
            <a:endParaRPr lang="en-US" dirty="0"/>
          </a:p>
        </p:txBody>
      </p:sp>
      <p:sp>
        <p:nvSpPr>
          <p:cNvPr id="4" name="TextBox 3"/>
          <p:cNvSpPr txBox="1"/>
          <p:nvPr/>
        </p:nvSpPr>
        <p:spPr>
          <a:xfrm>
            <a:off x="903514" y="685797"/>
            <a:ext cx="3668486" cy="3416320"/>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3) The science itself requires projects of scale; US particle physics budget &lt; 1/30 of the NIH budget so it is not the scale of the overall funding </a:t>
            </a:r>
          </a:p>
        </p:txBody>
      </p:sp>
      <p:sp>
        <p:nvSpPr>
          <p:cNvPr id="5" name="TextBox 4"/>
          <p:cNvSpPr txBox="1"/>
          <p:nvPr/>
        </p:nvSpPr>
        <p:spPr>
          <a:xfrm>
            <a:off x="4735286" y="696680"/>
            <a:ext cx="4082143" cy="5262979"/>
          </a:xfrm>
          <a:prstGeom prst="rect">
            <a:avLst/>
          </a:prstGeom>
          <a:solidFill>
            <a:srgbClr val="006666"/>
          </a:solidFill>
        </p:spPr>
        <p:txBody>
          <a:bodyPr wrap="square" rtlCol="0">
            <a:spAutoFit/>
          </a:bodyPr>
          <a:lstStyle/>
          <a:p>
            <a:r>
              <a:rPr lang="en-US" dirty="0" smtClean="0"/>
              <a:t>Biology:</a:t>
            </a:r>
          </a:p>
          <a:p>
            <a:endParaRPr lang="en-US" dirty="0"/>
          </a:p>
          <a:p>
            <a:r>
              <a:rPr lang="en-US" dirty="0" smtClean="0"/>
              <a:t>3) Much important science can be done on different subjects, organisms, chemical pathways and largely independently</a:t>
            </a:r>
          </a:p>
          <a:p>
            <a:endParaRPr lang="en-US" dirty="0"/>
          </a:p>
          <a:p>
            <a:endParaRPr lang="en-US" dirty="0" smtClean="0"/>
          </a:p>
          <a:p>
            <a:r>
              <a:rPr lang="en-US" dirty="0" smtClean="0">
                <a:solidFill>
                  <a:schemeClr val="accent1"/>
                </a:solidFill>
                <a:sym typeface="Wingdings" pitchFamily="2" charset="2"/>
              </a:rPr>
              <a:t>  Some projects with far reaching goals may require collaboration among many institutions similar to particle physics projects</a:t>
            </a:r>
            <a:endParaRPr lang="en-US" dirty="0"/>
          </a:p>
        </p:txBody>
      </p:sp>
    </p:spTree>
    <p:extLst>
      <p:ext uri="{BB962C8B-B14F-4D97-AF65-F5344CB8AC3E}">
        <p14:creationId xmlns:p14="http://schemas.microsoft.com/office/powerpoint/2010/main" val="836626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42</a:t>
            </a:fld>
            <a:endParaRPr lang="en-US" dirty="0"/>
          </a:p>
        </p:txBody>
      </p:sp>
      <p:sp>
        <p:nvSpPr>
          <p:cNvPr id="4" name="TextBox 3"/>
          <p:cNvSpPr txBox="1"/>
          <p:nvPr/>
        </p:nvSpPr>
        <p:spPr>
          <a:xfrm>
            <a:off x="903514" y="685797"/>
            <a:ext cx="3668486" cy="2677656"/>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5) Large projects and time scales accepted by funding agencies.  Agency collaboration is the accepted mode</a:t>
            </a:r>
            <a:endParaRPr lang="en-US" dirty="0"/>
          </a:p>
        </p:txBody>
      </p:sp>
      <p:sp>
        <p:nvSpPr>
          <p:cNvPr id="5" name="TextBox 4"/>
          <p:cNvSpPr txBox="1"/>
          <p:nvPr/>
        </p:nvSpPr>
        <p:spPr>
          <a:xfrm>
            <a:off x="4735286" y="696680"/>
            <a:ext cx="4082143" cy="5632311"/>
          </a:xfrm>
          <a:prstGeom prst="rect">
            <a:avLst/>
          </a:prstGeom>
          <a:solidFill>
            <a:srgbClr val="006666"/>
          </a:solidFill>
        </p:spPr>
        <p:txBody>
          <a:bodyPr wrap="square" rtlCol="0">
            <a:spAutoFit/>
          </a:bodyPr>
          <a:lstStyle/>
          <a:p>
            <a:r>
              <a:rPr lang="en-US" dirty="0" smtClean="0"/>
              <a:t>Biology:</a:t>
            </a:r>
          </a:p>
          <a:p>
            <a:endParaRPr lang="en-US" dirty="0"/>
          </a:p>
          <a:p>
            <a:r>
              <a:rPr lang="en-US" dirty="0"/>
              <a:t>5</a:t>
            </a:r>
            <a:r>
              <a:rPr lang="en-US" dirty="0" smtClean="0"/>
              <a:t>) A smaller fraction are  projects of scale: Human Genome Project (international); the Cancer Genome Atlas (NIH) and its subprojects</a:t>
            </a:r>
          </a:p>
          <a:p>
            <a:endParaRPr lang="en-US" dirty="0"/>
          </a:p>
          <a:p>
            <a:endParaRPr lang="en-US" dirty="0" smtClean="0"/>
          </a:p>
          <a:p>
            <a:r>
              <a:rPr lang="en-US" dirty="0" smtClean="0">
                <a:solidFill>
                  <a:schemeClr val="accent1"/>
                </a:solidFill>
                <a:sym typeface="Wingdings" pitchFamily="2" charset="2"/>
              </a:rPr>
              <a:t>  The mode seems to me to be somewhat different: from my limited perspective physics projects have more self governance</a:t>
            </a:r>
            <a:endParaRPr lang="en-US" dirty="0"/>
          </a:p>
        </p:txBody>
      </p:sp>
    </p:spTree>
    <p:extLst>
      <p:ext uri="{BB962C8B-B14F-4D97-AF65-F5344CB8AC3E}">
        <p14:creationId xmlns:p14="http://schemas.microsoft.com/office/powerpoint/2010/main" val="2694113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43</a:t>
            </a:fld>
            <a:endParaRPr lang="en-US" dirty="0"/>
          </a:p>
        </p:txBody>
      </p:sp>
      <p:sp>
        <p:nvSpPr>
          <p:cNvPr id="4" name="TextBox 3"/>
          <p:cNvSpPr txBox="1"/>
          <p:nvPr/>
        </p:nvSpPr>
        <p:spPr>
          <a:xfrm>
            <a:off x="903514" y="685797"/>
            <a:ext cx="3668486" cy="3416320"/>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a:t>6</a:t>
            </a:r>
            <a:r>
              <a:rPr lang="en-US" dirty="0" smtClean="0"/>
              <a:t>) Coordination among funding agencies that support a project: committee of international </a:t>
            </a:r>
            <a:r>
              <a:rPr lang="en-US" dirty="0"/>
              <a:t>f</a:t>
            </a:r>
            <a:r>
              <a:rPr lang="en-US" dirty="0" smtClean="0"/>
              <a:t>unding agencies; FALC* group</a:t>
            </a:r>
          </a:p>
          <a:p>
            <a:endParaRPr lang="en-US" dirty="0"/>
          </a:p>
        </p:txBody>
      </p:sp>
      <p:sp>
        <p:nvSpPr>
          <p:cNvPr id="5" name="TextBox 4"/>
          <p:cNvSpPr txBox="1"/>
          <p:nvPr/>
        </p:nvSpPr>
        <p:spPr>
          <a:xfrm>
            <a:off x="4735286" y="696680"/>
            <a:ext cx="4082143" cy="5632311"/>
          </a:xfrm>
          <a:prstGeom prst="rect">
            <a:avLst/>
          </a:prstGeom>
          <a:solidFill>
            <a:srgbClr val="006666"/>
          </a:solidFill>
        </p:spPr>
        <p:txBody>
          <a:bodyPr wrap="square" rtlCol="0">
            <a:spAutoFit/>
          </a:bodyPr>
          <a:lstStyle/>
          <a:p>
            <a:r>
              <a:rPr lang="en-US" dirty="0" smtClean="0"/>
              <a:t>Biology:</a:t>
            </a:r>
          </a:p>
          <a:p>
            <a:endParaRPr lang="en-US" dirty="0"/>
          </a:p>
          <a:p>
            <a:r>
              <a:rPr lang="en-US" dirty="0" smtClean="0"/>
              <a:t>6) I am aware of few examples supported by coordinated action among international funding agencies.  </a:t>
            </a:r>
          </a:p>
          <a:p>
            <a:endParaRPr lang="en-US" dirty="0" smtClean="0"/>
          </a:p>
          <a:p>
            <a:endParaRPr lang="en-US" dirty="0" smtClean="0"/>
          </a:p>
          <a:p>
            <a:r>
              <a:rPr lang="en-US" dirty="0" smtClean="0">
                <a:solidFill>
                  <a:schemeClr val="accent1"/>
                </a:solidFill>
                <a:sym typeface="Wingdings" pitchFamily="2" charset="2"/>
              </a:rPr>
              <a:t> </a:t>
            </a:r>
            <a:r>
              <a:rPr lang="en-US" dirty="0">
                <a:solidFill>
                  <a:schemeClr val="accent1"/>
                </a:solidFill>
              </a:rPr>
              <a:t>NIH represents a large fraction of world’s </a:t>
            </a:r>
            <a:r>
              <a:rPr lang="en-US" dirty="0" smtClean="0">
                <a:solidFill>
                  <a:schemeClr val="accent1"/>
                </a:solidFill>
              </a:rPr>
              <a:t>biomedical research: it can fund large projects singly, at least for now</a:t>
            </a:r>
            <a:endParaRPr lang="en-US" dirty="0">
              <a:solidFill>
                <a:schemeClr val="accent1"/>
              </a:solidFill>
            </a:endParaRPr>
          </a:p>
          <a:p>
            <a:r>
              <a:rPr lang="en-US" dirty="0" smtClean="0">
                <a:solidFill>
                  <a:schemeClr val="accent1"/>
                </a:solidFill>
                <a:sym typeface="Wingdings" pitchFamily="2" charset="2"/>
              </a:rPr>
              <a:t> </a:t>
            </a:r>
            <a:endParaRPr lang="en-US" dirty="0">
              <a:solidFill>
                <a:schemeClr val="accent1"/>
              </a:solidFill>
            </a:endParaRPr>
          </a:p>
        </p:txBody>
      </p:sp>
      <p:sp>
        <p:nvSpPr>
          <p:cNvPr id="6" name="TextBox 5"/>
          <p:cNvSpPr txBox="1"/>
          <p:nvPr/>
        </p:nvSpPr>
        <p:spPr>
          <a:xfrm>
            <a:off x="876300" y="3743325"/>
            <a:ext cx="3317639" cy="276999"/>
          </a:xfrm>
          <a:prstGeom prst="rect">
            <a:avLst/>
          </a:prstGeom>
          <a:noFill/>
        </p:spPr>
        <p:txBody>
          <a:bodyPr wrap="none" rtlCol="0">
            <a:spAutoFit/>
          </a:bodyPr>
          <a:lstStyle/>
          <a:p>
            <a:r>
              <a:rPr lang="en-US" sz="1200" dirty="0" smtClean="0"/>
              <a:t>*FALC = Funding Agencies for Large Colliders</a:t>
            </a:r>
            <a:endParaRPr lang="en-US" sz="1200" dirty="0"/>
          </a:p>
        </p:txBody>
      </p:sp>
    </p:spTree>
    <p:extLst>
      <p:ext uri="{BB962C8B-B14F-4D97-AF65-F5344CB8AC3E}">
        <p14:creationId xmlns:p14="http://schemas.microsoft.com/office/powerpoint/2010/main" val="22927926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44</a:t>
            </a:fld>
            <a:endParaRPr lang="en-US" dirty="0"/>
          </a:p>
        </p:txBody>
      </p:sp>
      <p:sp>
        <p:nvSpPr>
          <p:cNvPr id="4" name="TextBox 3"/>
          <p:cNvSpPr txBox="1"/>
          <p:nvPr/>
        </p:nvSpPr>
        <p:spPr>
          <a:xfrm>
            <a:off x="903514" y="685797"/>
            <a:ext cx="3668486" cy="3416320"/>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7) The output of the science itself does not generate a short term impact on the economy.  IP is generated mostly in the development of hardware</a:t>
            </a:r>
            <a:endParaRPr lang="en-US" dirty="0"/>
          </a:p>
        </p:txBody>
      </p:sp>
      <p:sp>
        <p:nvSpPr>
          <p:cNvPr id="5" name="TextBox 4"/>
          <p:cNvSpPr txBox="1"/>
          <p:nvPr/>
        </p:nvSpPr>
        <p:spPr>
          <a:xfrm>
            <a:off x="4735286" y="696680"/>
            <a:ext cx="4082143" cy="5262979"/>
          </a:xfrm>
          <a:prstGeom prst="rect">
            <a:avLst/>
          </a:prstGeom>
          <a:solidFill>
            <a:srgbClr val="006666"/>
          </a:solidFill>
        </p:spPr>
        <p:txBody>
          <a:bodyPr wrap="square" rtlCol="0">
            <a:spAutoFit/>
          </a:bodyPr>
          <a:lstStyle/>
          <a:p>
            <a:r>
              <a:rPr lang="en-US" dirty="0" smtClean="0"/>
              <a:t>Biology:</a:t>
            </a:r>
          </a:p>
          <a:p>
            <a:endParaRPr lang="en-US" dirty="0"/>
          </a:p>
          <a:p>
            <a:r>
              <a:rPr lang="en-US" dirty="0"/>
              <a:t>7</a:t>
            </a:r>
            <a:r>
              <a:rPr lang="en-US" dirty="0" smtClean="0"/>
              <a:t>) Large projects are aimed at practical and applicable discoveries generating valuable intellectual property</a:t>
            </a:r>
          </a:p>
          <a:p>
            <a:endParaRPr lang="en-US" dirty="0"/>
          </a:p>
          <a:p>
            <a:endParaRPr lang="en-US" dirty="0" smtClean="0"/>
          </a:p>
          <a:p>
            <a:endParaRPr lang="en-US" dirty="0" smtClean="0"/>
          </a:p>
          <a:p>
            <a:r>
              <a:rPr lang="en-US" dirty="0" smtClean="0">
                <a:solidFill>
                  <a:schemeClr val="accent1"/>
                </a:solidFill>
                <a:sym typeface="Wingdings" pitchFamily="2" charset="2"/>
              </a:rPr>
              <a:t> More complex negotiations in the disposition of IP generated by the project for all  collaborators</a:t>
            </a:r>
            <a:endParaRPr lang="en-US" dirty="0">
              <a:solidFill>
                <a:schemeClr val="accent1"/>
              </a:solidFill>
            </a:endParaRPr>
          </a:p>
        </p:txBody>
      </p:sp>
    </p:spTree>
    <p:extLst>
      <p:ext uri="{BB962C8B-B14F-4D97-AF65-F5344CB8AC3E}">
        <p14:creationId xmlns:p14="http://schemas.microsoft.com/office/powerpoint/2010/main" val="22469325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45</a:t>
            </a:fld>
            <a:endParaRPr lang="en-US" dirty="0"/>
          </a:p>
        </p:txBody>
      </p:sp>
      <p:sp>
        <p:nvSpPr>
          <p:cNvPr id="4" name="TextBox 3"/>
          <p:cNvSpPr txBox="1"/>
          <p:nvPr/>
        </p:nvSpPr>
        <p:spPr>
          <a:xfrm>
            <a:off x="903514" y="685797"/>
            <a:ext cx="3668486" cy="3416320"/>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a:t>8</a:t>
            </a:r>
            <a:r>
              <a:rPr lang="en-US" dirty="0" smtClean="0"/>
              <a:t>) Large concentration of technical resources* at major centers helps integration of the detectors.</a:t>
            </a:r>
          </a:p>
          <a:p>
            <a:endParaRPr lang="en-US" dirty="0"/>
          </a:p>
          <a:p>
            <a:endParaRPr lang="en-US" dirty="0"/>
          </a:p>
        </p:txBody>
      </p:sp>
      <p:sp>
        <p:nvSpPr>
          <p:cNvPr id="5" name="TextBox 4"/>
          <p:cNvSpPr txBox="1"/>
          <p:nvPr/>
        </p:nvSpPr>
        <p:spPr>
          <a:xfrm>
            <a:off x="4735286" y="696680"/>
            <a:ext cx="4082143" cy="4893647"/>
          </a:xfrm>
          <a:prstGeom prst="rect">
            <a:avLst/>
          </a:prstGeom>
          <a:solidFill>
            <a:srgbClr val="006666"/>
          </a:solidFill>
        </p:spPr>
        <p:txBody>
          <a:bodyPr wrap="square" rtlCol="0">
            <a:spAutoFit/>
          </a:bodyPr>
          <a:lstStyle/>
          <a:p>
            <a:r>
              <a:rPr lang="en-US" dirty="0" smtClean="0"/>
              <a:t>Biology:</a:t>
            </a:r>
          </a:p>
          <a:p>
            <a:endParaRPr lang="en-US" dirty="0"/>
          </a:p>
          <a:p>
            <a:r>
              <a:rPr lang="en-US" dirty="0" smtClean="0"/>
              <a:t>8) Capabilities are more widely distributed</a:t>
            </a:r>
          </a:p>
          <a:p>
            <a:endParaRPr lang="en-US" dirty="0"/>
          </a:p>
          <a:p>
            <a:endParaRPr lang="en-US" dirty="0" smtClean="0"/>
          </a:p>
          <a:p>
            <a:endParaRPr lang="en-US" dirty="0" smtClean="0"/>
          </a:p>
          <a:p>
            <a:endParaRPr lang="en-US" dirty="0" smtClean="0"/>
          </a:p>
          <a:p>
            <a:endParaRPr lang="en-US" dirty="0" smtClean="0"/>
          </a:p>
          <a:p>
            <a:r>
              <a:rPr lang="en-US" dirty="0" smtClean="0">
                <a:solidFill>
                  <a:schemeClr val="accent1"/>
                </a:solidFill>
                <a:sym typeface="Wingdings" pitchFamily="2" charset="2"/>
              </a:rPr>
              <a:t> As more projects of scale take place, infrastructure resources will tend to be concentrated more sharply</a:t>
            </a:r>
            <a:endParaRPr lang="en-US" dirty="0">
              <a:solidFill>
                <a:schemeClr val="accent1"/>
              </a:solidFill>
            </a:endParaRPr>
          </a:p>
        </p:txBody>
      </p:sp>
      <p:sp>
        <p:nvSpPr>
          <p:cNvPr id="6" name="TextBox 5"/>
          <p:cNvSpPr txBox="1"/>
          <p:nvPr/>
        </p:nvSpPr>
        <p:spPr>
          <a:xfrm>
            <a:off x="914400" y="3612709"/>
            <a:ext cx="3657600" cy="461665"/>
          </a:xfrm>
          <a:prstGeom prst="rect">
            <a:avLst/>
          </a:prstGeom>
          <a:noFill/>
        </p:spPr>
        <p:txBody>
          <a:bodyPr wrap="square" rtlCol="0">
            <a:spAutoFit/>
          </a:bodyPr>
          <a:lstStyle/>
          <a:p>
            <a:r>
              <a:rPr lang="en-US" sz="1200" dirty="0"/>
              <a:t>Fraction of national programs: </a:t>
            </a:r>
            <a:r>
              <a:rPr lang="en-US" sz="1200" dirty="0" smtClean="0"/>
              <a:t>CERN in Europe </a:t>
            </a:r>
            <a:r>
              <a:rPr lang="en-US" sz="1200" dirty="0"/>
              <a:t>(3/4), FNAL </a:t>
            </a:r>
            <a:r>
              <a:rPr lang="en-US" sz="1200" dirty="0" smtClean="0"/>
              <a:t> in US (1/2</a:t>
            </a:r>
            <a:r>
              <a:rPr lang="en-US" sz="1200" dirty="0"/>
              <a:t>), </a:t>
            </a:r>
            <a:r>
              <a:rPr lang="en-US" sz="1200" dirty="0" smtClean="0"/>
              <a:t>KEK in Japan </a:t>
            </a:r>
            <a:r>
              <a:rPr lang="en-US" sz="1200" dirty="0"/>
              <a:t>(</a:t>
            </a:r>
            <a:r>
              <a:rPr lang="en-US" sz="1200" dirty="0" smtClean="0"/>
              <a:t>2/3)</a:t>
            </a:r>
            <a:endParaRPr lang="en-US" sz="1200" dirty="0"/>
          </a:p>
        </p:txBody>
      </p:sp>
    </p:spTree>
    <p:extLst>
      <p:ext uri="{BB962C8B-B14F-4D97-AF65-F5344CB8AC3E}">
        <p14:creationId xmlns:p14="http://schemas.microsoft.com/office/powerpoint/2010/main" val="17096937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46</a:t>
            </a:fld>
            <a:endParaRPr lang="en-US" dirty="0"/>
          </a:p>
        </p:txBody>
      </p:sp>
      <p:sp>
        <p:nvSpPr>
          <p:cNvPr id="4" name="TextBox 3"/>
          <p:cNvSpPr txBox="1"/>
          <p:nvPr/>
        </p:nvSpPr>
        <p:spPr>
          <a:xfrm>
            <a:off x="903514" y="685797"/>
            <a:ext cx="3668486" cy="3785652"/>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9) Governance includes “term limits”  for leadership positions. Leadership elected by the collaboration. We have lost the individual “hero”</a:t>
            </a:r>
            <a:endParaRPr lang="en-US" dirty="0"/>
          </a:p>
          <a:p>
            <a:endParaRPr lang="en-US" dirty="0"/>
          </a:p>
        </p:txBody>
      </p:sp>
      <p:sp>
        <p:nvSpPr>
          <p:cNvPr id="5" name="TextBox 4"/>
          <p:cNvSpPr txBox="1"/>
          <p:nvPr/>
        </p:nvSpPr>
        <p:spPr>
          <a:xfrm>
            <a:off x="4735286" y="696680"/>
            <a:ext cx="4082143" cy="5262979"/>
          </a:xfrm>
          <a:prstGeom prst="rect">
            <a:avLst/>
          </a:prstGeom>
          <a:solidFill>
            <a:srgbClr val="006666"/>
          </a:solidFill>
        </p:spPr>
        <p:txBody>
          <a:bodyPr wrap="square" rtlCol="0">
            <a:spAutoFit/>
          </a:bodyPr>
          <a:lstStyle/>
          <a:p>
            <a:r>
              <a:rPr lang="en-US" dirty="0" smtClean="0"/>
              <a:t>Biology:</a:t>
            </a:r>
          </a:p>
          <a:p>
            <a:endParaRPr lang="en-US" dirty="0"/>
          </a:p>
          <a:p>
            <a:r>
              <a:rPr lang="en-US" dirty="0"/>
              <a:t>9</a:t>
            </a:r>
            <a:r>
              <a:rPr lang="en-US" dirty="0" smtClean="0"/>
              <a:t>) Many strong personalities associated with long term leadership in the field;</a:t>
            </a:r>
          </a:p>
          <a:p>
            <a:endParaRPr lang="en-US" dirty="0"/>
          </a:p>
          <a:p>
            <a:endParaRPr lang="en-US" dirty="0" smtClean="0"/>
          </a:p>
          <a:p>
            <a:endParaRPr lang="en-US" dirty="0" smtClean="0"/>
          </a:p>
          <a:p>
            <a:endParaRPr lang="en-US" dirty="0" smtClean="0"/>
          </a:p>
          <a:p>
            <a:r>
              <a:rPr lang="en-US" dirty="0" smtClean="0">
                <a:solidFill>
                  <a:schemeClr val="accent1"/>
                </a:solidFill>
                <a:sym typeface="Wingdings" pitchFamily="2" charset="2"/>
              </a:rPr>
              <a:t> The need to bring multiple centers and agencies together in large projects will drive the system to shared leadership</a:t>
            </a:r>
            <a:endParaRPr lang="en-US" dirty="0">
              <a:solidFill>
                <a:schemeClr val="accent1"/>
              </a:solidFill>
            </a:endParaRPr>
          </a:p>
        </p:txBody>
      </p:sp>
    </p:spTree>
    <p:extLst>
      <p:ext uri="{BB962C8B-B14F-4D97-AF65-F5344CB8AC3E}">
        <p14:creationId xmlns:p14="http://schemas.microsoft.com/office/powerpoint/2010/main" val="22333535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47</a:t>
            </a:fld>
            <a:endParaRPr lang="en-US" dirty="0"/>
          </a:p>
        </p:txBody>
      </p:sp>
      <p:sp>
        <p:nvSpPr>
          <p:cNvPr id="4" name="TextBox 3"/>
          <p:cNvSpPr txBox="1"/>
          <p:nvPr/>
        </p:nvSpPr>
        <p:spPr>
          <a:xfrm>
            <a:off x="903514" y="685797"/>
            <a:ext cx="3668486" cy="3046988"/>
          </a:xfrm>
          <a:prstGeom prst="rect">
            <a:avLst/>
          </a:prstGeom>
          <a:solidFill>
            <a:schemeClr val="bg1">
              <a:lumMod val="75000"/>
            </a:schemeClr>
          </a:solidFill>
        </p:spPr>
        <p:txBody>
          <a:bodyPr wrap="square" rtlCol="0">
            <a:spAutoFit/>
          </a:bodyPr>
          <a:lstStyle/>
          <a:p>
            <a:r>
              <a:rPr lang="en-US" dirty="0" smtClean="0"/>
              <a:t>Physics:</a:t>
            </a:r>
          </a:p>
          <a:p>
            <a:endParaRPr lang="en-US" dirty="0"/>
          </a:p>
          <a:p>
            <a:r>
              <a:rPr lang="en-US" dirty="0" smtClean="0"/>
              <a:t>10</a:t>
            </a:r>
            <a:r>
              <a:rPr lang="en-US" dirty="0" smtClean="0"/>
              <a:t>) Particle physics has had time to evolve these models, at least five decades, try them and modify them</a:t>
            </a:r>
            <a:endParaRPr lang="en-US" dirty="0"/>
          </a:p>
          <a:p>
            <a:endParaRPr lang="en-US" dirty="0"/>
          </a:p>
        </p:txBody>
      </p:sp>
      <p:sp>
        <p:nvSpPr>
          <p:cNvPr id="5" name="TextBox 4"/>
          <p:cNvSpPr txBox="1"/>
          <p:nvPr/>
        </p:nvSpPr>
        <p:spPr>
          <a:xfrm>
            <a:off x="4735286" y="696680"/>
            <a:ext cx="4082143" cy="4893647"/>
          </a:xfrm>
          <a:prstGeom prst="rect">
            <a:avLst/>
          </a:prstGeom>
          <a:solidFill>
            <a:srgbClr val="006666"/>
          </a:solidFill>
        </p:spPr>
        <p:txBody>
          <a:bodyPr wrap="square" rtlCol="0">
            <a:spAutoFit/>
          </a:bodyPr>
          <a:lstStyle/>
          <a:p>
            <a:r>
              <a:rPr lang="en-US" dirty="0" smtClean="0"/>
              <a:t>Biology:</a:t>
            </a:r>
          </a:p>
          <a:p>
            <a:endParaRPr lang="en-US" dirty="0"/>
          </a:p>
          <a:p>
            <a:r>
              <a:rPr lang="en-US" dirty="0" smtClean="0"/>
              <a:t>10</a:t>
            </a:r>
            <a:r>
              <a:rPr lang="en-US" dirty="0" smtClean="0"/>
              <a:t>) The rate of change of what is possible is enormous (sequencing is an example) requiring very rapid scale-up in the size of projects</a:t>
            </a:r>
            <a:endParaRPr lang="en-US" dirty="0"/>
          </a:p>
          <a:p>
            <a:endParaRPr lang="en-US" dirty="0" smtClean="0"/>
          </a:p>
          <a:p>
            <a:r>
              <a:rPr lang="en-US" dirty="0" smtClean="0">
                <a:solidFill>
                  <a:schemeClr val="accent1"/>
                </a:solidFill>
                <a:sym typeface="Wingdings" pitchFamily="2" charset="2"/>
              </a:rPr>
              <a:t> I hope you find the description of particle physics projects and these remarks useful </a:t>
            </a:r>
            <a:endParaRPr lang="en-US" dirty="0">
              <a:solidFill>
                <a:schemeClr val="accent1"/>
              </a:solidFill>
            </a:endParaRPr>
          </a:p>
        </p:txBody>
      </p:sp>
    </p:spTree>
    <p:extLst>
      <p:ext uri="{BB962C8B-B14F-4D97-AF65-F5344CB8AC3E}">
        <p14:creationId xmlns:p14="http://schemas.microsoft.com/office/powerpoint/2010/main" val="14884300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48</a:t>
            </a:fld>
            <a:endParaRPr lang="en-US" dirty="0"/>
          </a:p>
        </p:txBody>
      </p:sp>
      <p:sp>
        <p:nvSpPr>
          <p:cNvPr id="6" name="TextBox 5"/>
          <p:cNvSpPr txBox="1"/>
          <p:nvPr/>
        </p:nvSpPr>
        <p:spPr>
          <a:xfrm>
            <a:off x="1142959" y="2623438"/>
            <a:ext cx="7207422" cy="830997"/>
          </a:xfrm>
          <a:prstGeom prst="rect">
            <a:avLst/>
          </a:prstGeom>
          <a:noFill/>
        </p:spPr>
        <p:txBody>
          <a:bodyPr wrap="none" rtlCol="0">
            <a:spAutoFit/>
          </a:bodyPr>
          <a:lstStyle/>
          <a:p>
            <a:r>
              <a:rPr lang="en-US" sz="4800" dirty="0" smtClean="0"/>
              <a:t>Questions and discussion</a:t>
            </a:r>
            <a:endParaRPr lang="en-US" sz="4800" dirty="0"/>
          </a:p>
        </p:txBody>
      </p:sp>
    </p:spTree>
    <p:extLst>
      <p:ext uri="{BB962C8B-B14F-4D97-AF65-F5344CB8AC3E}">
        <p14:creationId xmlns:p14="http://schemas.microsoft.com/office/powerpoint/2010/main" val="307828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57337" y="203200"/>
            <a:ext cx="7314519" cy="1143000"/>
          </a:xfrm>
        </p:spPr>
        <p:txBody>
          <a:bodyPr/>
          <a:lstStyle/>
          <a:p>
            <a:pPr eaLnBrk="1" hangingPunct="1"/>
            <a:r>
              <a:rPr lang="en-US" dirty="0" smtClean="0">
                <a:ea typeface="ＭＳ Ｐゴシック" pitchFamily="34" charset="-128"/>
              </a:rPr>
              <a:t>Accelerators are built centrally</a:t>
            </a:r>
          </a:p>
        </p:txBody>
      </p:sp>
      <p:pic>
        <p:nvPicPr>
          <p:cNvPr id="5125" name="Picture 3" descr="Cernv"/>
          <p:cNvPicPr>
            <a:picLocks noChangeAspect="1" noChangeArrowheads="1"/>
          </p:cNvPicPr>
          <p:nvPr/>
        </p:nvPicPr>
        <p:blipFill>
          <a:blip r:embed="rId2" cstate="print"/>
          <a:srcRect/>
          <a:stretch>
            <a:fillRect/>
          </a:stretch>
        </p:blipFill>
        <p:spPr bwMode="auto">
          <a:xfrm>
            <a:off x="723900" y="1077913"/>
            <a:ext cx="7874000" cy="5145087"/>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smtClean="0">
                <a:ea typeface="ＭＳ Ｐゴシック" pitchFamily="34" charset="-128"/>
              </a:rPr>
              <a:t>Accelerators are built centrally</a:t>
            </a:r>
          </a:p>
        </p:txBody>
      </p:sp>
      <p:pic>
        <p:nvPicPr>
          <p:cNvPr id="10245" name="Picture 5" descr="0904053_07-A4-at-144-dpi.jpg"/>
          <p:cNvPicPr>
            <a:picLocks noChangeAspect="1"/>
          </p:cNvPicPr>
          <p:nvPr/>
        </p:nvPicPr>
        <p:blipFill>
          <a:blip r:embed="rId2" cstate="print"/>
          <a:srcRect/>
          <a:stretch>
            <a:fillRect/>
          </a:stretch>
        </p:blipFill>
        <p:spPr bwMode="auto">
          <a:xfrm>
            <a:off x="740228" y="1108179"/>
            <a:ext cx="7871959" cy="5238646"/>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collaborations are different</a:t>
            </a:r>
            <a:endParaRPr lang="en-US" dirty="0"/>
          </a:p>
        </p:txBody>
      </p:sp>
      <p:sp>
        <p:nvSpPr>
          <p:cNvPr id="3" name="Content Placeholder 2"/>
          <p:cNvSpPr>
            <a:spLocks noGrp="1"/>
          </p:cNvSpPr>
          <p:nvPr>
            <p:ph idx="1"/>
          </p:nvPr>
        </p:nvSpPr>
        <p:spPr>
          <a:xfrm>
            <a:off x="1600199" y="1530350"/>
            <a:ext cx="7043057" cy="4114800"/>
          </a:xfrm>
        </p:spPr>
        <p:txBody>
          <a:bodyPr/>
          <a:lstStyle/>
          <a:p>
            <a:r>
              <a:rPr lang="en-US" sz="2000" dirty="0" smtClean="0"/>
              <a:t>Common wisdom would consider a high degree of centralization preferable for large projects</a:t>
            </a:r>
          </a:p>
          <a:p>
            <a:endParaRPr lang="en-US" sz="800" dirty="0" smtClean="0"/>
          </a:p>
          <a:p>
            <a:r>
              <a:rPr lang="en-US" sz="2000" dirty="0" smtClean="0"/>
              <a:t>In detector collaborations large number of groups across the world contribute to all phases of the experiment </a:t>
            </a:r>
          </a:p>
          <a:p>
            <a:endParaRPr lang="en-US" sz="800" dirty="0" smtClean="0"/>
          </a:p>
          <a:p>
            <a:r>
              <a:rPr lang="en-US" sz="2000" dirty="0" smtClean="0"/>
              <a:t>Despite the complexity and cost of the enterprise and the many interfaces, the collaborations integrate successfully</a:t>
            </a:r>
          </a:p>
          <a:p>
            <a:endParaRPr lang="en-US" sz="800" dirty="0" smtClean="0"/>
          </a:p>
          <a:p>
            <a:r>
              <a:rPr lang="en-US" sz="2000" dirty="0" smtClean="0"/>
              <a:t>Leadership is with the physicists themselves who agree to work under a clear </a:t>
            </a:r>
            <a:r>
              <a:rPr lang="en-US" sz="2000" smtClean="0"/>
              <a:t>governance model</a:t>
            </a:r>
            <a:endParaRPr lang="en-US" sz="2000" dirty="0" smtClean="0"/>
          </a:p>
          <a:p>
            <a:endParaRPr lang="en-US" sz="800" dirty="0" smtClean="0"/>
          </a:p>
          <a:p>
            <a:r>
              <a:rPr lang="en-US" sz="2000" dirty="0" smtClean="0"/>
              <a:t>This model has been successful and is now being adapted to future major accelerator projects</a:t>
            </a:r>
            <a:endParaRPr lang="en-US" sz="2000" dirty="0"/>
          </a:p>
        </p:txBody>
      </p:sp>
      <p:sp>
        <p:nvSpPr>
          <p:cNvPr id="4" name="Footer Placeholder 3"/>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a:t>
            </a:fld>
            <a:endParaRPr lang="en-US" dirty="0"/>
          </a:p>
        </p:txBody>
      </p:sp>
    </p:spTree>
    <p:extLst>
      <p:ext uri="{BB962C8B-B14F-4D97-AF65-F5344CB8AC3E}">
        <p14:creationId xmlns:p14="http://schemas.microsoft.com/office/powerpoint/2010/main" val="3395540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p:txBody>
          <a:bodyPr/>
          <a:lstStyle/>
          <a:p>
            <a:r>
              <a:rPr lang="en-US" dirty="0" smtClean="0">
                <a:ea typeface="ＭＳ Ｐゴシック" pitchFamily="34" charset="-128"/>
              </a:rPr>
              <a:t>The scale: </a:t>
            </a:r>
            <a:r>
              <a:rPr lang="en-US" dirty="0" smtClean="0">
                <a:ea typeface="ＭＳ Ｐゴシック" pitchFamily="34" charset="-128"/>
              </a:rPr>
              <a:t>The </a:t>
            </a:r>
            <a:r>
              <a:rPr lang="en-US" dirty="0" smtClean="0">
                <a:ea typeface="ＭＳ Ｐゴシック" pitchFamily="34" charset="-128"/>
              </a:rPr>
              <a:t>Sun never sets …..</a:t>
            </a:r>
          </a:p>
        </p:txBody>
      </p:sp>
      <p:pic>
        <p:nvPicPr>
          <p:cNvPr id="20484" name="Picture 7" descr="CarteMuette"/>
          <p:cNvPicPr preferRelativeResize="0">
            <a:picLocks noChangeAspect="1" noChangeArrowheads="1"/>
          </p:cNvPicPr>
          <p:nvPr/>
        </p:nvPicPr>
        <p:blipFill>
          <a:blip r:embed="rId2" cstate="print"/>
          <a:srcRect/>
          <a:stretch>
            <a:fillRect/>
          </a:stretch>
        </p:blipFill>
        <p:spPr bwMode="auto">
          <a:xfrm>
            <a:off x="792163" y="1169989"/>
            <a:ext cx="7643812" cy="5154612"/>
          </a:xfrm>
          <a:prstGeom prst="rect">
            <a:avLst/>
          </a:prstGeom>
          <a:noFill/>
          <a:ln w="9525">
            <a:noFill/>
            <a:miter lim="800000"/>
            <a:headEnd/>
            <a:tailEnd/>
          </a:ln>
        </p:spPr>
      </p:pic>
      <p:sp>
        <p:nvSpPr>
          <p:cNvPr id="20485" name="Rectangle 12"/>
          <p:cNvSpPr>
            <a:spLocks noChangeArrowheads="1"/>
          </p:cNvSpPr>
          <p:nvPr/>
        </p:nvSpPr>
        <p:spPr bwMode="auto">
          <a:xfrm>
            <a:off x="392113" y="5127170"/>
            <a:ext cx="2951162" cy="1200150"/>
          </a:xfrm>
          <a:prstGeom prst="rect">
            <a:avLst/>
          </a:prstGeom>
          <a:solidFill>
            <a:srgbClr val="FF9900"/>
          </a:solidFill>
          <a:ln w="9525">
            <a:solidFill>
              <a:schemeClr val="tx1"/>
            </a:solidFill>
            <a:miter lim="800000"/>
            <a:headEnd/>
            <a:tailEnd/>
          </a:ln>
        </p:spPr>
        <p:txBody>
          <a:bodyPr>
            <a:spAutoFit/>
          </a:bodyPr>
          <a:lstStyle/>
          <a:p>
            <a:pPr algn="l">
              <a:buClr>
                <a:srgbClr val="990066"/>
              </a:buClr>
              <a:buFont typeface="Times" pitchFamily="18" charset="0"/>
              <a:buNone/>
            </a:pPr>
            <a:r>
              <a:rPr lang="en-US" sz="1800" dirty="0">
                <a:solidFill>
                  <a:schemeClr val="tx1"/>
                </a:solidFill>
              </a:rPr>
              <a:t>~2800 physicists (800 PhD students) from 169 Institutions/Universities, </a:t>
            </a:r>
          </a:p>
          <a:p>
            <a:pPr algn="l">
              <a:buClr>
                <a:srgbClr val="990066"/>
              </a:buClr>
              <a:buFont typeface="Times" pitchFamily="18" charset="0"/>
              <a:buNone/>
            </a:pPr>
            <a:r>
              <a:rPr lang="en-US" sz="1800" dirty="0">
                <a:solidFill>
                  <a:schemeClr val="tx1"/>
                </a:solidFill>
              </a:rPr>
              <a:t>  37 countries, 5 continents</a:t>
            </a:r>
          </a:p>
        </p:txBody>
      </p:sp>
      <p:pic>
        <p:nvPicPr>
          <p:cNvPr id="20486" name="Picture 7" descr="ATLAS LOGO.jpg"/>
          <p:cNvPicPr>
            <a:picLocks noChangeAspect="1"/>
          </p:cNvPicPr>
          <p:nvPr/>
        </p:nvPicPr>
        <p:blipFill>
          <a:blip r:embed="rId3" cstate="print"/>
          <a:srcRect/>
          <a:stretch>
            <a:fillRect/>
          </a:stretch>
        </p:blipFill>
        <p:spPr bwMode="auto">
          <a:xfrm>
            <a:off x="404813" y="149225"/>
            <a:ext cx="485775" cy="519113"/>
          </a:xfrm>
          <a:prstGeom prst="rect">
            <a:avLst/>
          </a:prstGeom>
          <a:noFill/>
          <a:ln w="9525">
            <a:noFill/>
            <a:miter lim="800000"/>
            <a:headEnd/>
            <a:tailEnd/>
          </a:ln>
        </p:spPr>
      </p:pic>
      <p:sp>
        <p:nvSpPr>
          <p:cNvPr id="2" name="Footer Placeholder 1"/>
          <p:cNvSpPr>
            <a:spLocks noGrp="1"/>
          </p:cNvSpPr>
          <p:nvPr>
            <p:ph type="ftr" sz="quarter" idx="10"/>
          </p:nvPr>
        </p:nvSpPr>
        <p:spPr/>
        <p:txBody>
          <a:bodyPr/>
          <a:lstStyle/>
          <a:p>
            <a:pPr>
              <a:defRPr/>
            </a:pPr>
            <a:r>
              <a:rPr lang="en-US" dirty="0" smtClean="0"/>
              <a:t>AACR Meeting, San Francisco, CA , October 16th  2011</a:t>
            </a:r>
            <a:endParaRPr lang="en-US" sz="1200" dirty="0"/>
          </a:p>
        </p:txBody>
      </p:sp>
      <p:sp>
        <p:nvSpPr>
          <p:cNvPr id="3" name="Slide Number Placeholder 2"/>
          <p:cNvSpPr>
            <a:spLocks noGrp="1"/>
          </p:cNvSpPr>
          <p:nvPr>
            <p:ph type="sldNum" sz="quarter" idx="11"/>
          </p:nvPr>
        </p:nvSpPr>
        <p:spPr/>
        <p:txBody>
          <a:bodyPr/>
          <a:lstStyle/>
          <a:p>
            <a:pPr>
              <a:defRPr/>
            </a:pPr>
            <a:fld id="{35B77CE8-6CCD-40BE-BE5B-35486880A513}"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detect events?</a:t>
            </a:r>
            <a:endParaRPr lang="en-US" dirty="0"/>
          </a:p>
        </p:txBody>
      </p:sp>
      <p:sp>
        <p:nvSpPr>
          <p:cNvPr id="4" name="Footer Placeholder 3"/>
          <p:cNvSpPr>
            <a:spLocks noGrp="1"/>
          </p:cNvSpPr>
          <p:nvPr>
            <p:ph type="ftr" sz="quarter" idx="10"/>
          </p:nvPr>
        </p:nvSpPr>
        <p:spPr/>
        <p:txBody>
          <a:bodyPr/>
          <a:lstStyle/>
          <a:p>
            <a:pPr>
              <a:defRPr/>
            </a:pPr>
            <a:r>
              <a:rPr lang="en-US" smtClean="0"/>
              <a:t>P. Oddone,  The Search for the Higgs, August 5,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9</a:t>
            </a:fld>
            <a:endParaRPr lang="en-US" dirty="0"/>
          </a:p>
        </p:txBody>
      </p:sp>
      <p:sp>
        <p:nvSpPr>
          <p:cNvPr id="10" name="Oval 9"/>
          <p:cNvSpPr/>
          <p:nvPr/>
        </p:nvSpPr>
        <p:spPr bwMode="auto">
          <a:xfrm>
            <a:off x="1600200" y="1409700"/>
            <a:ext cx="4632960" cy="4663440"/>
          </a:xfrm>
          <a:prstGeom prst="ellipse">
            <a:avLst/>
          </a:prstGeom>
          <a:solidFill>
            <a:schemeClr val="accent5">
              <a:lumMod val="5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2270760" y="2057400"/>
            <a:ext cx="3276600" cy="3383280"/>
          </a:xfrm>
          <a:prstGeom prst="ellipse">
            <a:avLst/>
          </a:prstGeom>
          <a:solidFill>
            <a:schemeClr val="bg2">
              <a:lumMod val="25000"/>
              <a:lumOff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2667000" y="2438400"/>
            <a:ext cx="2468880" cy="2606040"/>
          </a:xfrm>
          <a:prstGeom prst="ellipse">
            <a:avLst/>
          </a:prstGeom>
          <a:solidFill>
            <a:srgbClr val="92D05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400" b="0" i="0" u="none" strike="noStrike" cap="none" normalizeH="0" baseline="0" dirty="0" smtClean="0">
              <a:ln>
                <a:noFill/>
              </a:ln>
              <a:solidFill>
                <a:schemeClr val="bg1"/>
              </a:solidFill>
              <a:effectLst/>
              <a:latin typeface="Arial" charset="0"/>
            </a:endParaRPr>
          </a:p>
        </p:txBody>
      </p:sp>
      <p:sp>
        <p:nvSpPr>
          <p:cNvPr id="7" name="Oval 6"/>
          <p:cNvSpPr/>
          <p:nvPr/>
        </p:nvSpPr>
        <p:spPr bwMode="auto">
          <a:xfrm>
            <a:off x="3611880" y="3459480"/>
            <a:ext cx="579120" cy="579120"/>
          </a:xfrm>
          <a:prstGeom prst="ellipse">
            <a:avLst/>
          </a:prstGeom>
          <a:solidFill>
            <a:srgbClr val="00B0F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6400800" y="2057400"/>
            <a:ext cx="2254784" cy="461665"/>
          </a:xfrm>
          <a:prstGeom prst="rect">
            <a:avLst/>
          </a:prstGeom>
          <a:solidFill>
            <a:srgbClr val="00B0F0"/>
          </a:solidFill>
        </p:spPr>
        <p:txBody>
          <a:bodyPr wrap="none" rtlCol="0">
            <a:spAutoFit/>
          </a:bodyPr>
          <a:lstStyle/>
          <a:p>
            <a:r>
              <a:rPr lang="en-US" dirty="0" smtClean="0"/>
              <a:t>Vertex detector</a:t>
            </a:r>
            <a:endParaRPr lang="en-US" dirty="0"/>
          </a:p>
        </p:txBody>
      </p:sp>
      <p:sp>
        <p:nvSpPr>
          <p:cNvPr id="13" name="TextBox 12"/>
          <p:cNvSpPr txBox="1"/>
          <p:nvPr/>
        </p:nvSpPr>
        <p:spPr>
          <a:xfrm>
            <a:off x="6416040" y="2987040"/>
            <a:ext cx="1354666" cy="461665"/>
          </a:xfrm>
          <a:prstGeom prst="rect">
            <a:avLst/>
          </a:prstGeom>
          <a:solidFill>
            <a:srgbClr val="92D050"/>
          </a:solidFill>
        </p:spPr>
        <p:txBody>
          <a:bodyPr wrap="none" rtlCol="0">
            <a:spAutoFit/>
          </a:bodyPr>
          <a:lstStyle/>
          <a:p>
            <a:r>
              <a:rPr lang="en-US" dirty="0" smtClean="0"/>
              <a:t>Tracking</a:t>
            </a:r>
            <a:endParaRPr lang="en-US" dirty="0"/>
          </a:p>
        </p:txBody>
      </p:sp>
      <p:sp>
        <p:nvSpPr>
          <p:cNvPr id="14" name="TextBox 13"/>
          <p:cNvSpPr txBox="1"/>
          <p:nvPr/>
        </p:nvSpPr>
        <p:spPr>
          <a:xfrm>
            <a:off x="6400574" y="3927455"/>
            <a:ext cx="2255746" cy="461665"/>
          </a:xfrm>
          <a:prstGeom prst="rect">
            <a:avLst/>
          </a:prstGeom>
          <a:solidFill>
            <a:srgbClr val="9999FF"/>
          </a:solidFill>
        </p:spPr>
        <p:txBody>
          <a:bodyPr wrap="none" rtlCol="0">
            <a:spAutoFit/>
          </a:bodyPr>
          <a:lstStyle/>
          <a:p>
            <a:r>
              <a:rPr lang="en-US" dirty="0" smtClean="0"/>
              <a:t>EM calorimeter</a:t>
            </a:r>
            <a:endParaRPr lang="en-US" dirty="0"/>
          </a:p>
        </p:txBody>
      </p:sp>
      <p:sp>
        <p:nvSpPr>
          <p:cNvPr id="15" name="TextBox 14"/>
          <p:cNvSpPr txBox="1"/>
          <p:nvPr/>
        </p:nvSpPr>
        <p:spPr>
          <a:xfrm>
            <a:off x="6278880" y="4892040"/>
            <a:ext cx="2805576" cy="461665"/>
          </a:xfrm>
          <a:prstGeom prst="rect">
            <a:avLst/>
          </a:prstGeom>
          <a:solidFill>
            <a:schemeClr val="accent5">
              <a:lumMod val="50000"/>
            </a:schemeClr>
          </a:solidFill>
        </p:spPr>
        <p:txBody>
          <a:bodyPr wrap="none" rtlCol="0">
            <a:spAutoFit/>
          </a:bodyPr>
          <a:lstStyle/>
          <a:p>
            <a:r>
              <a:rPr lang="en-US" dirty="0" smtClean="0"/>
              <a:t>Hadron calorimeter</a:t>
            </a:r>
            <a:endParaRPr lang="en-US" dirty="0"/>
          </a:p>
        </p:txBody>
      </p:sp>
      <p:sp>
        <p:nvSpPr>
          <p:cNvPr id="18" name="Arc 17"/>
          <p:cNvSpPr/>
          <p:nvPr/>
        </p:nvSpPr>
        <p:spPr bwMode="auto">
          <a:xfrm rot="15744095">
            <a:off x="3931920" y="2430780"/>
            <a:ext cx="2247900" cy="2324100"/>
          </a:xfrm>
          <a:prstGeom prst="arc">
            <a:avLst>
              <a:gd name="adj1" fmla="val 16192800"/>
              <a:gd name="adj2" fmla="val 630751"/>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20" name="Straight Connector 19"/>
          <p:cNvCxnSpPr/>
          <p:nvPr/>
        </p:nvCxnSpPr>
        <p:spPr bwMode="auto">
          <a:xfrm flipV="1">
            <a:off x="3848100" y="2320121"/>
            <a:ext cx="129540" cy="72886"/>
          </a:xfrm>
          <a:prstGeom prst="line">
            <a:avLst/>
          </a:prstGeom>
          <a:noFill/>
          <a:ln w="9525" cap="flat" cmpd="sng" algn="ctr">
            <a:solidFill>
              <a:srgbClr val="000000"/>
            </a:solidFill>
            <a:prstDash val="solid"/>
            <a:round/>
            <a:headEnd type="none" w="med" len="med"/>
            <a:tailEnd type="none" w="med" len="med"/>
          </a:ln>
          <a:effectLst/>
        </p:spPr>
      </p:cxnSp>
      <p:cxnSp>
        <p:nvCxnSpPr>
          <p:cNvPr id="24" name="Straight Connector 23"/>
          <p:cNvCxnSpPr/>
          <p:nvPr/>
        </p:nvCxnSpPr>
        <p:spPr bwMode="auto">
          <a:xfrm flipV="1">
            <a:off x="3848100" y="2179320"/>
            <a:ext cx="76200" cy="145772"/>
          </a:xfrm>
          <a:prstGeom prst="line">
            <a:avLst/>
          </a:prstGeom>
          <a:noFill/>
          <a:ln w="9525" cap="flat" cmpd="sng" algn="ctr">
            <a:solidFill>
              <a:srgbClr val="000000"/>
            </a:solidFill>
            <a:prstDash val="solid"/>
            <a:round/>
            <a:headEnd type="none" w="med" len="med"/>
            <a:tailEnd type="none" w="med" len="med"/>
          </a:ln>
          <a:effectLst/>
        </p:spPr>
      </p:cxnSp>
      <p:cxnSp>
        <p:nvCxnSpPr>
          <p:cNvPr id="33" name="Straight Connector 32"/>
          <p:cNvCxnSpPr/>
          <p:nvPr/>
        </p:nvCxnSpPr>
        <p:spPr bwMode="auto">
          <a:xfrm flipV="1">
            <a:off x="3924300" y="2179320"/>
            <a:ext cx="30480" cy="161508"/>
          </a:xfrm>
          <a:prstGeom prst="line">
            <a:avLst/>
          </a:prstGeom>
          <a:noFill/>
          <a:ln w="9525"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flipV="1">
            <a:off x="3886200" y="2179320"/>
            <a:ext cx="0" cy="72886"/>
          </a:xfrm>
          <a:prstGeom prst="line">
            <a:avLst/>
          </a:prstGeom>
          <a:noFill/>
          <a:ln w="9525" cap="flat" cmpd="sng" algn="ctr">
            <a:solidFill>
              <a:srgbClr val="000000"/>
            </a:solidFill>
            <a:prstDash val="solid"/>
            <a:round/>
            <a:headEnd type="none" w="med" len="med"/>
            <a:tailEnd type="none" w="med" len="med"/>
          </a:ln>
          <a:effectLst/>
        </p:spPr>
      </p:cxnSp>
      <p:cxnSp>
        <p:nvCxnSpPr>
          <p:cNvPr id="47" name="Straight Connector 46"/>
          <p:cNvCxnSpPr/>
          <p:nvPr/>
        </p:nvCxnSpPr>
        <p:spPr bwMode="auto">
          <a:xfrm>
            <a:off x="3703320" y="2202180"/>
            <a:ext cx="121920" cy="60960"/>
          </a:xfrm>
          <a:prstGeom prst="line">
            <a:avLst/>
          </a:prstGeom>
          <a:noFill/>
          <a:ln w="9525" cap="flat" cmpd="sng" algn="ctr">
            <a:solidFill>
              <a:srgbClr val="000000"/>
            </a:solidFill>
            <a:prstDash val="solid"/>
            <a:round/>
            <a:headEnd type="none" w="med" len="med"/>
            <a:tailEnd type="none" w="med" len="med"/>
          </a:ln>
          <a:effectLst/>
        </p:spPr>
      </p:cxnSp>
      <p:cxnSp>
        <p:nvCxnSpPr>
          <p:cNvPr id="49" name="Straight Connector 48"/>
          <p:cNvCxnSpPr/>
          <p:nvPr/>
        </p:nvCxnSpPr>
        <p:spPr bwMode="auto">
          <a:xfrm>
            <a:off x="3755404" y="2110740"/>
            <a:ext cx="0" cy="114300"/>
          </a:xfrm>
          <a:prstGeom prst="line">
            <a:avLst/>
          </a:prstGeom>
          <a:noFill/>
          <a:ln w="9525" cap="flat" cmpd="sng" algn="ctr">
            <a:solidFill>
              <a:srgbClr val="000000"/>
            </a:solidFill>
            <a:prstDash val="solid"/>
            <a:round/>
            <a:headEnd type="none" w="med" len="med"/>
            <a:tailEnd type="none" w="med" len="med"/>
          </a:ln>
          <a:effectLst/>
        </p:spPr>
      </p:cxnSp>
      <p:cxnSp>
        <p:nvCxnSpPr>
          <p:cNvPr id="55" name="Straight Connector 54"/>
          <p:cNvCxnSpPr/>
          <p:nvPr/>
        </p:nvCxnSpPr>
        <p:spPr bwMode="auto">
          <a:xfrm>
            <a:off x="3756660" y="2179320"/>
            <a:ext cx="30480" cy="114300"/>
          </a:xfrm>
          <a:prstGeom prst="line">
            <a:avLst/>
          </a:prstGeom>
          <a:noFill/>
          <a:ln w="9525" cap="flat" cmpd="sng" algn="ctr">
            <a:solidFill>
              <a:srgbClr val="000000"/>
            </a:solidFill>
            <a:prstDash val="solid"/>
            <a:round/>
            <a:headEnd type="none" w="med" len="med"/>
            <a:tailEnd type="none" w="med" len="med"/>
          </a:ln>
          <a:effectLst/>
        </p:spPr>
      </p:cxnSp>
      <p:grpSp>
        <p:nvGrpSpPr>
          <p:cNvPr id="89" name="Group 88"/>
          <p:cNvGrpSpPr/>
          <p:nvPr/>
        </p:nvGrpSpPr>
        <p:grpSpPr>
          <a:xfrm>
            <a:off x="2004060" y="1143000"/>
            <a:ext cx="2057400" cy="4056072"/>
            <a:chOff x="2004060" y="1143000"/>
            <a:chExt cx="2057400" cy="4056072"/>
          </a:xfrm>
        </p:grpSpPr>
        <p:sp>
          <p:nvSpPr>
            <p:cNvPr id="17" name="Arc 16"/>
            <p:cNvSpPr/>
            <p:nvPr/>
          </p:nvSpPr>
          <p:spPr bwMode="auto">
            <a:xfrm>
              <a:off x="2004060" y="1143000"/>
              <a:ext cx="1927860" cy="4056072"/>
            </a:xfrm>
            <a:prstGeom prst="arc">
              <a:avLst>
                <a:gd name="adj1" fmla="val 18550376"/>
                <a:gd name="adj2" fmla="val 1862439"/>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27" name="Straight Connector 26"/>
            <p:cNvCxnSpPr/>
            <p:nvPr/>
          </p:nvCxnSpPr>
          <p:spPr bwMode="auto">
            <a:xfrm flipH="1" flipV="1">
              <a:off x="3755404" y="2252206"/>
              <a:ext cx="92696" cy="72886"/>
            </a:xfrm>
            <a:prstGeom prst="line">
              <a:avLst/>
            </a:prstGeom>
            <a:noFill/>
            <a:ln w="9525" cap="flat" cmpd="sng" algn="ctr">
              <a:solidFill>
                <a:srgbClr val="000000"/>
              </a:solidFill>
              <a:prstDash val="solid"/>
              <a:round/>
              <a:headEnd type="none" w="med" len="med"/>
              <a:tailEnd type="none" w="med" len="med"/>
            </a:ln>
            <a:effectLst/>
          </p:spPr>
        </p:cxnSp>
        <p:cxnSp>
          <p:nvCxnSpPr>
            <p:cNvPr id="31" name="Straight Connector 30"/>
            <p:cNvCxnSpPr/>
            <p:nvPr/>
          </p:nvCxnSpPr>
          <p:spPr bwMode="auto">
            <a:xfrm flipH="1" flipV="1">
              <a:off x="3755404" y="2288649"/>
              <a:ext cx="92696" cy="104358"/>
            </a:xfrm>
            <a:prstGeom prst="line">
              <a:avLst/>
            </a:prstGeom>
            <a:noFill/>
            <a:ln w="9525"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flipV="1">
              <a:off x="3954780" y="2289641"/>
              <a:ext cx="106680" cy="36443"/>
            </a:xfrm>
            <a:prstGeom prst="line">
              <a:avLst/>
            </a:prstGeom>
            <a:noFill/>
            <a:ln w="9525" cap="flat" cmpd="sng" algn="ctr">
              <a:solidFill>
                <a:srgbClr val="000000"/>
              </a:solidFill>
              <a:prstDash val="solid"/>
              <a:round/>
              <a:headEnd type="none" w="med" len="med"/>
              <a:tailEnd type="none" w="med" len="med"/>
            </a:ln>
            <a:effectLst/>
          </p:spPr>
        </p:cxnSp>
        <p:cxnSp>
          <p:nvCxnSpPr>
            <p:cNvPr id="39" name="Straight Connector 38"/>
            <p:cNvCxnSpPr/>
            <p:nvPr/>
          </p:nvCxnSpPr>
          <p:spPr bwMode="auto">
            <a:xfrm flipV="1">
              <a:off x="4008120" y="2179320"/>
              <a:ext cx="0" cy="128542"/>
            </a:xfrm>
            <a:prstGeom prst="line">
              <a:avLst/>
            </a:prstGeom>
            <a:noFill/>
            <a:ln w="9525" cap="flat" cmpd="sng" algn="ctr">
              <a:solidFill>
                <a:srgbClr val="000000"/>
              </a:solidFill>
              <a:prstDash val="solid"/>
              <a:round/>
              <a:headEnd type="none" w="med" len="med"/>
              <a:tailEnd type="none" w="med" len="med"/>
            </a:ln>
            <a:effectLst/>
          </p:spPr>
        </p:cxnSp>
        <p:cxnSp>
          <p:nvCxnSpPr>
            <p:cNvPr id="41" name="Straight Connector 40"/>
            <p:cNvCxnSpPr/>
            <p:nvPr/>
          </p:nvCxnSpPr>
          <p:spPr bwMode="auto">
            <a:xfrm flipV="1">
              <a:off x="3901440" y="2194560"/>
              <a:ext cx="22860" cy="161508"/>
            </a:xfrm>
            <a:prstGeom prst="line">
              <a:avLst/>
            </a:prstGeom>
            <a:noFill/>
            <a:ln w="9525" cap="flat" cmpd="sng" algn="ctr">
              <a:solidFill>
                <a:srgbClr val="000000"/>
              </a:solidFill>
              <a:prstDash val="solid"/>
              <a:round/>
              <a:headEnd type="none" w="med" len="med"/>
              <a:tailEnd type="none" w="med" len="med"/>
            </a:ln>
            <a:effectLst/>
          </p:spPr>
        </p:cxnSp>
        <p:cxnSp>
          <p:nvCxnSpPr>
            <p:cNvPr id="45" name="Straight Connector 44"/>
            <p:cNvCxnSpPr/>
            <p:nvPr/>
          </p:nvCxnSpPr>
          <p:spPr bwMode="auto">
            <a:xfrm flipH="1">
              <a:off x="3823984" y="2164398"/>
              <a:ext cx="45206" cy="45402"/>
            </a:xfrm>
            <a:prstGeom prst="line">
              <a:avLst/>
            </a:prstGeom>
            <a:noFill/>
            <a:ln w="9525" cap="flat" cmpd="sng" algn="ctr">
              <a:solidFill>
                <a:srgbClr val="000000"/>
              </a:solidFill>
              <a:prstDash val="solid"/>
              <a:round/>
              <a:headEnd type="none" w="med" len="med"/>
              <a:tailEnd type="none" w="med" len="med"/>
            </a:ln>
            <a:effectLst/>
          </p:spPr>
        </p:cxnSp>
        <p:cxnSp>
          <p:nvCxnSpPr>
            <p:cNvPr id="51" name="Straight Connector 50"/>
            <p:cNvCxnSpPr/>
            <p:nvPr/>
          </p:nvCxnSpPr>
          <p:spPr bwMode="auto">
            <a:xfrm flipH="1">
              <a:off x="3916680" y="2103120"/>
              <a:ext cx="7620" cy="106680"/>
            </a:xfrm>
            <a:prstGeom prst="line">
              <a:avLst/>
            </a:prstGeom>
            <a:noFill/>
            <a:ln w="9525" cap="flat" cmpd="sng" algn="ctr">
              <a:solidFill>
                <a:srgbClr val="000000"/>
              </a:solidFill>
              <a:prstDash val="solid"/>
              <a:round/>
              <a:headEnd type="none" w="med" len="med"/>
              <a:tailEnd type="none" w="med" len="med"/>
            </a:ln>
            <a:effectLst/>
          </p:spPr>
        </p:cxnSp>
        <p:cxnSp>
          <p:nvCxnSpPr>
            <p:cNvPr id="53" name="Straight Connector 52"/>
            <p:cNvCxnSpPr/>
            <p:nvPr/>
          </p:nvCxnSpPr>
          <p:spPr bwMode="auto">
            <a:xfrm>
              <a:off x="3878580" y="2194560"/>
              <a:ext cx="129540" cy="60960"/>
            </a:xfrm>
            <a:prstGeom prst="line">
              <a:avLst/>
            </a:prstGeom>
            <a:noFill/>
            <a:ln w="9525" cap="flat" cmpd="sng" algn="ctr">
              <a:solidFill>
                <a:srgbClr val="000000"/>
              </a:solidFill>
              <a:prstDash val="solid"/>
              <a:round/>
              <a:headEnd type="none" w="med" len="med"/>
              <a:tailEnd type="none" w="med" len="med"/>
            </a:ln>
            <a:effectLst/>
          </p:spPr>
        </p:cxnSp>
        <p:sp>
          <p:nvSpPr>
            <p:cNvPr id="57" name="Oval 56"/>
            <p:cNvSpPr/>
            <p:nvPr/>
          </p:nvSpPr>
          <p:spPr bwMode="auto">
            <a:xfrm>
              <a:off x="3688080" y="2057400"/>
              <a:ext cx="365760" cy="38100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cxnSp>
        <p:nvCxnSpPr>
          <p:cNvPr id="59" name="Straight Connector 58"/>
          <p:cNvCxnSpPr/>
          <p:nvPr/>
        </p:nvCxnSpPr>
        <p:spPr bwMode="auto">
          <a:xfrm flipV="1">
            <a:off x="4823460" y="2415816"/>
            <a:ext cx="232410" cy="59028"/>
          </a:xfrm>
          <a:prstGeom prst="line">
            <a:avLst/>
          </a:prstGeom>
          <a:noFill/>
          <a:ln w="9525" cap="flat" cmpd="sng" algn="ctr">
            <a:solidFill>
              <a:srgbClr val="000000"/>
            </a:solidFill>
            <a:prstDash val="solid"/>
            <a:round/>
            <a:headEnd type="none" w="med" len="med"/>
            <a:tailEnd type="none" w="med" len="med"/>
          </a:ln>
          <a:effectLst/>
        </p:spPr>
      </p:cxnSp>
      <p:cxnSp>
        <p:nvCxnSpPr>
          <p:cNvPr id="61" name="Straight Connector 60"/>
          <p:cNvCxnSpPr/>
          <p:nvPr/>
        </p:nvCxnSpPr>
        <p:spPr bwMode="auto">
          <a:xfrm flipV="1">
            <a:off x="4732020" y="2478732"/>
            <a:ext cx="323850" cy="43488"/>
          </a:xfrm>
          <a:prstGeom prst="line">
            <a:avLst/>
          </a:prstGeom>
          <a:noFill/>
          <a:ln w="9525" cap="flat" cmpd="sng" algn="ctr">
            <a:solidFill>
              <a:srgbClr val="000000"/>
            </a:solidFill>
            <a:prstDash val="solid"/>
            <a:round/>
            <a:headEnd type="none" w="med" len="med"/>
            <a:tailEnd type="none" w="med" len="med"/>
          </a:ln>
          <a:effectLst/>
        </p:spPr>
      </p:cxnSp>
      <p:sp>
        <p:nvSpPr>
          <p:cNvPr id="84" name="Oval 83"/>
          <p:cNvSpPr/>
          <p:nvPr/>
        </p:nvSpPr>
        <p:spPr bwMode="auto">
          <a:xfrm>
            <a:off x="4739640" y="2401788"/>
            <a:ext cx="245745" cy="153144"/>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cxnSp>
        <p:nvCxnSpPr>
          <p:cNvPr id="86" name="Straight Connector 85"/>
          <p:cNvCxnSpPr/>
          <p:nvPr/>
        </p:nvCxnSpPr>
        <p:spPr bwMode="auto">
          <a:xfrm>
            <a:off x="3901440" y="3749040"/>
            <a:ext cx="1912620" cy="1912620"/>
          </a:xfrm>
          <a:prstGeom prst="line">
            <a:avLst/>
          </a:prstGeom>
          <a:noFill/>
          <a:ln w="9525" cap="flat" cmpd="sng" algn="ctr">
            <a:solidFill>
              <a:srgbClr val="000000"/>
            </a:solidFill>
            <a:prstDash val="dashDot"/>
            <a:round/>
            <a:headEnd type="none" w="med" len="med"/>
            <a:tailEnd type="none" w="med" len="med"/>
          </a:ln>
          <a:effectLst/>
        </p:spPr>
      </p:cxnSp>
      <p:sp>
        <p:nvSpPr>
          <p:cNvPr id="88" name="TextBox 87"/>
          <p:cNvSpPr txBox="1"/>
          <p:nvPr/>
        </p:nvSpPr>
        <p:spPr>
          <a:xfrm>
            <a:off x="3276600" y="2621280"/>
            <a:ext cx="729687" cy="276999"/>
          </a:xfrm>
          <a:prstGeom prst="rect">
            <a:avLst/>
          </a:prstGeom>
          <a:noFill/>
        </p:spPr>
        <p:txBody>
          <a:bodyPr wrap="none" rtlCol="0">
            <a:spAutoFit/>
          </a:bodyPr>
          <a:lstStyle/>
          <a:p>
            <a:r>
              <a:rPr lang="en-US" sz="1200" dirty="0" smtClean="0">
                <a:solidFill>
                  <a:schemeClr val="bg1"/>
                </a:solidFill>
              </a:rPr>
              <a:t>electron</a:t>
            </a:r>
            <a:endParaRPr lang="en-US" sz="1200" dirty="0">
              <a:solidFill>
                <a:schemeClr val="bg1"/>
              </a:solidFill>
            </a:endParaRPr>
          </a:p>
        </p:txBody>
      </p:sp>
      <p:grpSp>
        <p:nvGrpSpPr>
          <p:cNvPr id="91" name="Group 90"/>
          <p:cNvGrpSpPr/>
          <p:nvPr/>
        </p:nvGrpSpPr>
        <p:grpSpPr>
          <a:xfrm rot="11104802">
            <a:off x="2287232" y="3770905"/>
            <a:ext cx="373380" cy="388620"/>
            <a:chOff x="3604260" y="2670810"/>
            <a:chExt cx="2693670" cy="1116330"/>
          </a:xfrm>
        </p:grpSpPr>
        <p:cxnSp>
          <p:nvCxnSpPr>
            <p:cNvPr id="92" name="Straight Connector 91"/>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93" name="Straight Connector 92"/>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94" name="Straight Connector 93"/>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95" name="Straight Connector 94"/>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96" name="Straight Connector 95"/>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97" name="Straight Connector 96"/>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98" name="Straight Connector 97"/>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99" name="Straight Connector 98"/>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00" name="Straight Connector 99"/>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01" name="Straight Connector 100"/>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02" name="Straight Connector 101"/>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03" name="Straight Connector 102"/>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04" name="Straight Connector 103"/>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05" name="Straight Connector 104"/>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06" name="Straight Connector 105"/>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07" name="Straight Connector 106"/>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08" name="Straight Connector 107"/>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09" name="Straight Connector 108"/>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10" name="Oval 109"/>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cxnSp>
        <p:nvCxnSpPr>
          <p:cNvPr id="112" name="Straight Connector 111"/>
          <p:cNvCxnSpPr>
            <a:endCxn id="18" idx="0"/>
          </p:cNvCxnSpPr>
          <p:nvPr/>
        </p:nvCxnSpPr>
        <p:spPr bwMode="auto">
          <a:xfrm flipV="1">
            <a:off x="2658673" y="3748899"/>
            <a:ext cx="1245676" cy="158062"/>
          </a:xfrm>
          <a:prstGeom prst="line">
            <a:avLst/>
          </a:prstGeom>
          <a:noFill/>
          <a:ln w="9525" cap="flat" cmpd="sng" algn="ctr">
            <a:solidFill>
              <a:srgbClr val="000000"/>
            </a:solidFill>
            <a:prstDash val="dashDot"/>
            <a:round/>
            <a:headEnd type="none" w="med" len="med"/>
            <a:tailEnd type="none" w="med" len="med"/>
          </a:ln>
          <a:effectLst/>
        </p:spPr>
      </p:cxnSp>
      <p:grpSp>
        <p:nvGrpSpPr>
          <p:cNvPr id="113" name="Group 112"/>
          <p:cNvGrpSpPr/>
          <p:nvPr/>
        </p:nvGrpSpPr>
        <p:grpSpPr>
          <a:xfrm rot="21173013">
            <a:off x="5478780" y="3090565"/>
            <a:ext cx="716368" cy="338435"/>
            <a:chOff x="3604260" y="2670810"/>
            <a:chExt cx="2693670" cy="1116330"/>
          </a:xfrm>
        </p:grpSpPr>
        <p:cxnSp>
          <p:nvCxnSpPr>
            <p:cNvPr id="114" name="Straight Connector 113"/>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115" name="Straight Connector 114"/>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116" name="Straight Connector 115"/>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117" name="Straight Connector 116"/>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118" name="Straight Connector 117"/>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119" name="Straight Connector 118"/>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0" name="Straight Connector 119"/>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1" name="Straight Connector 120"/>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2" name="Straight Connector 121"/>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23" name="Straight Connector 122"/>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24" name="Straight Connector 123"/>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25" name="Straight Connector 124"/>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26" name="Straight Connector 125"/>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27" name="Straight Connector 126"/>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28" name="Straight Connector 127"/>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29" name="Straight Connector 128"/>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30" name="Straight Connector 129"/>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31" name="Straight Connector 130"/>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32" name="Oval 131"/>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grpSp>
        <p:nvGrpSpPr>
          <p:cNvPr id="133" name="Group 132"/>
          <p:cNvGrpSpPr/>
          <p:nvPr/>
        </p:nvGrpSpPr>
        <p:grpSpPr>
          <a:xfrm>
            <a:off x="4930808" y="2275340"/>
            <a:ext cx="876300" cy="281914"/>
            <a:chOff x="3604260" y="2670810"/>
            <a:chExt cx="2693670" cy="1116330"/>
          </a:xfrm>
        </p:grpSpPr>
        <p:cxnSp>
          <p:nvCxnSpPr>
            <p:cNvPr id="134" name="Straight Connector 133"/>
            <p:cNvCxnSpPr/>
            <p:nvPr/>
          </p:nvCxnSpPr>
          <p:spPr bwMode="auto">
            <a:xfrm flipV="1">
              <a:off x="3604260" y="3124200"/>
              <a:ext cx="1584960" cy="304800"/>
            </a:xfrm>
            <a:prstGeom prst="line">
              <a:avLst/>
            </a:prstGeom>
            <a:noFill/>
            <a:ln w="9525" cap="flat" cmpd="sng" algn="ctr">
              <a:solidFill>
                <a:srgbClr val="000000"/>
              </a:solidFill>
              <a:prstDash val="solid"/>
              <a:round/>
              <a:headEnd type="none" w="med" len="med"/>
              <a:tailEnd type="none" w="med" len="med"/>
            </a:ln>
            <a:effectLst/>
          </p:spPr>
        </p:cxnSp>
        <p:cxnSp>
          <p:nvCxnSpPr>
            <p:cNvPr id="135" name="Straight Connector 134"/>
            <p:cNvCxnSpPr/>
            <p:nvPr/>
          </p:nvCxnSpPr>
          <p:spPr bwMode="auto">
            <a:xfrm>
              <a:off x="4038600" y="3352800"/>
              <a:ext cx="1051560" cy="129540"/>
            </a:xfrm>
            <a:prstGeom prst="line">
              <a:avLst/>
            </a:prstGeom>
            <a:noFill/>
            <a:ln w="9525" cap="flat" cmpd="sng" algn="ctr">
              <a:solidFill>
                <a:srgbClr val="000000"/>
              </a:solidFill>
              <a:prstDash val="solid"/>
              <a:round/>
              <a:headEnd type="none" w="med" len="med"/>
              <a:tailEnd type="none" w="med" len="med"/>
            </a:ln>
            <a:effectLst/>
          </p:spPr>
        </p:cxnSp>
        <p:cxnSp>
          <p:nvCxnSpPr>
            <p:cNvPr id="136" name="Straight Connector 135"/>
            <p:cNvCxnSpPr/>
            <p:nvPr/>
          </p:nvCxnSpPr>
          <p:spPr bwMode="auto">
            <a:xfrm flipV="1">
              <a:off x="4754880" y="3276600"/>
              <a:ext cx="434340" cy="140970"/>
            </a:xfrm>
            <a:prstGeom prst="line">
              <a:avLst/>
            </a:prstGeom>
            <a:noFill/>
            <a:ln w="9525" cap="flat" cmpd="sng" algn="ctr">
              <a:solidFill>
                <a:srgbClr val="000000"/>
              </a:solidFill>
              <a:prstDash val="solid"/>
              <a:round/>
              <a:headEnd type="none" w="med" len="med"/>
              <a:tailEnd type="none" w="med" len="med"/>
            </a:ln>
            <a:effectLst/>
          </p:spPr>
        </p:cxnSp>
        <p:cxnSp>
          <p:nvCxnSpPr>
            <p:cNvPr id="137" name="Straight Connector 136"/>
            <p:cNvCxnSpPr/>
            <p:nvPr/>
          </p:nvCxnSpPr>
          <p:spPr bwMode="auto">
            <a:xfrm flipV="1">
              <a:off x="5097780" y="3006090"/>
              <a:ext cx="487680" cy="118110"/>
            </a:xfrm>
            <a:prstGeom prst="line">
              <a:avLst/>
            </a:prstGeom>
            <a:noFill/>
            <a:ln w="9525" cap="flat" cmpd="sng" algn="ctr">
              <a:solidFill>
                <a:srgbClr val="000000"/>
              </a:solidFill>
              <a:prstDash val="solid"/>
              <a:round/>
              <a:headEnd type="none" w="med" len="med"/>
              <a:tailEnd type="none" w="med" len="med"/>
            </a:ln>
            <a:effectLst/>
          </p:spPr>
        </p:cxnSp>
        <p:cxnSp>
          <p:nvCxnSpPr>
            <p:cNvPr id="138" name="Straight Connector 137"/>
            <p:cNvCxnSpPr/>
            <p:nvPr/>
          </p:nvCxnSpPr>
          <p:spPr bwMode="auto">
            <a:xfrm>
              <a:off x="4328160" y="3398520"/>
              <a:ext cx="640080" cy="160020"/>
            </a:xfrm>
            <a:prstGeom prst="line">
              <a:avLst/>
            </a:prstGeom>
            <a:noFill/>
            <a:ln w="9525" cap="flat" cmpd="sng" algn="ctr">
              <a:solidFill>
                <a:srgbClr val="000000"/>
              </a:solidFill>
              <a:prstDash val="solid"/>
              <a:round/>
              <a:headEnd type="none" w="med" len="med"/>
              <a:tailEnd type="none" w="med" len="med"/>
            </a:ln>
            <a:effectLst/>
          </p:spPr>
        </p:cxnSp>
        <p:cxnSp>
          <p:nvCxnSpPr>
            <p:cNvPr id="139" name="Straight Connector 138"/>
            <p:cNvCxnSpPr/>
            <p:nvPr/>
          </p:nvCxnSpPr>
          <p:spPr bwMode="auto">
            <a:xfrm flipV="1">
              <a:off x="4754880" y="31927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0" name="Straight Connector 139"/>
            <p:cNvCxnSpPr/>
            <p:nvPr/>
          </p:nvCxnSpPr>
          <p:spPr bwMode="auto">
            <a:xfrm flipV="1">
              <a:off x="4480560" y="316230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1" name="Straight Connector 140"/>
            <p:cNvCxnSpPr/>
            <p:nvPr/>
          </p:nvCxnSpPr>
          <p:spPr bwMode="auto">
            <a:xfrm flipV="1">
              <a:off x="4541520" y="304038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2" name="Straight Connector 141"/>
            <p:cNvCxnSpPr/>
            <p:nvPr/>
          </p:nvCxnSpPr>
          <p:spPr bwMode="auto">
            <a:xfrm flipV="1">
              <a:off x="4907280" y="2956560"/>
              <a:ext cx="426720" cy="236220"/>
            </a:xfrm>
            <a:prstGeom prst="line">
              <a:avLst/>
            </a:prstGeom>
            <a:noFill/>
            <a:ln w="9525" cap="flat" cmpd="sng" algn="ctr">
              <a:solidFill>
                <a:srgbClr val="000000"/>
              </a:solidFill>
              <a:prstDash val="solid"/>
              <a:round/>
              <a:headEnd type="none" w="med" len="med"/>
              <a:tailEnd type="none" w="med" len="med"/>
            </a:ln>
            <a:effectLst/>
          </p:spPr>
        </p:cxnSp>
        <p:cxnSp>
          <p:nvCxnSpPr>
            <p:cNvPr id="143" name="Straight Connector 142"/>
            <p:cNvCxnSpPr/>
            <p:nvPr/>
          </p:nvCxnSpPr>
          <p:spPr bwMode="auto">
            <a:xfrm flipV="1">
              <a:off x="5029200" y="316230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44" name="Straight Connector 143"/>
            <p:cNvCxnSpPr/>
            <p:nvPr/>
          </p:nvCxnSpPr>
          <p:spPr bwMode="auto">
            <a:xfrm flipV="1">
              <a:off x="5181600" y="3116580"/>
              <a:ext cx="609600" cy="7620"/>
            </a:xfrm>
            <a:prstGeom prst="line">
              <a:avLst/>
            </a:prstGeom>
            <a:noFill/>
            <a:ln w="9525" cap="flat" cmpd="sng" algn="ctr">
              <a:solidFill>
                <a:srgbClr val="000000"/>
              </a:solidFill>
              <a:prstDash val="solid"/>
              <a:round/>
              <a:headEnd type="none" w="med" len="med"/>
              <a:tailEnd type="none" w="med" len="med"/>
            </a:ln>
            <a:effectLst/>
          </p:spPr>
        </p:cxnSp>
        <p:cxnSp>
          <p:nvCxnSpPr>
            <p:cNvPr id="145" name="Straight Connector 144"/>
            <p:cNvCxnSpPr/>
            <p:nvPr/>
          </p:nvCxnSpPr>
          <p:spPr bwMode="auto">
            <a:xfrm flipV="1">
              <a:off x="5265420" y="2834640"/>
              <a:ext cx="373380" cy="240030"/>
            </a:xfrm>
            <a:prstGeom prst="line">
              <a:avLst/>
            </a:prstGeom>
            <a:noFill/>
            <a:ln w="9525" cap="flat" cmpd="sng" algn="ctr">
              <a:solidFill>
                <a:srgbClr val="000000"/>
              </a:solidFill>
              <a:prstDash val="solid"/>
              <a:round/>
              <a:headEnd type="none" w="med" len="med"/>
              <a:tailEnd type="none" w="med" len="med"/>
            </a:ln>
            <a:effectLst/>
          </p:spPr>
        </p:cxnSp>
        <p:cxnSp>
          <p:nvCxnSpPr>
            <p:cNvPr id="146" name="Straight Connector 145"/>
            <p:cNvCxnSpPr/>
            <p:nvPr/>
          </p:nvCxnSpPr>
          <p:spPr bwMode="auto">
            <a:xfrm flipV="1">
              <a:off x="5128260" y="2754630"/>
              <a:ext cx="457200" cy="320040"/>
            </a:xfrm>
            <a:prstGeom prst="line">
              <a:avLst/>
            </a:prstGeom>
            <a:noFill/>
            <a:ln w="9525" cap="flat" cmpd="sng" algn="ctr">
              <a:solidFill>
                <a:srgbClr val="000000"/>
              </a:solidFill>
              <a:prstDash val="solid"/>
              <a:round/>
              <a:headEnd type="none" w="med" len="med"/>
              <a:tailEnd type="none" w="med" len="med"/>
            </a:ln>
            <a:effectLst/>
          </p:spPr>
        </p:cxnSp>
        <p:cxnSp>
          <p:nvCxnSpPr>
            <p:cNvPr id="147" name="Straight Connector 146"/>
            <p:cNvCxnSpPr/>
            <p:nvPr/>
          </p:nvCxnSpPr>
          <p:spPr bwMode="auto">
            <a:xfrm flipV="1">
              <a:off x="5383530" y="3131820"/>
              <a:ext cx="525780" cy="80010"/>
            </a:xfrm>
            <a:prstGeom prst="line">
              <a:avLst/>
            </a:prstGeom>
            <a:noFill/>
            <a:ln w="9525" cap="flat" cmpd="sng" algn="ctr">
              <a:solidFill>
                <a:srgbClr val="000000"/>
              </a:solidFill>
              <a:prstDash val="solid"/>
              <a:round/>
              <a:headEnd type="none" w="med" len="med"/>
              <a:tailEnd type="none" w="med" len="med"/>
            </a:ln>
            <a:effectLst/>
          </p:spPr>
        </p:cxnSp>
        <p:cxnSp>
          <p:nvCxnSpPr>
            <p:cNvPr id="148" name="Straight Connector 147"/>
            <p:cNvCxnSpPr/>
            <p:nvPr/>
          </p:nvCxnSpPr>
          <p:spPr bwMode="auto">
            <a:xfrm>
              <a:off x="5090160" y="3478530"/>
              <a:ext cx="361950" cy="0"/>
            </a:xfrm>
            <a:prstGeom prst="line">
              <a:avLst/>
            </a:prstGeom>
            <a:noFill/>
            <a:ln w="9525" cap="flat" cmpd="sng" algn="ctr">
              <a:solidFill>
                <a:srgbClr val="000000"/>
              </a:solidFill>
              <a:prstDash val="solid"/>
              <a:round/>
              <a:headEnd type="none" w="med" len="med"/>
              <a:tailEnd type="none" w="med" len="med"/>
            </a:ln>
            <a:effectLst/>
          </p:spPr>
        </p:cxnSp>
        <p:cxnSp>
          <p:nvCxnSpPr>
            <p:cNvPr id="149" name="Straight Connector 148"/>
            <p:cNvCxnSpPr/>
            <p:nvPr/>
          </p:nvCxnSpPr>
          <p:spPr bwMode="auto">
            <a:xfrm>
              <a:off x="5372100" y="3227070"/>
              <a:ext cx="198120" cy="190500"/>
            </a:xfrm>
            <a:prstGeom prst="line">
              <a:avLst/>
            </a:prstGeom>
            <a:noFill/>
            <a:ln w="9525" cap="flat" cmpd="sng" algn="ctr">
              <a:solidFill>
                <a:srgbClr val="000000"/>
              </a:solidFill>
              <a:prstDash val="solid"/>
              <a:round/>
              <a:headEnd type="none" w="med" len="med"/>
              <a:tailEnd type="none" w="med" len="med"/>
            </a:ln>
            <a:effectLst/>
          </p:spPr>
        </p:cxnSp>
        <p:cxnSp>
          <p:nvCxnSpPr>
            <p:cNvPr id="150" name="Straight Connector 149"/>
            <p:cNvCxnSpPr/>
            <p:nvPr/>
          </p:nvCxnSpPr>
          <p:spPr bwMode="auto">
            <a:xfrm flipV="1">
              <a:off x="5330190" y="3558540"/>
              <a:ext cx="316230" cy="38100"/>
            </a:xfrm>
            <a:prstGeom prst="line">
              <a:avLst/>
            </a:prstGeom>
            <a:noFill/>
            <a:ln w="9525" cap="flat" cmpd="sng" algn="ctr">
              <a:solidFill>
                <a:srgbClr val="000000"/>
              </a:solidFill>
              <a:prstDash val="solid"/>
              <a:round/>
              <a:headEnd type="none" w="med" len="med"/>
              <a:tailEnd type="none" w="med" len="med"/>
            </a:ln>
            <a:effectLst/>
          </p:spPr>
        </p:cxnSp>
        <p:cxnSp>
          <p:nvCxnSpPr>
            <p:cNvPr id="151" name="Straight Connector 150"/>
            <p:cNvCxnSpPr/>
            <p:nvPr/>
          </p:nvCxnSpPr>
          <p:spPr bwMode="auto">
            <a:xfrm>
              <a:off x="5029200" y="3482340"/>
              <a:ext cx="510540" cy="213360"/>
            </a:xfrm>
            <a:prstGeom prst="line">
              <a:avLst/>
            </a:prstGeom>
            <a:noFill/>
            <a:ln w="9525" cap="flat" cmpd="sng" algn="ctr">
              <a:solidFill>
                <a:srgbClr val="000000"/>
              </a:solidFill>
              <a:prstDash val="solid"/>
              <a:round/>
              <a:headEnd type="none" w="med" len="med"/>
              <a:tailEnd type="none" w="med" len="med"/>
            </a:ln>
            <a:effectLst/>
          </p:spPr>
        </p:cxnSp>
        <p:sp>
          <p:nvSpPr>
            <p:cNvPr id="152" name="Oval 151"/>
            <p:cNvSpPr/>
            <p:nvPr/>
          </p:nvSpPr>
          <p:spPr bwMode="auto">
            <a:xfrm>
              <a:off x="3737610" y="2670810"/>
              <a:ext cx="2560320" cy="1116330"/>
            </a:xfrm>
            <a:prstGeom prst="ellipse">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grpSp>
      <p:sp>
        <p:nvSpPr>
          <p:cNvPr id="154" name="TextBox 153"/>
          <p:cNvSpPr txBox="1"/>
          <p:nvPr/>
        </p:nvSpPr>
        <p:spPr>
          <a:xfrm>
            <a:off x="4076233" y="2771458"/>
            <a:ext cx="737702" cy="461665"/>
          </a:xfrm>
          <a:prstGeom prst="rect">
            <a:avLst/>
          </a:prstGeom>
          <a:noFill/>
        </p:spPr>
        <p:txBody>
          <a:bodyPr wrap="none" rtlCol="0">
            <a:spAutoFit/>
          </a:bodyPr>
          <a:lstStyle/>
          <a:p>
            <a:r>
              <a:rPr lang="en-US" sz="1200" dirty="0" smtClean="0">
                <a:solidFill>
                  <a:schemeClr val="bg1"/>
                </a:solidFill>
              </a:rPr>
              <a:t>charged</a:t>
            </a:r>
          </a:p>
          <a:p>
            <a:r>
              <a:rPr lang="en-US" sz="1200" dirty="0" smtClean="0">
                <a:solidFill>
                  <a:schemeClr val="bg1"/>
                </a:solidFill>
              </a:rPr>
              <a:t>hadron</a:t>
            </a:r>
          </a:p>
        </p:txBody>
      </p:sp>
      <p:sp>
        <p:nvSpPr>
          <p:cNvPr id="155" name="TextBox 154"/>
          <p:cNvSpPr txBox="1"/>
          <p:nvPr/>
        </p:nvSpPr>
        <p:spPr>
          <a:xfrm>
            <a:off x="4327105" y="4081789"/>
            <a:ext cx="737702" cy="276999"/>
          </a:xfrm>
          <a:prstGeom prst="rect">
            <a:avLst/>
          </a:prstGeom>
          <a:noFill/>
        </p:spPr>
        <p:txBody>
          <a:bodyPr wrap="none" rtlCol="0">
            <a:spAutoFit/>
          </a:bodyPr>
          <a:lstStyle/>
          <a:p>
            <a:r>
              <a:rPr lang="en-US" sz="1200" dirty="0" smtClean="0">
                <a:solidFill>
                  <a:schemeClr val="bg1"/>
                </a:solidFill>
              </a:rPr>
              <a:t>neutrino</a:t>
            </a:r>
            <a:endParaRPr lang="en-US" sz="1200" dirty="0">
              <a:solidFill>
                <a:schemeClr val="bg1"/>
              </a:solidFill>
            </a:endParaRPr>
          </a:p>
        </p:txBody>
      </p:sp>
      <p:sp>
        <p:nvSpPr>
          <p:cNvPr id="156" name="TextBox 155"/>
          <p:cNvSpPr txBox="1"/>
          <p:nvPr/>
        </p:nvSpPr>
        <p:spPr>
          <a:xfrm>
            <a:off x="2776188" y="3581229"/>
            <a:ext cx="696024" cy="276999"/>
          </a:xfrm>
          <a:prstGeom prst="rect">
            <a:avLst/>
          </a:prstGeom>
          <a:noFill/>
        </p:spPr>
        <p:txBody>
          <a:bodyPr wrap="none" rtlCol="0">
            <a:spAutoFit/>
          </a:bodyPr>
          <a:lstStyle/>
          <a:p>
            <a:r>
              <a:rPr lang="en-US" sz="1200" dirty="0" smtClean="0">
                <a:solidFill>
                  <a:schemeClr val="bg1"/>
                </a:solidFill>
              </a:rPr>
              <a:t>gamma</a:t>
            </a:r>
            <a:endParaRPr lang="en-US" sz="1200" dirty="0">
              <a:solidFill>
                <a:schemeClr val="bg1"/>
              </a:solidFill>
            </a:endParaRPr>
          </a:p>
        </p:txBody>
      </p:sp>
      <p:cxnSp>
        <p:nvCxnSpPr>
          <p:cNvPr id="158" name="Straight Connector 157"/>
          <p:cNvCxnSpPr/>
          <p:nvPr/>
        </p:nvCxnSpPr>
        <p:spPr bwMode="auto">
          <a:xfrm flipV="1">
            <a:off x="3904349" y="3357112"/>
            <a:ext cx="1601570" cy="398025"/>
          </a:xfrm>
          <a:prstGeom prst="line">
            <a:avLst/>
          </a:prstGeom>
          <a:noFill/>
          <a:ln w="9525" cap="flat" cmpd="sng" algn="ctr">
            <a:solidFill>
              <a:srgbClr val="000000"/>
            </a:solidFill>
            <a:prstDash val="dashDot"/>
            <a:round/>
            <a:headEnd type="none" w="med" len="med"/>
            <a:tailEnd type="none" w="med" len="med"/>
          </a:ln>
          <a:effectLst/>
        </p:spPr>
      </p:cxnSp>
      <p:sp>
        <p:nvSpPr>
          <p:cNvPr id="159" name="TextBox 158"/>
          <p:cNvSpPr txBox="1"/>
          <p:nvPr/>
        </p:nvSpPr>
        <p:spPr>
          <a:xfrm>
            <a:off x="4462267" y="3514091"/>
            <a:ext cx="704039" cy="276999"/>
          </a:xfrm>
          <a:prstGeom prst="rect">
            <a:avLst/>
          </a:prstGeom>
          <a:noFill/>
        </p:spPr>
        <p:txBody>
          <a:bodyPr wrap="none" rtlCol="0">
            <a:spAutoFit/>
          </a:bodyPr>
          <a:lstStyle/>
          <a:p>
            <a:r>
              <a:rPr lang="en-US" sz="1200" dirty="0" smtClean="0">
                <a:solidFill>
                  <a:schemeClr val="bg1"/>
                </a:solidFill>
              </a:rPr>
              <a:t>neutron</a:t>
            </a:r>
            <a:endParaRPr lang="en-US" sz="1200" dirty="0">
              <a:solidFill>
                <a:schemeClr val="bg1"/>
              </a:solidFill>
            </a:endParaRPr>
          </a:p>
        </p:txBody>
      </p:sp>
      <p:sp>
        <p:nvSpPr>
          <p:cNvPr id="162" name="Arc 161"/>
          <p:cNvSpPr/>
          <p:nvPr/>
        </p:nvSpPr>
        <p:spPr bwMode="auto">
          <a:xfrm rot="14331312">
            <a:off x="2975609" y="2785990"/>
            <a:ext cx="1927860" cy="4056072"/>
          </a:xfrm>
          <a:prstGeom prst="arc">
            <a:avLst>
              <a:gd name="adj1" fmla="val 16850593"/>
              <a:gd name="adj2" fmla="val 1862439"/>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2" name="TextBox 171"/>
          <p:cNvSpPr txBox="1"/>
          <p:nvPr/>
        </p:nvSpPr>
        <p:spPr>
          <a:xfrm>
            <a:off x="3073659" y="4143047"/>
            <a:ext cx="567784" cy="276999"/>
          </a:xfrm>
          <a:prstGeom prst="rect">
            <a:avLst/>
          </a:prstGeom>
          <a:noFill/>
        </p:spPr>
        <p:txBody>
          <a:bodyPr wrap="none" rtlCol="0">
            <a:spAutoFit/>
          </a:bodyPr>
          <a:lstStyle/>
          <a:p>
            <a:r>
              <a:rPr lang="en-US" sz="1200" dirty="0" err="1" smtClean="0">
                <a:solidFill>
                  <a:schemeClr val="bg1"/>
                </a:solidFill>
              </a:rPr>
              <a:t>muon</a:t>
            </a:r>
            <a:endParaRPr lang="en-US" sz="1200" dirty="0">
              <a:solidFill>
                <a:schemeClr val="bg1"/>
              </a:solidFill>
            </a:endParaRPr>
          </a:p>
        </p:txBody>
      </p:sp>
    </p:spTree>
    <p:extLst>
      <p:ext uri="{BB962C8B-B14F-4D97-AF65-F5344CB8AC3E}">
        <p14:creationId xmlns:p14="http://schemas.microsoft.com/office/powerpoint/2010/main" val="3041093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19162</TotalTime>
  <Words>2691</Words>
  <Application>Microsoft Office PowerPoint</Application>
  <PresentationFormat>On-screen Show (4:3)</PresentationFormat>
  <Paragraphs>434</Paragraphs>
  <Slides>48</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Factory</vt:lpstr>
      <vt:lpstr>Worksheet</vt:lpstr>
      <vt:lpstr>Organizing large projects across boundaries  P. Oddone, AACR  Translation of the Cancer  Genome Conference, October  16th , 2011  </vt:lpstr>
      <vt:lpstr>PowerPoint Presentation</vt:lpstr>
      <vt:lpstr>Abstract: Organizing large projects across boundaries</vt:lpstr>
      <vt:lpstr>Outline</vt:lpstr>
      <vt:lpstr>Accelerators are built centrally</vt:lpstr>
      <vt:lpstr>Accelerators are built centrally</vt:lpstr>
      <vt:lpstr>Detector collaborations are different</vt:lpstr>
      <vt:lpstr>The scale: The Sun never sets …..</vt:lpstr>
      <vt:lpstr>How do we detect events?</vt:lpstr>
      <vt:lpstr>ATLAS detector</vt:lpstr>
      <vt:lpstr>ATLAS detector toroid</vt:lpstr>
      <vt:lpstr>ATLAS assembly</vt:lpstr>
      <vt:lpstr>ALTLAS muon detectors</vt:lpstr>
      <vt:lpstr>A real event</vt:lpstr>
      <vt:lpstr>The CMS Detector</vt:lpstr>
      <vt:lpstr>The CMS Detector</vt:lpstr>
      <vt:lpstr>Stages: Initiation and selection</vt:lpstr>
      <vt:lpstr>Stages: Design and construction</vt:lpstr>
      <vt:lpstr>Stages: Commissioning and operations</vt:lpstr>
      <vt:lpstr>Stages: Computing and analysis</vt:lpstr>
      <vt:lpstr>Stages: computing and analysis</vt:lpstr>
      <vt:lpstr>PowerPoint Presentation</vt:lpstr>
      <vt:lpstr>Computing and analysis: Software </vt:lpstr>
      <vt:lpstr>Computing and analysis: resources</vt:lpstr>
      <vt:lpstr>Computing and analysis: Physics</vt:lpstr>
      <vt:lpstr>Governance and demographics</vt:lpstr>
      <vt:lpstr>Governance and demographics</vt:lpstr>
      <vt:lpstr>BaBar collaboration ( about 500 )</vt:lpstr>
      <vt:lpstr>ATLAS collaboration (2700)</vt:lpstr>
      <vt:lpstr>Governance and demographics</vt:lpstr>
      <vt:lpstr>Coordination among agencies</vt:lpstr>
      <vt:lpstr>Improbable  real: Evolution</vt:lpstr>
      <vt:lpstr>Improbable  real: Evolution</vt:lpstr>
      <vt:lpstr>Improbable  real: The role of theory</vt:lpstr>
      <vt:lpstr>Improbable  real: The role of theory</vt:lpstr>
      <vt:lpstr>Improbable real: Role of the host lab</vt:lpstr>
      <vt:lpstr>Improbable real: no hang-ups on IP</vt:lpstr>
      <vt:lpstr>Any lessons for large biology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AACR Meeting, San Francisco</dc:title>
  <dc:subject>Large Projects</dc:subject>
  <dc:creator>Piermaria Oddone</dc:creator>
  <cp:lastModifiedBy>Piermaria J. Oddone</cp:lastModifiedBy>
  <cp:revision>705</cp:revision>
  <cp:lastPrinted>2011-05-27T14:50:23Z</cp:lastPrinted>
  <dcterms:created xsi:type="dcterms:W3CDTF">2008-08-01T20:03:26Z</dcterms:created>
  <dcterms:modified xsi:type="dcterms:W3CDTF">2011-10-16T13:39:06Z</dcterms:modified>
</cp:coreProperties>
</file>