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10/28/11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10/28/11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10/28/11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10/28/11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10/28/11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10/28/11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tiff"/><Relationship Id="rId6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Power Target Development at Fermilab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Accelerator Sector Planning and Strategy Workshop P. Hurh</a:t>
            </a:r>
            <a:endParaRPr lang="en-US" dirty="0"/>
          </a:p>
        </p:txBody>
      </p:sp>
      <p:pic>
        <p:nvPicPr>
          <p:cNvPr id="4" name="Picture 3" descr="Be sphere HTC plo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7" y="48783"/>
            <a:ext cx="4501785" cy="3989817"/>
          </a:xfrm>
          <a:prstGeom prst="rect">
            <a:avLst/>
          </a:prstGeom>
        </p:spPr>
      </p:pic>
      <p:pic>
        <p:nvPicPr>
          <p:cNvPr id="5" name="Picture 4" descr="ball targ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52" y="48782"/>
            <a:ext cx="4465904" cy="1669745"/>
          </a:xfrm>
          <a:prstGeom prst="rect">
            <a:avLst/>
          </a:prstGeom>
        </p:spPr>
      </p:pic>
      <p:pic>
        <p:nvPicPr>
          <p:cNvPr id="6" name="Picture 5" descr="IMG_5300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0"/>
          <a:stretch/>
        </p:blipFill>
        <p:spPr>
          <a:xfrm>
            <a:off x="4568686" y="1506258"/>
            <a:ext cx="4484948" cy="3122856"/>
          </a:xfrm>
          <a:prstGeom prst="rect">
            <a:avLst/>
          </a:prstGeom>
        </p:spPr>
      </p:pic>
      <p:pic>
        <p:nvPicPr>
          <p:cNvPr id="8" name="Picture 7" descr="BLIP Samples before irradiation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t="237" r="14871" b="-2436"/>
          <a:stretch/>
        </p:blipFill>
        <p:spPr>
          <a:xfrm>
            <a:off x="75600" y="3893703"/>
            <a:ext cx="2286600" cy="2080744"/>
          </a:xfrm>
          <a:prstGeom prst="rect">
            <a:avLst/>
          </a:prstGeom>
        </p:spPr>
      </p:pic>
      <p:pic>
        <p:nvPicPr>
          <p:cNvPr id="9" name="Picture 8" descr="Handl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68" y="2524742"/>
            <a:ext cx="2586202" cy="210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4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X era target requirements (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066311"/>
              </p:ext>
            </p:extLst>
          </p:nvPr>
        </p:nvGraphicFramePr>
        <p:xfrm>
          <a:off x="132898" y="1565428"/>
          <a:ext cx="8892973" cy="5218731"/>
        </p:xfrm>
        <a:graphic>
          <a:graphicData uri="http://schemas.openxmlformats.org/drawingml/2006/table">
            <a:tbl>
              <a:tblPr/>
              <a:tblGrid>
                <a:gridCol w="1320051"/>
                <a:gridCol w="903193"/>
                <a:gridCol w="903193"/>
                <a:gridCol w="1611851"/>
                <a:gridCol w="1264469"/>
                <a:gridCol w="903193"/>
                <a:gridCol w="1083830"/>
                <a:gridCol w="903193"/>
              </a:tblGrid>
              <a:tr h="27561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 material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(in target)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Sigma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Power/3sigma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Beamline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kW/mm^2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Neutrino (LBNE)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graphite (Be?)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Muon (Ring)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tungsten??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Muon (CRFI)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tungsten??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Kaon (Chrg/Ntrl)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carbon??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Nuclear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Thorium??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Irradiation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Various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ADSR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Lead-Bismuth Eutectic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332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Spill length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Bunches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 per Bunch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 per spill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Bunch length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Bunch spacing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Spill spacing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1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nsec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nsec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Neutrino (LBNE)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3.20E+11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1.60E+14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Muon (Ring)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1.90E+08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1.00E-06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Muon (CRFI)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1.90E+08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1.00E-06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Kaon (Chrg/Ntrl)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1.90E+08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1.00E-06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Nuclear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1.90E+08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1.00E-06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Irradiation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1.90E+08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1.00E-06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ADSR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1.90E+08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1.00E-06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34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Strategy – Mid-term Goals </a:t>
            </a:r>
            <a:r>
              <a:rPr lang="en-US" sz="3600" dirty="0" smtClean="0"/>
              <a:t>(4-7 </a:t>
            </a:r>
            <a:r>
              <a:rPr lang="en-US" sz="3600" dirty="0" err="1" smtClean="0"/>
              <a:t>yrs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8864"/>
          </a:xfrm>
        </p:spPr>
        <p:txBody>
          <a:bodyPr>
            <a:normAutofit/>
          </a:bodyPr>
          <a:lstStyle/>
          <a:p>
            <a:r>
              <a:rPr lang="en-US" dirty="0" err="1" smtClean="0"/>
              <a:t>PoT</a:t>
            </a:r>
            <a:r>
              <a:rPr lang="en-US" dirty="0" smtClean="0"/>
              <a:t> (protons on target) goals for operating target facilities</a:t>
            </a:r>
          </a:p>
          <a:p>
            <a:r>
              <a:rPr lang="en-US" dirty="0" smtClean="0"/>
              <a:t>Complete conceptual design of Project X era target facilities</a:t>
            </a:r>
          </a:p>
          <a:p>
            <a:r>
              <a:rPr lang="en-US" dirty="0" smtClean="0"/>
              <a:t>Continue radiation damage and single pulse failure testing of candidate target/window materials</a:t>
            </a:r>
          </a:p>
          <a:p>
            <a:r>
              <a:rPr lang="en-US" dirty="0" smtClean="0"/>
              <a:t>Commission new Long Term Radioactive Component Storage Facility</a:t>
            </a:r>
          </a:p>
          <a:p>
            <a:r>
              <a:rPr lang="en-US" dirty="0" smtClean="0"/>
              <a:t>Continue to build, fill in the HPT group with needed personnel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52082" y="6324398"/>
            <a:ext cx="456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Not including Project CD milestones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7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Strategy – Long Term Goals </a:t>
            </a:r>
            <a:r>
              <a:rPr lang="en-US" sz="3600" dirty="0" smtClean="0"/>
              <a:t>(8-10 </a:t>
            </a:r>
            <a:r>
              <a:rPr lang="en-US" sz="3600" dirty="0" err="1" smtClean="0"/>
              <a:t>yrs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7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Complete detailed design and begin construction of Project X era target facilities</a:t>
            </a:r>
          </a:p>
          <a:p>
            <a:r>
              <a:rPr lang="en-US" dirty="0" err="1" smtClean="0"/>
              <a:t>PoT</a:t>
            </a:r>
            <a:r>
              <a:rPr lang="en-US" dirty="0" smtClean="0"/>
              <a:t> goals of operating target facilities</a:t>
            </a:r>
          </a:p>
          <a:p>
            <a:r>
              <a:rPr lang="en-US" dirty="0" smtClean="0"/>
              <a:t>Continue to contribute to the global HPT community by establishing a sustained HPT R&amp;D program including:</a:t>
            </a:r>
          </a:p>
          <a:p>
            <a:pPr lvl="1"/>
            <a:r>
              <a:rPr lang="en-US" dirty="0" smtClean="0"/>
              <a:t>Irradiation Testing (Nuclear facility)</a:t>
            </a:r>
          </a:p>
          <a:p>
            <a:pPr lvl="1"/>
            <a:r>
              <a:rPr lang="en-US" dirty="0" smtClean="0"/>
              <a:t>Single Pulse Failure Testing</a:t>
            </a:r>
          </a:p>
          <a:p>
            <a:pPr lvl="1"/>
            <a:r>
              <a:rPr lang="en-US" dirty="0" smtClean="0"/>
              <a:t>Simulation and Analysis</a:t>
            </a:r>
          </a:p>
          <a:p>
            <a:pPr lvl="1"/>
            <a:r>
              <a:rPr lang="en-US" dirty="0" smtClean="0"/>
              <a:t>Exploring novel target technologies and their applications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352082" y="6377868"/>
            <a:ext cx="456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Not including Project CD milestones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– Overall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Recent “white paper” on Target Support at the Intensity Frontier presents, in detail, the overall plan</a:t>
            </a:r>
          </a:p>
          <a:p>
            <a:r>
              <a:rPr lang="en-US" dirty="0" smtClean="0"/>
              <a:t>Lacks implementation schedule, but instead identifies the organization that needs to be in place over the next 5-10 years</a:t>
            </a:r>
          </a:p>
          <a:p>
            <a:r>
              <a:rPr lang="en-US" dirty="0" smtClean="0"/>
              <a:t>Reviewed by Target experts from ORNL, RAL, and CERN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8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5585" y="1177453"/>
            <a:ext cx="8588415" cy="383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argets at the High Intensity Frontier V2 Cover.pdf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r="-454"/>
          <a:stretch/>
        </p:blipFill>
        <p:spPr>
          <a:xfrm>
            <a:off x="3650986" y="193411"/>
            <a:ext cx="5216139" cy="6664589"/>
          </a:xfrm>
          <a:ln w="28575" cmpd="sng">
            <a:solidFill>
              <a:schemeClr val="tx2"/>
            </a:solidFill>
          </a:ln>
          <a:scene3d>
            <a:camera prst="perspectiveContrastingLeftFacing" fov="3000000">
              <a:rot lat="623785" lon="2334000" rev="21386789"/>
            </a:camera>
            <a:lightRig rig="threePt" dir="t"/>
          </a:scene3d>
          <a:sp3d z="-177800"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52918" y="317511"/>
            <a:ext cx="4722471" cy="60592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Scope</a:t>
            </a:r>
          </a:p>
          <a:p>
            <a:pPr lvl="1"/>
            <a:r>
              <a:rPr lang="en-US" dirty="0" smtClean="0"/>
              <a:t>Operational Support</a:t>
            </a:r>
          </a:p>
          <a:p>
            <a:pPr lvl="2"/>
            <a:r>
              <a:rPr lang="en-US" dirty="0" err="1" smtClean="0"/>
              <a:t>NuMI</a:t>
            </a:r>
            <a:r>
              <a:rPr lang="en-US" dirty="0" smtClean="0"/>
              <a:t>/</a:t>
            </a:r>
            <a:r>
              <a:rPr lang="en-US" dirty="0" err="1" smtClean="0"/>
              <a:t>NOvA</a:t>
            </a:r>
            <a:r>
              <a:rPr lang="en-US" dirty="0" smtClean="0"/>
              <a:t> (700 kW)</a:t>
            </a:r>
          </a:p>
          <a:p>
            <a:pPr lvl="2"/>
            <a:r>
              <a:rPr lang="en-US" dirty="0" smtClean="0"/>
              <a:t>LBNE (700 kW)</a:t>
            </a:r>
          </a:p>
          <a:p>
            <a:pPr lvl="2"/>
            <a:r>
              <a:rPr lang="en-US" dirty="0" smtClean="0"/>
              <a:t>Mu2e</a:t>
            </a:r>
          </a:p>
          <a:p>
            <a:pPr lvl="2"/>
            <a:r>
              <a:rPr lang="en-US" dirty="0" smtClean="0"/>
              <a:t>G-2</a:t>
            </a:r>
          </a:p>
          <a:p>
            <a:pPr lvl="2"/>
            <a:r>
              <a:rPr lang="en-US" dirty="0" err="1" smtClean="0"/>
              <a:t>MiniBooNE</a:t>
            </a:r>
            <a:endParaRPr lang="en-US" dirty="0" smtClean="0"/>
          </a:p>
          <a:p>
            <a:pPr lvl="1"/>
            <a:r>
              <a:rPr lang="en-US" dirty="0" smtClean="0"/>
              <a:t>Future Target Facility R&amp;D</a:t>
            </a:r>
          </a:p>
          <a:p>
            <a:pPr lvl="2"/>
            <a:r>
              <a:rPr lang="en-US" dirty="0" smtClean="0"/>
              <a:t>LBNE (2.4 MW)</a:t>
            </a:r>
          </a:p>
          <a:p>
            <a:pPr lvl="2"/>
            <a:r>
              <a:rPr lang="en-US" dirty="0" smtClean="0"/>
              <a:t>Project X era facilities (</a:t>
            </a:r>
            <a:r>
              <a:rPr lang="en-US" dirty="0" err="1" smtClean="0"/>
              <a:t>Kaon</a:t>
            </a:r>
            <a:r>
              <a:rPr lang="en-US" dirty="0" smtClean="0"/>
              <a:t>, </a:t>
            </a:r>
            <a:r>
              <a:rPr lang="en-US" dirty="0" err="1" smtClean="0"/>
              <a:t>Muon</a:t>
            </a:r>
            <a:r>
              <a:rPr lang="en-US" dirty="0" smtClean="0"/>
              <a:t>, Nuclear)</a:t>
            </a:r>
          </a:p>
          <a:p>
            <a:pPr lvl="2"/>
            <a:r>
              <a:rPr lang="en-US" dirty="0" err="1" smtClean="0"/>
              <a:t>Muon</a:t>
            </a:r>
            <a:r>
              <a:rPr lang="en-US" dirty="0" smtClean="0"/>
              <a:t> Collider/</a:t>
            </a:r>
            <a:r>
              <a:rPr lang="en-US" dirty="0" err="1" smtClean="0"/>
              <a:t>NuFact</a:t>
            </a:r>
            <a:endParaRPr lang="en-US" dirty="0" smtClean="0"/>
          </a:p>
          <a:p>
            <a:pPr lvl="2"/>
            <a:r>
              <a:rPr lang="en-US" dirty="0" smtClean="0"/>
              <a:t>LHC Collimators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0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5585" y="1177453"/>
            <a:ext cx="8588415" cy="383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argets at the High Intensity Frontier V2 Cover.pdf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r="-454"/>
          <a:stretch/>
        </p:blipFill>
        <p:spPr>
          <a:xfrm>
            <a:off x="3650986" y="193411"/>
            <a:ext cx="5216139" cy="6664589"/>
          </a:xfrm>
          <a:ln w="28575" cmpd="sng">
            <a:solidFill>
              <a:schemeClr val="tx2"/>
            </a:solidFill>
          </a:ln>
          <a:scene3d>
            <a:camera prst="perspectiveContrastingLeftFacing" fov="3000000">
              <a:rot lat="623785" lon="2334000" rev="21386789"/>
            </a:camera>
            <a:lightRig rig="threePt" dir="t"/>
          </a:scene3d>
          <a:sp3d z="-177800"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1628" y="740262"/>
            <a:ext cx="4109823" cy="492209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Capabilities Required</a:t>
            </a:r>
          </a:p>
          <a:p>
            <a:pPr lvl="1"/>
            <a:r>
              <a:rPr lang="en-US" dirty="0" smtClean="0"/>
              <a:t>Leadership</a:t>
            </a:r>
          </a:p>
          <a:p>
            <a:pPr lvl="1"/>
            <a:r>
              <a:rPr lang="en-US" dirty="0" smtClean="0"/>
              <a:t>Mechanical Design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Multi-Physics Analysis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Physics Simulation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Material Science</a:t>
            </a:r>
          </a:p>
          <a:p>
            <a:pPr lvl="1"/>
            <a:r>
              <a:rPr lang="en-US" dirty="0" smtClean="0"/>
              <a:t>Fabrication &amp; Assembly</a:t>
            </a:r>
          </a:p>
          <a:p>
            <a:pPr lvl="1"/>
            <a:r>
              <a:rPr lang="en-US" dirty="0" smtClean="0"/>
              <a:t>Pulsed Power Engineering</a:t>
            </a:r>
          </a:p>
          <a:p>
            <a:pPr lvl="1"/>
            <a:r>
              <a:rPr lang="en-US" dirty="0" smtClean="0"/>
              <a:t>Cooling Utilities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Remote Handling</a:t>
            </a:r>
          </a:p>
          <a:p>
            <a:pPr lvl="1"/>
            <a:r>
              <a:rPr lang="en-US" dirty="0" smtClean="0"/>
              <a:t>Alignment and Metrology</a:t>
            </a:r>
          </a:p>
          <a:p>
            <a:pPr lvl="1"/>
            <a:r>
              <a:rPr lang="en-US" dirty="0" smtClean="0"/>
              <a:t>Health Physics</a:t>
            </a:r>
          </a:p>
          <a:p>
            <a:pPr lvl="1"/>
            <a:r>
              <a:rPr lang="en-US" dirty="0" smtClean="0"/>
              <a:t>Instrumentation</a:t>
            </a:r>
          </a:p>
          <a:p>
            <a:pPr marL="365760" lvl="1" indent="0">
              <a:buFont typeface="Wingdings 2"/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1628" y="6021491"/>
            <a:ext cx="287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Text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denotes areas of great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6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5585" y="1177453"/>
            <a:ext cx="8588415" cy="383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argets at the High Intensity Frontier V2 Cover.pdf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r="-454"/>
          <a:stretch/>
        </p:blipFill>
        <p:spPr>
          <a:xfrm>
            <a:off x="4722472" y="193411"/>
            <a:ext cx="4144654" cy="6664589"/>
          </a:xfrm>
          <a:ln w="28575" cmpd="sng">
            <a:solidFill>
              <a:schemeClr val="tx2"/>
            </a:solidFill>
          </a:ln>
          <a:scene3d>
            <a:camera prst="perspectiveContrastingLeftFacing" fov="3000000">
              <a:rot lat="623785" lon="2334000" rev="21386789"/>
            </a:camera>
            <a:lightRig rig="threePt" dir="t"/>
          </a:scene3d>
          <a:sp3d z="-177800"/>
        </p:spPr>
      </p:pic>
      <p:pic>
        <p:nvPicPr>
          <p:cNvPr id="7" name="Content Placeholder 5" descr="Ideal Target Org Chart V2.pdf"/>
          <p:cNvPicPr>
            <a:picLocks/>
          </p:cNvPicPr>
          <p:nvPr/>
        </p:nvPicPr>
        <p:blipFill rotWithShape="1">
          <a:blip r:embed="rId3"/>
          <a:srcRect l="11733" t="14682" r="9446" b="9648"/>
          <a:stretch/>
        </p:blipFill>
        <p:spPr>
          <a:xfrm>
            <a:off x="66176" y="134640"/>
            <a:ext cx="5330941" cy="6623228"/>
          </a:xfrm>
          <a:prstGeom prst="rect">
            <a:avLst/>
          </a:prstGeom>
          <a:ln w="28575" cmpd="sng">
            <a:solidFill>
              <a:schemeClr val="accent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314937" y="5622667"/>
            <a:ext cx="2989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indicates roles could be “</a:t>
            </a:r>
            <a:r>
              <a:rPr lang="en-US" dirty="0" err="1" smtClean="0"/>
              <a:t>matrixed</a:t>
            </a:r>
            <a:r>
              <a:rPr lang="en-US" dirty="0" smtClean="0"/>
              <a:t>” from other 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0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8910" y="1600200"/>
            <a:ext cx="2337138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74 FTE required for full support</a:t>
            </a:r>
          </a:p>
          <a:p>
            <a:r>
              <a:rPr lang="en-US" dirty="0" smtClean="0"/>
              <a:t>Approximately twice what we have currently</a:t>
            </a:r>
          </a:p>
          <a:p>
            <a:r>
              <a:rPr lang="en-US" dirty="0" smtClean="0"/>
              <a:t>Probably a low estimate depending upon Project X era target facilities requirements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955509"/>
              </p:ext>
            </p:extLst>
          </p:nvPr>
        </p:nvGraphicFramePr>
        <p:xfrm>
          <a:off x="533280" y="200030"/>
          <a:ext cx="5626100" cy="661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3" imgW="5626100" imgH="6616700" progId="Word.Document.12">
                  <p:embed/>
                </p:oleObj>
              </mc:Choice>
              <mc:Fallback>
                <p:oleObj name="Document" r:id="rId3" imgW="5626100" imgH="661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280" y="200030"/>
                        <a:ext cx="5626100" cy="661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473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5585" y="1177453"/>
            <a:ext cx="8588415" cy="383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argets at the High Intensity Frontier V2 Cover.pdf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r="-454"/>
          <a:stretch/>
        </p:blipFill>
        <p:spPr>
          <a:xfrm>
            <a:off x="3650986" y="193411"/>
            <a:ext cx="5216139" cy="6664589"/>
          </a:xfrm>
          <a:ln w="28575" cmpd="sng">
            <a:solidFill>
              <a:schemeClr val="tx2"/>
            </a:solidFill>
          </a:ln>
          <a:scene3d>
            <a:camera prst="perspectiveContrastingLeftFacing" fov="3000000">
              <a:rot lat="623785" lon="2334000" rev="21386789"/>
            </a:camera>
            <a:lightRig rig="threePt" dir="t"/>
          </a:scene3d>
          <a:sp3d z="-177800"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1628" y="740261"/>
            <a:ext cx="4109823" cy="5147001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Current Facilities</a:t>
            </a:r>
          </a:p>
          <a:p>
            <a:pPr lvl="1"/>
            <a:r>
              <a:rPr lang="en-US" dirty="0" smtClean="0"/>
              <a:t>MI-8</a:t>
            </a:r>
          </a:p>
          <a:p>
            <a:pPr lvl="1"/>
            <a:r>
              <a:rPr lang="en-US" dirty="0" smtClean="0"/>
              <a:t>C-0 RHF</a:t>
            </a:r>
          </a:p>
          <a:p>
            <a:pPr lvl="1"/>
            <a:r>
              <a:rPr lang="en-US" dirty="0" smtClean="0"/>
              <a:t>TSB</a:t>
            </a:r>
          </a:p>
          <a:p>
            <a:pPr lvl="1"/>
            <a:r>
              <a:rPr lang="en-US" dirty="0" smtClean="0"/>
              <a:t>AP-0</a:t>
            </a:r>
          </a:p>
          <a:p>
            <a:pPr lvl="1"/>
            <a:r>
              <a:rPr lang="en-US" dirty="0" smtClean="0"/>
              <a:t>MI-65</a:t>
            </a:r>
          </a:p>
          <a:p>
            <a:r>
              <a:rPr lang="en-US" dirty="0" smtClean="0"/>
              <a:t>Additional </a:t>
            </a:r>
            <a:r>
              <a:rPr lang="en-US" dirty="0" err="1" smtClean="0"/>
              <a:t>Req’d</a:t>
            </a:r>
            <a:r>
              <a:rPr lang="en-US" dirty="0" smtClean="0"/>
              <a:t> Facilities</a:t>
            </a:r>
          </a:p>
          <a:p>
            <a:pPr lvl="1"/>
            <a:r>
              <a:rPr lang="en-US" dirty="0" smtClean="0"/>
              <a:t>LT Radioactive Component Storage</a:t>
            </a:r>
          </a:p>
          <a:p>
            <a:pPr lvl="1"/>
            <a:r>
              <a:rPr lang="en-US" dirty="0" smtClean="0"/>
              <a:t>Assembly and Test Area</a:t>
            </a:r>
          </a:p>
          <a:p>
            <a:pPr lvl="1"/>
            <a:r>
              <a:rPr lang="en-US" dirty="0" smtClean="0"/>
              <a:t>Radioactive Work Cell</a:t>
            </a:r>
          </a:p>
          <a:p>
            <a:pPr lvl="1"/>
            <a:r>
              <a:rPr lang="en-US" dirty="0" smtClean="0"/>
              <a:t>Offices</a:t>
            </a:r>
          </a:p>
          <a:p>
            <a:pPr marL="365760" lvl="1" indent="0">
              <a:buFont typeface="Wingdings 2"/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1628" y="6021491"/>
            <a:ext cx="287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Does not include actual experimental target facilities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3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5585" y="1177453"/>
            <a:ext cx="8588415" cy="383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argets at the High Intensity Frontier V2 Cover.pdf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r="-454"/>
          <a:stretch/>
        </p:blipFill>
        <p:spPr>
          <a:xfrm>
            <a:off x="3650986" y="193411"/>
            <a:ext cx="5216139" cy="6664589"/>
          </a:xfrm>
          <a:ln w="28575" cmpd="sng">
            <a:solidFill>
              <a:schemeClr val="tx2"/>
            </a:solidFill>
          </a:ln>
          <a:scene3d>
            <a:camera prst="perspectiveContrastingLeftFacing" fov="3000000">
              <a:rot lat="623785" lon="2334000" rev="21386789"/>
            </a:camera>
            <a:lightRig rig="threePt" dir="t"/>
          </a:scene3d>
          <a:sp3d z="-177800"/>
        </p:spPr>
      </p:pic>
      <p:sp>
        <p:nvSpPr>
          <p:cNvPr id="8" name="TextBox 7"/>
          <p:cNvSpPr txBox="1"/>
          <p:nvPr/>
        </p:nvSpPr>
        <p:spPr>
          <a:xfrm>
            <a:off x="321627" y="5849501"/>
            <a:ext cx="4070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Only includes General Target R&amp;D M&amp;S costs (not labor, experiment/project and/or facility M&amp;S costs)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248973"/>
              </p:ext>
            </p:extLst>
          </p:nvPr>
        </p:nvGraphicFramePr>
        <p:xfrm>
          <a:off x="328286" y="767325"/>
          <a:ext cx="3851825" cy="4934718"/>
        </p:xfrm>
        <a:graphic>
          <a:graphicData uri="http://schemas.openxmlformats.org/drawingml/2006/table">
            <a:tbl>
              <a:tblPr/>
              <a:tblGrid>
                <a:gridCol w="1747887"/>
                <a:gridCol w="1051969"/>
                <a:gridCol w="1051969"/>
              </a:tblGrid>
              <a:tr h="526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Expense Description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Year-One Costs (K$)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Out-Year Costs (K$)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66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Thermal Shock Testing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0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Irradiation Testing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66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Remote Handling Concepts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0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Material Studies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66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Analysis (software &amp; computing)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0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Travel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66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Professional Development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66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Test Stand Development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66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Specialized Tools (LDV, etc)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0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Totals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390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5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Introduction- Where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AD/MS and </a:t>
            </a:r>
            <a:r>
              <a:rPr lang="en-US" dirty="0" err="1" smtClean="0"/>
              <a:t>Pbar</a:t>
            </a:r>
            <a:r>
              <a:rPr lang="en-US" dirty="0" smtClean="0"/>
              <a:t> and Ext. Beams operates 3 target facilities:</a:t>
            </a:r>
          </a:p>
          <a:p>
            <a:pPr lvl="1"/>
            <a:r>
              <a:rPr lang="en-US" dirty="0" smtClean="0"/>
              <a:t>P-bar Source (off) – </a:t>
            </a:r>
            <a:r>
              <a:rPr lang="en-US" sz="2400" dirty="0" smtClean="0"/>
              <a:t>70 </a:t>
            </a:r>
            <a:r>
              <a:rPr lang="en-US" sz="2400" dirty="0" smtClean="0"/>
              <a:t>kW proton beam on </a:t>
            </a:r>
            <a:r>
              <a:rPr lang="en-US" sz="2400" dirty="0" err="1" smtClean="0"/>
              <a:t>inconel</a:t>
            </a:r>
            <a:r>
              <a:rPr lang="en-US" sz="2400" dirty="0" smtClean="0"/>
              <a:t> (nickel alloy) target with Be cover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110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kW/mm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)</a:t>
            </a:r>
          </a:p>
          <a:p>
            <a:pPr lvl="1"/>
            <a:r>
              <a:rPr lang="en-US" dirty="0" err="1" smtClean="0"/>
              <a:t>NuMI</a:t>
            </a:r>
            <a:r>
              <a:rPr lang="en-US" dirty="0" smtClean="0"/>
              <a:t>/MINOS – </a:t>
            </a:r>
            <a:r>
              <a:rPr lang="en-US" sz="2400" dirty="0" smtClean="0"/>
              <a:t>400 kW proton beam on graphite (carbon) target (</a:t>
            </a:r>
            <a:r>
              <a:rPr lang="en-US" sz="2400" dirty="0" smtClean="0">
                <a:solidFill>
                  <a:srgbClr val="FF0000"/>
                </a:solidFill>
              </a:rPr>
              <a:t>14 kW/mm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)</a:t>
            </a:r>
          </a:p>
          <a:p>
            <a:pPr lvl="1"/>
            <a:r>
              <a:rPr lang="en-US" dirty="0" err="1" smtClean="0"/>
              <a:t>MiniBooNE</a:t>
            </a:r>
            <a:r>
              <a:rPr lang="en-US" dirty="0" smtClean="0"/>
              <a:t> – </a:t>
            </a:r>
            <a:r>
              <a:rPr lang="en-US" sz="2400" dirty="0" smtClean="0"/>
              <a:t>32 kW proton beam on beryllium target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1 kW/mm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5931597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Values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refer to total beam power divided by nominal 3 sigma spot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0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-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30738"/>
          </a:xfrm>
        </p:spPr>
        <p:txBody>
          <a:bodyPr>
            <a:normAutofit/>
          </a:bodyPr>
          <a:lstStyle/>
          <a:p>
            <a:r>
              <a:rPr lang="en-US" dirty="0" smtClean="0"/>
              <a:t>Budget</a:t>
            </a:r>
          </a:p>
          <a:p>
            <a:pPr lvl="1"/>
            <a:r>
              <a:rPr lang="en-US" dirty="0" smtClean="0"/>
              <a:t>Not enough to fund from projects alone</a:t>
            </a:r>
          </a:p>
          <a:p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Need more in specific areas</a:t>
            </a:r>
          </a:p>
          <a:p>
            <a:pPr lvl="1"/>
            <a:r>
              <a:rPr lang="en-US" dirty="0" smtClean="0"/>
              <a:t>Can’t do this alone: Need to extend/expand current collaborative activities</a:t>
            </a:r>
          </a:p>
          <a:p>
            <a:r>
              <a:rPr lang="en-US" dirty="0" smtClean="0"/>
              <a:t>R&amp;D/Remote Handling gets pushed “off-project”</a:t>
            </a:r>
          </a:p>
          <a:p>
            <a:pPr lvl="1"/>
            <a:r>
              <a:rPr lang="en-US" dirty="0" smtClean="0"/>
              <a:t>Fine, in theory, but rarely gets addressed appropriately once off the radar</a:t>
            </a:r>
          </a:p>
        </p:txBody>
      </p:sp>
    </p:spTree>
    <p:extLst>
      <p:ext uri="{BB962C8B-B14F-4D97-AF65-F5344CB8AC3E}">
        <p14:creationId xmlns:p14="http://schemas.microsoft.com/office/powerpoint/2010/main" val="24711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Near Term Plan – FY 12 Activities, Deliverables (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dirty="0" smtClean="0"/>
              <a:t>), Metrics (</a:t>
            </a: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193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Project/Operations related</a:t>
            </a:r>
          </a:p>
          <a:p>
            <a:pPr lvl="1"/>
            <a:r>
              <a:rPr lang="en-US" dirty="0" smtClean="0"/>
              <a:t>Mu2e CD-1 (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dirty="0" smtClean="0"/>
              <a:t>: CDR, </a:t>
            </a: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: Approval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G-2 CD-1 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dirty="0"/>
              <a:t>: CDR, </a:t>
            </a:r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: Approval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LBNE CD-1 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dirty="0"/>
              <a:t>: CDR, </a:t>
            </a:r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: Approval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err="1" smtClean="0"/>
              <a:t>NOvA</a:t>
            </a:r>
            <a:r>
              <a:rPr lang="en-US" dirty="0" smtClean="0"/>
              <a:t> upgrade construction/installation</a:t>
            </a:r>
          </a:p>
          <a:p>
            <a:pPr lvl="1"/>
            <a:r>
              <a:rPr lang="en-US" dirty="0" smtClean="0"/>
              <a:t>Complete </a:t>
            </a:r>
            <a:r>
              <a:rPr lang="en-US" dirty="0" err="1" smtClean="0"/>
              <a:t>NuMI</a:t>
            </a:r>
            <a:r>
              <a:rPr lang="en-US" dirty="0" smtClean="0"/>
              <a:t>/MINOS/</a:t>
            </a:r>
            <a:r>
              <a:rPr lang="en-US" dirty="0" err="1" smtClean="0"/>
              <a:t>MINERvA</a:t>
            </a:r>
            <a:r>
              <a:rPr lang="en-US" dirty="0" smtClean="0"/>
              <a:t> runs (</a:t>
            </a:r>
            <a:r>
              <a:rPr lang="en-US" dirty="0" smtClean="0">
                <a:solidFill>
                  <a:srgbClr val="0000FF"/>
                </a:solidFill>
              </a:rPr>
              <a:t>D/M</a:t>
            </a:r>
            <a:r>
              <a:rPr lang="en-US" dirty="0" smtClean="0"/>
              <a:t>: </a:t>
            </a:r>
            <a:r>
              <a:rPr lang="en-US" dirty="0" err="1" smtClean="0"/>
              <a:t>PoT</a:t>
            </a:r>
            <a:r>
              <a:rPr lang="en-US" dirty="0" smtClean="0"/>
              <a:t> goals) </a:t>
            </a:r>
          </a:p>
          <a:p>
            <a:pPr lvl="1"/>
            <a:r>
              <a:rPr lang="en-US" dirty="0" smtClean="0"/>
              <a:t>Continue </a:t>
            </a:r>
            <a:r>
              <a:rPr lang="en-US" dirty="0" err="1" smtClean="0"/>
              <a:t>MiniBooNE</a:t>
            </a:r>
            <a:r>
              <a:rPr lang="en-US" dirty="0"/>
              <a:t> running (</a:t>
            </a:r>
            <a:r>
              <a:rPr lang="en-US" dirty="0">
                <a:solidFill>
                  <a:srgbClr val="0000FF"/>
                </a:solidFill>
              </a:rPr>
              <a:t>D/M</a:t>
            </a:r>
            <a:r>
              <a:rPr lang="en-US" dirty="0"/>
              <a:t>: </a:t>
            </a:r>
            <a:r>
              <a:rPr lang="en-US" dirty="0" err="1"/>
              <a:t>PoT</a:t>
            </a:r>
            <a:r>
              <a:rPr lang="en-US" dirty="0"/>
              <a:t> goals) </a:t>
            </a:r>
            <a:endParaRPr lang="en-US" dirty="0" smtClean="0"/>
          </a:p>
          <a:p>
            <a:r>
              <a:rPr lang="en-US" dirty="0" smtClean="0"/>
              <a:t>R&amp;D related </a:t>
            </a:r>
            <a:r>
              <a:rPr lang="en-US" sz="2400" dirty="0" smtClean="0"/>
              <a:t>(LBNE currently funding)</a:t>
            </a:r>
          </a:p>
          <a:p>
            <a:pPr lvl="1"/>
            <a:r>
              <a:rPr lang="en-US" dirty="0" smtClean="0"/>
              <a:t>Complete BLIP graphite irradiation test data </a:t>
            </a:r>
            <a:r>
              <a:rPr lang="en-US" dirty="0"/>
              <a:t>analysis (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: Final Report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Begin Be 2.4 MW target conceptual design study (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dirty="0" smtClean="0"/>
              <a:t>: Accord in place)</a:t>
            </a:r>
          </a:p>
          <a:p>
            <a:pPr lvl="1"/>
            <a:r>
              <a:rPr lang="en-US" dirty="0" smtClean="0"/>
              <a:t>Be single pulse testing plan (</a:t>
            </a:r>
            <a:r>
              <a:rPr lang="en-US" dirty="0" err="1" smtClean="0"/>
              <a:t>NOvA</a:t>
            </a:r>
            <a:r>
              <a:rPr lang="en-US" dirty="0" smtClean="0"/>
              <a:t>, GSI?)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9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Near Term Plan – FY 12 Activities, Deliverables,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Infrastructure/Organization related</a:t>
            </a:r>
          </a:p>
          <a:p>
            <a:pPr lvl="1"/>
            <a:r>
              <a:rPr lang="en-US" dirty="0" smtClean="0"/>
              <a:t>Project X era target facilities requirements report (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dirty="0" smtClean="0"/>
              <a:t>: Report, </a:t>
            </a: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dirty="0" smtClean="0"/>
              <a:t>: Review)</a:t>
            </a:r>
          </a:p>
          <a:p>
            <a:pPr lvl="1"/>
            <a:r>
              <a:rPr lang="en-US" dirty="0" smtClean="0"/>
              <a:t>LT Radioactive Storage Task Force Recommendation (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dirty="0" smtClean="0"/>
              <a:t>: Report)</a:t>
            </a:r>
          </a:p>
          <a:p>
            <a:pPr lvl="1"/>
            <a:r>
              <a:rPr lang="en-US" dirty="0" smtClean="0"/>
              <a:t>MOU with STFC in place (with work packages for collaboration identified) (</a:t>
            </a:r>
            <a:r>
              <a:rPr lang="en-US" dirty="0"/>
              <a:t>Proton </a:t>
            </a:r>
            <a:r>
              <a:rPr lang="en-US" dirty="0" smtClean="0"/>
              <a:t>Accelerators </a:t>
            </a:r>
            <a:r>
              <a:rPr lang="en-US" dirty="0"/>
              <a:t>for </a:t>
            </a:r>
            <a:r>
              <a:rPr lang="en-US" dirty="0" smtClean="0"/>
              <a:t>Science </a:t>
            </a:r>
            <a:r>
              <a:rPr lang="en-US" dirty="0"/>
              <a:t>and </a:t>
            </a:r>
            <a:r>
              <a:rPr lang="en-US" dirty="0" smtClean="0"/>
              <a:t>Innovation Workshop, January, 2012) (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dirty="0" smtClean="0"/>
              <a:t>: MOU)</a:t>
            </a:r>
          </a:p>
          <a:p>
            <a:pPr lvl="1"/>
            <a:r>
              <a:rPr lang="en-US" dirty="0" smtClean="0"/>
              <a:t>Identify collaborators with material science experience for material characterization (ANL?, LANL?, GSI?)</a:t>
            </a:r>
          </a:p>
        </p:txBody>
      </p:sp>
    </p:spTree>
    <p:extLst>
      <p:ext uri="{BB962C8B-B14F-4D97-AF65-F5344CB8AC3E}">
        <p14:creationId xmlns:p14="http://schemas.microsoft.com/office/powerpoint/2010/main" val="274373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Near Term Plan – FY 13/14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Project/Operational related</a:t>
            </a:r>
          </a:p>
          <a:p>
            <a:pPr lvl="1"/>
            <a:r>
              <a:rPr lang="en-US" dirty="0"/>
              <a:t>Mu2e CD</a:t>
            </a:r>
            <a:r>
              <a:rPr lang="en-US" dirty="0" smtClean="0"/>
              <a:t>-2/3?</a:t>
            </a:r>
            <a:endParaRPr lang="en-US" dirty="0"/>
          </a:p>
          <a:p>
            <a:pPr lvl="1"/>
            <a:r>
              <a:rPr lang="en-US" dirty="0"/>
              <a:t>G-2 CD</a:t>
            </a:r>
            <a:r>
              <a:rPr lang="en-US" dirty="0" smtClean="0"/>
              <a:t>-2/3?</a:t>
            </a:r>
            <a:endParaRPr lang="en-US" dirty="0"/>
          </a:p>
          <a:p>
            <a:pPr lvl="1"/>
            <a:r>
              <a:rPr lang="en-US" dirty="0"/>
              <a:t>LBNE CD</a:t>
            </a:r>
            <a:r>
              <a:rPr lang="en-US" dirty="0" smtClean="0"/>
              <a:t>-2</a:t>
            </a:r>
            <a:endParaRPr lang="en-US" dirty="0"/>
          </a:p>
          <a:p>
            <a:pPr lvl="1"/>
            <a:r>
              <a:rPr lang="en-US" dirty="0" err="1"/>
              <a:t>NOvA</a:t>
            </a:r>
            <a:r>
              <a:rPr lang="en-US" dirty="0"/>
              <a:t> </a:t>
            </a:r>
            <a:r>
              <a:rPr lang="en-US" dirty="0" smtClean="0"/>
              <a:t>CD-4</a:t>
            </a:r>
          </a:p>
          <a:p>
            <a:pPr lvl="1"/>
            <a:r>
              <a:rPr lang="en-US" dirty="0" smtClean="0"/>
              <a:t>Project X era experiments CD-0/1??</a:t>
            </a:r>
          </a:p>
          <a:p>
            <a:pPr lvl="1"/>
            <a:r>
              <a:rPr lang="en-US" dirty="0" err="1" smtClean="0"/>
              <a:t>NOvA</a:t>
            </a:r>
            <a:r>
              <a:rPr lang="en-US" dirty="0" smtClean="0"/>
              <a:t> (and </a:t>
            </a:r>
            <a:r>
              <a:rPr lang="en-US" dirty="0" err="1" smtClean="0"/>
              <a:t>MiniBooNE</a:t>
            </a:r>
            <a:r>
              <a:rPr lang="en-US" dirty="0" smtClean="0"/>
              <a:t>) operations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6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Near Term Plan – FY 13/14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R&amp;D related</a:t>
            </a:r>
          </a:p>
          <a:p>
            <a:pPr lvl="1"/>
            <a:r>
              <a:rPr lang="en-US" dirty="0" smtClean="0"/>
              <a:t>Finish LBNE 2.4 MW Be target conceptual design study</a:t>
            </a:r>
            <a:endParaRPr lang="en-US" dirty="0"/>
          </a:p>
          <a:p>
            <a:pPr lvl="1"/>
            <a:r>
              <a:rPr lang="en-US" dirty="0" smtClean="0"/>
              <a:t>Finish Be single pulse failure testing(?)</a:t>
            </a:r>
            <a:endParaRPr lang="en-US" dirty="0"/>
          </a:p>
          <a:p>
            <a:pPr lvl="1"/>
            <a:r>
              <a:rPr lang="en-US" dirty="0" smtClean="0"/>
              <a:t>Any required Project X era HPT R&amp;D (may be quite a lot)</a:t>
            </a:r>
            <a:endParaRPr lang="en-US" dirty="0"/>
          </a:p>
          <a:p>
            <a:r>
              <a:rPr lang="en-US" dirty="0" smtClean="0"/>
              <a:t>Infrastructure/Organizational related</a:t>
            </a:r>
          </a:p>
          <a:p>
            <a:pPr lvl="1"/>
            <a:r>
              <a:rPr lang="en-US" dirty="0" smtClean="0"/>
              <a:t>Construction of LT Rad Storage Facility</a:t>
            </a:r>
          </a:p>
          <a:p>
            <a:pPr lvl="1"/>
            <a:r>
              <a:rPr lang="en-US" dirty="0" smtClean="0"/>
              <a:t>HPT Support organization established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3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Near Term</a:t>
            </a:r>
          </a:p>
          <a:p>
            <a:pPr lvl="1"/>
            <a:r>
              <a:rPr lang="en-US" dirty="0" smtClean="0"/>
              <a:t>Project and operational activities utilize almost all available resources</a:t>
            </a:r>
          </a:p>
          <a:p>
            <a:pPr lvl="1"/>
            <a:r>
              <a:rPr lang="en-US" dirty="0" smtClean="0"/>
              <a:t>Leaves few resources to accomplish R&amp;D and Infrastructure/Organization activities</a:t>
            </a:r>
          </a:p>
          <a:p>
            <a:pPr lvl="1"/>
            <a:r>
              <a:rPr lang="en-US" dirty="0" smtClean="0"/>
              <a:t>Some minor progress in R&amp;D and Infrastructure/Organizational activities by myself and collaborators (RAL, BNL, ORNL), but need at least 4-5 FTE more to achieve FY12-14 goals listed</a:t>
            </a:r>
          </a:p>
          <a:p>
            <a:r>
              <a:rPr lang="en-US" dirty="0" smtClean="0"/>
              <a:t>Long Term</a:t>
            </a:r>
          </a:p>
          <a:p>
            <a:pPr lvl="1"/>
            <a:r>
              <a:rPr lang="en-US" dirty="0" smtClean="0"/>
              <a:t>White Paper indicates 30-40 FTE needed to achieve 10 year goals (plus additional facilities and infrastructure)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3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02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Technical Risks</a:t>
            </a:r>
          </a:p>
          <a:p>
            <a:pPr lvl="1"/>
            <a:r>
              <a:rPr lang="en-US" dirty="0" smtClean="0"/>
              <a:t>Could be many of these depending upon Project X era target facilities requirements</a:t>
            </a:r>
          </a:p>
          <a:p>
            <a:pPr lvl="1"/>
            <a:r>
              <a:rPr lang="en-US" dirty="0" smtClean="0"/>
              <a:t>See list of engineering challenges PLUS:</a:t>
            </a:r>
          </a:p>
          <a:p>
            <a:pPr lvl="2"/>
            <a:r>
              <a:rPr lang="en-US" dirty="0" smtClean="0"/>
              <a:t>ADSR – spent fuel on site?</a:t>
            </a:r>
          </a:p>
          <a:p>
            <a:pPr lvl="2"/>
            <a:r>
              <a:rPr lang="en-US" dirty="0" smtClean="0"/>
              <a:t>Increased radiological release?</a:t>
            </a:r>
          </a:p>
          <a:p>
            <a:pPr lvl="2"/>
            <a:r>
              <a:rPr lang="en-US" dirty="0" smtClean="0"/>
              <a:t>Approaching “Nuclear Facility”</a:t>
            </a:r>
          </a:p>
          <a:p>
            <a:r>
              <a:rPr lang="en-US" dirty="0" smtClean="0"/>
              <a:t>Scope, and Schedule Risks</a:t>
            </a:r>
          </a:p>
          <a:p>
            <a:pPr lvl="1"/>
            <a:r>
              <a:rPr lang="en-US" dirty="0" smtClean="0"/>
              <a:t>Largely related to lack of available, knowledgeable resources and lack of “generic” HPT R&amp;D funding</a:t>
            </a:r>
          </a:p>
          <a:p>
            <a:pPr lvl="1"/>
            <a:r>
              <a:rPr lang="en-US" dirty="0" smtClean="0"/>
              <a:t>Visibility of HPT challenges appears to be lower than appropriate at FNAL (talk to SNS, CERN, and PSI)</a:t>
            </a:r>
          </a:p>
          <a:p>
            <a:pPr lvl="1"/>
            <a:r>
              <a:rPr lang="en-US" dirty="0" smtClean="0"/>
              <a:t>HPT facility requirements need to be determined and “vetted” ASAP to determine HPT R&amp;D work in near future.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3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Motivation!</a:t>
            </a:r>
            <a:endParaRPr lang="en-US" dirty="0"/>
          </a:p>
        </p:txBody>
      </p:sp>
      <p:pic>
        <p:nvPicPr>
          <p:cNvPr id="3" name="Picture 2" descr="Target 7 Aft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t="12594" r="14524" b="18426"/>
          <a:stretch/>
        </p:blipFill>
        <p:spPr>
          <a:xfrm>
            <a:off x="0" y="1786352"/>
            <a:ext cx="3928770" cy="5071648"/>
          </a:xfrm>
          <a:prstGeom prst="rect">
            <a:avLst/>
          </a:prstGeom>
        </p:spPr>
      </p:pic>
      <p:pic>
        <p:nvPicPr>
          <p:cNvPr id="4" name="Picture 3" descr="MB Lin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84" y="0"/>
            <a:ext cx="2999716" cy="4002192"/>
          </a:xfrm>
          <a:prstGeom prst="rect">
            <a:avLst/>
          </a:prstGeom>
        </p:spPr>
      </p:pic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70" y="3043676"/>
            <a:ext cx="5288509" cy="3814324"/>
          </a:xfrm>
          <a:prstGeom prst="rect">
            <a:avLst/>
          </a:prstGeom>
        </p:spPr>
      </p:pic>
      <p:pic>
        <p:nvPicPr>
          <p:cNvPr id="6" name="Picture 5" descr="SNS window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2" t="16144" r="23536" b="5824"/>
          <a:stretch/>
        </p:blipFill>
        <p:spPr>
          <a:xfrm>
            <a:off x="3012314" y="1550664"/>
            <a:ext cx="3883525" cy="3426231"/>
          </a:xfrm>
          <a:prstGeom prst="rect">
            <a:avLst/>
          </a:prstGeom>
        </p:spPr>
      </p:pic>
      <p:pic>
        <p:nvPicPr>
          <p:cNvPr id="7" name="Picture 6" descr="P1020235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0" r="30656" b="31148"/>
          <a:stretch/>
        </p:blipFill>
        <p:spPr>
          <a:xfrm>
            <a:off x="0" y="1550665"/>
            <a:ext cx="4407913" cy="183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5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Introduction- What we are working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Currently have resources working on:</a:t>
            </a:r>
          </a:p>
          <a:p>
            <a:pPr lvl="1"/>
            <a:r>
              <a:rPr lang="en-US" dirty="0" smtClean="0"/>
              <a:t>ANU/</a:t>
            </a:r>
            <a:r>
              <a:rPr lang="en-US" dirty="0" err="1" smtClean="0"/>
              <a:t>NOvA</a:t>
            </a:r>
            <a:r>
              <a:rPr lang="en-US" dirty="0" smtClean="0"/>
              <a:t> upgrade - </a:t>
            </a:r>
            <a:r>
              <a:rPr lang="en-US" sz="2400" dirty="0" smtClean="0"/>
              <a:t>700 kW proton beam on graphite (carbon) target (</a:t>
            </a:r>
            <a:r>
              <a:rPr lang="en-US" sz="2400" dirty="0" smtClean="0">
                <a:solidFill>
                  <a:srgbClr val="FF0000"/>
                </a:solidFill>
              </a:rPr>
              <a:t>15 kW/mm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)</a:t>
            </a:r>
          </a:p>
          <a:p>
            <a:pPr lvl="1"/>
            <a:r>
              <a:rPr lang="en-US" dirty="0" smtClean="0"/>
              <a:t>LBNE - </a:t>
            </a:r>
            <a:r>
              <a:rPr lang="en-US" sz="2400" dirty="0" smtClean="0"/>
              <a:t>700 kW proton beam on graphite (beryllium?) target (</a:t>
            </a:r>
            <a:r>
              <a:rPr lang="en-US" sz="2400" dirty="0" smtClean="0">
                <a:solidFill>
                  <a:srgbClr val="FF0000"/>
                </a:solidFill>
              </a:rPr>
              <a:t>15 kW/mm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)</a:t>
            </a:r>
          </a:p>
          <a:p>
            <a:pPr lvl="1"/>
            <a:r>
              <a:rPr lang="en-US" dirty="0" smtClean="0"/>
              <a:t>LBNE upgrade – </a:t>
            </a:r>
            <a:r>
              <a:rPr lang="en-US" sz="2400" dirty="0" smtClean="0"/>
              <a:t>2.3 MW proton beam on graphite (beryllium?) target (</a:t>
            </a:r>
            <a:r>
              <a:rPr lang="en-US" sz="2400" dirty="0" smtClean="0">
                <a:solidFill>
                  <a:srgbClr val="FF0000"/>
                </a:solidFill>
              </a:rPr>
              <a:t>36 kW/mm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)</a:t>
            </a:r>
          </a:p>
          <a:p>
            <a:pPr lvl="1"/>
            <a:r>
              <a:rPr lang="en-US" dirty="0" smtClean="0"/>
              <a:t>Mu2e – </a:t>
            </a:r>
            <a:r>
              <a:rPr lang="en-US" sz="2400" dirty="0" smtClean="0"/>
              <a:t>25 kW-8 </a:t>
            </a:r>
            <a:r>
              <a:rPr lang="en-US" sz="2400" dirty="0" err="1" smtClean="0"/>
              <a:t>GeV</a:t>
            </a:r>
            <a:r>
              <a:rPr lang="en-US" sz="2400" dirty="0" smtClean="0"/>
              <a:t> (maybe lower now) proton beam on gold (tungsten?) target (</a:t>
            </a:r>
            <a:r>
              <a:rPr lang="en-US" sz="2400" dirty="0" smtClean="0">
                <a:solidFill>
                  <a:srgbClr val="FF0000"/>
                </a:solidFill>
              </a:rPr>
              <a:t>1 kW/mm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)</a:t>
            </a:r>
          </a:p>
          <a:p>
            <a:pPr lvl="1"/>
            <a:r>
              <a:rPr lang="en-US" dirty="0" smtClean="0"/>
              <a:t>G-2 – </a:t>
            </a:r>
            <a:r>
              <a:rPr lang="en-US" sz="2400" dirty="0" smtClean="0"/>
              <a:t>27 kW-8 </a:t>
            </a:r>
            <a:r>
              <a:rPr lang="en-US" sz="2400" dirty="0" err="1" smtClean="0"/>
              <a:t>GeV</a:t>
            </a:r>
            <a:r>
              <a:rPr lang="en-US" sz="2400" dirty="0" smtClean="0"/>
              <a:t> proton beam on </a:t>
            </a:r>
            <a:r>
              <a:rPr lang="en-US" sz="2400" dirty="0" err="1" smtClean="0"/>
              <a:t>inconel</a:t>
            </a:r>
            <a:r>
              <a:rPr lang="en-US" sz="2400" dirty="0" smtClean="0"/>
              <a:t> target (</a:t>
            </a:r>
            <a:r>
              <a:rPr lang="en-US" sz="2400" dirty="0" smtClean="0">
                <a:solidFill>
                  <a:srgbClr val="FF0000"/>
                </a:solidFill>
              </a:rPr>
              <a:t>??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6138349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Values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refer to total beam power divided by nominal 3 sigma spot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6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Current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504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Design Challenges</a:t>
            </a:r>
          </a:p>
          <a:p>
            <a:pPr lvl="1"/>
            <a:r>
              <a:rPr lang="en-US" dirty="0" smtClean="0"/>
              <a:t>Heat removal</a:t>
            </a:r>
          </a:p>
          <a:p>
            <a:pPr lvl="1"/>
            <a:r>
              <a:rPr lang="en-US" dirty="0" smtClean="0"/>
              <a:t>Thermal Shock (Stress Waves)</a:t>
            </a:r>
          </a:p>
          <a:p>
            <a:pPr lvl="1"/>
            <a:r>
              <a:rPr lang="en-US" dirty="0" smtClean="0"/>
              <a:t>Radiation Damage</a:t>
            </a:r>
          </a:p>
          <a:p>
            <a:pPr lvl="1"/>
            <a:r>
              <a:rPr lang="en-US" dirty="0" smtClean="0"/>
              <a:t>Radiation Accelerated Corrosion</a:t>
            </a:r>
          </a:p>
          <a:p>
            <a:pPr lvl="1"/>
            <a:r>
              <a:rPr lang="en-US" dirty="0" smtClean="0"/>
              <a:t>Spatial Constraints</a:t>
            </a:r>
          </a:p>
          <a:p>
            <a:pPr lvl="1"/>
            <a:r>
              <a:rPr lang="en-US" dirty="0" smtClean="0"/>
              <a:t>Residual Radiation</a:t>
            </a:r>
          </a:p>
          <a:p>
            <a:pPr lvl="1"/>
            <a:r>
              <a:rPr lang="en-US" dirty="0" smtClean="0"/>
              <a:t>Manufacturing techniques</a:t>
            </a:r>
          </a:p>
          <a:p>
            <a:pPr lvl="1"/>
            <a:r>
              <a:rPr lang="en-US" dirty="0" smtClean="0"/>
              <a:t>Physics Optimization</a:t>
            </a:r>
          </a:p>
          <a:p>
            <a:r>
              <a:rPr lang="en-US" dirty="0" smtClean="0"/>
              <a:t>Not just targets, but entire target systems (beam windows, collection optics, absorber, decay pipe, etc.)</a:t>
            </a:r>
            <a:endParaRPr lang="en-US" dirty="0"/>
          </a:p>
        </p:txBody>
      </p:sp>
      <p:pic>
        <p:nvPicPr>
          <p:cNvPr id="5" name="Picture 4" descr="LBNE Target activities for Oxf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41" y="1600200"/>
            <a:ext cx="3392010" cy="254400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9398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Current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03025"/>
          </a:xfrm>
        </p:spPr>
        <p:txBody>
          <a:bodyPr>
            <a:normAutofit/>
          </a:bodyPr>
          <a:lstStyle/>
          <a:p>
            <a:r>
              <a:rPr lang="en-US" dirty="0" smtClean="0"/>
              <a:t>Operational/Infrastructure Challenges</a:t>
            </a:r>
          </a:p>
          <a:p>
            <a:pPr lvl="1"/>
            <a:r>
              <a:rPr lang="en-US" dirty="0" smtClean="0"/>
              <a:t>Operational crises divert scarce resources from R&amp;D and future projects</a:t>
            </a:r>
          </a:p>
          <a:p>
            <a:pPr lvl="1"/>
            <a:r>
              <a:rPr lang="en-US" dirty="0" smtClean="0"/>
              <a:t>Reliance on Single Source Vendors</a:t>
            </a:r>
          </a:p>
          <a:p>
            <a:pPr lvl="1"/>
            <a:r>
              <a:rPr lang="en-US" dirty="0" smtClean="0"/>
              <a:t>Radiological Issues</a:t>
            </a:r>
          </a:p>
          <a:p>
            <a:pPr lvl="2"/>
            <a:r>
              <a:rPr lang="en-US" dirty="0" smtClean="0"/>
              <a:t>Shielding</a:t>
            </a:r>
          </a:p>
          <a:p>
            <a:pPr lvl="2"/>
            <a:r>
              <a:rPr lang="en-US" dirty="0" smtClean="0"/>
              <a:t>Air Activation</a:t>
            </a:r>
          </a:p>
          <a:p>
            <a:pPr lvl="2"/>
            <a:r>
              <a:rPr lang="en-US" dirty="0" smtClean="0"/>
              <a:t>Tritium</a:t>
            </a:r>
          </a:p>
          <a:p>
            <a:pPr lvl="2"/>
            <a:r>
              <a:rPr lang="en-US" dirty="0" smtClean="0"/>
              <a:t>Remote handling and long term storage requirements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Current long term storage filled after 3-4 years of </a:t>
            </a:r>
            <a:r>
              <a:rPr lang="en-US" dirty="0" err="1" smtClean="0">
                <a:solidFill>
                  <a:srgbClr val="FF0000"/>
                </a:solidFill>
              </a:rPr>
              <a:t>NOvA</a:t>
            </a:r>
            <a:endParaRPr lang="en-US" dirty="0" smtClean="0">
              <a:solidFill>
                <a:srgbClr val="FF0000"/>
              </a:solidFill>
            </a:endParaRPr>
          </a:p>
          <a:p>
            <a:pPr lvl="3"/>
            <a:r>
              <a:rPr lang="en-US" dirty="0" smtClean="0"/>
              <a:t>Not just targets, but whole facility design</a:t>
            </a:r>
          </a:p>
        </p:txBody>
      </p:sp>
    </p:spTree>
    <p:extLst>
      <p:ext uri="{BB962C8B-B14F-4D97-AF65-F5344CB8AC3E}">
        <p14:creationId xmlns:p14="http://schemas.microsoft.com/office/powerpoint/2010/main" val="110791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Current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Organizational Challenges</a:t>
            </a:r>
          </a:p>
          <a:p>
            <a:pPr lvl="1"/>
            <a:r>
              <a:rPr lang="en-US" dirty="0" smtClean="0"/>
              <a:t>Resources </a:t>
            </a:r>
            <a:r>
              <a:rPr lang="en-US" dirty="0"/>
              <a:t>spread among different organizations with diffuse accountability and competing responsibilities</a:t>
            </a:r>
          </a:p>
          <a:p>
            <a:pPr lvl="1"/>
            <a:r>
              <a:rPr lang="en-US" dirty="0"/>
              <a:t>Projects only fund specific R&amp;D efforts, not fundamental, general R&amp;D efforts that benefit all</a:t>
            </a:r>
          </a:p>
          <a:p>
            <a:r>
              <a:rPr lang="en-US" dirty="0" smtClean="0"/>
              <a:t>Success at the High Intensity Frontier requires success at High Power Target Facilities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2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– Ultimate Goal (10 year)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Support all target facility needs in the Project X era</a:t>
            </a:r>
          </a:p>
          <a:p>
            <a:pPr lvl="1"/>
            <a:r>
              <a:rPr lang="en-US" dirty="0" smtClean="0"/>
              <a:t>LBNE at 2.4 MW</a:t>
            </a:r>
          </a:p>
          <a:p>
            <a:pPr lvl="1"/>
            <a:r>
              <a:rPr lang="en-US" dirty="0" err="1" smtClean="0"/>
              <a:t>Muon</a:t>
            </a:r>
            <a:r>
              <a:rPr lang="en-US" dirty="0" smtClean="0"/>
              <a:t> Experimental Facility at 1 MW</a:t>
            </a:r>
          </a:p>
          <a:p>
            <a:pPr lvl="1"/>
            <a:r>
              <a:rPr lang="en-US" dirty="0" err="1" smtClean="0"/>
              <a:t>Kaon</a:t>
            </a:r>
            <a:r>
              <a:rPr lang="en-US" dirty="0" smtClean="0"/>
              <a:t> Experimental Facility at 1 MW</a:t>
            </a:r>
          </a:p>
          <a:p>
            <a:pPr lvl="1"/>
            <a:r>
              <a:rPr lang="en-US" dirty="0" smtClean="0"/>
              <a:t>Nuclear Experimental Facility at 1 MW</a:t>
            </a:r>
          </a:p>
          <a:p>
            <a:r>
              <a:rPr lang="en-US" dirty="0" smtClean="0"/>
              <a:t>Be poised to embark on </a:t>
            </a:r>
            <a:r>
              <a:rPr lang="en-US" dirty="0" smtClean="0">
                <a:solidFill>
                  <a:srgbClr val="0000FF"/>
                </a:solidFill>
              </a:rPr>
              <a:t>informed</a:t>
            </a:r>
            <a:r>
              <a:rPr lang="en-US" dirty="0" smtClean="0"/>
              <a:t> design of the next large machine (Nu Factory/</a:t>
            </a:r>
            <a:r>
              <a:rPr lang="en-US" dirty="0" err="1" smtClean="0"/>
              <a:t>Muon</a:t>
            </a:r>
            <a:r>
              <a:rPr lang="en-US" dirty="0" smtClean="0"/>
              <a:t> Collider)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69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Strategy – Near Term Goals </a:t>
            </a:r>
            <a:r>
              <a:rPr lang="en-US" sz="3600" dirty="0" smtClean="0"/>
              <a:t>(1-3 </a:t>
            </a:r>
            <a:r>
              <a:rPr lang="en-US" sz="3600" dirty="0" err="1" smtClean="0"/>
              <a:t>yrs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Remote Handling and Long Term Radioactive Component Storage</a:t>
            </a:r>
          </a:p>
          <a:p>
            <a:pPr lvl="1"/>
            <a:r>
              <a:rPr lang="en-US" dirty="0" smtClean="0"/>
              <a:t>Commission C-0 Remote Handling Facility</a:t>
            </a:r>
          </a:p>
          <a:p>
            <a:pPr lvl="1"/>
            <a:r>
              <a:rPr lang="en-US" dirty="0" smtClean="0"/>
              <a:t>Begin construction of LT RC Storage Facility</a:t>
            </a:r>
          </a:p>
          <a:p>
            <a:r>
              <a:rPr lang="en-US" dirty="0" smtClean="0"/>
              <a:t>Continue radiation damage materials testing</a:t>
            </a:r>
          </a:p>
          <a:p>
            <a:pPr lvl="1"/>
            <a:r>
              <a:rPr lang="en-US" dirty="0" smtClean="0"/>
              <a:t>Finish current data analysis of LBNE graphite testing</a:t>
            </a:r>
          </a:p>
          <a:p>
            <a:pPr lvl="1"/>
            <a:r>
              <a:rPr lang="en-US" dirty="0" smtClean="0"/>
              <a:t>Start irradiation of 2</a:t>
            </a:r>
            <a:r>
              <a:rPr lang="en-US" baseline="30000" dirty="0" smtClean="0"/>
              <a:t>nd</a:t>
            </a:r>
            <a:r>
              <a:rPr lang="en-US" dirty="0" smtClean="0"/>
              <a:t> generation candidate materials</a:t>
            </a:r>
          </a:p>
          <a:p>
            <a:r>
              <a:rPr lang="en-US" dirty="0" smtClean="0"/>
              <a:t>Single pulse failure testing of target materials at a suitable facility (GSI, AP-0, CERN)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7552" y="6096000"/>
            <a:ext cx="456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Not including Project CD milestones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8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Strategy – Near Term Goals </a:t>
            </a:r>
            <a:r>
              <a:rPr lang="en-US" sz="3600" dirty="0" smtClean="0"/>
              <a:t>(1-3 </a:t>
            </a:r>
            <a:r>
              <a:rPr lang="en-US" sz="3600" dirty="0" err="1" smtClean="0"/>
              <a:t>yrs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Organizational</a:t>
            </a:r>
          </a:p>
          <a:p>
            <a:pPr lvl="1"/>
            <a:r>
              <a:rPr lang="en-US" dirty="0" smtClean="0"/>
              <a:t>Create HPT team or department</a:t>
            </a:r>
          </a:p>
          <a:p>
            <a:pPr lvl="1"/>
            <a:r>
              <a:rPr lang="en-US" dirty="0" smtClean="0"/>
              <a:t>Tap into global HPT community to form R&amp;D collaboration</a:t>
            </a:r>
          </a:p>
          <a:p>
            <a:pPr lvl="1"/>
            <a:r>
              <a:rPr lang="en-US" dirty="0" smtClean="0"/>
              <a:t>Establish network of vendors (</a:t>
            </a:r>
            <a:r>
              <a:rPr lang="en-US" dirty="0" err="1" smtClean="0"/>
              <a:t>incl</a:t>
            </a:r>
            <a:r>
              <a:rPr lang="en-US" dirty="0" smtClean="0"/>
              <a:t> labs and universities) to design/build high quality target facility components</a:t>
            </a:r>
          </a:p>
          <a:p>
            <a:pPr lvl="1"/>
            <a:r>
              <a:rPr lang="en-US" dirty="0" smtClean="0"/>
              <a:t>Fully understand Project X era experiment target requirements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7552" y="6096000"/>
            <a:ext cx="456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Not including Project CD milestones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4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564</TotalTime>
  <Words>1916</Words>
  <Application>Microsoft Macintosh PowerPoint</Application>
  <PresentationFormat>On-screen Show (4:3)</PresentationFormat>
  <Paragraphs>355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Median</vt:lpstr>
      <vt:lpstr>Document</vt:lpstr>
      <vt:lpstr>High Power Target Development at Fermilab</vt:lpstr>
      <vt:lpstr>Introduction- Where we are</vt:lpstr>
      <vt:lpstr>Introduction- What we are working on</vt:lpstr>
      <vt:lpstr>Introduction – Current Issues</vt:lpstr>
      <vt:lpstr>Introduction – Current Issues</vt:lpstr>
      <vt:lpstr>Introduction – Current Issues</vt:lpstr>
      <vt:lpstr>Strategy – Ultimate Goal (10 year)</vt:lpstr>
      <vt:lpstr>Strategy – Near Term Goals (1-3 yrs)</vt:lpstr>
      <vt:lpstr>Strategy – Near Term Goals (1-3 yrs)</vt:lpstr>
      <vt:lpstr>Project X era target requirements (?)</vt:lpstr>
      <vt:lpstr>Strategy – Mid-term Goals (4-7 yrs)</vt:lpstr>
      <vt:lpstr>Strategy – Long Term Goals (8-10 yrs)</vt:lpstr>
      <vt:lpstr>Strategy – Overall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Strategy - Barriers</vt:lpstr>
      <vt:lpstr>Near Term Plan – FY 12 Activities, Deliverables (D), Metrics (M)</vt:lpstr>
      <vt:lpstr>Near Term Plan – FY 12 Activities, Deliverables, Metrics</vt:lpstr>
      <vt:lpstr>Near Term Plan – FY 13/14 Activities</vt:lpstr>
      <vt:lpstr>Near Term Plan – FY 13/14 Activities</vt:lpstr>
      <vt:lpstr>Resources</vt:lpstr>
      <vt:lpstr>Risks</vt:lpstr>
      <vt:lpstr>Motivation!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Power Target Development at Fermilab</dc:title>
  <dc:creator>Patrick Hurh</dc:creator>
  <cp:lastModifiedBy>Patrick Hurh</cp:lastModifiedBy>
  <cp:revision>52</cp:revision>
  <dcterms:created xsi:type="dcterms:W3CDTF">2011-10-24T21:06:35Z</dcterms:created>
  <dcterms:modified xsi:type="dcterms:W3CDTF">2011-10-28T17:20:43Z</dcterms:modified>
</cp:coreProperties>
</file>