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822" r:id="rId2"/>
    <p:sldMasterId id="2147483837" r:id="rId3"/>
    <p:sldMasterId id="2147483849" r:id="rId4"/>
    <p:sldMasterId id="2147483873" r:id="rId5"/>
    <p:sldMasterId id="2147483887" r:id="rId6"/>
    <p:sldMasterId id="2147483925" r:id="rId7"/>
  </p:sldMasterIdLst>
  <p:notesMasterIdLst>
    <p:notesMasterId r:id="rId22"/>
  </p:notesMasterIdLst>
  <p:handoutMasterIdLst>
    <p:handoutMasterId r:id="rId23"/>
  </p:handoutMasterIdLst>
  <p:sldIdLst>
    <p:sldId id="256" r:id="rId8"/>
    <p:sldId id="375" r:id="rId9"/>
    <p:sldId id="378" r:id="rId10"/>
    <p:sldId id="377" r:id="rId11"/>
    <p:sldId id="393" r:id="rId12"/>
    <p:sldId id="389" r:id="rId13"/>
    <p:sldId id="394" r:id="rId14"/>
    <p:sldId id="391" r:id="rId15"/>
    <p:sldId id="392" r:id="rId16"/>
    <p:sldId id="376" r:id="rId17"/>
    <p:sldId id="395" r:id="rId18"/>
    <p:sldId id="379" r:id="rId19"/>
    <p:sldId id="380" r:id="rId20"/>
    <p:sldId id="399" r:id="rId21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BAB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86323" autoAdjust="0"/>
  </p:normalViewPr>
  <p:slideViewPr>
    <p:cSldViewPr snapToGrid="0" snapToObjects="1">
      <p:cViewPr varScale="1">
        <p:scale>
          <a:sx n="70" d="100"/>
          <a:sy n="70" d="100"/>
        </p:scale>
        <p:origin x="-193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9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0" d="100"/>
          <a:sy n="50" d="100"/>
        </p:scale>
        <p:origin x="-2814" y="-108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20F2C2F-8FDA-CC44-A318-C14785C65395}" type="datetimeFigureOut">
              <a:rPr lang="en-US" smtClean="0"/>
              <a:t>2011-10-25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76F6007-BE4A-8B45-8A6C-B61FA3ACE4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0368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E204B4A-256B-9D43-9D1D-78D8A521C90C}" type="datetimeFigureOut">
              <a:rPr lang="en-US" smtClean="0"/>
              <a:t>2011-10-25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556CDFC-BC85-154D-84B0-E914DD432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5353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2) System tests for Pac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previous PAC presentations: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has been achieved at Flash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Xfel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parameters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Nml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parameters;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stf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Qbeam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Challenges: s1global issue of managing spread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Pds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baseline choice.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Mike's perspective: is this enough and what needs effort?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 slides: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1) Summary previous Pac - the technology has been demonstrated. Grad, current, power, controls. Gradient calibration.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3) State of the art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2) Top level overview - parameters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4) Technical strategies to resolve issues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5) Gradient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6) Current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7) Power - PDS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8) Controls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9) Test facility parameters and near term plans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10) Resources - basis for global effort-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fermi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details. Where is the overlap?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11) Goals and schedule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12) Summary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6CDFC-BC85-154D-84B0-E914DD43270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911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6CDFC-BC85-154D-84B0-E914DD43270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976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17FDF-8A0F-46E3-8A46-EDF985C960B8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lccolor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2192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1024_greendot_divid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838200"/>
            <a:ext cx="7848600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295400" y="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sz="2400">
              <a:latin typeface="+mn-lt"/>
              <a:ea typeface="+mn-ea"/>
              <a:cs typeface="+mn-cs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828800" y="0"/>
            <a:ext cx="662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sz="2400">
              <a:latin typeface="+mn-lt"/>
              <a:ea typeface="+mn-ea"/>
              <a:cs typeface="+mn-cs"/>
            </a:endParaRPr>
          </a:p>
        </p:txBody>
      </p:sp>
      <p:pic>
        <p:nvPicPr>
          <p:cNvPr id="8" name="Picture 11" descr="1024_greendot_divid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96000"/>
            <a:ext cx="91440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762000" y="2286000"/>
            <a:ext cx="7772400" cy="11430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248400"/>
            <a:ext cx="31242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2011-10-28</a:t>
            </a:r>
            <a:endParaRPr lang="en-US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2590800" y="6248400"/>
            <a:ext cx="39624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Planning/Strategy Workshop </a:t>
            </a:r>
          </a:p>
          <a:p>
            <a:r>
              <a:rPr lang="en-US" dirty="0" smtClean="0"/>
              <a:t>(Marc Ross - Fermilab)</a:t>
            </a:r>
            <a:endParaRPr lang="en-US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362200" cy="457200"/>
          </a:xfrm>
        </p:spPr>
        <p:txBody>
          <a:bodyPr/>
          <a:lstStyle>
            <a:lvl1pPr>
              <a:defRPr/>
            </a:lvl1pPr>
          </a:lstStyle>
          <a:p>
            <a:fld id="{AAB6FA28-7AEC-3F43-9C2D-3DB969CFEC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2011-10-28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Planning/Strategy Workshop (Marc Ross - Fermilab)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B6FA28-7AEC-3F43-9C2D-3DB969CFEC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2011-10-28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Planning/Strategy Workshop (Marc Ross - Fermilab)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B6FA28-7AEC-3F43-9C2D-3DB969CFEC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lc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12192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1024_greendot_divi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838200"/>
            <a:ext cx="7848600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295400" y="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ctr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828800" y="0"/>
            <a:ext cx="662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ctr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000000"/>
              </a:solidFill>
            </a:endParaRPr>
          </a:p>
        </p:txBody>
      </p:sp>
      <p:pic>
        <p:nvPicPr>
          <p:cNvPr id="8" name="Picture 11" descr="1024_greendot_divi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0"/>
            <a:ext cx="91440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762000" y="2286000"/>
            <a:ext cx="7772400" cy="11430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248400"/>
            <a:ext cx="3124200" cy="457200"/>
          </a:xfrm>
        </p:spPr>
        <p:txBody>
          <a:bodyPr/>
          <a:lstStyle>
            <a:lvl1pPr>
              <a:defRPr/>
            </a:lvl1pPr>
          </a:lstStyle>
          <a:p>
            <a:pPr defTabSz="457200"/>
            <a:r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2011-10-28</a:t>
            </a:r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defTabSz="457200"/>
            <a:r>
              <a:rPr lang="en-US" smtClean="0"/>
              <a:t>Planning/Strategy Workshop (Marc Ross - Fermilab)</a:t>
            </a:r>
            <a:endParaRPr lang="en-US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362200" cy="457200"/>
          </a:xfrm>
        </p:spPr>
        <p:txBody>
          <a:bodyPr/>
          <a:lstStyle>
            <a:lvl1pPr>
              <a:defRPr/>
            </a:lvl1pPr>
          </a:lstStyle>
          <a:p>
            <a:pPr defTabSz="457200"/>
            <a:fld id="{C64E1E01-CFF9-374C-90C0-378C39CD55E6}" type="slidenum"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pPr defTabSz="457200"/>
              <a:t>‹#›</a:t>
            </a:fld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61015210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  <a:lvl2pPr>
              <a:defRPr b="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380999" y="6400800"/>
            <a:ext cx="3095847" cy="457200"/>
          </a:xfrm>
          <a:ln/>
        </p:spPr>
        <p:txBody>
          <a:bodyPr/>
          <a:lstStyle>
            <a:lvl1pPr>
              <a:defRPr/>
            </a:lvl1pPr>
          </a:lstStyle>
          <a:p>
            <a:pPr defTabSz="457200"/>
            <a:r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2011-10-28</a:t>
            </a:r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2590800" y="6360459"/>
            <a:ext cx="3962400" cy="457200"/>
          </a:xfrm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Planning/Strategy Workshop </a:t>
            </a:r>
          </a:p>
          <a:p>
            <a:r>
              <a:rPr lang="en-US" dirty="0" smtClean="0"/>
              <a:t>(Marc Ross - Fermilab)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/>
            <a:fld id="{C64E1E01-CFF9-374C-90C0-378C39CD55E6}" type="slidenum"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pPr defTabSz="457200"/>
              <a:t>‹#›</a:t>
            </a:fld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0197365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/>
            <a:r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2011-10-28</a:t>
            </a:r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/>
            <a:r>
              <a:rPr lang="en-US" smtClean="0"/>
              <a:t>Planning/Strategy Workshop (Marc Ross - Fermilab)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/>
            <a:fld id="{C64E1E01-CFF9-374C-90C0-378C39CD55E6}" type="slidenum"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pPr defTabSz="457200"/>
              <a:t>‹#›</a:t>
            </a:fld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31200334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/>
            <a:r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2011-10-28</a:t>
            </a:r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/>
            <a:r>
              <a:rPr lang="en-US" smtClean="0"/>
              <a:t>Planning/Strategy Workshop (Marc Ross - Fermilab)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/>
            <a:fld id="{C64E1E01-CFF9-374C-90C0-378C39CD55E6}" type="slidenum"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pPr defTabSz="457200"/>
              <a:t>‹#›</a:t>
            </a:fld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534138686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/>
            <a:r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2011-10-28</a:t>
            </a:r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/>
            <a:r>
              <a:rPr lang="en-US" smtClean="0"/>
              <a:t>Planning/Strategy Workshop (Marc Ross - Fermilab)</a:t>
            </a: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/>
            <a:fld id="{C64E1E01-CFF9-374C-90C0-378C39CD55E6}" type="slidenum"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pPr defTabSz="457200"/>
              <a:t>‹#›</a:t>
            </a:fld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434806285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/>
            <a:r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2011-10-28</a:t>
            </a:r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/>
            <a:r>
              <a:rPr lang="en-US" smtClean="0"/>
              <a:t>Planning/Strategy Workshop (Marc Ross - Fermilab)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/>
            <a:fld id="{C64E1E01-CFF9-374C-90C0-378C39CD55E6}" type="slidenum"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pPr defTabSz="457200"/>
              <a:t>‹#›</a:t>
            </a:fld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4908277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/>
            <a:r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2011-10-28</a:t>
            </a:r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/>
            <a:r>
              <a:rPr lang="en-US" smtClean="0"/>
              <a:t>Planning/Strategy Workshop (Marc Ross - Fermilab)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/>
            <a:fld id="{C64E1E01-CFF9-374C-90C0-378C39CD55E6}" type="slidenum"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pPr defTabSz="457200"/>
              <a:t>‹#›</a:t>
            </a:fld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604490561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/>
            <a:r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2011-10-28</a:t>
            </a:r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/>
            <a:r>
              <a:rPr lang="en-US" smtClean="0"/>
              <a:t>Planning/Strategy Workshop (Marc Ross - Fermilab)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/>
            <a:fld id="{C64E1E01-CFF9-374C-90C0-378C39CD55E6}" type="slidenum"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pPr defTabSz="457200"/>
              <a:t>‹#›</a:t>
            </a:fld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23615294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  <a:lvl2pPr>
              <a:defRPr b="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2011-10-28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Planning/Strategy Workshop (Marc Ross - Fermilab)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B6FA28-7AEC-3F43-9C2D-3DB969CFEC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/>
            <a:r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2011-10-28</a:t>
            </a:r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/>
            <a:r>
              <a:rPr lang="en-US" smtClean="0"/>
              <a:t>Planning/Strategy Workshop (Marc Ross - Fermilab)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/>
            <a:fld id="{C64E1E01-CFF9-374C-90C0-378C39CD55E6}" type="slidenum"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pPr defTabSz="457200"/>
              <a:t>‹#›</a:t>
            </a:fld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4246016041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/>
            <a:r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2011-10-28</a:t>
            </a:r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/>
            <a:r>
              <a:rPr lang="en-US" smtClean="0"/>
              <a:t>Planning/Strategy Workshop (Marc Ross - Fermilab)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/>
            <a:fld id="{C64E1E01-CFF9-374C-90C0-378C39CD55E6}" type="slidenum"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pPr defTabSz="457200"/>
              <a:t>‹#›</a:t>
            </a:fld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409047896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/>
            <a:r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2011-10-28</a:t>
            </a:r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/>
            <a:r>
              <a:rPr lang="en-US" smtClean="0"/>
              <a:t>Planning/Strategy Workshop (Marc Ross - Fermilab)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/>
            <a:fld id="{C64E1E01-CFF9-374C-90C0-378C39CD55E6}" type="slidenum"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pPr defTabSz="457200"/>
              <a:t>‹#›</a:t>
            </a:fld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993037297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716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Box 18"/>
          <p:cNvSpPr txBox="1">
            <a:spLocks noChangeArrowheads="1"/>
          </p:cNvSpPr>
          <p:nvPr userDrawn="1"/>
        </p:nvSpPr>
        <p:spPr bwMode="auto">
          <a:xfrm>
            <a:off x="1295400" y="533400"/>
            <a:ext cx="28216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i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Global Design Effort  - CFS</a:t>
            </a:r>
          </a:p>
        </p:txBody>
      </p:sp>
      <p:sp>
        <p:nvSpPr>
          <p:cNvPr id="13" name="Text Box 21"/>
          <p:cNvSpPr txBox="1">
            <a:spLocks noChangeArrowheads="1"/>
          </p:cNvSpPr>
          <p:nvPr userDrawn="1"/>
        </p:nvSpPr>
        <p:spPr bwMode="auto">
          <a:xfrm>
            <a:off x="457200" y="6400800"/>
            <a:ext cx="59022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i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1-19-11</a:t>
            </a:r>
            <a:endParaRPr lang="en-US" sz="1000" b="1" i="1" dirty="0">
              <a:solidFill>
                <a:srgbClr val="0099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04800" y="6248400"/>
            <a:ext cx="8534400" cy="1588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 b="1" i="1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fld id="{D3DC257D-78E3-4145-B6DC-EFDF247FB3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048000" y="6400800"/>
            <a:ext cx="27953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Baseline Assessment Workshop 2  -  SLAC</a:t>
            </a:r>
            <a:endParaRPr lang="en-US" sz="1200" b="1" i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81000" y="914400"/>
            <a:ext cx="8534400" cy="1588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5943600" y="533400"/>
            <a:ext cx="25747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Reduced Bunch Number</a:t>
            </a:r>
            <a:endParaRPr lang="en-US" sz="1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9154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716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Box 18"/>
          <p:cNvSpPr txBox="1">
            <a:spLocks noChangeArrowheads="1"/>
          </p:cNvSpPr>
          <p:nvPr userDrawn="1"/>
        </p:nvSpPr>
        <p:spPr bwMode="auto">
          <a:xfrm>
            <a:off x="1295400" y="533400"/>
            <a:ext cx="28216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i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Global Design Effort  - CFS</a:t>
            </a:r>
          </a:p>
        </p:txBody>
      </p:sp>
      <p:sp>
        <p:nvSpPr>
          <p:cNvPr id="13" name="Text Box 21"/>
          <p:cNvSpPr txBox="1">
            <a:spLocks noChangeArrowheads="1"/>
          </p:cNvSpPr>
          <p:nvPr userDrawn="1"/>
        </p:nvSpPr>
        <p:spPr bwMode="auto">
          <a:xfrm>
            <a:off x="457200" y="6400800"/>
            <a:ext cx="59022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i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1-19-11</a:t>
            </a:r>
            <a:endParaRPr lang="en-US" sz="1000" b="1" i="1" dirty="0">
              <a:solidFill>
                <a:srgbClr val="0099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04800" y="6248400"/>
            <a:ext cx="8534400" cy="1588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 b="1" i="1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fld id="{D3DC257D-78E3-4145-B6DC-EFDF247FB3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048000" y="6400800"/>
            <a:ext cx="27953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Baseline Assessment Workshop 2  -  SLAC</a:t>
            </a:r>
            <a:endParaRPr lang="en-US" sz="1200" b="1" i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81000" y="914400"/>
            <a:ext cx="8534400" cy="1588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5943600" y="533400"/>
            <a:ext cx="25747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Reduced Bunch Number</a:t>
            </a:r>
            <a:endParaRPr lang="en-US" sz="1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3115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586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1981200"/>
            <a:ext cx="381586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033846" y="6400800"/>
            <a:ext cx="1625112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2011-10-28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3046" y="6400800"/>
            <a:ext cx="27432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Planning/Strategy Workshop (Marc Ross - Fermilab)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11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24F0CA9-5653-4FBA-ADB4-BD2C30C0FB1B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de-DE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599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3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 smtClean="0">
              <a:solidFill>
                <a:srgbClr val="261748"/>
              </a:solidFill>
            </a:endParaRPr>
          </a:p>
        </p:txBody>
      </p:sp>
      <p:sp>
        <p:nvSpPr>
          <p:cNvPr id="10322" name="Rectangle 82"/>
          <p:cNvSpPr>
            <a:spLocks noChangeArrowheads="1"/>
          </p:cNvSpPr>
          <p:nvPr userDrawn="1"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 smtClean="0">
              <a:solidFill>
                <a:srgbClr val="261748"/>
              </a:solidFill>
            </a:endParaRPr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Subtitle format (max. 4 lines)</a:t>
            </a:r>
          </a:p>
          <a:p>
            <a:pPr lvl="0"/>
            <a:r>
              <a:rPr lang="en-GB" noProof="0" smtClean="0"/>
              <a:t>(conference, location, name of the speaker, date)</a:t>
            </a:r>
          </a:p>
          <a:p>
            <a:pPr lvl="0"/>
            <a:r>
              <a:rPr lang="en-GB" noProof="0" smtClean="0"/>
              <a:t>You are in the slide master view: Don’t edit here!</a:t>
            </a:r>
          </a:p>
        </p:txBody>
      </p:sp>
      <p:sp>
        <p:nvSpPr>
          <p:cNvPr id="10325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 smtClean="0">
              <a:solidFill>
                <a:srgbClr val="261748"/>
              </a:solidFill>
            </a:endParaRPr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Title format (max. 2 lines), don’t edit here</a:t>
            </a:r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3141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6E21B70-5F39-4CEE-9D23-EA2BE38D3D87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Planning/Strategy Workshop (Marc Ross - Fermilab)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7637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FC93BC2-7D11-4608-B623-1FA76E006B10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Planning/Strategy Workshop (Marc Ross - Fermilab)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9529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482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99044E9-015F-4F7E-B4ED-EC1670E7CD0F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Planning/Strategy Workshop (Marc Ross - Fermilab)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666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2011-10-28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Planning/Strategy Workshop (Marc Ross - Fermilab)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B6FA28-7AEC-3F43-9C2D-3DB969CFEC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2C9D63E-D554-477A-9A45-6226515E7F6E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Planning/Strategy Workshop (Marc Ross - Fermilab)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7198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27CE97F-5FDC-45C4-AEAB-1890158E68E1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Planning/Strategy Workshop (Marc Ross - Fermilab)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9982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B8ADFE-629C-4311-82FC-FC24884FC27C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Planning/Strategy Workshop (Marc Ross - Fermilab)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27319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4E3E460-EB40-4618-B53C-F99A7FBF88FC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Planning/Strategy Workshop (Marc Ross - Fermilab)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5469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15455FE-40B9-459F-AF3D-34A5A95DA838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Planning/Strategy Workshop (Marc Ross - Fermilab)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0898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A2644CB-D2C1-4E0E-A46B-9F0561DFF25D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Planning/Strategy Workshop (Marc Ross - Fermilab)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3261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13488" y="541338"/>
            <a:ext cx="2063750" cy="5265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475" y="541338"/>
            <a:ext cx="6043613" cy="5265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72F9E06-216E-4C84-BB4E-BE4AEAA55B29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Planning/Strategy Workshop (Marc Ross - Fermilab)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769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lc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12192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1024_greendot_divi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838200"/>
            <a:ext cx="7848600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295400" y="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ctr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828800" y="0"/>
            <a:ext cx="662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ctr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000000"/>
              </a:solidFill>
            </a:endParaRPr>
          </a:p>
        </p:txBody>
      </p:sp>
      <p:pic>
        <p:nvPicPr>
          <p:cNvPr id="8" name="Picture 11" descr="1024_greendot_divi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0"/>
            <a:ext cx="91440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762000" y="2286000"/>
            <a:ext cx="7772400" cy="11430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248400"/>
            <a:ext cx="3124200" cy="457200"/>
          </a:xfrm>
        </p:spPr>
        <p:txBody>
          <a:bodyPr/>
          <a:lstStyle>
            <a:lvl1pPr>
              <a:defRPr/>
            </a:lvl1pPr>
          </a:lstStyle>
          <a:p>
            <a:pPr defTabSz="457200"/>
            <a:r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2011-10-28</a:t>
            </a:r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defTabSz="457200"/>
            <a:r>
              <a:rPr lang="en-US" smtClean="0"/>
              <a:t>Planning/Strategy Workshop (Marc Ross - Fermilab)</a:t>
            </a:r>
            <a:endParaRPr lang="en-US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362200" cy="457200"/>
          </a:xfrm>
        </p:spPr>
        <p:txBody>
          <a:bodyPr/>
          <a:lstStyle>
            <a:lvl1pPr>
              <a:defRPr/>
            </a:lvl1pPr>
          </a:lstStyle>
          <a:p>
            <a:pPr defTabSz="457200"/>
            <a:fld id="{C64E1E01-CFF9-374C-90C0-378C39CD55E6}" type="slidenum"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pPr defTabSz="457200"/>
              <a:t>‹#›</a:t>
            </a:fld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322001995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  <a:lvl2pPr>
              <a:defRPr b="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380999" y="6400800"/>
            <a:ext cx="3095847" cy="457200"/>
          </a:xfrm>
          <a:ln/>
        </p:spPr>
        <p:txBody>
          <a:bodyPr/>
          <a:lstStyle>
            <a:lvl1pPr>
              <a:defRPr/>
            </a:lvl1pPr>
          </a:lstStyle>
          <a:p>
            <a:pPr defTabSz="457200"/>
            <a:r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2011-10-28</a:t>
            </a:r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/>
            <a:r>
              <a:rPr lang="en-US" smtClean="0"/>
              <a:t>Planning/Strategy Workshop (Marc Ross - Fermilab)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/>
            <a:fld id="{C64E1E01-CFF9-374C-90C0-378C39CD55E6}" type="slidenum"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pPr defTabSz="457200"/>
              <a:t>‹#›</a:t>
            </a:fld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341379525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/>
            <a:r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2011-10-28</a:t>
            </a:r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/>
            <a:r>
              <a:rPr lang="en-US" smtClean="0"/>
              <a:t>Planning/Strategy Workshop (Marc Ross - Fermilab)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/>
            <a:fld id="{C64E1E01-CFF9-374C-90C0-378C39CD55E6}" type="slidenum"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pPr defTabSz="457200"/>
              <a:t>‹#›</a:t>
            </a:fld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88261985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2011-10-28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Planning/Strategy Workshop (Marc Ross - Fermilab)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B6FA28-7AEC-3F43-9C2D-3DB969CFEC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/>
            <a:r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2011-10-28</a:t>
            </a:r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/>
            <a:r>
              <a:rPr lang="en-US" smtClean="0"/>
              <a:t>Planning/Strategy Workshop (Marc Ross - Fermilab)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/>
            <a:fld id="{C64E1E01-CFF9-374C-90C0-378C39CD55E6}" type="slidenum"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pPr defTabSz="457200"/>
              <a:t>‹#›</a:t>
            </a:fld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534581779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/>
            <a:r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2011-10-28</a:t>
            </a:r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/>
            <a:r>
              <a:rPr lang="en-US" smtClean="0"/>
              <a:t>Planning/Strategy Workshop (Marc Ross - Fermilab)</a:t>
            </a: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/>
            <a:fld id="{C64E1E01-CFF9-374C-90C0-378C39CD55E6}" type="slidenum"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pPr defTabSz="457200"/>
              <a:t>‹#›</a:t>
            </a:fld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4276154774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/>
            <a:r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2011-10-28</a:t>
            </a:r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/>
            <a:r>
              <a:rPr lang="en-US" smtClean="0"/>
              <a:t>Planning/Strategy Workshop (Marc Ross - Fermilab)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/>
            <a:fld id="{C64E1E01-CFF9-374C-90C0-378C39CD55E6}" type="slidenum"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pPr defTabSz="457200"/>
              <a:t>‹#›</a:t>
            </a:fld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4722918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/>
            <a:r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2011-10-28</a:t>
            </a:r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/>
            <a:r>
              <a:rPr lang="en-US" smtClean="0"/>
              <a:t>Planning/Strategy Workshop (Marc Ross - Fermilab)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/>
            <a:fld id="{C64E1E01-CFF9-374C-90C0-378C39CD55E6}" type="slidenum"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pPr defTabSz="457200"/>
              <a:t>‹#›</a:t>
            </a:fld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910884942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/>
            <a:r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2011-10-28</a:t>
            </a:r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/>
            <a:r>
              <a:rPr lang="en-US" smtClean="0"/>
              <a:t>Planning/Strategy Workshop (Marc Ross - Fermilab)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/>
            <a:fld id="{C64E1E01-CFF9-374C-90C0-378C39CD55E6}" type="slidenum"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pPr defTabSz="457200"/>
              <a:t>‹#›</a:t>
            </a:fld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889188046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/>
            <a:r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2011-10-28</a:t>
            </a:r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/>
            <a:r>
              <a:rPr lang="en-US" smtClean="0"/>
              <a:t>Planning/Strategy Workshop (Marc Ross - Fermilab)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/>
            <a:fld id="{C64E1E01-CFF9-374C-90C0-378C39CD55E6}" type="slidenum"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pPr defTabSz="457200"/>
              <a:t>‹#›</a:t>
            </a:fld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70606848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/>
            <a:r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2011-10-28</a:t>
            </a:r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/>
            <a:r>
              <a:rPr lang="en-US" smtClean="0"/>
              <a:t>Planning/Strategy Workshop (Marc Ross - Fermilab)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/>
            <a:fld id="{C64E1E01-CFF9-374C-90C0-378C39CD55E6}" type="slidenum"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pPr defTabSz="457200"/>
              <a:t>‹#›</a:t>
            </a:fld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372128199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/>
            <a:r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2011-10-28</a:t>
            </a:r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/>
            <a:r>
              <a:rPr lang="en-US" smtClean="0"/>
              <a:t>Planning/Strategy Workshop (Marc Ross - Fermilab)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/>
            <a:fld id="{C64E1E01-CFF9-374C-90C0-378C39CD55E6}" type="slidenum"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pPr defTabSz="457200"/>
              <a:t>‹#›</a:t>
            </a:fld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430836392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N:\Fermi\ILCRedesign\ilccolor.t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C:\Documents and Settings\kevin\My Documents\1024_greendot_divider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85800"/>
            <a:ext cx="784860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1295400" y="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kumimoji="1" sz="3600"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marL="37931725" indent="-37474525">
              <a:defRPr kumimoji="1" sz="3600"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>
              <a:defRPr kumimoji="1" sz="3600"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>
              <a:defRPr kumimoji="1" sz="3600"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>
              <a:defRPr kumimoji="1" sz="3600"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defTabSz="914400" eaLnBrk="0" fontAlgn="ctr" hangingPunct="0">
              <a:spcBef>
                <a:spcPct val="50000"/>
              </a:spcBef>
              <a:spcAft>
                <a:spcPct val="0"/>
              </a:spcAft>
            </a:pPr>
            <a:endParaRPr kumimoji="0" lang="ja-JP" altLang="en-US" sz="2400" smtClean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 userDrawn="1"/>
        </p:nvSpPr>
        <p:spPr bwMode="auto">
          <a:xfrm>
            <a:off x="1828800" y="0"/>
            <a:ext cx="662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kumimoji="1" sz="3600"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marL="37931725" indent="-37474525">
              <a:defRPr kumimoji="1" sz="3600"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>
              <a:defRPr kumimoji="1" sz="3600"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>
              <a:defRPr kumimoji="1" sz="3600"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>
              <a:defRPr kumimoji="1" sz="3600"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defTabSz="914400" eaLnBrk="0" fontAlgn="ctr" hangingPunct="0">
              <a:spcBef>
                <a:spcPct val="50000"/>
              </a:spcBef>
              <a:spcAft>
                <a:spcPct val="0"/>
              </a:spcAft>
            </a:pPr>
            <a:endParaRPr kumimoji="0" lang="ja-JP" altLang="en-US" sz="2400" smtClean="0">
              <a:solidFill>
                <a:srgbClr val="000000"/>
              </a:solidFill>
              <a:ea typeface="ＭＳ Ｐゴシック" charset="-128"/>
            </a:endParaRPr>
          </a:p>
        </p:txBody>
      </p:sp>
      <p:pic>
        <p:nvPicPr>
          <p:cNvPr id="8" name="Picture 12" descr="C:\Documents and Settings\kevin\My Documents\1024_greendot_divider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altLang="ja-JP"/>
              <a:t>Click to edit Master subtitle style</a:t>
            </a:r>
          </a:p>
        </p:txBody>
      </p:sp>
      <p:sp>
        <p:nvSpPr>
          <p:cNvPr id="10241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762000" y="2286000"/>
            <a:ext cx="7772400" cy="11430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ja-JP"/>
              <a:t>Click to edit Master title style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2011-10-28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Planning/Strategy Workshop (Marc Ross - Fermilab)</a:t>
            </a:r>
            <a:endParaRPr lang="en-US" altLang="ja-JP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49A24E0-457B-4542-94EB-8BB1C32E0E43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5114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2011-10-28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Planning/Strategy Workshop (Marc Ross - Fermilab)</a:t>
            </a: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50DFF1-5C51-467F-BF74-7A61E74D6877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212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2011-10-28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Planning/Strategy Workshop (Marc Ross - Fermilab)</a:t>
            </a: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B6FA28-7AEC-3F43-9C2D-3DB969CFEC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2011-10-28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Planning/Strategy Workshop (Marc Ross - Fermilab)</a:t>
            </a: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043079-BADE-48DC-AE60-D541014B5802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4608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9906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2011-10-28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Planning/Strategy Workshop (Marc Ross - Fermilab)</a:t>
            </a: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A736B9-0E19-4D23-BBDA-8E8626790AFD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1613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2011-10-28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Planning/Strategy Workshop (Marc Ross - Fermilab)</a:t>
            </a: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60103B-A472-4ACF-A659-9391696DC0D0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0309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2011-10-28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Planning/Strategy Workshop (Marc Ross - Fermilab)</a:t>
            </a: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77B4CC-878C-44FE-A599-FE9F9F4DD616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023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2011-10-28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Planning/Strategy Workshop (Marc Ross - Fermilab)</a:t>
            </a: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98C990-6A57-4FA0-B926-F1CFC899DE8D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18318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2011-10-28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Planning/Strategy Workshop (Marc Ross - Fermilab)</a:t>
            </a: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8BFA56-8B0E-45D3-B4BF-50FA329D47A4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2888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2011-10-28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Planning/Strategy Workshop (Marc Ross - Fermilab)</a:t>
            </a: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6D09A0-79DB-4A37-855E-79118A8CA56A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7086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2011-10-28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Planning/Strategy Workshop (Marc Ross - Fermilab)</a:t>
            </a: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C54F72-D6B0-4C9E-8345-48BC669B793C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5941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1943100" cy="63246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676900" cy="63246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2011-10-28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Planning/Strategy Workshop (Marc Ross - Fermilab)</a:t>
            </a: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A7FC7C-BA9B-46AC-A178-77C29675C80F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45948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8975"/>
          </a:xfrm>
        </p:spPr>
        <p:txBody>
          <a:bodyPr/>
          <a:lstStyle/>
          <a:p>
            <a:pPr lvl="0"/>
            <a:endParaRPr lang="ja-JP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2011-10-28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Planning/Strategy Workshop (Marc Ross - Fermilab)</a:t>
            </a: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B20DE0-203D-4248-8458-25EE06768184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926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2011-10-28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Planning/Strategy Workshop (Marc Ross - Fermilab)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B6FA28-7AEC-3F43-9C2D-3DB969CFEC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8"/>
          <p:cNvSpPr txBox="1">
            <a:spLocks noChangeArrowheads="1"/>
          </p:cNvSpPr>
          <p:nvPr userDrawn="1"/>
        </p:nvSpPr>
        <p:spPr bwMode="auto">
          <a:xfrm>
            <a:off x="1295400" y="533400"/>
            <a:ext cx="28209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sz="1600" b="1" i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Global Design Effort  - CFS</a:t>
            </a:r>
          </a:p>
        </p:txBody>
      </p:sp>
      <p:sp>
        <p:nvSpPr>
          <p:cNvPr id="4" name="Line 9"/>
          <p:cNvSpPr>
            <a:spLocks noChangeShapeType="1"/>
          </p:cNvSpPr>
          <p:nvPr userDrawn="1"/>
        </p:nvSpPr>
        <p:spPr bwMode="auto">
          <a:xfrm flipV="1">
            <a:off x="1295400" y="914400"/>
            <a:ext cx="7391400" cy="0"/>
          </a:xfrm>
          <a:prstGeom prst="line">
            <a:avLst/>
          </a:prstGeom>
          <a:noFill/>
          <a:ln w="3175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>
              <a:defRPr/>
            </a:pPr>
            <a:endParaRPr lang="en-US" sz="3600" dirty="0">
              <a:solidFill>
                <a:srgbClr val="333399"/>
              </a:solidFill>
            </a:endParaRPr>
          </a:p>
        </p:txBody>
      </p:sp>
      <p:sp>
        <p:nvSpPr>
          <p:cNvPr id="5" name="Text Box 21"/>
          <p:cNvSpPr txBox="1">
            <a:spLocks noChangeArrowheads="1"/>
          </p:cNvSpPr>
          <p:nvPr userDrawn="1"/>
        </p:nvSpPr>
        <p:spPr bwMode="auto">
          <a:xfrm>
            <a:off x="457200" y="6400800"/>
            <a:ext cx="8382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sz="1000" b="1" i="1" dirty="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Oct-20-2010</a:t>
            </a:r>
          </a:p>
        </p:txBody>
      </p:sp>
      <p:cxnSp>
        <p:nvCxnSpPr>
          <p:cNvPr id="6" name="Straight Connector 14"/>
          <p:cNvCxnSpPr/>
          <p:nvPr userDrawn="1"/>
        </p:nvCxnSpPr>
        <p:spPr>
          <a:xfrm>
            <a:off x="304800" y="6248400"/>
            <a:ext cx="8534400" cy="1588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9"/>
          <p:cNvSpPr txBox="1"/>
          <p:nvPr userDrawn="1"/>
        </p:nvSpPr>
        <p:spPr>
          <a:xfrm>
            <a:off x="3352800" y="6400800"/>
            <a:ext cx="919163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sz="1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IWLC2010</a:t>
            </a:r>
          </a:p>
        </p:txBody>
      </p:sp>
      <p:sp>
        <p:nvSpPr>
          <p:cNvPr id="8" name="Slide Number Placeholder 1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 b="1" i="1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3E548AD0-7E37-4660-B19F-FF7CD582844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5523094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2011-10-28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Planning/Strategy Workshop (Marc Ross - Fermilab)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82AF6D-9207-4BE8-A9E0-63D203A5772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6739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2011-10-28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Planning/Strategy Workshop (Marc Ross - Fermilab)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C54180-98A8-4DE8-AA09-B57FBEAC526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60367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2011-10-28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Planning/Strategy Workshop (Marc Ross - Fermilab)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BEEB6-4067-4ECC-B2DB-34EB06EFCC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0237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2011-10-28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Planning/Strategy Workshop (Marc Ross - Fermilab)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A149D-3527-4DC6-AE73-14DB611EB3B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97472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2011-10-28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Planning/Strategy Workshop (Marc Ross - Fermilab)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4D9A55-2E98-4A8D-B7AD-A88F6D7C464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53615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2011-10-28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Planning/Strategy Workshop (Marc Ross - Fermilab)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8EFDC5-9067-446F-AFD5-B9AE3E2DE8C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4620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2011-10-28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Planning/Strategy Workshop (Marc Ross - Fermilab)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8DF7A8-8A2B-4B13-9EAD-9D064F462A1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7938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2011-10-28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Planning/Strategy Workshop (Marc Ross - Fermilab)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314AC4-52F7-4735-B6EE-64BE137887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92165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2011-10-28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Planning/Strategy Workshop (Marc Ross - Fermilab)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489C95-8B18-4A1B-B329-C29EEE9502D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775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2011-10-28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Planning/Strategy Workshop (Marc Ross - Fermilab)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B6FA28-7AEC-3F43-9C2D-3DB969CFEC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2011-10-28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Planning/Strategy Workshop (Marc Ross - Fermilab)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542E4-9042-4AEC-9790-91E57B8F07E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35617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2011-10-28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Planning/Strategy Workshop (Marc Ross - Fermilab)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CEF308-BBB9-4F79-B9AA-F99AC727C26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28824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1024_greendot_divi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838200"/>
            <a:ext cx="784860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295400" y="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828800" y="0"/>
            <a:ext cx="662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ea typeface="Arial Unicode MS" pitchFamily="34" charset="-128"/>
            </a:endParaRPr>
          </a:p>
        </p:txBody>
      </p:sp>
      <p:pic>
        <p:nvPicPr>
          <p:cNvPr id="7" name="Picture 11" descr="1024_greendot_divi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7" descr="ilccolor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0"/>
            <a:ext cx="6016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xfel-logo.em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 r="6097" b="16667"/>
          <a:stretch>
            <a:fillRect/>
          </a:stretch>
        </p:blipFill>
        <p:spPr bwMode="auto">
          <a:xfrm>
            <a:off x="112713" y="428625"/>
            <a:ext cx="815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flash-logo-new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822325"/>
            <a:ext cx="79216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762000" y="2286000"/>
            <a:ext cx="7772400" cy="11430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248400"/>
            <a:ext cx="31242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2011-10-28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Planning/Strategy Workshop (Marc Ross - Fermilab)</a:t>
            </a:r>
            <a:endParaRPr lang="en-GB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362200" cy="457200"/>
          </a:xfrm>
        </p:spPr>
        <p:txBody>
          <a:bodyPr/>
          <a:lstStyle>
            <a:lvl1pPr>
              <a:defRPr/>
            </a:lvl1pPr>
          </a:lstStyle>
          <a:p>
            <a:fld id="{D440B06F-E63C-4A84-8E79-E2ACA63E8E09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506919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  <a:lvl2pPr>
              <a:defRPr b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2011-10-28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Planning/Strategy Workshop (Marc Ross - Fermilab)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68B204-4BED-4BC0-918A-9F85208C87B3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519639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2011-10-28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Planning/Strategy Workshop (Marc Ross - Fermilab)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FD89B1-7DA2-423F-A5FF-6D0CF5F18400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464100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2011-10-28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Planning/Strategy Workshop (Marc Ross - Fermilab)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C6F672-C16F-4F23-856E-ED396E8FE52F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082525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2011-10-28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Planning/Strategy Workshop (Marc Ross - Fermilab)</a:t>
            </a: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C008AA-8E14-4D76-B2F4-F993688E77FB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495919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2011-10-28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Planning/Strategy Workshop (Marc Ross - Fermilab)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29529E-09A2-4E8F-AC79-2915D3C98291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262485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2011-10-28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Planning/Strategy Workshop (Marc Ross - Fermilab)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BE1DF7-02AC-4774-8033-D54C056F021B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689854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2011-10-28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Planning/Strategy Workshop (Marc Ross - Fermilab)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583C0E-400F-4CA7-A63D-03F7EB946B6C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4560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2011-10-28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Planning/Strategy Workshop (Marc Ross - Fermilab)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B6FA28-7AEC-3F43-9C2D-3DB969CFEC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2011-10-28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Planning/Strategy Workshop (Marc Ross - Fermilab)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4C4E37-B2FB-44BC-9503-B63420F86569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901888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2011-10-28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Planning/Strategy Workshop (Marc Ross - Fermilab)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4904C2-ADD5-486E-8686-F80A7A4658A6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139669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2011-10-28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Planning/Strategy Workshop (Marc Ross - Fermilab)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0DB7CE-20BA-4B19-98BF-A9BE09DA4CD9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81591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2011-10-28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Planning/Strategy Workshop (Marc Ross - Fermilab)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B6FA28-7AEC-3F43-9C2D-3DB969CFEC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image" Target="../media/image10.emf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4008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 smtClean="0"/>
              <a:t>2011-10-28</a:t>
            </a: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base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23346C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Planning/Strategy Workshop (Marc Ross - Fermilab)</a:t>
            </a: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AB6FA28-7AEC-3F43-9C2D-3DB969CFEC6A}" type="slidenum">
              <a:rPr lang="en-US" smtClean="0"/>
              <a:t>‹#›</a:t>
            </a:fld>
            <a:endParaRPr lang="en-US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295400" y="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sz="2400">
              <a:latin typeface="+mn-lt"/>
              <a:ea typeface="+mn-ea"/>
              <a:cs typeface="+mn-cs"/>
            </a:endParaRP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1828800" y="0"/>
            <a:ext cx="662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sz="2400">
              <a:latin typeface="+mn-lt"/>
              <a:ea typeface="+mn-ea"/>
              <a:cs typeface="+mn-cs"/>
            </a:endParaRP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76200"/>
            <a:ext cx="7086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2057" name="Picture 9" descr="1024_greendot_divider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6248400"/>
            <a:ext cx="91440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 descr="ilccolor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2192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 descr="1024_greendot_divider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295400" y="838200"/>
            <a:ext cx="7848600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23346C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rgbClr val="23346C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4008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2011-10-28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base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23346C"/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0" hangingPunct="0"/>
            <a:r>
              <a:rPr lang="en-US" smtClean="0"/>
              <a:t>Planning/Strategy Workshop (Marc Ross - Fermilab)</a:t>
            </a: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ctr" hangingPunct="0">
              <a:spcBef>
                <a:spcPct val="0"/>
              </a:spcBef>
              <a:spcAft>
                <a:spcPct val="0"/>
              </a:spcAft>
            </a:pPr>
            <a:fld id="{C64E1E01-CFF9-374C-90C0-378C39CD55E6}" type="slidenum">
              <a:rPr lang="en-US" b="1" smtClean="0">
                <a:solidFill>
                  <a:srgbClr val="000000"/>
                </a:solidFill>
              </a:rPr>
              <a:pPr eaLnBrk="0" fontAlgn="ctr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295400" y="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ctr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1828800" y="0"/>
            <a:ext cx="662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ctr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76200"/>
            <a:ext cx="7086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2057" name="Picture 9" descr="1024_greendot_divider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6248400"/>
            <a:ext cx="91440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 descr="ilccolor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152400"/>
            <a:ext cx="12192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 descr="1024_greendot_divider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295400" y="838200"/>
            <a:ext cx="7848600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650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</p:sldLayoutIdLst>
  <p:transition>
    <p:fade/>
  </p:transition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23346C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rgbClr val="23346C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8" name="Picture 134" descr="Undulator_final_nurh#50DE97_rechts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>
                <a:solidFill>
                  <a:schemeClr val="bg1"/>
                </a:solidFill>
                <a:ea typeface="Geneva" pitchFamily="1" charset="-128"/>
              </a:defRPr>
            </a:lvl1pPr>
          </a:lstStyle>
          <a:p>
            <a:pPr defTabSz="914400" fontAlgn="base">
              <a:spcAft>
                <a:spcPct val="0"/>
              </a:spcAft>
            </a:pPr>
            <a:fld id="{465955CF-1F8F-4E95-8FA2-8F104C7DECA7}" type="slidenum">
              <a:rPr lang="en-GB" smtClean="0">
                <a:solidFill>
                  <a:srgbClr val="FFFFFF"/>
                </a:solidFill>
              </a:rPr>
              <a:pPr defTabSz="914400" fontAlgn="base">
                <a:spcAft>
                  <a:spcPct val="0"/>
                </a:spcAft>
              </a:pPr>
              <a:t>‹#›</a:t>
            </a:fld>
            <a:endParaRPr lang="en-GB" smtClean="0">
              <a:solidFill>
                <a:srgbClr val="FFFFFF"/>
              </a:solidFill>
            </a:endParaRPr>
          </a:p>
        </p:txBody>
      </p:sp>
      <p:pic>
        <p:nvPicPr>
          <p:cNvPr id="1061" name="Picture 37" descr="Helmholtz_Logo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6516688"/>
            <a:ext cx="584200" cy="23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0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05575"/>
            <a:ext cx="78327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1000">
                <a:solidFill>
                  <a:srgbClr val="000000"/>
                </a:solidFill>
              </a:defRPr>
            </a:lvl1pPr>
          </a:lstStyle>
          <a:p>
            <a:pPr defTabSz="914400" fontAlgn="base">
              <a:spcAft>
                <a:spcPct val="0"/>
              </a:spcAft>
            </a:pPr>
            <a:r>
              <a:rPr lang="en-US" smtClean="0"/>
              <a:t>Planning/Strategy Workshop (Marc Ross - Fermilab)</a:t>
            </a:r>
            <a:endParaRPr lang="en-GB" smtClean="0"/>
          </a:p>
        </p:txBody>
      </p:sp>
      <p:sp>
        <p:nvSpPr>
          <p:cNvPr id="1144" name="Line 120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 smtClean="0">
              <a:solidFill>
                <a:srgbClr val="261748"/>
              </a:solidFill>
            </a:endParaRPr>
          </a:p>
        </p:txBody>
      </p:sp>
      <p:pic>
        <p:nvPicPr>
          <p:cNvPr id="1145" name="Picture 121" descr="DESY-Logo-cyan-RGB_Hintergrund weiss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6511925"/>
            <a:ext cx="252412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 userDrawn="1"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srgbClr val="261748"/>
              </a:solidFill>
            </a:endParaRPr>
          </a:p>
        </p:txBody>
      </p:sp>
      <p:sp>
        <p:nvSpPr>
          <p:cNvPr id="1147" name="Text Box 123"/>
          <p:cNvSpPr txBox="1">
            <a:spLocks noChangeArrowheads="1"/>
          </p:cNvSpPr>
          <p:nvPr userDrawn="1"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defTabSz="9144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000" smtClean="0">
                <a:solidFill>
                  <a:srgbClr val="FFFFFF"/>
                </a:solidFill>
              </a:rPr>
              <a:t>Superconducting Accelerating Cryo-Module Tests at DESY</a:t>
            </a:r>
            <a:endParaRPr lang="en-GB" sz="1000" smtClean="0">
              <a:solidFill>
                <a:srgbClr val="FFFFFF"/>
              </a:solidFill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title: Don’t edit here!</a:t>
            </a:r>
          </a:p>
        </p:txBody>
      </p:sp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570230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 format – don’t edit!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3590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  <a:ea typeface="MS PGothic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  <a:ea typeface="MS PGothic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  <a:ea typeface="MS PGothic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  <a:ea typeface="MS PGothic" pitchFamily="34" charset="-128"/>
        </a:defRPr>
      </a:lvl9pPr>
    </p:titleStyle>
    <p:bodyStyle>
      <a:lvl1pPr marL="298450" indent="-2984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4008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2011-10-28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base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23346C"/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0" hangingPunct="0"/>
            <a:r>
              <a:rPr lang="en-US" smtClean="0"/>
              <a:t>Planning/Strategy Workshop (Marc Ross - Fermilab)</a:t>
            </a: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ctr" hangingPunct="0">
              <a:spcBef>
                <a:spcPct val="0"/>
              </a:spcBef>
              <a:spcAft>
                <a:spcPct val="0"/>
              </a:spcAft>
            </a:pPr>
            <a:fld id="{C64E1E01-CFF9-374C-90C0-378C39CD55E6}" type="slidenum">
              <a:rPr lang="en-US" b="1" smtClean="0">
                <a:solidFill>
                  <a:srgbClr val="000000"/>
                </a:solidFill>
              </a:rPr>
              <a:pPr eaLnBrk="0" fontAlgn="ctr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295400" y="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ctr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1828800" y="0"/>
            <a:ext cx="662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ctr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76200"/>
            <a:ext cx="7086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2057" name="Picture 9" descr="1024_greendot_divide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248400"/>
            <a:ext cx="91440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 descr="ilccolo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152400"/>
            <a:ext cx="12192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 descr="1024_greendot_divide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295400" y="838200"/>
            <a:ext cx="7848600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61677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transition>
    <p:fade/>
  </p:transition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23346C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rgbClr val="23346C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90600"/>
            <a:ext cx="7772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4008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200">
                <a:latin typeface="Arial" pitchFamily="-108" charset="0"/>
                <a:ea typeface="Arial Unicode MS" pitchFamily="-108" charset="0"/>
                <a:cs typeface="Arial Unicode MS" pitchFamily="-108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2011-10-28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kumimoji="0" sz="1600" b="1">
                <a:solidFill>
                  <a:srgbClr val="23346C"/>
                </a:solidFill>
                <a:latin typeface="Arial" pitchFamily="-108" charset="0"/>
                <a:ea typeface="Arial Unicode MS" pitchFamily="-108" charset="0"/>
                <a:cs typeface="Arial Unicode MS" pitchFamily="-108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mtClean="0"/>
              <a:t>Planning/Strategy Workshop (Marc Ross - Fermilab)</a:t>
            </a: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400">
                <a:ea typeface="ＭＳ Ｐゴシック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5B109E5-71AB-414B-867B-76199D37A880}" type="slidenum">
              <a:rPr lang="en-US" altLang="ja-JP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ja-JP" smtClean="0">
              <a:solidFill>
                <a:srgbClr val="000000"/>
              </a:solidFill>
            </a:endParaRPr>
          </a:p>
        </p:txBody>
      </p:sp>
      <p:pic>
        <p:nvPicPr>
          <p:cNvPr id="2" name="Picture 15" descr="N:\Fermi\ILCRedesign\ilccolor.tif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6" descr="C:\Documents and Settings\kevin\My Documents\1024_greendot_divider.jp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85800"/>
            <a:ext cx="784860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1" name="Text Box 17"/>
          <p:cNvSpPr txBox="1">
            <a:spLocks noChangeArrowheads="1"/>
          </p:cNvSpPr>
          <p:nvPr userDrawn="1"/>
        </p:nvSpPr>
        <p:spPr bwMode="auto">
          <a:xfrm>
            <a:off x="1295400" y="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kumimoji="1" sz="3600"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marL="37931725" indent="-37474525">
              <a:defRPr kumimoji="1" sz="3600"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>
              <a:defRPr kumimoji="1" sz="3600"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>
              <a:defRPr kumimoji="1" sz="3600"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>
              <a:defRPr kumimoji="1" sz="3600"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defTabSz="914400" eaLnBrk="0" fontAlgn="ctr" hangingPunct="0">
              <a:spcBef>
                <a:spcPct val="50000"/>
              </a:spcBef>
              <a:spcAft>
                <a:spcPct val="0"/>
              </a:spcAft>
            </a:pPr>
            <a:endParaRPr kumimoji="0" lang="ja-JP" altLang="en-US" sz="2400" smtClean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42" name="Text Box 18"/>
          <p:cNvSpPr txBox="1">
            <a:spLocks noChangeArrowheads="1"/>
          </p:cNvSpPr>
          <p:nvPr userDrawn="1"/>
        </p:nvSpPr>
        <p:spPr bwMode="auto">
          <a:xfrm>
            <a:off x="1828800" y="0"/>
            <a:ext cx="662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kumimoji="1" sz="3600"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marL="37931725" indent="-37474525">
              <a:defRPr kumimoji="1" sz="3600"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>
              <a:defRPr kumimoji="1" sz="3600"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>
              <a:defRPr kumimoji="1" sz="3600"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>
              <a:defRPr kumimoji="1" sz="3600"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defTabSz="914400" eaLnBrk="0" fontAlgn="ctr" hangingPunct="0">
              <a:spcBef>
                <a:spcPct val="50000"/>
              </a:spcBef>
              <a:spcAft>
                <a:spcPct val="0"/>
              </a:spcAft>
            </a:pPr>
            <a:endParaRPr kumimoji="0" lang="ja-JP" altLang="en-US" sz="2400" smtClean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34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0"/>
            <a:ext cx="7086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pic>
        <p:nvPicPr>
          <p:cNvPr id="1035" name="Picture 21" descr="C:\Documents and Settings\kevin\My Documents\1024_greendot_divider.jp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0"/>
            <a:ext cx="9144000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5027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  <p:sldLayoutId id="2147483886" r:id="rId13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kumimoji="1" sz="3600">
          <a:solidFill>
            <a:srgbClr val="23346C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3600">
          <a:solidFill>
            <a:srgbClr val="23346C"/>
          </a:solidFill>
          <a:latin typeface="Arial" charset="0"/>
          <a:ea typeface="Arial Unicode MS" charset="0"/>
          <a:cs typeface="Arial Unicode MS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3600">
          <a:solidFill>
            <a:srgbClr val="23346C"/>
          </a:solidFill>
          <a:latin typeface="Arial" charset="0"/>
          <a:ea typeface="Arial Unicode MS" charset="0"/>
          <a:cs typeface="Arial Unicode MS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3600">
          <a:solidFill>
            <a:srgbClr val="23346C"/>
          </a:solidFill>
          <a:latin typeface="Arial" charset="0"/>
          <a:ea typeface="Arial Unicode MS" charset="0"/>
          <a:cs typeface="Arial Unicode MS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3600">
          <a:solidFill>
            <a:srgbClr val="23346C"/>
          </a:solidFill>
          <a:latin typeface="Arial" charset="0"/>
          <a:ea typeface="Arial Unicode MS" charset="0"/>
          <a:cs typeface="Arial Unicode M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charset="0"/>
          <a:cs typeface="Arial Unicode M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charset="0"/>
          <a:cs typeface="Arial Unicode M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charset="0"/>
          <a:cs typeface="Arial Unicode M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charset="0"/>
          <a:cs typeface="Arial Unicode MS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2800">
          <a:solidFill>
            <a:srgbClr val="23346C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rgbClr val="23346C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2011-10-28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Planning/Strategy Workshop (Marc Ross - Fermilab)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FB1ED910-FDB0-4F06-BBBD-7EB00C23E30F}" type="slidenum">
              <a:rPr 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590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0066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0066FF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0066FF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0066FF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0066FF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66FF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66FF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66FF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66FF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4008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Arial Unicode MS" pitchFamily="34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2011-10-28</a:t>
            </a: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 b="1">
                <a:solidFill>
                  <a:srgbClr val="23346C"/>
                </a:solidFill>
                <a:ea typeface="Arial Unicode MS" pitchFamily="34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Planning/Strategy Workshop (Marc Ross - Fermilab)</a:t>
            </a:r>
            <a:endParaRPr lang="en-GB" smtClean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Arial Unicode MS" pitchFamily="34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434654D-CB54-473C-B763-1288825FA893}" type="slidenum">
              <a:rPr lang="en-GB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295400" y="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1828800" y="0"/>
            <a:ext cx="662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071563" y="76200"/>
            <a:ext cx="73580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pic>
        <p:nvPicPr>
          <p:cNvPr id="1033" name="Picture 9" descr="1024_greendot_divid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0"/>
            <a:ext cx="9144000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ilccolo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0"/>
            <a:ext cx="6016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 descr="1024_greendot_divid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" y="838200"/>
            <a:ext cx="825182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5" descr="xfel-logo.em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 r="6097" b="16667"/>
          <a:stretch>
            <a:fillRect/>
          </a:stretch>
        </p:blipFill>
        <p:spPr bwMode="auto">
          <a:xfrm>
            <a:off x="112713" y="428625"/>
            <a:ext cx="815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8" descr="flash-logo-new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822325"/>
            <a:ext cx="79216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3110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p:transition>
    <p:fade/>
  </p:transition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23346C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8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3346C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6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038066" y="1661604"/>
            <a:ext cx="6400800" cy="1752600"/>
          </a:xfrm>
        </p:spPr>
        <p:txBody>
          <a:bodyPr/>
          <a:lstStyle/>
          <a:p>
            <a:pPr algn="r"/>
            <a:r>
              <a:rPr lang="en-US" dirty="0" smtClean="0"/>
              <a:t>M. Ross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62000" y="815445"/>
            <a:ext cx="7772400" cy="1143000"/>
          </a:xfrm>
        </p:spPr>
        <p:txBody>
          <a:bodyPr/>
          <a:lstStyle/>
          <a:p>
            <a:pPr algn="r"/>
            <a:r>
              <a:rPr lang="en-US" dirty="0" smtClean="0"/>
              <a:t>SCRF Linac Systems Tests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2011-10-28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Planning/Strategy Workshop </a:t>
            </a:r>
          </a:p>
          <a:p>
            <a:r>
              <a:rPr lang="en-US" dirty="0" smtClean="0"/>
              <a:t>(Marc Ross - Fermilab)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FA28-7AEC-3F43-9C2D-3DB969CFEC6A}" type="slidenum">
              <a:rPr lang="en-US" smtClean="0"/>
              <a:t>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01260" y="2199549"/>
            <a:ext cx="6550925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“… Until </a:t>
            </a:r>
            <a:r>
              <a:rPr lang="en-US" dirty="0"/>
              <a:t>the lay of the land is settled by further data from the LHC, all plans for future colliders are in suspended </a:t>
            </a:r>
            <a:r>
              <a:rPr lang="en-US" dirty="0" smtClean="0"/>
              <a:t>animation.”</a:t>
            </a:r>
          </a:p>
          <a:p>
            <a:pPr algn="r"/>
            <a:r>
              <a:rPr lang="en-US" i="1" dirty="0" smtClean="0"/>
              <a:t>Director’s Corner, 2011-10-11</a:t>
            </a:r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486773" y="3207204"/>
            <a:ext cx="82250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But R &amp; D on future lepton colliders is quite alive, even thriving, and each one of us should consider what constitutes an adequate systems test…</a:t>
            </a:r>
          </a:p>
          <a:p>
            <a:endParaRPr lang="en-US" sz="2000" b="1" dirty="0">
              <a:solidFill>
                <a:srgbClr val="002060"/>
              </a:solidFill>
            </a:endParaRPr>
          </a:p>
          <a:p>
            <a:r>
              <a:rPr lang="en-US" sz="2000" b="1" dirty="0" smtClean="0">
                <a:solidFill>
                  <a:srgbClr val="002060"/>
                </a:solidFill>
              </a:rPr>
              <a:t>ILC SCRF systems testing will be done at Fermilab - NML.</a:t>
            </a:r>
          </a:p>
          <a:p>
            <a:r>
              <a:rPr lang="en-US" sz="2000" b="1" dirty="0" smtClean="0">
                <a:solidFill>
                  <a:srgbClr val="002060"/>
                </a:solidFill>
              </a:rPr>
              <a:t>ILC linac tests compatible with Fermilab high intensity program.</a:t>
            </a:r>
          </a:p>
          <a:p>
            <a:pPr algn="ctr"/>
            <a:endParaRPr lang="en-US" sz="2000" b="1" dirty="0" smtClean="0">
              <a:solidFill>
                <a:srgbClr val="002060"/>
              </a:solidFill>
            </a:endParaRPr>
          </a:p>
          <a:p>
            <a:pPr algn="ctr"/>
            <a:r>
              <a:rPr lang="en-US" sz="2800" b="1" u="sng" dirty="0" smtClean="0">
                <a:solidFill>
                  <a:srgbClr val="002060"/>
                </a:solidFill>
              </a:rPr>
              <a:t>What is the </a:t>
            </a:r>
            <a:r>
              <a:rPr lang="en-US" sz="2800" b="1" i="1" u="sng" dirty="0" smtClean="0">
                <a:solidFill>
                  <a:srgbClr val="C00000"/>
                </a:solidFill>
              </a:rPr>
              <a:t>plan and strategy?</a:t>
            </a:r>
            <a:endParaRPr lang="en-US" sz="2800" b="1" i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51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74625" y="1231900"/>
            <a:ext cx="8794750" cy="5402263"/>
          </a:xfrm>
          <a:prstGeom prst="rect">
            <a:avLst/>
          </a:prstGeom>
          <a:solidFill>
            <a:srgbClr val="9ED3D7"/>
          </a:solidFill>
          <a:ln w="25400">
            <a:noFill/>
            <a:round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  <p:txBody>
          <a:bodyPr/>
          <a:lstStyle/>
          <a:p>
            <a:pPr defTabSz="914400" eaLnBrk="0" fontAlgn="ctr" hangingPunct="0">
              <a:spcBef>
                <a:spcPct val="0"/>
              </a:spcBef>
              <a:spcAft>
                <a:spcPct val="0"/>
              </a:spcAft>
            </a:pPr>
            <a:endParaRPr lang="en-US" sz="3600" b="1">
              <a:solidFill>
                <a:srgbClr val="000000"/>
              </a:solidFill>
            </a:endParaRPr>
          </a:p>
        </p:txBody>
      </p:sp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071563" y="76200"/>
            <a:ext cx="7851775" cy="833438"/>
          </a:xfrm>
        </p:spPr>
        <p:txBody>
          <a:bodyPr/>
          <a:lstStyle/>
          <a:p>
            <a:r>
              <a:rPr lang="en-US" sz="2800" dirty="0" smtClean="0">
                <a:ea typeface="ＭＳ Ｐゴシック" pitchFamily="34" charset="-128"/>
              </a:rPr>
              <a:t>FLASH (DESY) System Test</a:t>
            </a:r>
            <a:r>
              <a:rPr lang="en-US" sz="4000" dirty="0" smtClean="0">
                <a:ea typeface="ＭＳ Ｐゴシック" pitchFamily="34" charset="-128"/>
              </a:rPr>
              <a:t> </a:t>
            </a:r>
            <a:r>
              <a:rPr lang="en-US" sz="2800" dirty="0">
                <a:ea typeface="ＭＳ Ｐゴシック" pitchFamily="34" charset="-128"/>
              </a:rPr>
              <a:t>Achievements: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51528" y="1357222"/>
          <a:ext cx="8451473" cy="2280920"/>
        </p:xfrm>
        <a:graphic>
          <a:graphicData uri="http://schemas.openxmlformats.org/drawingml/2006/table">
            <a:tbl>
              <a:tblPr firstRow="1" bandRow="1">
                <a:effectLst/>
                <a:tableStyleId>{35758FB7-9AC5-4552-8A53-C91805E547FA}</a:tableStyleId>
              </a:tblPr>
              <a:tblGrid>
                <a:gridCol w="3155192"/>
                <a:gridCol w="2520937"/>
                <a:gridCol w="2775344"/>
              </a:tblGrid>
              <a:tr h="396240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baseline="0" dirty="0" smtClean="0">
                          <a:solidFill>
                            <a:srgbClr val="000000"/>
                          </a:solidFill>
                        </a:rPr>
                        <a:t>H</a:t>
                      </a:r>
                      <a:r>
                        <a:rPr lang="en-US" sz="1800" b="1" i="1" dirty="0" smtClean="0">
                          <a:solidFill>
                            <a:srgbClr val="000000"/>
                          </a:solidFill>
                        </a:rPr>
                        <a:t>igh</a:t>
                      </a:r>
                      <a:r>
                        <a:rPr lang="en-US" sz="1800" b="1" i="1" baseline="0" dirty="0" smtClean="0">
                          <a:solidFill>
                            <a:srgbClr val="000000"/>
                          </a:solidFill>
                        </a:rPr>
                        <a:t> beam power and long bunch-trains </a:t>
                      </a:r>
                      <a:r>
                        <a:rPr lang="en-US" sz="1800" b="0" i="1" baseline="0" dirty="0" smtClean="0">
                          <a:solidFill>
                            <a:srgbClr val="000000"/>
                          </a:solidFill>
                        </a:rPr>
                        <a:t>(Sept 2009)</a:t>
                      </a:r>
                      <a:endParaRPr lang="en-US" sz="1800" b="0" i="1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80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</a:tr>
              <a:tr h="19705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90"/>
                          </a:solidFill>
                        </a:rPr>
                        <a:t>Metric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90"/>
                          </a:solidFill>
                        </a:rPr>
                        <a:t>ILC Goal</a:t>
                      </a:r>
                      <a:endParaRPr lang="en-US" sz="1600" b="1" dirty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800000"/>
                          </a:solidFill>
                        </a:rPr>
                        <a:t>Achieved</a:t>
                      </a:r>
                      <a:endParaRPr lang="en-US" sz="18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5491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/>
                        <a:buChar char="•"/>
                      </a:pPr>
                      <a:r>
                        <a:rPr lang="en-US" sz="1600" b="1" dirty="0" smtClean="0">
                          <a:solidFill>
                            <a:srgbClr val="800000"/>
                          </a:solidFill>
                        </a:rPr>
                        <a:t>Macro-pulse</a:t>
                      </a:r>
                      <a:r>
                        <a:rPr lang="en-US" sz="1600" b="1" baseline="0" dirty="0" smtClean="0">
                          <a:solidFill>
                            <a:srgbClr val="800000"/>
                          </a:solidFill>
                        </a:rPr>
                        <a:t> current</a:t>
                      </a:r>
                      <a:endParaRPr lang="en-US" sz="1600" b="1" dirty="0">
                        <a:solidFill>
                          <a:srgbClr val="8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9mA</a:t>
                      </a: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9mA</a:t>
                      </a: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1442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/>
                        <a:buChar char="•"/>
                      </a:pPr>
                      <a:r>
                        <a:rPr lang="en-US" sz="1600" b="1" dirty="0" smtClean="0">
                          <a:solidFill>
                            <a:srgbClr val="800000"/>
                          </a:solidFill>
                        </a:rPr>
                        <a:t>B</a:t>
                      </a:r>
                      <a:r>
                        <a:rPr lang="en-US" sz="1600" b="1" baseline="0" dirty="0" smtClean="0">
                          <a:solidFill>
                            <a:srgbClr val="800000"/>
                          </a:solidFill>
                        </a:rPr>
                        <a:t>unches per pulse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2400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</a:rPr>
                        <a:t>x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3nC (3MHz)</a:t>
                      </a: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1800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</a:rPr>
                        <a:t>x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3nC</a:t>
                      </a:r>
                      <a:endParaRPr lang="en-US" sz="160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2400 x 2nC</a:t>
                      </a:r>
                      <a:endParaRPr lang="en-US" sz="160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9329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/>
                        <a:buChar char="•"/>
                      </a:pPr>
                      <a:r>
                        <a:rPr lang="en-US" sz="1600" b="1" dirty="0" smtClean="0">
                          <a:solidFill>
                            <a:srgbClr val="800000"/>
                          </a:solidFill>
                        </a:rPr>
                        <a:t>Cavities operating at high gradients,</a:t>
                      </a:r>
                      <a:r>
                        <a:rPr lang="en-US" sz="1600" b="1" baseline="0" dirty="0" smtClean="0">
                          <a:solidFill>
                            <a:srgbClr val="800000"/>
                          </a:solidFill>
                        </a:rPr>
                        <a:t> close to quench</a:t>
                      </a:r>
                      <a:endParaRPr lang="en-US" sz="1600" b="1" dirty="0">
                        <a:solidFill>
                          <a:srgbClr val="8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31.5MV/m +/-20%</a:t>
                      </a: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4 cavities &gt; 30MV/m</a:t>
                      </a: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4340" name="Rectangle 13"/>
          <p:cNvSpPr>
            <a:spLocks noChangeArrowheads="1"/>
          </p:cNvSpPr>
          <p:nvPr/>
        </p:nvSpPr>
        <p:spPr bwMode="auto">
          <a:xfrm>
            <a:off x="6043613" y="1749425"/>
            <a:ext cx="2755900" cy="1892300"/>
          </a:xfrm>
          <a:prstGeom prst="rect">
            <a:avLst/>
          </a:prstGeom>
          <a:noFill/>
          <a:ln w="254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ctr" hangingPunct="0">
              <a:spcBef>
                <a:spcPct val="0"/>
              </a:spcBef>
              <a:spcAft>
                <a:spcPct val="0"/>
              </a:spcAft>
            </a:pPr>
            <a:endParaRPr lang="en-US" sz="3600" b="1">
              <a:solidFill>
                <a:srgbClr val="000000"/>
              </a:solidFill>
            </a:endParaRPr>
          </a:p>
        </p:txBody>
      </p:sp>
      <p:graphicFrame>
        <p:nvGraphicFramePr>
          <p:cNvPr id="11" name="Content Placeholder 5"/>
          <p:cNvGraphicFramePr>
            <a:graphicFrameLocks noGrp="1"/>
          </p:cNvGraphicFramePr>
          <p:nvPr>
            <p:ph idx="1"/>
          </p:nvPr>
        </p:nvGraphicFramePr>
        <p:xfrm>
          <a:off x="345173" y="3973718"/>
          <a:ext cx="8451473" cy="2550160"/>
        </p:xfrm>
        <a:graphic>
          <a:graphicData uri="http://schemas.openxmlformats.org/drawingml/2006/table">
            <a:tbl>
              <a:tblPr firstRow="1" bandRow="1">
                <a:effectLst/>
                <a:tableStyleId>{35758FB7-9AC5-4552-8A53-C91805E547FA}</a:tableStyleId>
              </a:tblPr>
              <a:tblGrid>
                <a:gridCol w="3155192"/>
                <a:gridCol w="2520937"/>
                <a:gridCol w="2775344"/>
              </a:tblGrid>
              <a:tr h="396240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baseline="0" dirty="0" smtClean="0">
                          <a:solidFill>
                            <a:srgbClr val="000000"/>
                          </a:solidFill>
                        </a:rPr>
                        <a:t>Gradient operating margins </a:t>
                      </a:r>
                      <a:r>
                        <a:rPr lang="en-US" sz="1800" b="0" i="1" baseline="0" dirty="0" smtClean="0">
                          <a:solidFill>
                            <a:srgbClr val="000000"/>
                          </a:solidFill>
                        </a:rPr>
                        <a:t>(Feb 2011)</a:t>
                      </a:r>
                      <a:endParaRPr lang="en-US" sz="1800" b="0" i="1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80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</a:tr>
              <a:tr h="19705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90"/>
                          </a:solidFill>
                        </a:rPr>
                        <a:t>Metric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90"/>
                          </a:solidFill>
                        </a:rPr>
                        <a:t>ILC Goal</a:t>
                      </a:r>
                      <a:endParaRPr lang="en-US" sz="1600" b="1" dirty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800000"/>
                          </a:solidFill>
                        </a:rPr>
                        <a:t>Achieved</a:t>
                      </a:r>
                      <a:endParaRPr lang="en-US" sz="1800" b="1" dirty="0">
                        <a:solidFill>
                          <a:srgbClr val="80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5491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/>
                        <a:buChar char="•"/>
                      </a:pPr>
                      <a:r>
                        <a:rPr lang="en-US" sz="1600" b="1" dirty="0" smtClean="0">
                          <a:solidFill>
                            <a:srgbClr val="800000"/>
                          </a:solidFill>
                        </a:rPr>
                        <a:t>Cavity</a:t>
                      </a:r>
                      <a:r>
                        <a:rPr lang="en-US" sz="1600" b="1" baseline="0" dirty="0" smtClean="0">
                          <a:solidFill>
                            <a:srgbClr val="800000"/>
                          </a:solidFill>
                        </a:rPr>
                        <a:t> gradient flatness</a:t>
                      </a:r>
                      <a:r>
                        <a:rPr lang="en-US" sz="1600" b="1" baseline="0" dirty="0">
                          <a:solidFill>
                            <a:srgbClr val="800000"/>
                          </a:solidFill>
                        </a:rPr>
                        <a:t> </a:t>
                      </a:r>
                      <a:r>
                        <a:rPr lang="en-US" sz="1600" b="1" baseline="0" dirty="0" smtClean="0">
                          <a:solidFill>
                            <a:srgbClr val="800000"/>
                          </a:solidFill>
                        </a:rPr>
                        <a:t> (all cavities in vector sum)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2% 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Symbol"/>
                        </a:rPr>
                        <a:t>D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V/V (800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Symbol"/>
                        </a:rPr>
                        <a:t>m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s, 9mA)</a:t>
                      </a:r>
                      <a:endParaRPr lang="en-US" sz="160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2.5%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Symbol"/>
                        </a:rPr>
                        <a:t>D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V/V (</a:t>
                      </a:r>
                      <a:r>
                        <a:rPr lang="en-US" sz="1600" baseline="0" dirty="0" smtClean="0"/>
                        <a:t>400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Symbol"/>
                        </a:rPr>
                        <a:t>m</a:t>
                      </a:r>
                      <a:r>
                        <a:rPr lang="en-US" sz="1600" baseline="0" dirty="0" smtClean="0"/>
                        <a:t>s, 4.5mA)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baseline="0" dirty="0" smtClean="0"/>
                        <a:t>“Methodology established”</a:t>
                      </a:r>
                      <a:endParaRPr lang="en-US" sz="1600" i="1" dirty="0" smtClean="0"/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1442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/>
                        <a:buChar char="•"/>
                      </a:pPr>
                      <a:r>
                        <a:rPr lang="en-US" sz="1600" b="1" baseline="0" dirty="0" smtClean="0">
                          <a:solidFill>
                            <a:srgbClr val="800000"/>
                          </a:solidFill>
                        </a:rPr>
                        <a:t>G</a:t>
                      </a:r>
                      <a:r>
                        <a:rPr lang="en-US" sz="1600" b="1" dirty="0" smtClean="0">
                          <a:solidFill>
                            <a:srgbClr val="800000"/>
                          </a:solidFill>
                        </a:rPr>
                        <a:t>radient</a:t>
                      </a:r>
                      <a:r>
                        <a:rPr lang="en-US" sz="1600" b="1" baseline="0" dirty="0" smtClean="0">
                          <a:solidFill>
                            <a:srgbClr val="800000"/>
                          </a:solidFill>
                        </a:rPr>
                        <a:t> operating margin</a:t>
                      </a:r>
                      <a:endParaRPr lang="en-US" sz="1600" b="1" dirty="0">
                        <a:solidFill>
                          <a:srgbClr val="8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All cavities operating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within 3% of quench limits</a:t>
                      </a:r>
                      <a:endParaRPr lang="en-US" sz="160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/>
                        <a:t>(Focus of </a:t>
                      </a:r>
                      <a:r>
                        <a:rPr lang="en-US" sz="1600" i="1" baseline="0" dirty="0" smtClean="0"/>
                        <a:t>early 2012 run)</a:t>
                      </a:r>
                      <a:endParaRPr lang="en-US" sz="1600" i="1" dirty="0" smtClean="0"/>
                    </a:p>
                  </a:txBody>
                  <a:tcPr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9329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/>
                        <a:buChar char="•"/>
                      </a:pPr>
                      <a:r>
                        <a:rPr lang="en-US" sz="1600" b="1" dirty="0" smtClean="0">
                          <a:solidFill>
                            <a:srgbClr val="800000"/>
                          </a:solidFill>
                        </a:rPr>
                        <a:t>Energy Stability</a:t>
                      </a:r>
                      <a:endParaRPr lang="en-US" sz="1600" b="1" dirty="0">
                        <a:solidFill>
                          <a:srgbClr val="8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0.1% at 250GeV</a:t>
                      </a: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&lt;0.15% p-p (0.4ms)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&lt;0.02% </a:t>
                      </a:r>
                      <a:r>
                        <a:rPr lang="en-US" sz="1600" dirty="0" err="1" smtClean="0"/>
                        <a:t>rms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(5Hz)</a:t>
                      </a: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4342" name="Rectangle 13"/>
          <p:cNvSpPr>
            <a:spLocks noChangeArrowheads="1"/>
          </p:cNvSpPr>
          <p:nvPr/>
        </p:nvSpPr>
        <p:spPr bwMode="auto">
          <a:xfrm>
            <a:off x="6056313" y="4367213"/>
            <a:ext cx="2752725" cy="2163762"/>
          </a:xfrm>
          <a:prstGeom prst="rect">
            <a:avLst/>
          </a:prstGeom>
          <a:noFill/>
          <a:ln w="254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ctr" hangingPunct="0">
              <a:spcBef>
                <a:spcPct val="0"/>
              </a:spcBef>
              <a:spcAft>
                <a:spcPct val="0"/>
              </a:spcAft>
            </a:pPr>
            <a:endParaRPr lang="en-US" sz="3600" b="1">
              <a:solidFill>
                <a:srgbClr val="00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978442" y="3015916"/>
            <a:ext cx="4990933" cy="2927837"/>
            <a:chOff x="3978442" y="3015916"/>
            <a:chExt cx="4990933" cy="2927837"/>
          </a:xfrm>
        </p:grpSpPr>
        <p:sp>
          <p:nvSpPr>
            <p:cNvPr id="2" name="Oval 1"/>
            <p:cNvSpPr/>
            <p:nvPr/>
          </p:nvSpPr>
          <p:spPr bwMode="auto">
            <a:xfrm>
              <a:off x="6056313" y="3015916"/>
              <a:ext cx="2913062" cy="625809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ctr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6032251" y="5317944"/>
              <a:ext cx="2913062" cy="625809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ctr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978442" y="4044047"/>
              <a:ext cx="1749197" cy="64633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rgbClr val="C00000"/>
                  </a:solidFill>
                </a:rPr>
                <a:t>Priority </a:t>
              </a:r>
              <a:endParaRPr lang="en-US" sz="3600" dirty="0">
                <a:solidFill>
                  <a:srgbClr val="C00000"/>
                </a:solidFill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 bwMode="auto">
            <a:xfrm flipV="1">
              <a:off x="5325979" y="3449053"/>
              <a:ext cx="882316" cy="48397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" name="Straight Arrow Connector 7"/>
            <p:cNvCxnSpPr/>
            <p:nvPr/>
          </p:nvCxnSpPr>
          <p:spPr bwMode="auto">
            <a:xfrm>
              <a:off x="5101389" y="4690378"/>
              <a:ext cx="1106906" cy="75871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C64E1E01-CFF9-374C-90C0-378C39CD55E6}" type="slidenum"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pPr defTabSz="457200"/>
              <a:t>10</a:t>
            </a:fld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98538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sz="3200" dirty="0" smtClean="0"/>
              <a:t>Summary: System Test Objective: 2012</a:t>
            </a:r>
            <a:r>
              <a:rPr lang="en-US" sz="3200" dirty="0" smtClean="0">
                <a:sym typeface="Wingdings" pitchFamily="2" charset="2"/>
              </a:rPr>
              <a:t>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54102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Remaining topics: </a:t>
            </a:r>
            <a:r>
              <a:rPr lang="en-US" b="1" i="1" u="sng" dirty="0" smtClean="0">
                <a:solidFill>
                  <a:srgbClr val="C00000"/>
                </a:solidFill>
              </a:rPr>
              <a:t>Linac engineering @ full gradient</a:t>
            </a:r>
          </a:p>
          <a:p>
            <a:r>
              <a:rPr lang="en-US" dirty="0" smtClean="0"/>
              <a:t>Prove and Characterize Overhead ‘Margins’:</a:t>
            </a:r>
          </a:p>
          <a:p>
            <a:pPr lvl="1"/>
            <a:r>
              <a:rPr lang="en-US" dirty="0" smtClean="0"/>
              <a:t>Gradient</a:t>
            </a:r>
          </a:p>
          <a:p>
            <a:pPr lvl="1"/>
            <a:r>
              <a:rPr lang="en-US" dirty="0" smtClean="0"/>
              <a:t>Power</a:t>
            </a:r>
          </a:p>
          <a:p>
            <a:pPr lvl="1"/>
            <a:r>
              <a:rPr lang="en-US" dirty="0" smtClean="0"/>
              <a:t>Cryogenic</a:t>
            </a:r>
          </a:p>
          <a:p>
            <a:pPr lvl="1"/>
            <a:r>
              <a:rPr lang="en-US" dirty="0" smtClean="0"/>
              <a:t>Utility</a:t>
            </a:r>
          </a:p>
          <a:p>
            <a:pPr lvl="1"/>
            <a:r>
              <a:rPr lang="en-US" dirty="0" smtClean="0"/>
              <a:t>Controls</a:t>
            </a:r>
          </a:p>
          <a:p>
            <a:r>
              <a:rPr lang="en-US" dirty="0" smtClean="0"/>
              <a:t>Study (at nominal parameters):</a:t>
            </a:r>
          </a:p>
          <a:p>
            <a:pPr lvl="1"/>
            <a:r>
              <a:rPr lang="en-US" dirty="0" smtClean="0"/>
              <a:t>Performance</a:t>
            </a:r>
          </a:p>
          <a:p>
            <a:pPr lvl="1"/>
            <a:r>
              <a:rPr lang="en-US" dirty="0" smtClean="0"/>
              <a:t>Controls methodology</a:t>
            </a:r>
          </a:p>
          <a:p>
            <a:pPr lvl="1"/>
            <a:r>
              <a:rPr lang="en-US" dirty="0" smtClean="0"/>
              <a:t>Failure rates / reliability</a:t>
            </a:r>
          </a:p>
          <a:p>
            <a:pPr lvl="1"/>
            <a:r>
              <a:rPr lang="en-US" dirty="0" smtClean="0"/>
              <a:t>Degradation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2011-10-28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0DFF1-5C51-467F-BF74-7A61E74D6877}" type="slidenum">
              <a:rPr lang="en-US" altLang="ja-JP" smtClean="0">
                <a:solidFill>
                  <a:srgbClr val="000000"/>
                </a:solidFill>
              </a:rPr>
              <a:pPr/>
              <a:t>11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3507468" y="2470243"/>
            <a:ext cx="1187355" cy="382138"/>
          </a:xfrm>
          <a:prstGeom prst="rightArrow">
            <a:avLst/>
          </a:prstGeom>
          <a:solidFill>
            <a:srgbClr val="FF0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charset="0"/>
              <a:cs typeface="Arial Unicode MS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3509740" y="2922899"/>
            <a:ext cx="1187355" cy="382138"/>
          </a:xfrm>
          <a:prstGeom prst="rightArrow">
            <a:avLst/>
          </a:prstGeom>
          <a:solidFill>
            <a:srgbClr val="FF0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charset="0"/>
              <a:cs typeface="Arial Unicode MS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5133852" y="5638851"/>
            <a:ext cx="1187355" cy="382138"/>
          </a:xfrm>
          <a:prstGeom prst="rightArrow">
            <a:avLst/>
          </a:prstGeom>
          <a:solidFill>
            <a:srgbClr val="FF0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8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Gradient: ‘Operational Margin’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784" y="1207824"/>
            <a:ext cx="8321722" cy="5056498"/>
          </a:xfrm>
        </p:spPr>
        <p:txBody>
          <a:bodyPr/>
          <a:lstStyle/>
          <a:p>
            <a:r>
              <a:rPr lang="en-US" dirty="0" smtClean="0"/>
              <a:t>Lessons from existing linacs:</a:t>
            </a:r>
          </a:p>
          <a:p>
            <a:pPr lvl="1"/>
            <a:r>
              <a:rPr lang="en-US" dirty="0" smtClean="0"/>
              <a:t>SNS: radiation - generated heating</a:t>
            </a:r>
            <a:endParaRPr lang="en-US" dirty="0"/>
          </a:p>
          <a:p>
            <a:pPr lvl="1"/>
            <a:r>
              <a:rPr lang="en-US" dirty="0" smtClean="0"/>
              <a:t>Flash: controls strategy / implementation</a:t>
            </a:r>
            <a:endParaRPr lang="en-US" dirty="0"/>
          </a:p>
          <a:p>
            <a:r>
              <a:rPr lang="en-US" dirty="0" smtClean="0"/>
              <a:t>Gradient </a:t>
            </a:r>
            <a:r>
              <a:rPr lang="en-US" dirty="0" smtClean="0">
                <a:solidFill>
                  <a:srgbClr val="C00000"/>
                </a:solidFill>
              </a:rPr>
              <a:t>Beam-Calibration</a:t>
            </a:r>
            <a:r>
              <a:rPr lang="en-US" dirty="0" smtClean="0"/>
              <a:t> – a very important benefit of FLASH</a:t>
            </a:r>
          </a:p>
          <a:p>
            <a:r>
              <a:rPr lang="en-US" dirty="0" smtClean="0"/>
              <a:t>Performance may never better than in vertical test; except (possibly) through rinsing</a:t>
            </a:r>
          </a:p>
          <a:p>
            <a:r>
              <a:rPr lang="en-US" dirty="0" smtClean="0"/>
              <a:t>Relationship between Practical (CM) and Intrinsic (VTS) cavity performance; </a:t>
            </a:r>
          </a:p>
          <a:p>
            <a:pPr lvl="1"/>
            <a:r>
              <a:rPr lang="en-US" dirty="0" smtClean="0"/>
              <a:t>e.g. limits due to external constraints… quench, radiation, </a:t>
            </a:r>
            <a:r>
              <a:rPr lang="en-US" dirty="0" err="1" smtClean="0"/>
              <a:t>cryo</a:t>
            </a:r>
            <a:r>
              <a:rPr lang="en-US" dirty="0" smtClean="0"/>
              <a:t> load.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r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2011-10-28</a:t>
            </a:r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 smtClean="0"/>
              <a:t>Planning/Strategy Workshop (Marc Ross - Fermilab)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C64E1E01-CFF9-374C-90C0-378C39CD55E6}" type="slidenum"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pPr defTabSz="457200"/>
              <a:t>12</a:t>
            </a:fld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24381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Distribution System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1952417"/>
          </a:xfrm>
        </p:spPr>
        <p:txBody>
          <a:bodyPr/>
          <a:lstStyle/>
          <a:p>
            <a:r>
              <a:rPr lang="en-US" sz="2400" dirty="0" smtClean="0"/>
              <a:t>How to tailor power feed for each cavity</a:t>
            </a:r>
          </a:p>
          <a:p>
            <a:r>
              <a:rPr lang="en-US" sz="2400" dirty="0" smtClean="0"/>
              <a:t>Cost effectiveness of:</a:t>
            </a:r>
          </a:p>
          <a:p>
            <a:pPr lvl="1"/>
            <a:r>
              <a:rPr lang="en-US" sz="2000" dirty="0" smtClean="0"/>
              <a:t>Circulators</a:t>
            </a:r>
          </a:p>
          <a:p>
            <a:pPr lvl="1"/>
            <a:r>
              <a:rPr lang="en-US" sz="2000" dirty="0" smtClean="0"/>
              <a:t>Power controls (mechanized)</a:t>
            </a:r>
          </a:p>
          <a:p>
            <a:pPr lvl="1"/>
            <a:r>
              <a:rPr lang="en-US" sz="2000" dirty="0" smtClean="0"/>
              <a:t>Cavity pairing</a:t>
            </a:r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r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2011-10-28</a:t>
            </a:r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C64E1E01-CFF9-374C-90C0-378C39CD55E6}" type="slidenum"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pPr defTabSz="457200"/>
              <a:t>13</a:t>
            </a:fld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4440949"/>
            <a:ext cx="2846476" cy="2417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Projects\ILC\ILCTA\CM2\3D trimetric.JPG"/>
          <p:cNvPicPr>
            <a:picLocks noChangeAspect="1" noChangeArrowheads="1"/>
          </p:cNvPicPr>
          <p:nvPr/>
        </p:nvPicPr>
        <p:blipFill>
          <a:blip r:embed="rId3" cstate="print"/>
          <a:srcRect l="19624" r="17580"/>
          <a:stretch>
            <a:fillRect/>
          </a:stretch>
        </p:blipFill>
        <p:spPr bwMode="auto">
          <a:xfrm>
            <a:off x="3581400" y="4572000"/>
            <a:ext cx="1579106" cy="2286000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4171950"/>
            <a:ext cx="35814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6200" y="2943017"/>
            <a:ext cx="29718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 smtClean="0">
                <a:solidFill>
                  <a:srgbClr val="0000FF"/>
                </a:solidFill>
              </a:rPr>
              <a:t>Original VTO (Variable Tap-Off) Pair-Feeding Concept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1600" dirty="0" smtClean="0"/>
              <a:t> manually adjustable by pairs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/>
              <a:t> </a:t>
            </a:r>
            <a:r>
              <a:rPr lang="en-US" sz="1600" dirty="0" smtClean="0"/>
              <a:t>requires pair sorting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/>
              <a:t> </a:t>
            </a:r>
            <a:r>
              <a:rPr lang="en-US" sz="1600" dirty="0" smtClean="0"/>
              <a:t>circulators can be eliminated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971800" y="2943017"/>
            <a:ext cx="2895600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 smtClean="0">
                <a:solidFill>
                  <a:srgbClr val="0000FF"/>
                </a:solidFill>
              </a:rPr>
              <a:t>Alternate Scheme w/ Folded Magic-T’s and Motorized U-Bend Phase Shifters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1600" i="1" dirty="0" smtClean="0"/>
              <a:t> remotely </a:t>
            </a:r>
            <a:r>
              <a:rPr lang="en-US" sz="1600" dirty="0" smtClean="0"/>
              <a:t>adjustable by pairs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/>
              <a:t> </a:t>
            </a:r>
            <a:r>
              <a:rPr lang="en-US" sz="1600" dirty="0" smtClean="0"/>
              <a:t>requires pair sorting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circulators can be eliminated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19800" y="2670303"/>
            <a:ext cx="28956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 smtClean="0">
                <a:solidFill>
                  <a:srgbClr val="0000FF"/>
                </a:solidFill>
              </a:rPr>
              <a:t>Folded Magic-T’s and Motorized U-Bend s for Each Cavity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1600" dirty="0" smtClean="0"/>
              <a:t> </a:t>
            </a:r>
            <a:r>
              <a:rPr lang="en-US" sz="1600" i="1" dirty="0" smtClean="0"/>
              <a:t>remotely</a:t>
            </a:r>
            <a:r>
              <a:rPr lang="en-US" sz="1600" dirty="0" smtClean="0"/>
              <a:t> adjustable by pairs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/>
              <a:t> </a:t>
            </a:r>
            <a:r>
              <a:rPr lang="en-US" sz="1600" i="1" dirty="0" smtClean="0"/>
              <a:t>no</a:t>
            </a:r>
            <a:r>
              <a:rPr lang="en-US" sz="1600" dirty="0" smtClean="0"/>
              <a:t> pair sorting required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/>
              <a:t> </a:t>
            </a:r>
            <a:r>
              <a:rPr lang="en-US" sz="1600" dirty="0" smtClean="0"/>
              <a:t>circulators necessary</a:t>
            </a:r>
            <a:endParaRPr lang="en-US" sz="1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 smtClean="0"/>
              <a:t>Planning/Strategy Workshop (Marc Ross - Fermilab)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 descr="ShinQext_6mA_5100KW.pdf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" t="19592" r="12000"/>
          <a:stretch>
            <a:fillRect/>
          </a:stretch>
        </p:blipFill>
        <p:spPr bwMode="auto">
          <a:xfrm>
            <a:off x="6200775" y="1985963"/>
            <a:ext cx="2590800" cy="19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7" descr="ShinQext_6mA_5100KW_fractQuench.pdf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" t="11707" r="12000"/>
          <a:stretch>
            <a:fillRect/>
          </a:stretch>
        </p:blipFill>
        <p:spPr bwMode="auto">
          <a:xfrm>
            <a:off x="6200775" y="4429125"/>
            <a:ext cx="2590800" cy="17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8" descr="ShinQext_6mA_3600KW.pdf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" t="19592" r="12000"/>
          <a:stretch>
            <a:fillRect/>
          </a:stretch>
        </p:blipFill>
        <p:spPr bwMode="auto">
          <a:xfrm>
            <a:off x="3152775" y="1985963"/>
            <a:ext cx="2590800" cy="19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9" descr="ShinQext_6mA_3600KW_fractQuench.pdf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" t="11613" r="12000"/>
          <a:stretch>
            <a:fillRect/>
          </a:stretch>
        </p:blipFill>
        <p:spPr bwMode="auto">
          <a:xfrm>
            <a:off x="3419475" y="4429125"/>
            <a:ext cx="25908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13" descr="Defaults_6mA_3500KW_fractQuench.pdf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" t="11429" r="12000"/>
          <a:stretch>
            <a:fillRect/>
          </a:stretch>
        </p:blipFill>
        <p:spPr bwMode="auto">
          <a:xfrm>
            <a:off x="371475" y="4429125"/>
            <a:ext cx="2590800" cy="184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14" descr="Defaults_6mA_3500KW.pdf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" t="19592" r="12000"/>
          <a:stretch>
            <a:fillRect/>
          </a:stretch>
        </p:blipFill>
        <p:spPr bwMode="auto">
          <a:xfrm>
            <a:off x="371475" y="1985963"/>
            <a:ext cx="2590800" cy="19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TextBox 15"/>
          <p:cNvSpPr txBox="1">
            <a:spLocks noChangeArrowheads="1"/>
          </p:cNvSpPr>
          <p:nvPr/>
        </p:nvSpPr>
        <p:spPr bwMode="auto">
          <a:xfrm>
            <a:off x="712788" y="1325563"/>
            <a:ext cx="20304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  <a:latin typeface="Calibri" pitchFamily="34" charset="0"/>
              </a:rPr>
              <a:t>Cavity Voltages: 6mA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  <a:latin typeface="Calibri" pitchFamily="34" charset="0"/>
              </a:rPr>
              <a:t>Default Qexts, 3.5MW</a:t>
            </a:r>
          </a:p>
        </p:txBody>
      </p:sp>
      <p:sp>
        <p:nvSpPr>
          <p:cNvPr id="24585" name="TextBox 16"/>
          <p:cNvSpPr txBox="1">
            <a:spLocks noChangeArrowheads="1"/>
          </p:cNvSpPr>
          <p:nvPr/>
        </p:nvSpPr>
        <p:spPr bwMode="auto">
          <a:xfrm>
            <a:off x="3419475" y="1325563"/>
            <a:ext cx="1930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  <a:latin typeface="Calibri" pitchFamily="34" charset="0"/>
              </a:rPr>
              <a:t>Cavity Voltages: 6mA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  <a:latin typeface="Calibri" pitchFamily="34" charset="0"/>
              </a:rPr>
              <a:t>Shin’s Qexts, 3.5MW</a:t>
            </a:r>
          </a:p>
        </p:txBody>
      </p:sp>
      <p:sp>
        <p:nvSpPr>
          <p:cNvPr id="24586" name="TextBox 17"/>
          <p:cNvSpPr txBox="1">
            <a:spLocks noChangeArrowheads="1"/>
          </p:cNvSpPr>
          <p:nvPr/>
        </p:nvSpPr>
        <p:spPr bwMode="auto">
          <a:xfrm>
            <a:off x="6502400" y="1325563"/>
            <a:ext cx="1930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  <a:latin typeface="Calibri" pitchFamily="34" charset="0"/>
              </a:rPr>
              <a:t>Cavity Voltages: 6mA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  <a:latin typeface="Calibri" pitchFamily="34" charset="0"/>
              </a:rPr>
              <a:t>Shin’s Qexts, 5.1MW</a:t>
            </a:r>
          </a:p>
        </p:txBody>
      </p:sp>
      <p:sp>
        <p:nvSpPr>
          <p:cNvPr id="24587" name="TextBox 18"/>
          <p:cNvSpPr txBox="1">
            <a:spLocks noChangeArrowheads="1"/>
          </p:cNvSpPr>
          <p:nvPr/>
        </p:nvSpPr>
        <p:spPr bwMode="auto">
          <a:xfrm>
            <a:off x="577850" y="4059238"/>
            <a:ext cx="21653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  <a:latin typeface="Calibri" pitchFamily="34" charset="0"/>
              </a:rPr>
              <a:t>Fraction of quench limit</a:t>
            </a:r>
          </a:p>
        </p:txBody>
      </p:sp>
      <p:sp>
        <p:nvSpPr>
          <p:cNvPr id="24588" name="TextBox 19"/>
          <p:cNvSpPr txBox="1">
            <a:spLocks noChangeArrowheads="1"/>
          </p:cNvSpPr>
          <p:nvPr/>
        </p:nvSpPr>
        <p:spPr bwMode="auto">
          <a:xfrm>
            <a:off x="3844925" y="4059238"/>
            <a:ext cx="21653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  <a:latin typeface="Calibri" pitchFamily="34" charset="0"/>
              </a:rPr>
              <a:t>Fraction of quench limit</a:t>
            </a:r>
          </a:p>
        </p:txBody>
      </p:sp>
      <p:sp>
        <p:nvSpPr>
          <p:cNvPr id="24589" name="TextBox 20"/>
          <p:cNvSpPr txBox="1">
            <a:spLocks noChangeArrowheads="1"/>
          </p:cNvSpPr>
          <p:nvPr/>
        </p:nvSpPr>
        <p:spPr bwMode="auto">
          <a:xfrm>
            <a:off x="6624638" y="4059238"/>
            <a:ext cx="21669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  <a:latin typeface="Calibri" pitchFamily="34" charset="0"/>
              </a:rPr>
              <a:t>Fraction of quench limit</a:t>
            </a:r>
          </a:p>
        </p:txBody>
      </p:sp>
      <p:sp>
        <p:nvSpPr>
          <p:cNvPr id="24590" name="TextBox 21"/>
          <p:cNvSpPr txBox="1">
            <a:spLocks noChangeArrowheads="1"/>
          </p:cNvSpPr>
          <p:nvPr/>
        </p:nvSpPr>
        <p:spPr bwMode="auto">
          <a:xfrm>
            <a:off x="1298575" y="895350"/>
            <a:ext cx="847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  <a:latin typeface="Calibri" pitchFamily="34" charset="0"/>
              </a:rPr>
              <a:t>Step 1</a:t>
            </a:r>
          </a:p>
        </p:txBody>
      </p:sp>
      <p:sp>
        <p:nvSpPr>
          <p:cNvPr id="24591" name="TextBox 22"/>
          <p:cNvSpPr txBox="1">
            <a:spLocks noChangeArrowheads="1"/>
          </p:cNvSpPr>
          <p:nvPr/>
        </p:nvSpPr>
        <p:spPr bwMode="auto">
          <a:xfrm>
            <a:off x="4024313" y="927100"/>
            <a:ext cx="847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  <a:latin typeface="Calibri" pitchFamily="34" charset="0"/>
              </a:rPr>
              <a:t>Step 2</a:t>
            </a:r>
          </a:p>
        </p:txBody>
      </p:sp>
      <p:sp>
        <p:nvSpPr>
          <p:cNvPr id="24592" name="TextBox 23"/>
          <p:cNvSpPr txBox="1">
            <a:spLocks noChangeArrowheads="1"/>
          </p:cNvSpPr>
          <p:nvPr/>
        </p:nvSpPr>
        <p:spPr bwMode="auto">
          <a:xfrm>
            <a:off x="7138988" y="919163"/>
            <a:ext cx="847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  <a:latin typeface="Calibri" pitchFamily="34" charset="0"/>
              </a:rPr>
              <a:t>Step 3</a:t>
            </a:r>
          </a:p>
        </p:txBody>
      </p:sp>
      <p:sp>
        <p:nvSpPr>
          <p:cNvPr id="24593" name="TextBox 16"/>
          <p:cNvSpPr txBox="1">
            <a:spLocks noChangeArrowheads="1"/>
          </p:cNvSpPr>
          <p:nvPr/>
        </p:nvSpPr>
        <p:spPr bwMode="auto">
          <a:xfrm>
            <a:off x="2181225" y="0"/>
            <a:ext cx="5384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800000"/>
                </a:solidFill>
              </a:rPr>
              <a:t>Methodology for ramping to maximum gradient and full beam loading…?</a:t>
            </a:r>
          </a:p>
        </p:txBody>
      </p:sp>
      <p:sp>
        <p:nvSpPr>
          <p:cNvPr id="24594" name="TextBox 17"/>
          <p:cNvSpPr txBox="1">
            <a:spLocks noChangeArrowheads="1"/>
          </p:cNvSpPr>
          <p:nvPr/>
        </p:nvSpPr>
        <p:spPr bwMode="auto">
          <a:xfrm>
            <a:off x="307975" y="6408738"/>
            <a:ext cx="81227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i="1" dirty="0" smtClean="0">
                <a:solidFill>
                  <a:srgbClr val="800000"/>
                </a:solidFill>
              </a:rPr>
              <a:t>Would be possible to do initial tests of methodology in RF-only mode at NML?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274257" y="557768"/>
            <a:ext cx="172354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Julian </a:t>
            </a:r>
            <a:r>
              <a:rPr lang="en-US" dirty="0" err="1" smtClean="0"/>
              <a:t>Branlard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07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GeV-class </a:t>
            </a:r>
            <a:r>
              <a:rPr lang="en-US" sz="2800" dirty="0" smtClean="0"/>
              <a:t>pulsed </a:t>
            </a:r>
            <a:r>
              <a:rPr lang="en-US" sz="2800" dirty="0"/>
              <a:t>linacs based on TESLA technology</a:t>
            </a:r>
            <a:r>
              <a:rPr lang="en-US" sz="2800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34718"/>
            <a:ext cx="7772400" cy="5366082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b="0" baseline="0" dirty="0" smtClean="0">
                <a:solidFill>
                  <a:srgbClr val="FF0000"/>
                </a:solidFill>
              </a:rPr>
              <a:t>TTF (2001)</a:t>
            </a:r>
            <a:r>
              <a:rPr lang="en-US" dirty="0">
                <a:solidFill>
                  <a:srgbClr val="FF0000"/>
                </a:solidFill>
              </a:rPr>
              <a:t> 250 </a:t>
            </a:r>
            <a:r>
              <a:rPr lang="en-US" dirty="0" smtClean="0">
                <a:solidFill>
                  <a:srgbClr val="FF0000"/>
                </a:solidFill>
              </a:rPr>
              <a:t>MeV; 17 cavities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b="0" i="1" u="sng" baseline="0" dirty="0" smtClean="0">
                <a:solidFill>
                  <a:srgbClr val="0070C0"/>
                </a:solidFill>
              </a:rPr>
              <a:t>Demonstrated full current</a:t>
            </a:r>
            <a:r>
              <a:rPr lang="en-US" i="1" u="sng" dirty="0" smtClean="0">
                <a:solidFill>
                  <a:srgbClr val="0070C0"/>
                </a:solidFill>
              </a:rPr>
              <a:t>, stable acceleration</a:t>
            </a:r>
            <a:endParaRPr lang="en-US" b="0" i="1" u="sng" baseline="0" dirty="0" smtClean="0">
              <a:solidFill>
                <a:srgbClr val="0070C0"/>
              </a:solidFill>
            </a:endParaRPr>
          </a:p>
          <a:p>
            <a:pPr marL="342900" lvl="1" indent="-342900">
              <a:buFontTx/>
              <a:buChar char="•"/>
            </a:pPr>
            <a:r>
              <a:rPr lang="en-US" b="0" baseline="0" dirty="0" smtClean="0">
                <a:solidFill>
                  <a:srgbClr val="FF0000"/>
                </a:solidFill>
              </a:rPr>
              <a:t>SNS (2006</a:t>
            </a:r>
            <a:r>
              <a:rPr lang="en-US" dirty="0">
                <a:solidFill>
                  <a:srgbClr val="FF0000"/>
                </a:solidFill>
              </a:rPr>
              <a:t>) 1 </a:t>
            </a:r>
            <a:r>
              <a:rPr lang="en-US" dirty="0" smtClean="0">
                <a:solidFill>
                  <a:srgbClr val="FF0000"/>
                </a:solidFill>
              </a:rPr>
              <a:t>GeV; 81 cavities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b="0" baseline="0" dirty="0" smtClean="0">
                <a:solidFill>
                  <a:srgbClr val="FF0000"/>
                </a:solidFill>
              </a:rPr>
              <a:t>98% SC</a:t>
            </a:r>
            <a:r>
              <a:rPr lang="en-US" b="0" dirty="0" smtClean="0">
                <a:solidFill>
                  <a:srgbClr val="FF0000"/>
                </a:solidFill>
              </a:rPr>
              <a:t> linac availability</a:t>
            </a:r>
            <a:endParaRPr lang="en-US" b="0" baseline="0" dirty="0" smtClean="0">
              <a:solidFill>
                <a:srgbClr val="FF0000"/>
              </a:solidFill>
            </a:endParaRPr>
          </a:p>
          <a:p>
            <a:pPr marL="342900" lvl="1" indent="-342900">
              <a:buFontTx/>
              <a:buChar char="•"/>
            </a:pPr>
            <a:r>
              <a:rPr lang="en-US" b="0" baseline="0" dirty="0" smtClean="0">
                <a:solidFill>
                  <a:srgbClr val="FF0000"/>
                </a:solidFill>
              </a:rPr>
              <a:t>FLASH (2005)</a:t>
            </a:r>
            <a:r>
              <a:rPr lang="en-US" dirty="0">
                <a:solidFill>
                  <a:srgbClr val="FF0000"/>
                </a:solidFill>
              </a:rPr>
              <a:t> 1.2 </a:t>
            </a:r>
            <a:r>
              <a:rPr lang="en-US" dirty="0" smtClean="0">
                <a:solidFill>
                  <a:srgbClr val="FF0000"/>
                </a:solidFill>
              </a:rPr>
              <a:t>GeV; 56 cavities</a:t>
            </a:r>
          </a:p>
          <a:p>
            <a:pPr marL="742950" lvl="2" indent="-342900"/>
            <a:r>
              <a:rPr lang="en-US" sz="2400" dirty="0">
                <a:solidFill>
                  <a:srgbClr val="FF0000"/>
                </a:solidFill>
              </a:rPr>
              <a:t>9 mA </a:t>
            </a:r>
            <a:r>
              <a:rPr lang="en-US" sz="2400" dirty="0" smtClean="0">
                <a:solidFill>
                  <a:srgbClr val="FF0000"/>
                </a:solidFill>
              </a:rPr>
              <a:t>demonstrations (</a:t>
            </a:r>
            <a:r>
              <a:rPr lang="en-US" sz="2400" dirty="0">
                <a:solidFill>
                  <a:srgbClr val="FF0000"/>
                </a:solidFill>
              </a:rPr>
              <a:t>2008 -)</a:t>
            </a:r>
          </a:p>
          <a:p>
            <a:pPr marL="342900" lvl="1" indent="-342900">
              <a:buFontTx/>
              <a:buChar char="•"/>
            </a:pPr>
            <a:endParaRPr lang="en-US" b="0" dirty="0" smtClean="0"/>
          </a:p>
          <a:p>
            <a:pPr marL="342900" lvl="1" indent="-342900">
              <a:buFontTx/>
              <a:buChar char="•"/>
            </a:pPr>
            <a:r>
              <a:rPr lang="en-US" b="0" dirty="0" smtClean="0"/>
              <a:t>KEK-STF (2013 -) ~ 16 cavities</a:t>
            </a:r>
          </a:p>
          <a:p>
            <a:r>
              <a:rPr lang="en-US" i="1" u="sng" dirty="0" smtClean="0">
                <a:solidFill>
                  <a:schemeClr val="tx1"/>
                </a:solidFill>
              </a:rPr>
              <a:t>NML (2012 -) ~ 48 high gradient cavities</a:t>
            </a:r>
            <a:endParaRPr lang="en-US" i="1" u="sng" baseline="0" dirty="0" smtClean="0">
              <a:solidFill>
                <a:schemeClr val="tx1"/>
              </a:solidFill>
            </a:endParaRPr>
          </a:p>
          <a:p>
            <a:r>
              <a:rPr lang="en-US" sz="2400" b="0" baseline="0" dirty="0" smtClean="0"/>
              <a:t>EU-XFEL (2014) - 800 cavities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r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2011-10-28</a:t>
            </a:r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02006" y="6400800"/>
            <a:ext cx="4339988" cy="457200"/>
          </a:xfrm>
        </p:spPr>
        <p:txBody>
          <a:bodyPr/>
          <a:lstStyle/>
          <a:p>
            <a:pPr defTabSz="457200"/>
            <a:r>
              <a:rPr lang="en-US" dirty="0" smtClean="0"/>
              <a:t>Planning/Strategy Workshop </a:t>
            </a:r>
          </a:p>
          <a:p>
            <a:pPr defTabSz="457200"/>
            <a:r>
              <a:rPr lang="en-US" dirty="0" smtClean="0"/>
              <a:t>(Marc Ross - Fermilab)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C64E1E01-CFF9-374C-90C0-378C39CD55E6}" type="slidenum"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pPr defTabSz="457200"/>
              <a:t>2</a:t>
            </a:fld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593560" y="3850105"/>
            <a:ext cx="7267074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9647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23346C"/>
                </a:solidFill>
                <a:effectLst/>
                <a:latin typeface="+mj-lt"/>
                <a:ea typeface="+mj-ea"/>
                <a:cs typeface="+mj-cs"/>
              </a:rPr>
              <a:t>ILC Linac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7772400" cy="58674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Linac to provide 250 GeV mono-energetic, long-term stable, high power beams, reliably, with minimum cost.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400" dirty="0" smtClean="0"/>
              <a:t>Components:</a:t>
            </a:r>
          </a:p>
          <a:p>
            <a:r>
              <a:rPr lang="en-US" sz="2400" dirty="0" smtClean="0"/>
              <a:t>HLRF Source</a:t>
            </a:r>
          </a:p>
          <a:p>
            <a:r>
              <a:rPr lang="en-US" sz="2400" dirty="0" smtClean="0"/>
              <a:t>Power Distribution</a:t>
            </a:r>
          </a:p>
          <a:p>
            <a:r>
              <a:rPr lang="en-US" sz="2400" dirty="0" smtClean="0"/>
              <a:t>Cavity/CM</a:t>
            </a:r>
          </a:p>
          <a:p>
            <a:r>
              <a:rPr lang="en-US" sz="2400" dirty="0" smtClean="0"/>
              <a:t>“Beam”</a:t>
            </a:r>
          </a:p>
          <a:p>
            <a:r>
              <a:rPr lang="en-US" sz="2400" dirty="0" smtClean="0"/>
              <a:t>Controls</a:t>
            </a:r>
          </a:p>
          <a:p>
            <a:r>
              <a:rPr lang="en-US" sz="2400" dirty="0" smtClean="0"/>
              <a:t>Utilities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122821" y="2874476"/>
            <a:ext cx="502117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B050"/>
                </a:solidFill>
              </a:rPr>
              <a:t>Cost Drivers:</a:t>
            </a:r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B050"/>
                </a:solidFill>
              </a:rPr>
              <a:t>Gradient</a:t>
            </a:r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B050"/>
                </a:solidFill>
              </a:rPr>
              <a:t>Cryogenics</a:t>
            </a:r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B050"/>
                </a:solidFill>
              </a:rPr>
              <a:t>Electricity/Cooling</a:t>
            </a:r>
            <a:endParaRPr lang="en-US" sz="2400" b="1" dirty="0">
              <a:solidFill>
                <a:srgbClr val="00B050"/>
              </a:solidFill>
            </a:endParaRPr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B050"/>
                </a:solidFill>
              </a:rPr>
              <a:t>RF Power Source/ Distribution</a:t>
            </a:r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b="1" u="sng" dirty="0" smtClean="0">
                <a:solidFill>
                  <a:srgbClr val="C00000"/>
                </a:solidFill>
              </a:rPr>
              <a:t>Pre-installation CM Testing</a:t>
            </a:r>
            <a:endParaRPr lang="en-US" sz="2400" b="1" u="sng" dirty="0">
              <a:solidFill>
                <a:srgbClr val="C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r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2011-10-28</a:t>
            </a:r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C64E1E01-CFF9-374C-90C0-378C39CD55E6}" type="slidenum"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pPr defTabSz="457200"/>
              <a:t>3</a:t>
            </a:fld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4622" y="6100544"/>
            <a:ext cx="2383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HLRF=High Level RF</a:t>
            </a:r>
          </a:p>
          <a:p>
            <a:r>
              <a:rPr lang="en-US" dirty="0" smtClean="0"/>
              <a:t>CM=</a:t>
            </a:r>
            <a:r>
              <a:rPr lang="en-US" dirty="0" err="1" smtClean="0"/>
              <a:t>CryoModule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67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23346C"/>
                </a:solidFill>
                <a:effectLst/>
                <a:latin typeface="+mj-lt"/>
                <a:ea typeface="+mj-ea"/>
                <a:cs typeface="+mj-cs"/>
              </a:rPr>
              <a:t>ILC Linac Baseline Testing: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990600"/>
            <a:ext cx="8057147" cy="5181600"/>
          </a:xfrm>
        </p:spPr>
        <p:txBody>
          <a:bodyPr/>
          <a:lstStyle/>
          <a:p>
            <a:r>
              <a:rPr lang="en-US" dirty="0" smtClean="0"/>
              <a:t>TWO baseline High Level RF options:</a:t>
            </a:r>
          </a:p>
          <a:p>
            <a:pPr lvl="1"/>
            <a:r>
              <a:rPr lang="en-US" dirty="0" smtClean="0"/>
              <a:t>To best suit site topography</a:t>
            </a:r>
          </a:p>
          <a:p>
            <a:pPr lvl="1"/>
            <a:r>
              <a:rPr lang="en-US" dirty="0" smtClean="0"/>
              <a:t>Both require system tests</a:t>
            </a:r>
          </a:p>
          <a:p>
            <a:pPr lvl="1"/>
            <a:r>
              <a:rPr lang="en-US" dirty="0" smtClean="0"/>
              <a:t>Third option: RDR Backup</a:t>
            </a:r>
          </a:p>
          <a:p>
            <a:r>
              <a:rPr lang="en-US" dirty="0" smtClean="0"/>
              <a:t>Gradient, RF Power, Utility, Cryogenic, linac length and controls </a:t>
            </a:r>
            <a:r>
              <a:rPr lang="en-US" dirty="0" smtClean="0">
                <a:solidFill>
                  <a:srgbClr val="C00000"/>
                </a:solidFill>
              </a:rPr>
              <a:t>overhead margins</a:t>
            </a:r>
            <a:r>
              <a:rPr lang="en-US" dirty="0" smtClean="0"/>
              <a:t> to be specified and tested</a:t>
            </a:r>
          </a:p>
          <a:p>
            <a:pPr lvl="1"/>
            <a:r>
              <a:rPr lang="en-US" dirty="0" smtClean="0"/>
              <a:t>Includes test of gradient ‘spread’</a:t>
            </a:r>
          </a:p>
          <a:p>
            <a:r>
              <a:rPr lang="en-US" sz="3200" i="1" u="sng" dirty="0" smtClean="0">
                <a:solidFill>
                  <a:schemeClr val="tx1"/>
                </a:solidFill>
              </a:rPr>
              <a:t>Primary Goal of System Test </a:t>
            </a:r>
            <a:r>
              <a:rPr lang="en-US" sz="3200" i="1" u="sng" dirty="0" smtClean="0">
                <a:solidFill>
                  <a:schemeClr val="tx1"/>
                </a:solidFill>
                <a:sym typeface="Wingdings" pitchFamily="2" charset="2"/>
              </a:rPr>
              <a:t>  </a:t>
            </a:r>
            <a:r>
              <a:rPr lang="en-US" sz="3200" i="1" u="sng" dirty="0" smtClean="0">
                <a:solidFill>
                  <a:srgbClr val="C00000"/>
                </a:solidFill>
                <a:sym typeface="Wingdings" pitchFamily="2" charset="2"/>
              </a:rPr>
              <a:t>COST</a:t>
            </a:r>
          </a:p>
          <a:p>
            <a:pPr lvl="1"/>
            <a:r>
              <a:rPr lang="en-US" i="1" u="sng" dirty="0" smtClean="0">
                <a:solidFill>
                  <a:schemeClr val="tx1"/>
                </a:solidFill>
              </a:rPr>
              <a:t>Cost contained by best-effort evaluation of baseline </a:t>
            </a:r>
            <a:r>
              <a:rPr lang="en-US" u="sng" dirty="0" smtClean="0">
                <a:solidFill>
                  <a:srgbClr val="C00000"/>
                </a:solidFill>
              </a:rPr>
              <a:t>cost </a:t>
            </a:r>
            <a:r>
              <a:rPr lang="en-US" u="sng" dirty="0" smtClean="0">
                <a:solidFill>
                  <a:srgbClr val="C00000"/>
                </a:solidFill>
                <a:sym typeface="Wingdings" pitchFamily="2" charset="2"/>
              </a:rPr>
              <a:t> </a:t>
            </a:r>
            <a:r>
              <a:rPr lang="en-US" u="sng" dirty="0" smtClean="0">
                <a:solidFill>
                  <a:srgbClr val="C00000"/>
                </a:solidFill>
              </a:rPr>
              <a:t>performance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i="1" u="sng" dirty="0" smtClean="0">
                <a:solidFill>
                  <a:schemeClr val="tx1"/>
                </a:solidFill>
              </a:rPr>
              <a:t>relationship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r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2011-10-28</a:t>
            </a:r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 smtClean="0"/>
              <a:t>Planning/Strategy Workshop (Marc Ross - Fermilab)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C64E1E01-CFF9-374C-90C0-378C39CD55E6}" type="slidenum"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pPr defTabSz="457200"/>
              <a:t>4</a:t>
            </a:fld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41102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Linac Design - 2007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30400"/>
            <a:ext cx="7772400" cy="593678"/>
          </a:xfrm>
        </p:spPr>
        <p:txBody>
          <a:bodyPr/>
          <a:lstStyle/>
          <a:p>
            <a:pPr marL="0" indent="0">
              <a:buNone/>
            </a:pPr>
            <a:r>
              <a:rPr lang="en-US" b="0" dirty="0" smtClean="0"/>
              <a:t>(Basis for NML)</a:t>
            </a:r>
            <a:endParaRPr lang="en-US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r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2011-10-28</a:t>
            </a:r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 smtClean="0"/>
              <a:t>Planning/Strategy Workshop (Marc Ross - Fermilab)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C64E1E01-CFF9-374C-90C0-378C39CD55E6}" type="slidenum"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pPr defTabSz="457200"/>
              <a:t>5</a:t>
            </a:fld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3" t="25224" r="4073" b="14027"/>
          <a:stretch>
            <a:fillRect/>
          </a:stretch>
        </p:blipFill>
        <p:spPr bwMode="auto">
          <a:xfrm>
            <a:off x="0" y="1604200"/>
            <a:ext cx="9144000" cy="445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631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412" y="76200"/>
            <a:ext cx="7997588" cy="914400"/>
          </a:xfrm>
        </p:spPr>
        <p:txBody>
          <a:bodyPr/>
          <a:lstStyle/>
          <a:p>
            <a:r>
              <a:rPr lang="en-US" dirty="0" smtClean="0"/>
              <a:t>2009 Linac RF (KCS + DRFS):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36" r="42528" b="41706"/>
          <a:stretch/>
        </p:blipFill>
        <p:spPr>
          <a:xfrm>
            <a:off x="-1" y="3577406"/>
            <a:ext cx="5149339" cy="3047983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C64E1E01-CFF9-374C-90C0-378C39CD55E6}" type="slidenum"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pPr defTabSz="457200"/>
              <a:t>6</a:t>
            </a:fld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pic>
        <p:nvPicPr>
          <p:cNvPr id="7" name="Picture 2" descr="klystron cluster graphi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9" t="60954" r="11779" b="10716"/>
          <a:stretch/>
        </p:blipFill>
        <p:spPr bwMode="auto">
          <a:xfrm>
            <a:off x="381002" y="850248"/>
            <a:ext cx="8333789" cy="2727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2807368" y="1844843"/>
            <a:ext cx="1411706" cy="46523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4294967295"/>
          </p:nvPr>
        </p:nvSpPr>
        <p:spPr>
          <a:xfrm>
            <a:off x="4796588" y="3866162"/>
            <a:ext cx="4219075" cy="2306038"/>
          </a:xfrm>
        </p:spPr>
        <p:txBody>
          <a:bodyPr/>
          <a:lstStyle/>
          <a:p>
            <a:r>
              <a:rPr lang="en-US" dirty="0" smtClean="0"/>
              <a:t>KCS: 26 cavities powered from a single tap-off (similar to NML)</a:t>
            </a:r>
          </a:p>
          <a:p>
            <a:r>
              <a:rPr lang="en-US" dirty="0" smtClean="0"/>
              <a:t>DRFS: cavities powered in groups of 4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390705" y="3545305"/>
            <a:ext cx="843638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r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2011-10-28</a:t>
            </a:r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 smtClean="0"/>
              <a:t>Planning/Strategy Workshop (Marc Ross - Fermilab)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11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Flattop Operation with a </a:t>
            </a:r>
            <a:r>
              <a:rPr lang="en-US" sz="4000" i="1" dirty="0">
                <a:solidFill>
                  <a:srgbClr val="C00000"/>
                </a:solidFill>
              </a:rPr>
              <a:t>Spread</a:t>
            </a:r>
            <a:r>
              <a:rPr lang="en-US" sz="4000" dirty="0"/>
              <a:t> of Cavity </a:t>
            </a:r>
            <a:r>
              <a:rPr lang="en-US" sz="4000" dirty="0" smtClean="0"/>
              <a:t>Gradients</a:t>
            </a:r>
            <a:endParaRPr lang="en-US" sz="4000" dirty="0"/>
          </a:p>
        </p:txBody>
      </p:sp>
      <p:grpSp>
        <p:nvGrpSpPr>
          <p:cNvPr id="9237" name="Group 21"/>
          <p:cNvGrpSpPr>
            <a:grpSpLocks/>
          </p:cNvGrpSpPr>
          <p:nvPr/>
        </p:nvGrpSpPr>
        <p:grpSpPr bwMode="auto">
          <a:xfrm>
            <a:off x="736600" y="1817688"/>
            <a:ext cx="7661275" cy="4746625"/>
            <a:chOff x="464" y="1145"/>
            <a:chExt cx="4826" cy="2990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773"/>
            <a:stretch>
              <a:fillRect/>
            </a:stretch>
          </p:blipFill>
          <p:spPr bwMode="auto">
            <a:xfrm>
              <a:off x="843" y="1145"/>
              <a:ext cx="4365" cy="25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220" name="Text Box 4"/>
            <p:cNvSpPr txBox="1">
              <a:spLocks noChangeArrowheads="1"/>
            </p:cNvSpPr>
            <p:nvPr/>
          </p:nvSpPr>
          <p:spPr bwMode="auto">
            <a:xfrm>
              <a:off x="1730" y="2716"/>
              <a:ext cx="52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</a:rPr>
                <a:t>Input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</a:rPr>
                <a:t>Power</a:t>
              </a:r>
            </a:p>
          </p:txBody>
        </p:sp>
        <p:sp>
          <p:nvSpPr>
            <p:cNvPr id="9221" name="Text Box 5"/>
            <p:cNvSpPr txBox="1">
              <a:spLocks noChangeArrowheads="1"/>
            </p:cNvSpPr>
            <p:nvPr/>
          </p:nvSpPr>
          <p:spPr bwMode="auto">
            <a:xfrm>
              <a:off x="2706" y="1772"/>
              <a:ext cx="4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</a:rPr>
                <a:t>Qext</a:t>
              </a:r>
            </a:p>
          </p:txBody>
        </p:sp>
        <p:sp>
          <p:nvSpPr>
            <p:cNvPr id="9222" name="Text Box 6"/>
            <p:cNvSpPr txBox="1">
              <a:spLocks noChangeArrowheads="1"/>
            </p:cNvSpPr>
            <p:nvPr/>
          </p:nvSpPr>
          <p:spPr bwMode="auto">
            <a:xfrm>
              <a:off x="3926" y="2867"/>
              <a:ext cx="72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</a:rPr>
                <a:t>Reflected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</a:rPr>
                <a:t>Power</a:t>
              </a:r>
            </a:p>
          </p:txBody>
        </p:sp>
        <p:sp>
          <p:nvSpPr>
            <p:cNvPr id="9223" name="Text Box 7"/>
            <p:cNvSpPr txBox="1">
              <a:spLocks noChangeArrowheads="1"/>
            </p:cNvSpPr>
            <p:nvPr/>
          </p:nvSpPr>
          <p:spPr bwMode="auto">
            <a:xfrm>
              <a:off x="3646" y="3731"/>
              <a:ext cx="49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</a:rPr>
                <a:t>38.5</a:t>
              </a: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</a:rPr>
                <a:t>MV/m</a:t>
              </a:r>
            </a:p>
          </p:txBody>
        </p:sp>
        <p:sp>
          <p:nvSpPr>
            <p:cNvPr id="9224" name="Line 8"/>
            <p:cNvSpPr>
              <a:spLocks noChangeShapeType="1"/>
            </p:cNvSpPr>
            <p:nvPr/>
          </p:nvSpPr>
          <p:spPr bwMode="auto">
            <a:xfrm>
              <a:off x="3898" y="3567"/>
              <a:ext cx="0" cy="17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225" name="Text Box 9"/>
            <p:cNvSpPr txBox="1">
              <a:spLocks noChangeArrowheads="1"/>
            </p:cNvSpPr>
            <p:nvPr/>
          </p:nvSpPr>
          <p:spPr bwMode="auto">
            <a:xfrm>
              <a:off x="1841" y="3731"/>
              <a:ext cx="49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</a:rPr>
                <a:t>24.5</a:t>
              </a: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</a:rPr>
                <a:t>MV/m</a:t>
              </a:r>
            </a:p>
          </p:txBody>
        </p:sp>
        <p:sp>
          <p:nvSpPr>
            <p:cNvPr id="9226" name="Line 10"/>
            <p:cNvSpPr>
              <a:spLocks noChangeShapeType="1"/>
            </p:cNvSpPr>
            <p:nvPr/>
          </p:nvSpPr>
          <p:spPr bwMode="auto">
            <a:xfrm>
              <a:off x="2093" y="3567"/>
              <a:ext cx="0" cy="17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227" name="Text Box 11"/>
            <p:cNvSpPr txBox="1">
              <a:spLocks noChangeArrowheads="1"/>
            </p:cNvSpPr>
            <p:nvPr/>
          </p:nvSpPr>
          <p:spPr bwMode="auto">
            <a:xfrm rot="16200000">
              <a:off x="-76" y="2126"/>
              <a:ext cx="138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smtClean="0">
                  <a:solidFill>
                    <a:srgbClr val="000000"/>
                  </a:solidFill>
                </a:rPr>
                <a:t>Fractional Size</a:t>
              </a:r>
            </a:p>
          </p:txBody>
        </p:sp>
        <p:sp>
          <p:nvSpPr>
            <p:cNvPr id="9229" name="Text Box 13"/>
            <p:cNvSpPr txBox="1">
              <a:spLocks noChangeArrowheads="1"/>
            </p:cNvSpPr>
            <p:nvPr/>
          </p:nvSpPr>
          <p:spPr bwMode="auto">
            <a:xfrm>
              <a:off x="2530" y="3731"/>
              <a:ext cx="49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</a:rPr>
                <a:t>29.8</a:t>
              </a: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</a:rPr>
                <a:t>MV/m</a:t>
              </a:r>
            </a:p>
          </p:txBody>
        </p:sp>
        <p:sp>
          <p:nvSpPr>
            <p:cNvPr id="9230" name="Line 14"/>
            <p:cNvSpPr>
              <a:spLocks noChangeShapeType="1"/>
            </p:cNvSpPr>
            <p:nvPr/>
          </p:nvSpPr>
          <p:spPr bwMode="auto">
            <a:xfrm>
              <a:off x="2782" y="3567"/>
              <a:ext cx="0" cy="17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231" name="Text Box 15"/>
            <p:cNvSpPr txBox="1">
              <a:spLocks noChangeArrowheads="1"/>
            </p:cNvSpPr>
            <p:nvPr/>
          </p:nvSpPr>
          <p:spPr bwMode="auto">
            <a:xfrm>
              <a:off x="4622" y="3452"/>
              <a:ext cx="6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</a:rPr>
                <a:t>Gradient</a:t>
              </a:r>
            </a:p>
          </p:txBody>
        </p:sp>
        <p:sp>
          <p:nvSpPr>
            <p:cNvPr id="9233" name="Text Box 17"/>
            <p:cNvSpPr txBox="1">
              <a:spLocks noChangeArrowheads="1"/>
            </p:cNvSpPr>
            <p:nvPr/>
          </p:nvSpPr>
          <p:spPr bwMode="auto">
            <a:xfrm>
              <a:off x="464" y="3697"/>
              <a:ext cx="818" cy="41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000000"/>
                  </a:solidFill>
                </a:rPr>
                <a:t>31.5 MV/m</a:t>
              </a: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000000"/>
                  </a:solidFill>
                </a:rPr>
                <a:t>Average </a:t>
              </a:r>
            </a:p>
          </p:txBody>
        </p:sp>
        <p:sp>
          <p:nvSpPr>
            <p:cNvPr id="9234" name="Line 18"/>
            <p:cNvSpPr>
              <a:spLocks noChangeShapeType="1"/>
            </p:cNvSpPr>
            <p:nvPr/>
          </p:nvSpPr>
          <p:spPr bwMode="auto">
            <a:xfrm>
              <a:off x="1282" y="3905"/>
              <a:ext cx="271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cxnSp>
        <p:nvCxnSpPr>
          <p:cNvPr id="3" name="Straight Connector 2"/>
          <p:cNvCxnSpPr/>
          <p:nvPr/>
        </p:nvCxnSpPr>
        <p:spPr>
          <a:xfrm>
            <a:off x="3441012" y="1817688"/>
            <a:ext cx="0" cy="19859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176174" y="1809668"/>
            <a:ext cx="0" cy="19859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6993054" y="5871260"/>
            <a:ext cx="1796109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+/- 20% spread allowed</a:t>
            </a:r>
          </a:p>
        </p:txBody>
      </p:sp>
      <p:sp>
        <p:nvSpPr>
          <p:cNvPr id="24" name="Line 18"/>
          <p:cNvSpPr>
            <a:spLocks noChangeShapeType="1"/>
          </p:cNvSpPr>
          <p:nvPr/>
        </p:nvSpPr>
        <p:spPr bwMode="auto">
          <a:xfrm flipH="1">
            <a:off x="6582231" y="6201460"/>
            <a:ext cx="430213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09428" y="3280460"/>
            <a:ext cx="1161616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Most important slide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492622" y="1119114"/>
            <a:ext cx="1651378" cy="156966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cavity-by-cavity </a:t>
            </a:r>
            <a:r>
              <a:rPr lang="en-US" sz="1600" dirty="0"/>
              <a:t>adjustable power and </a:t>
            </a:r>
            <a:r>
              <a:rPr lang="en-US" sz="1600" dirty="0" err="1"/>
              <a:t>Q_l</a:t>
            </a:r>
            <a:r>
              <a:rPr lang="en-US" sz="1600" dirty="0"/>
              <a:t>. </a:t>
            </a:r>
            <a:endParaRPr lang="en-US" sz="1600" dirty="0" smtClean="0"/>
          </a:p>
          <a:p>
            <a:r>
              <a:rPr lang="en-US" sz="1600" dirty="0" smtClean="0"/>
              <a:t>Rise </a:t>
            </a:r>
            <a:r>
              <a:rPr lang="en-US" sz="1600" dirty="0"/>
              <a:t>time is common to all cavities –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-1" y="1303970"/>
            <a:ext cx="1746913" cy="107721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Assumes flat distribution of limiting gradients 31.5 +/- 20%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600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ILC Linac Parameters: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012572"/>
              </p:ext>
            </p:extLst>
          </p:nvPr>
        </p:nvGraphicFramePr>
        <p:xfrm>
          <a:off x="669756" y="1027446"/>
          <a:ext cx="8057148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8574"/>
                <a:gridCol w="402857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Number of cavities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14,560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Repetition rate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Hz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Gradient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31.5 avg. MV/m (25 to 38 at most )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K Cryogenic load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1.3 W / cavity average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Final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Energy Stability / energy spread 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0.1% (per RF unit?)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r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2011-10-28</a:t>
            </a:r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 smtClean="0"/>
              <a:t>Planning/Strategy Workshop (Marc Ross - Fermilab)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C64E1E01-CFF9-374C-90C0-378C39CD55E6}" type="slidenum"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pPr defTabSz="457200"/>
              <a:t>8</a:t>
            </a:fld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280975"/>
              </p:ext>
            </p:extLst>
          </p:nvPr>
        </p:nvGraphicFramePr>
        <p:xfrm>
          <a:off x="501318" y="3252522"/>
          <a:ext cx="8001001" cy="2963824"/>
        </p:xfrm>
        <a:graphic>
          <a:graphicData uri="http://schemas.openxmlformats.org/drawingml/2006/table">
            <a:tbl>
              <a:tblPr/>
              <a:tblGrid>
                <a:gridCol w="1267931"/>
                <a:gridCol w="941870"/>
                <a:gridCol w="975644"/>
                <a:gridCol w="886401"/>
                <a:gridCol w="957355"/>
                <a:gridCol w="990600"/>
                <a:gridCol w="990600"/>
                <a:gridCol w="990600"/>
              </a:tblGrid>
              <a:tr h="626958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250 </a:t>
                      </a:r>
                      <a:r>
                        <a:rPr lang="en-US" sz="1600" b="1" dirty="0" err="1" smtClean="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GeV</a:t>
                      </a:r>
                      <a:r>
                        <a:rPr lang="en-US" sz="1600" b="1" dirty="0" smtClean="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/beam</a:t>
                      </a:r>
                      <a:endParaRPr lang="en-US" sz="1600" b="1" dirty="0">
                        <a:solidFill>
                          <a:srgbClr val="0000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# of bunches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bunch </a:t>
                      </a:r>
                      <a:r>
                        <a:rPr lang="en-US" sz="16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spacing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beam current 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beam duration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rf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 peak </a:t>
                      </a:r>
                      <a:r>
                        <a:rPr lang="en-US" sz="16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power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fill </a:t>
                      </a:r>
                      <a:r>
                        <a:rPr lang="en-US" sz="16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time, </a:t>
                      </a:r>
                      <a:r>
                        <a:rPr lang="en-US" sz="1600" dirty="0" err="1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n-US" sz="1600" baseline="-25000" dirty="0" err="1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rf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 pulse </a:t>
                      </a:r>
                      <a:r>
                        <a:rPr lang="en-US" sz="16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duration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724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660066"/>
                          </a:solidFill>
                          <a:latin typeface="Calibri"/>
                          <a:ea typeface="Calibri"/>
                          <a:cs typeface="Times New Roman"/>
                        </a:rPr>
                        <a:t>full beam RDR</a:t>
                      </a:r>
                      <a:endParaRPr lang="en-US" sz="1600" dirty="0">
                        <a:solidFill>
                          <a:srgbClr val="66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660066"/>
                          </a:solidFill>
                          <a:latin typeface="Calibri"/>
                          <a:ea typeface="Calibri"/>
                          <a:cs typeface="Times New Roman"/>
                        </a:rPr>
                        <a:t>2625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660066"/>
                          </a:solidFill>
                          <a:latin typeface="Calibri"/>
                          <a:ea typeface="Calibri"/>
                          <a:cs typeface="Times New Roman"/>
                        </a:rPr>
                        <a:t>369.2 ns</a:t>
                      </a:r>
                      <a:endParaRPr lang="en-US" sz="1600" dirty="0">
                        <a:solidFill>
                          <a:srgbClr val="66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660066"/>
                          </a:solidFill>
                          <a:latin typeface="Calibri"/>
                          <a:ea typeface="Calibri"/>
                          <a:cs typeface="Times New Roman"/>
                        </a:rPr>
                        <a:t>9 </a:t>
                      </a:r>
                      <a:r>
                        <a:rPr lang="en-US" sz="1600" dirty="0" err="1" smtClean="0">
                          <a:solidFill>
                            <a:srgbClr val="660066"/>
                          </a:solidFill>
                          <a:latin typeface="Calibri"/>
                          <a:ea typeface="Calibri"/>
                          <a:cs typeface="Times New Roman"/>
                        </a:rPr>
                        <a:t>mA</a:t>
                      </a:r>
                      <a:endParaRPr lang="en-US" sz="1600" dirty="0">
                        <a:solidFill>
                          <a:srgbClr val="66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660066"/>
                          </a:solidFill>
                          <a:latin typeface="Calibri"/>
                          <a:ea typeface="Calibri"/>
                          <a:cs typeface="Times New Roman"/>
                        </a:rPr>
                        <a:t>0.969 ms</a:t>
                      </a:r>
                      <a:endParaRPr lang="en-US" sz="1600" dirty="0">
                        <a:solidFill>
                          <a:srgbClr val="66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660066"/>
                          </a:solidFill>
                          <a:latin typeface="Calibri"/>
                          <a:ea typeface="Calibri"/>
                          <a:cs typeface="Times New Roman"/>
                        </a:rPr>
                        <a:t>294.2 kW</a:t>
                      </a:r>
                      <a:endParaRPr lang="en-US" sz="1600" dirty="0">
                        <a:solidFill>
                          <a:srgbClr val="66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660066"/>
                          </a:solidFill>
                          <a:latin typeface="Calibri"/>
                          <a:ea typeface="Calibri"/>
                          <a:cs typeface="Times New Roman"/>
                        </a:rPr>
                        <a:t>0.595 ms</a:t>
                      </a:r>
                      <a:endParaRPr lang="en-US" sz="1600" dirty="0">
                        <a:solidFill>
                          <a:srgbClr val="66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660066"/>
                          </a:solidFill>
                          <a:latin typeface="Calibri"/>
                          <a:ea typeface="Calibri"/>
                          <a:cs typeface="Times New Roman"/>
                        </a:rPr>
                        <a:t>1.564 ms</a:t>
                      </a:r>
                      <a:endParaRPr lang="en-US" sz="1600" dirty="0">
                        <a:solidFill>
                          <a:srgbClr val="66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½ </a:t>
                      </a:r>
                      <a:r>
                        <a:rPr lang="en-US" sz="160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bunches A DRFS</a:t>
                      </a:r>
                      <a:endParaRPr lang="en-US" sz="16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1313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738.5 ns</a:t>
                      </a:r>
                      <a:endParaRPr lang="en-US" sz="16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4.5 </a:t>
                      </a:r>
                      <a:r>
                        <a:rPr lang="en-US" sz="1600" dirty="0" err="1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mA</a:t>
                      </a:r>
                      <a:endParaRPr lang="en-US" sz="16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0.969 ms</a:t>
                      </a:r>
                      <a:endParaRPr lang="en-US" sz="16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147.1 kW</a:t>
                      </a:r>
                      <a:endParaRPr lang="en-US" sz="16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1.190 ms</a:t>
                      </a:r>
                      <a:endParaRPr lang="en-US" sz="16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2.159 ms (up 38%)</a:t>
                      </a:r>
                      <a:endParaRPr lang="en-US" sz="16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9950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660066"/>
                          </a:solidFill>
                          <a:latin typeface="Calibri"/>
                          <a:ea typeface="Calibri"/>
                          <a:cs typeface="Times New Roman"/>
                        </a:rPr>
                        <a:t>½ </a:t>
                      </a:r>
                      <a:r>
                        <a:rPr lang="en-US" sz="1600" b="0" dirty="0" smtClean="0">
                          <a:solidFill>
                            <a:srgbClr val="660066"/>
                          </a:solidFill>
                          <a:latin typeface="Calibri"/>
                          <a:ea typeface="Calibri"/>
                          <a:cs typeface="Times New Roman"/>
                        </a:rPr>
                        <a:t>bunches B KCS</a:t>
                      </a:r>
                      <a:endParaRPr lang="en-US" sz="1600" b="0" dirty="0">
                        <a:solidFill>
                          <a:srgbClr val="66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660066"/>
                          </a:solidFill>
                          <a:latin typeface="Calibri"/>
                          <a:ea typeface="Calibri"/>
                          <a:cs typeface="Times New Roman"/>
                        </a:rPr>
                        <a:t>1313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660066"/>
                          </a:solidFill>
                          <a:latin typeface="Calibri"/>
                          <a:ea typeface="Calibri"/>
                          <a:cs typeface="Times New Roman"/>
                        </a:rPr>
                        <a:t>535.1 ns</a:t>
                      </a:r>
                      <a:endParaRPr lang="en-US" sz="1600" b="0" dirty="0">
                        <a:solidFill>
                          <a:srgbClr val="66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660066"/>
                          </a:solidFill>
                          <a:latin typeface="Calibri"/>
                          <a:ea typeface="Calibri"/>
                          <a:cs typeface="Times New Roman"/>
                        </a:rPr>
                        <a:t>6.21 </a:t>
                      </a:r>
                      <a:r>
                        <a:rPr lang="en-US" sz="1600" b="0" dirty="0" err="1" smtClean="0">
                          <a:solidFill>
                            <a:srgbClr val="660066"/>
                          </a:solidFill>
                          <a:latin typeface="Calibri"/>
                          <a:ea typeface="Calibri"/>
                          <a:cs typeface="Times New Roman"/>
                        </a:rPr>
                        <a:t>mA</a:t>
                      </a:r>
                      <a:endParaRPr lang="en-US" sz="1600" b="0" dirty="0">
                        <a:solidFill>
                          <a:srgbClr val="66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660066"/>
                          </a:solidFill>
                          <a:latin typeface="Calibri"/>
                          <a:ea typeface="Calibri"/>
                          <a:cs typeface="Times New Roman"/>
                        </a:rPr>
                        <a:t>0.702 ms</a:t>
                      </a:r>
                      <a:endParaRPr lang="en-US" sz="1600" b="0" dirty="0">
                        <a:solidFill>
                          <a:srgbClr val="66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660066"/>
                          </a:solidFill>
                          <a:latin typeface="Calibri"/>
                          <a:ea typeface="Calibri"/>
                          <a:cs typeface="Times New Roman"/>
                        </a:rPr>
                        <a:t>203.0 kW</a:t>
                      </a:r>
                      <a:endParaRPr lang="en-US" sz="1600" b="0" dirty="0">
                        <a:solidFill>
                          <a:srgbClr val="66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660066"/>
                          </a:solidFill>
                          <a:latin typeface="Calibri"/>
                          <a:ea typeface="Calibri"/>
                          <a:cs typeface="Times New Roman"/>
                        </a:rPr>
                        <a:t>0.862 ms</a:t>
                      </a:r>
                      <a:endParaRPr lang="en-US" sz="1600" b="0" dirty="0">
                        <a:solidFill>
                          <a:srgbClr val="66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660066"/>
                          </a:solidFill>
                          <a:latin typeface="Calibri"/>
                          <a:ea typeface="Calibri"/>
                          <a:cs typeface="Times New Roman"/>
                        </a:rPr>
                        <a:t>1.564 ms</a:t>
                      </a:r>
                      <a:endParaRPr lang="en-US" sz="1600" b="0" dirty="0">
                        <a:solidFill>
                          <a:srgbClr val="66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0741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660066"/>
                          </a:solidFill>
                          <a:latin typeface="Calibri"/>
                          <a:ea typeface="Calibri"/>
                          <a:cs typeface="Times New Roman"/>
                        </a:rPr>
                        <a:t>½ </a:t>
                      </a:r>
                      <a:r>
                        <a:rPr lang="en-US" sz="1600" b="0" dirty="0" smtClean="0">
                          <a:solidFill>
                            <a:srgbClr val="660066"/>
                          </a:solidFill>
                          <a:latin typeface="Calibri"/>
                          <a:ea typeface="Calibri"/>
                          <a:cs typeface="Times New Roman"/>
                        </a:rPr>
                        <a:t>bunches B RDR</a:t>
                      </a:r>
                      <a:endParaRPr lang="en-US" sz="1600" b="0" dirty="0">
                        <a:solidFill>
                          <a:srgbClr val="66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660066"/>
                          </a:solidFill>
                          <a:latin typeface="Calibri"/>
                          <a:ea typeface="Calibri"/>
                          <a:cs typeface="Times New Roman"/>
                        </a:rPr>
                        <a:t>1313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660066"/>
                          </a:solidFill>
                          <a:latin typeface="Calibri"/>
                          <a:ea typeface="Calibri"/>
                          <a:cs typeface="Times New Roman"/>
                        </a:rPr>
                        <a:t>553.8 ns</a:t>
                      </a:r>
                      <a:endParaRPr lang="en-US" sz="1600" b="0" dirty="0">
                        <a:solidFill>
                          <a:srgbClr val="66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660066"/>
                          </a:solidFill>
                          <a:latin typeface="Calibri"/>
                          <a:ea typeface="Calibri"/>
                          <a:cs typeface="Times New Roman"/>
                        </a:rPr>
                        <a:t>6 </a:t>
                      </a:r>
                      <a:r>
                        <a:rPr lang="en-US" sz="1600" b="0" dirty="0" err="1" smtClean="0">
                          <a:solidFill>
                            <a:srgbClr val="660066"/>
                          </a:solidFill>
                          <a:latin typeface="Calibri"/>
                          <a:ea typeface="Calibri"/>
                          <a:cs typeface="Times New Roman"/>
                        </a:rPr>
                        <a:t>mA</a:t>
                      </a:r>
                      <a:endParaRPr lang="en-US" sz="1600" b="0" dirty="0">
                        <a:solidFill>
                          <a:srgbClr val="66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660066"/>
                          </a:solidFill>
                          <a:latin typeface="Calibri"/>
                          <a:ea typeface="Calibri"/>
                          <a:cs typeface="Times New Roman"/>
                        </a:rPr>
                        <a:t>0.727 ms</a:t>
                      </a:r>
                      <a:endParaRPr lang="en-US" sz="1600" b="0" dirty="0">
                        <a:solidFill>
                          <a:srgbClr val="66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660066"/>
                          </a:solidFill>
                          <a:latin typeface="Calibri"/>
                          <a:ea typeface="Calibri"/>
                          <a:cs typeface="Times New Roman"/>
                        </a:rPr>
                        <a:t>196.1 kW</a:t>
                      </a:r>
                      <a:endParaRPr lang="en-US" sz="1600" b="0" dirty="0">
                        <a:solidFill>
                          <a:srgbClr val="66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660066"/>
                          </a:solidFill>
                          <a:latin typeface="Calibri"/>
                          <a:ea typeface="Calibri"/>
                          <a:cs typeface="Times New Roman"/>
                        </a:rPr>
                        <a:t>0.893 ms</a:t>
                      </a:r>
                      <a:endParaRPr lang="en-US" sz="1600" b="0" dirty="0">
                        <a:solidFill>
                          <a:srgbClr val="66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660066"/>
                          </a:solidFill>
                          <a:latin typeface="Calibri"/>
                          <a:ea typeface="Calibri"/>
                          <a:cs typeface="Times New Roman"/>
                        </a:rPr>
                        <a:t>1.619 ms (up 3.5%)</a:t>
                      </a:r>
                      <a:endParaRPr lang="en-US" sz="1600" b="0" dirty="0">
                        <a:solidFill>
                          <a:srgbClr val="66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318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6" descr="Pages from 243-Slides-carwardine-ALCPG_carwardine_9mA_summary_final-2_Page_4.tiff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1456"/>
          <a:stretch/>
        </p:blipFill>
        <p:spPr>
          <a:xfrm>
            <a:off x="0" y="0"/>
            <a:ext cx="9144000" cy="625642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904" y="124326"/>
            <a:ext cx="7086600" cy="1110916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FLASH: Primary ILC System Test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r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2011-10-28</a:t>
            </a:r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idx="4294967295"/>
          </p:nvPr>
        </p:nvSpPr>
        <p:spPr>
          <a:xfrm>
            <a:off x="4892841" y="1467852"/>
            <a:ext cx="4251159" cy="3713748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56 Cavities; 7 cryomodules</a:t>
            </a:r>
          </a:p>
          <a:p>
            <a:r>
              <a:rPr lang="en-US" dirty="0" smtClean="0"/>
              <a:t>3</a:t>
            </a:r>
            <a:r>
              <a:rPr lang="en-US" baseline="0" dirty="0" smtClean="0"/>
              <a:t> Klystrons (power?)</a:t>
            </a:r>
          </a:p>
          <a:p>
            <a:r>
              <a:rPr lang="en-US" u="sng" dirty="0" smtClean="0">
                <a:solidFill>
                  <a:srgbClr val="C00000"/>
                </a:solidFill>
              </a:rPr>
              <a:t>Gradient demonstration</a:t>
            </a:r>
          </a:p>
          <a:p>
            <a:r>
              <a:rPr lang="en-US" dirty="0" smtClean="0"/>
              <a:t>Cavity coupling (</a:t>
            </a:r>
            <a:r>
              <a:rPr lang="en-US" dirty="0" err="1" smtClean="0"/>
              <a:t>Q_l</a:t>
            </a:r>
            <a:r>
              <a:rPr lang="en-US" dirty="0" smtClean="0"/>
              <a:t>) control</a:t>
            </a:r>
          </a:p>
          <a:p>
            <a:r>
              <a:rPr lang="en-US" dirty="0" smtClean="0"/>
              <a:t>No individual cavity power control (</a:t>
            </a:r>
            <a:r>
              <a:rPr lang="en-US" dirty="0" err="1" smtClean="0"/>
              <a:t>P_k</a:t>
            </a:r>
            <a:r>
              <a:rPr lang="en-US" dirty="0" smtClean="0"/>
              <a:t>)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823284" y="6272466"/>
            <a:ext cx="225799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Worse than ILC limit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C64E1E01-CFF9-374C-90C0-378C39CD55E6}" type="slidenum"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pPr defTabSz="457200"/>
              <a:t>9</a:t>
            </a:fld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93634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rgbClr val="000000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ctr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ctr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ilc-standard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ctr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ctr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SY European XFEL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ilc-standard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ctr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ctr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ctr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ctr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charset="0"/>
            <a:cs typeface="Arial Unicode M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TTF_FLASH_Template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ctr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ctr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12214</TotalTime>
  <Words>1077</Words>
  <Application>Microsoft Office PowerPoint</Application>
  <PresentationFormat>On-screen Show (4:3)</PresentationFormat>
  <Paragraphs>280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Default Theme</vt:lpstr>
      <vt:lpstr>2_ilc-standard</vt:lpstr>
      <vt:lpstr>DESY European XFEL</vt:lpstr>
      <vt:lpstr>ilc-standard</vt:lpstr>
      <vt:lpstr>Blank Presentation</vt:lpstr>
      <vt:lpstr>Default Design</vt:lpstr>
      <vt:lpstr>2_TTF_FLASH_Template</vt:lpstr>
      <vt:lpstr>SCRF Linac Systems Tests</vt:lpstr>
      <vt:lpstr>GeV-class pulsed linacs based on TESLA technology:</vt:lpstr>
      <vt:lpstr>ILC Linac</vt:lpstr>
      <vt:lpstr>ILC Linac Baseline Testing:</vt:lpstr>
      <vt:lpstr>Reference Linac Design - 2007</vt:lpstr>
      <vt:lpstr>2009 Linac RF (KCS + DRFS):</vt:lpstr>
      <vt:lpstr>Flattop Operation with a Spread of Cavity Gradients</vt:lpstr>
      <vt:lpstr>ILC Linac Parameters:</vt:lpstr>
      <vt:lpstr>FLASH: Primary ILC System Test</vt:lpstr>
      <vt:lpstr>FLASH (DESY) System Test Achievements: </vt:lpstr>
      <vt:lpstr>Summary: System Test Objective: 2012</vt:lpstr>
      <vt:lpstr>Gradient: ‘Operational Margin’</vt:lpstr>
      <vt:lpstr>Power Distribution System </vt:lpstr>
      <vt:lpstr>PowerPoint Presentation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TeV Upgrade</dc:title>
  <dc:creator>Nicholas Walker</dc:creator>
  <cp:lastModifiedBy>Marc C. Ross x6772,8907 14602N</cp:lastModifiedBy>
  <cp:revision>247</cp:revision>
  <cp:lastPrinted>2011-09-11T09:25:41Z</cp:lastPrinted>
  <dcterms:created xsi:type="dcterms:W3CDTF">2011-03-14T08:11:19Z</dcterms:created>
  <dcterms:modified xsi:type="dcterms:W3CDTF">2011-10-25T11:27:24Z</dcterms:modified>
</cp:coreProperties>
</file>