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68" r:id="rId2"/>
    <p:sldId id="561" r:id="rId3"/>
    <p:sldId id="562" r:id="rId4"/>
    <p:sldId id="554" r:id="rId5"/>
    <p:sldId id="563" r:id="rId6"/>
    <p:sldId id="564" r:id="rId7"/>
    <p:sldId id="565" r:id="rId8"/>
    <p:sldId id="571" r:id="rId9"/>
    <p:sldId id="572" r:id="rId10"/>
    <p:sldId id="447" r:id="rId11"/>
    <p:sldId id="551" r:id="rId12"/>
    <p:sldId id="567" r:id="rId13"/>
    <p:sldId id="566" r:id="rId14"/>
    <p:sldId id="569" r:id="rId15"/>
    <p:sldId id="570" r:id="rId16"/>
    <p:sldId id="575" r:id="rId17"/>
    <p:sldId id="577" r:id="rId18"/>
    <p:sldId id="553" r:id="rId19"/>
    <p:sldId id="578" r:id="rId20"/>
    <p:sldId id="576" r:id="rId21"/>
    <p:sldId id="559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101"/>
    <a:srgbClr val="990099"/>
    <a:srgbClr val="FF33CC"/>
    <a:srgbClr val="FF0000"/>
    <a:srgbClr val="D60093"/>
    <a:srgbClr val="003A1A"/>
    <a:srgbClr val="006699"/>
    <a:srgbClr val="FF5050"/>
    <a:srgbClr val="A50021"/>
    <a:srgbClr val="9921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3160" autoAdjust="0"/>
  </p:normalViewPr>
  <p:slideViewPr>
    <p:cSldViewPr>
      <p:cViewPr varScale="1">
        <p:scale>
          <a:sx n="105" d="100"/>
          <a:sy n="10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0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99B956A6-251D-45AF-9CEC-EC6E19010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991B761E-BF8E-41FB-8743-300D884F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75A2E-127D-4EE7-88D2-8F3E5277EA2C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367463"/>
            <a:ext cx="1177925" cy="276225"/>
          </a:xfrm>
          <a:noFill/>
          <a:ln/>
        </p:spPr>
        <p:txBody>
          <a:bodyPr lIns="90576" tIns="45288" rIns="90576" bIns="45288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B761E-BF8E-41FB-8743-300D884FAC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Suggestion</a:t>
            </a:r>
            <a:r>
              <a:rPr lang="en-US" baseline="0" dirty="0" smtClean="0"/>
              <a:t> by Alex: CDF Hall can it be used completely. Beam dynamics.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B761E-BF8E-41FB-8743-300D884FAC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Certifcation</a:t>
            </a:r>
            <a:r>
              <a:rPr lang="en-US" dirty="0" smtClean="0"/>
              <a:t>, magnets….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B761E-BF8E-41FB-8743-300D884FAC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8FED2-3EFE-406D-AAE7-75A7A5244C2A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8FED2-3EFE-406D-AAE7-75A7A5244C2A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CE57-A866-47F8-9063-8550E9394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C9DF-E2FF-43CF-8461-5608739A4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C1D2-923F-4BCC-9378-B07B92C1E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E8D4-591E-4FBE-A850-8B312C878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12E5-2AD2-4F33-B3CB-B4C0119F2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ACAD-84F7-4ED2-AA6C-A09F214C2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9F2-CF1D-4329-BD6E-4D7ECF56F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12BA-146A-406B-AAD0-05D4ACD16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F780-FAB9-4918-8977-D5B841973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4E21-5D32-4839-B263-D9A224A1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4F9A-859C-4098-8F6F-83DF2924F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8BF-B017-4293-A6FC-7FADE43D7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A8FC-F400-4A0F-9A58-7BD87899F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1E61FD-AA20-4D27-8664-08B31D1C7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Protoplasma : A strategic initiative</a:t>
            </a:r>
            <a:endParaRPr lang="en-US" sz="3600" dirty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" y="10668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Jayakar Thangaraj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on behal</a:t>
            </a:r>
            <a:r>
              <a:rPr lang="en-US" i="1" kern="0" noProof="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f of the protoplasma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plasma.bmp"/>
          <p:cNvPicPr/>
          <p:nvPr/>
        </p:nvPicPr>
        <p:blipFill>
          <a:blip r:embed="rId3" cstate="print"/>
          <a:srcRect r="16667" b="11148"/>
          <a:stretch>
            <a:fillRect/>
          </a:stretch>
        </p:blipFill>
        <p:spPr>
          <a:xfrm>
            <a:off x="228600" y="228600"/>
            <a:ext cx="8458200" cy="5486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-61865" y="3521798"/>
            <a:ext cx="3900534" cy="2454998"/>
          </a:xfrm>
          <a:custGeom>
            <a:avLst/>
            <a:gdLst>
              <a:gd name="connsiteX0" fmla="*/ 532645 w 3900534"/>
              <a:gd name="connsiteY0" fmla="*/ 325925 h 2454998"/>
              <a:gd name="connsiteX1" fmla="*/ 3493128 w 3900534"/>
              <a:gd name="connsiteY1" fmla="*/ 307818 h 2454998"/>
              <a:gd name="connsiteX2" fmla="*/ 2977081 w 3900534"/>
              <a:gd name="connsiteY2" fmla="*/ 2172832 h 2454998"/>
              <a:gd name="connsiteX3" fmla="*/ 405897 w 3900534"/>
              <a:gd name="connsiteY3" fmla="*/ 2000816 h 2454998"/>
              <a:gd name="connsiteX4" fmla="*/ 532645 w 3900534"/>
              <a:gd name="connsiteY4" fmla="*/ 325925 h 245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34" h="2454998">
                <a:moveTo>
                  <a:pt x="532645" y="325925"/>
                </a:moveTo>
                <a:cubicBezTo>
                  <a:pt x="1047183" y="43759"/>
                  <a:pt x="3085722" y="0"/>
                  <a:pt x="3493128" y="307818"/>
                </a:cubicBezTo>
                <a:cubicBezTo>
                  <a:pt x="3900534" y="615636"/>
                  <a:pt x="3491619" y="1890666"/>
                  <a:pt x="2977081" y="2172832"/>
                </a:cubicBezTo>
                <a:cubicBezTo>
                  <a:pt x="2462543" y="2454998"/>
                  <a:pt x="811794" y="2310143"/>
                  <a:pt x="405897" y="2000816"/>
                </a:cubicBezTo>
                <a:cubicBezTo>
                  <a:pt x="0" y="1691489"/>
                  <a:pt x="18107" y="608091"/>
                  <a:pt x="532645" y="325925"/>
                </a:cubicBezTo>
                <a:close/>
              </a:path>
            </a:pathLst>
          </a:custGeom>
          <a:solidFill>
            <a:schemeClr val="accent1">
              <a:alpha val="2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5867400"/>
            <a:ext cx="784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Two 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roads: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TeV  or external beamline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sz="3600" kern="1200" dirty="0" smtClean="0">
                <a:solidFill>
                  <a:srgbClr val="0000FF"/>
                </a:solidFill>
                <a:ea typeface="宋体" pitchFamily="2" charset="-122"/>
              </a:rPr>
              <a:t>The TeV option for Protoplasma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14800" y="1371600"/>
            <a:ext cx="4724400" cy="4343400"/>
            <a:chOff x="1488" y="912"/>
            <a:chExt cx="3024" cy="2928"/>
          </a:xfrm>
        </p:grpSpPr>
        <p:pic>
          <p:nvPicPr>
            <p:cNvPr id="8196" name="Picture 4" descr="tevatron ring cartoon"/>
            <p:cNvPicPr>
              <a:picLocks noChangeAspect="1" noChangeArrowheads="1"/>
            </p:cNvPicPr>
            <p:nvPr/>
          </p:nvPicPr>
          <p:blipFill>
            <a:blip r:embed="rId3" cstate="print"/>
            <a:srcRect l="16666" r="17708" b="510"/>
            <a:stretch>
              <a:fillRect/>
            </a:stretch>
          </p:blipFill>
          <p:spPr bwMode="auto">
            <a:xfrm>
              <a:off x="1488" y="912"/>
              <a:ext cx="3024" cy="2928"/>
            </a:xfrm>
            <a:prstGeom prst="rect">
              <a:avLst/>
            </a:prstGeom>
            <a:gradFill rotWithShape="1">
              <a:gsLst>
                <a:gs pos="0">
                  <a:srgbClr val="FDA1BD"/>
                </a:gs>
                <a:gs pos="100000">
                  <a:srgbClr val="FDA1BD">
                    <a:gamma/>
                    <a:shade val="46275"/>
                    <a:invGamma/>
                  </a:srgbClr>
                </a:gs>
              </a:gsLst>
              <a:lin ang="5400000" scaled="1"/>
            </a:gradFill>
          </p:spPr>
        </p:pic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1632" y="1008"/>
              <a:ext cx="2688" cy="2064"/>
            </a:xfrm>
            <a:custGeom>
              <a:avLst/>
              <a:gdLst>
                <a:gd name="G0" fmla="+- 9782 0 0"/>
                <a:gd name="G1" fmla="+- -10449679 0 0"/>
                <a:gd name="G2" fmla="+- 0 0 -10449679"/>
                <a:gd name="T0" fmla="*/ 0 256 1"/>
                <a:gd name="T1" fmla="*/ 180 256 1"/>
                <a:gd name="G3" fmla="+- -10449679 T0 T1"/>
                <a:gd name="T2" fmla="*/ 0 256 1"/>
                <a:gd name="T3" fmla="*/ 90 256 1"/>
                <a:gd name="G4" fmla="+- -10449679 T2 T3"/>
                <a:gd name="G5" fmla="*/ G4 2 1"/>
                <a:gd name="T4" fmla="*/ 90 256 1"/>
                <a:gd name="T5" fmla="*/ 0 256 1"/>
                <a:gd name="G6" fmla="+- -10449679 T4 T5"/>
                <a:gd name="G7" fmla="*/ G6 2 1"/>
                <a:gd name="G8" fmla="abs -1044967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82"/>
                <a:gd name="G18" fmla="*/ 9782 1 2"/>
                <a:gd name="G19" fmla="+- G18 5400 0"/>
                <a:gd name="G20" fmla="cos G19 -10449679"/>
                <a:gd name="G21" fmla="sin G19 -10449679"/>
                <a:gd name="G22" fmla="+- G20 10800 0"/>
                <a:gd name="G23" fmla="+- G21 10800 0"/>
                <a:gd name="G24" fmla="+- 10800 0 G20"/>
                <a:gd name="G25" fmla="+- 9782 10800 0"/>
                <a:gd name="G26" fmla="?: G9 G17 G25"/>
                <a:gd name="G27" fmla="?: G9 0 21600"/>
                <a:gd name="G28" fmla="cos 10800 -10449679"/>
                <a:gd name="G29" fmla="sin 10800 -10449679"/>
                <a:gd name="G30" fmla="sin 9782 -10449679"/>
                <a:gd name="G31" fmla="+- G28 10800 0"/>
                <a:gd name="G32" fmla="+- G29 10800 0"/>
                <a:gd name="G33" fmla="+- G30 10800 0"/>
                <a:gd name="G34" fmla="?: G4 0 G31"/>
                <a:gd name="G35" fmla="?: -10449679 G34 0"/>
                <a:gd name="G36" fmla="?: G6 G35 G31"/>
                <a:gd name="G37" fmla="+- 21600 0 G36"/>
                <a:gd name="G38" fmla="?: G4 0 G33"/>
                <a:gd name="G39" fmla="?: -1044967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163 w 21600"/>
                <a:gd name="T15" fmla="*/ 7187 h 21600"/>
                <a:gd name="T16" fmla="*/ 10800 w 21600"/>
                <a:gd name="T17" fmla="*/ 1018 h 21600"/>
                <a:gd name="T18" fmla="*/ 20437 w 21600"/>
                <a:gd name="T19" fmla="*/ 718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640" y="7366"/>
                  </a:moveTo>
                  <a:cubicBezTo>
                    <a:pt x="3071" y="3547"/>
                    <a:pt x="6722" y="1017"/>
                    <a:pt x="10800" y="1018"/>
                  </a:cubicBezTo>
                  <a:cubicBezTo>
                    <a:pt x="14877" y="1018"/>
                    <a:pt x="18528" y="3547"/>
                    <a:pt x="19959" y="7366"/>
                  </a:cubicBezTo>
                  <a:lnTo>
                    <a:pt x="20912" y="7008"/>
                  </a:lnTo>
                  <a:cubicBezTo>
                    <a:pt x="19332" y="2793"/>
                    <a:pt x="15302" y="-1"/>
                    <a:pt x="10799" y="0"/>
                  </a:cubicBezTo>
                  <a:cubicBezTo>
                    <a:pt x="6297" y="0"/>
                    <a:pt x="2267" y="2793"/>
                    <a:pt x="687" y="7008"/>
                  </a:cubicBezTo>
                  <a:close/>
                </a:path>
              </a:pathLst>
            </a:custGeom>
            <a:solidFill>
              <a:srgbClr val="FDA1BD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 rot="-903181">
              <a:off x="4224" y="1824"/>
              <a:ext cx="144" cy="432"/>
            </a:xfrm>
            <a:prstGeom prst="rect">
              <a:avLst/>
            </a:prstGeom>
            <a:gradFill rotWithShape="1">
              <a:gsLst>
                <a:gs pos="0">
                  <a:srgbClr val="009900">
                    <a:alpha val="67999"/>
                  </a:srgbClr>
                </a:gs>
                <a:gs pos="100000">
                  <a:srgbClr val="009900">
                    <a:gamma/>
                    <a:tint val="19216"/>
                    <a:invGamma/>
                    <a:alpha val="13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 rot="-1739519">
              <a:off x="4139" y="1676"/>
              <a:ext cx="144" cy="192"/>
            </a:xfrm>
            <a:prstGeom prst="rect">
              <a:avLst/>
            </a:prstGeom>
            <a:solidFill>
              <a:srgbClr val="FAFCA2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5715000"/>
            <a:ext cx="2381250" cy="915987"/>
            <a:chOff x="144" y="3216"/>
            <a:chExt cx="1500" cy="577"/>
          </a:xfrm>
        </p:grpSpPr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40" y="3216"/>
              <a:ext cx="1404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F0 to A49</a:t>
              </a:r>
            </a:p>
            <a:p>
              <a:r>
                <a:rPr lang="en-US" dirty="0"/>
                <a:t>CDF collision Hall</a:t>
              </a:r>
            </a:p>
            <a:p>
              <a:r>
                <a:rPr lang="en-US" dirty="0"/>
                <a:t>Portion of B section 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144" y="3264"/>
              <a:ext cx="96" cy="96"/>
            </a:xfrm>
            <a:prstGeom prst="rect">
              <a:avLst/>
            </a:prstGeom>
            <a:solidFill>
              <a:srgbClr val="FDA1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144" y="3456"/>
              <a:ext cx="96" cy="96"/>
            </a:xfrm>
            <a:prstGeom prst="rect">
              <a:avLst/>
            </a:prstGeom>
            <a:solidFill>
              <a:srgbClr val="FA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44" y="3648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3657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/>
              <a:t> Inject 150 GeV protons at 1E11 </a:t>
            </a:r>
            <a:r>
              <a:rPr lang="en-US" sz="2000" dirty="0"/>
              <a:t>protons per pulse from MI to Tevatron.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 smtClean="0"/>
              <a:t> Beam </a:t>
            </a:r>
            <a:r>
              <a:rPr lang="en-US" sz="2000" dirty="0"/>
              <a:t>is single pass from F11 to B17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 smtClean="0"/>
              <a:t> Beam </a:t>
            </a:r>
            <a:r>
              <a:rPr lang="en-US" sz="2000" dirty="0"/>
              <a:t>will interact with plasma located in the CDF collision hall.  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 smtClean="0"/>
              <a:t> There </a:t>
            </a:r>
            <a:r>
              <a:rPr lang="en-US" sz="2000" dirty="0"/>
              <a:t>will be detector and beam bump at ~B17 </a:t>
            </a:r>
            <a:r>
              <a:rPr lang="en-US" sz="2000" dirty="0" smtClean="0"/>
              <a:t> 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143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Recipe</a:t>
            </a:r>
            <a:endParaRPr lang="en-US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kern="1200" dirty="0" smtClean="0">
                <a:solidFill>
                  <a:srgbClr val="0000FF"/>
                </a:solidFill>
                <a:ea typeface="宋体" pitchFamily="2" charset="-122"/>
              </a:rPr>
              <a:t>The Tevatron :  Strengths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Summary of the rounds of talk with the Tevatron folks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beam</a:t>
            </a:r>
            <a:r>
              <a:rPr kumimoji="0" lang="en-US" altLang="zh-CN" sz="24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optics for 150 GeV falls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within the parameter requirements for the wakefield experiment.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</a:t>
            </a:r>
            <a:r>
              <a:rPr kumimoji="0" lang="en-US" altLang="zh-CN" sz="24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transverse beam size can be small ~100 microns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noProof="0" dirty="0" smtClean="0">
                <a:latin typeface="+mn-lt"/>
                <a:ea typeface="宋体" pitchFamily="2" charset="-122"/>
              </a:rPr>
              <a:t>Will be able to “</a:t>
            </a:r>
            <a:r>
              <a:rPr lang="en-US" altLang="zh-CN" sz="2400" kern="0" noProof="0" dirty="0" smtClean="0">
                <a:solidFill>
                  <a:srgbClr val="D60093"/>
                </a:solidFill>
                <a:latin typeface="+mn-lt"/>
                <a:ea typeface="宋体" pitchFamily="2" charset="-122"/>
              </a:rPr>
              <a:t>use the TeV as is</a:t>
            </a:r>
            <a:r>
              <a:rPr lang="en-US" altLang="zh-CN" sz="2400" kern="0" noProof="0" dirty="0" smtClean="0">
                <a:latin typeface="+mn-lt"/>
                <a:ea typeface="宋体" pitchFamily="2" charset="-122"/>
              </a:rPr>
              <a:t>” with some modifications. This is </a:t>
            </a:r>
            <a:r>
              <a:rPr lang="en-US" altLang="zh-CN" sz="2400" kern="0" noProof="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a major headway already in the project.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noProof="0" dirty="0" smtClean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Possible designs to fit the experiment within the CDF hall and </a:t>
            </a:r>
            <a:r>
              <a:rPr kumimoji="0" lang="en-US" altLang="zh-CN" sz="2400" b="0" i="0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reduce cost significantly</a:t>
            </a:r>
            <a:r>
              <a:rPr kumimoji="0" lang="en-US" altLang="zh-CN" sz="2400" b="0" i="0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.  D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ispersion control. </a:t>
            </a:r>
            <a:endParaRPr kumimoji="0" lang="en-US" altLang="zh-CN" sz="2400" b="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The Tevatron :  Threats</a:t>
            </a:r>
            <a:endParaRPr lang="en-US" sz="3600" dirty="0" smtClean="0">
              <a:solidFill>
                <a:srgbClr val="0000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Installing the plasma cell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CDF Hall space allocation unclear.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Proton delivery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at Tevatron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Will</a:t>
            </a:r>
            <a:r>
              <a:rPr kumimoji="0" lang="en-US" altLang="zh-CN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need to recertify houses from F11 to B15 for cool down in 2012 to 2013. 24 weeks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baseline="0" noProof="0" dirty="0" smtClean="0">
                <a:latin typeface="+mn-lt"/>
                <a:ea typeface="宋体" pitchFamily="2" charset="-122"/>
              </a:rPr>
              <a:t>Power supply</a:t>
            </a:r>
            <a:r>
              <a:rPr lang="en-US" altLang="zh-CN" sz="2000" kern="0" noProof="0" dirty="0" smtClean="0">
                <a:latin typeface="+mn-lt"/>
                <a:ea typeface="宋体" pitchFamily="2" charset="-122"/>
              </a:rPr>
              <a:t> for B sector, </a:t>
            </a:r>
            <a:r>
              <a:rPr kumimoji="0" lang="en-US" altLang="zh-CN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Low beta power</a:t>
            </a:r>
            <a:r>
              <a:rPr kumimoji="0" lang="en-US" altLang="zh-CN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supply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baseline="0" noProof="0" dirty="0" smtClean="0">
                <a:latin typeface="+mn-lt"/>
                <a:ea typeface="宋体" pitchFamily="2" charset="-122"/>
              </a:rPr>
              <a:t>Tevatron</a:t>
            </a:r>
            <a:r>
              <a:rPr lang="en-US" altLang="zh-CN" sz="2000" kern="0" noProof="0" dirty="0" smtClean="0">
                <a:latin typeface="+mn-lt"/>
                <a:ea typeface="宋体" pitchFamily="2" charset="-122"/>
              </a:rPr>
              <a:t> correction circuits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Small impact on the </a:t>
            </a:r>
            <a:r>
              <a:rPr lang="en-US" altLang="zh-CN" sz="2000" kern="0" dirty="0" err="1" smtClean="0">
                <a:latin typeface="+mn-lt"/>
                <a:ea typeface="宋体" pitchFamily="2" charset="-122"/>
              </a:rPr>
              <a:t>i</a:t>
            </a:r>
            <a:r>
              <a:rPr lang="en-US" altLang="zh-CN" sz="2000" kern="0" noProof="0" dirty="0" err="1" smtClean="0">
                <a:latin typeface="+mn-lt"/>
                <a:ea typeface="宋体" pitchFamily="2" charset="-122"/>
              </a:rPr>
              <a:t>nstrumentation</a:t>
            </a:r>
            <a:r>
              <a:rPr lang="en-US" altLang="zh-CN" sz="2000" kern="0" noProof="0" dirty="0" smtClean="0">
                <a:latin typeface="+mn-lt"/>
                <a:ea typeface="宋体" pitchFamily="2" charset="-122"/>
              </a:rPr>
              <a:t> and vacuum conflict with NOVA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Controls</a:t>
            </a:r>
            <a:r>
              <a:rPr kumimoji="0" lang="en-US" altLang="zh-CN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and LCW.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baseline="0" noProof="0" dirty="0" smtClean="0">
                <a:latin typeface="+mn-lt"/>
                <a:ea typeface="宋体" pitchFamily="2" charset="-122"/>
              </a:rPr>
              <a:t>May have an impact on g-2 and mu2e </a:t>
            </a:r>
            <a:r>
              <a:rPr lang="en-US" altLang="zh-CN" sz="2000" kern="0" dirty="0" smtClean="0">
                <a:latin typeface="+mn-lt"/>
                <a:ea typeface="宋体" pitchFamily="2" charset="-122"/>
              </a:rPr>
              <a:t>due to sharing </a:t>
            </a:r>
            <a:r>
              <a:rPr lang="en-US" altLang="zh-CN" sz="2000" kern="0" dirty="0" err="1" smtClean="0">
                <a:latin typeface="+mn-lt"/>
                <a:ea typeface="宋体" pitchFamily="2" charset="-122"/>
              </a:rPr>
              <a:t>cryo</a:t>
            </a:r>
            <a:r>
              <a:rPr lang="en-US" altLang="zh-CN" sz="2000" kern="0" dirty="0" smtClean="0">
                <a:latin typeface="+mn-lt"/>
                <a:ea typeface="宋体" pitchFamily="2" charset="-122"/>
              </a:rPr>
              <a:t> @ F3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The Tevatron :  Cost ~ $ 6 M</a:t>
            </a:r>
            <a:endParaRPr lang="en-US" sz="3600" dirty="0" smtClean="0">
              <a:solidFill>
                <a:srgbClr val="0000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8382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u="sng" kern="0" dirty="0" smtClean="0">
                <a:ea typeface="宋体" pitchFamily="2" charset="-122"/>
              </a:rPr>
              <a:t>Cryogenics </a:t>
            </a:r>
            <a:r>
              <a:rPr lang="en-US" altLang="zh-CN" sz="2000" kern="0" dirty="0" smtClean="0">
                <a:ea typeface="宋体" pitchFamily="2" charset="-122"/>
              </a:rPr>
              <a:t>(</a:t>
            </a:r>
            <a:r>
              <a:rPr lang="en-US" altLang="zh-CN" sz="2000" kern="0" dirty="0" smtClean="0">
                <a:solidFill>
                  <a:srgbClr val="FF0000"/>
                </a:solidFill>
                <a:ea typeface="宋体" pitchFamily="2" charset="-122"/>
              </a:rPr>
              <a:t>The big ticket item</a:t>
            </a:r>
            <a:r>
              <a:rPr lang="en-US" altLang="zh-CN" sz="2000" kern="0" dirty="0" smtClean="0">
                <a:ea typeface="宋体" pitchFamily="2" charset="-122"/>
              </a:rPr>
              <a:t>)</a:t>
            </a:r>
            <a:endParaRPr lang="en-US" altLang="zh-CN" sz="2000" u="sng" kern="0" dirty="0" smtClean="0">
              <a:ea typeface="宋体" pitchFamily="2" charset="-122"/>
            </a:endParaRP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ea typeface="宋体" pitchFamily="2" charset="-122"/>
              </a:rPr>
              <a:t>Refrigerator work 40 weeks (~ 500 K)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ea typeface="宋体" pitchFamily="2" charset="-122"/>
              </a:rPr>
              <a:t>We have to run F, A, B sector cryogenically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ea typeface="宋体" pitchFamily="2" charset="-122"/>
              </a:rPr>
              <a:t>Half the current running cost of TeV ~ 4 million per year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u="sng" noProof="0" dirty="0" smtClean="0">
                <a:latin typeface="+mn-lt"/>
              </a:rPr>
              <a:t>People 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 post-docs .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u="sng" baseline="0" dirty="0" smtClean="0">
                <a:latin typeface="+mn-lt"/>
              </a:rPr>
              <a:t>Safety</a:t>
            </a:r>
            <a:r>
              <a:rPr lang="en-US" sz="2000" u="none" baseline="0" dirty="0" smtClean="0">
                <a:latin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 K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u="sng" noProof="0" dirty="0" smtClean="0">
                <a:latin typeface="+mn-lt"/>
              </a:rPr>
              <a:t>Plasma cell</a:t>
            </a:r>
            <a:r>
              <a:rPr lang="en-US" sz="2000" noProof="0" dirty="0" smtClean="0">
                <a:latin typeface="+mn-lt"/>
              </a:rPr>
              <a:t> 500K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u="sng" dirty="0" smtClean="0">
                <a:latin typeface="+mn-lt"/>
              </a:rPr>
              <a:t>Mechanical and Electrical  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48 weeks 10 hours a day 5-6 man crew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&lt; 500K (certify TeV)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u="sng" dirty="0" smtClean="0">
                <a:latin typeface="+mn-lt"/>
              </a:rPr>
              <a:t>Power supply (assuming no change the ring , HOPS)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ea typeface="宋体" pitchFamily="2" charset="-122"/>
              </a:rPr>
              <a:t>No significant cost M&amp;S (100 K)</a:t>
            </a:r>
          </a:p>
          <a:p>
            <a:pPr marL="1981200" lvl="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ea typeface="宋体" pitchFamily="2" charset="-122"/>
              </a:rPr>
              <a:t>6 people (3 techs and 3 engineers) 2-4 weeks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u="sng" kern="0" dirty="0" smtClean="0">
                <a:ea typeface="宋体" pitchFamily="2" charset="-122"/>
              </a:rPr>
              <a:t>Cost of moving CDF Hall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0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Plan B: External Beamline</a:t>
            </a:r>
            <a:endParaRPr lang="en-US" sz="3600" dirty="0" smtClean="0">
              <a:solidFill>
                <a:srgbClr val="0000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Summary from talking with the external beamline folks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No experience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in operating single turn extraction.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ea typeface="宋体" pitchFamily="2" charset="-122"/>
              </a:rPr>
              <a:t>Radiation shielding potentially expensive because of </a:t>
            </a:r>
            <a:r>
              <a:rPr lang="en-US" altLang="zh-CN" sz="2400" kern="0" dirty="0" smtClean="0">
                <a:solidFill>
                  <a:srgbClr val="FF0000"/>
                </a:solidFill>
                <a:ea typeface="宋体" pitchFamily="2" charset="-122"/>
              </a:rPr>
              <a:t>primary beam in a secondary enclosure</a:t>
            </a:r>
            <a:r>
              <a:rPr lang="en-US" altLang="zh-CN" sz="2400" kern="0" dirty="0" smtClean="0">
                <a:ea typeface="宋体" pitchFamily="2" charset="-122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Electron injection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may have to be done earlier in the experimental phase compared to </a:t>
            </a:r>
            <a:r>
              <a:rPr lang="en-US" altLang="zh-CN" sz="2400" kern="0" smtClean="0">
                <a:latin typeface="+mn-lt"/>
                <a:ea typeface="宋体" pitchFamily="2" charset="-122"/>
              </a:rPr>
              <a:t>TeV option</a:t>
            </a: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kern="0" dirty="0" smtClean="0">
                <a:ea typeface="宋体" pitchFamily="2" charset="-122"/>
              </a:rPr>
              <a:t>Difficult to get the transverse beam size  be less than a few mm </a:t>
            </a:r>
            <a:r>
              <a:rPr lang="en-US" altLang="zh-CN" sz="2400" kern="0" dirty="0" smtClean="0">
                <a:solidFill>
                  <a:srgbClr val="FF0000"/>
                </a:solidFill>
                <a:ea typeface="宋体" pitchFamily="2" charset="-122"/>
              </a:rPr>
              <a:t>without significant modifications</a:t>
            </a:r>
            <a:r>
              <a:rPr lang="en-US" altLang="zh-CN" sz="2400" kern="0" dirty="0" smtClean="0">
                <a:ea typeface="宋体" pitchFamily="2" charset="-122"/>
              </a:rPr>
              <a:t>.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noProof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Plan B: External Beamline : Cost $ 7 M</a:t>
            </a:r>
            <a:endParaRPr lang="en-US" sz="3600" dirty="0" smtClean="0">
              <a:solidFill>
                <a:srgbClr val="0000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Estimates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Magnets, ~ $4 million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kern="0" dirty="0" smtClean="0">
                <a:ea typeface="宋体" pitchFamily="2" charset="-122"/>
              </a:rPr>
              <a:t>Power supply ~ $ 2 million</a:t>
            </a: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Cables, dipoles, engineering FTE ~ 400 K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Plasma cell ~ 500 K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Time to install ~ 6 months – 1 year long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Available space is about 200 m long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noProof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Plan B: External Beamline : </a:t>
            </a:r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Strength</a:t>
            </a:r>
            <a:endParaRPr lang="en-US" sz="3600" dirty="0" smtClean="0">
              <a:solidFill>
                <a:srgbClr val="0000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Long term running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kern="0" dirty="0" smtClean="0">
                <a:ea typeface="宋体" pitchFamily="2" charset="-122"/>
              </a:rPr>
              <a:t>No cryogenics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Far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east Meson building (another option under consideration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)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Pending investigation of options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kern="0" noProof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FF33CC"/>
                </a:solidFill>
                <a:ea typeface="宋体" pitchFamily="2" charset="-122"/>
              </a:rPr>
              <a:t>…..</a:t>
            </a:r>
            <a:r>
              <a:rPr lang="en-US" sz="2800" dirty="0" smtClean="0">
                <a:solidFill>
                  <a:srgbClr val="990099"/>
                </a:solidFill>
                <a:ea typeface="宋体" pitchFamily="2" charset="-122"/>
              </a:rPr>
              <a:t>is to build an </a:t>
            </a:r>
            <a:r>
              <a:rPr lang="en-US" sz="2800" u="sng" dirty="0" smtClean="0">
                <a:solidFill>
                  <a:srgbClr val="FF0000"/>
                </a:solidFill>
                <a:ea typeface="宋体" pitchFamily="2" charset="-122"/>
              </a:rPr>
              <a:t>accelerator</a:t>
            </a:r>
            <a:r>
              <a:rPr lang="en-US" sz="2800" dirty="0" smtClean="0">
                <a:solidFill>
                  <a:srgbClr val="990099"/>
                </a:solidFill>
                <a:ea typeface="宋体" pitchFamily="2" charset="-122"/>
              </a:rPr>
              <a:t> </a:t>
            </a:r>
            <a:r>
              <a:rPr lang="en-US" sz="2800" dirty="0" smtClean="0">
                <a:solidFill>
                  <a:srgbClr val="990099"/>
                </a:solidFill>
                <a:ea typeface="宋体" pitchFamily="2" charset="-122"/>
              </a:rPr>
              <a:t>based on thi</a:t>
            </a:r>
            <a:r>
              <a:rPr lang="en-US" sz="2800" dirty="0" smtClean="0">
                <a:solidFill>
                  <a:srgbClr val="990099"/>
                </a:solidFill>
                <a:ea typeface="宋体" pitchFamily="2" charset="-122"/>
              </a:rPr>
              <a:t>s technology</a:t>
            </a:r>
            <a:endParaRPr lang="en-US" sz="2800" dirty="0" smtClean="0">
              <a:solidFill>
                <a:srgbClr val="990099"/>
              </a:solidFill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4800600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US" altLang="zh-CN" sz="2800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sz="280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/>
            <a:endParaRPr lang="en-US" sz="2400" dirty="0" smtClean="0"/>
          </a:p>
          <a:p>
            <a:pPr marL="609600" indent="-609600" eaLnBrk="1" hangingPunct="1"/>
            <a:endParaRPr lang="en-US" sz="2800" dirty="0" smtClean="0"/>
          </a:p>
          <a:p>
            <a:pPr marL="1752600" lvl="3" indent="-381000" eaLnBrk="1" hangingPunct="1">
              <a:buFontTx/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/>
            <a:endParaRPr lang="en-US" altLang="zh-CN" sz="2800" dirty="0" smtClean="0">
              <a:solidFill>
                <a:srgbClr val="CC0000"/>
              </a:solidFill>
              <a:ea typeface="宋体" pitchFamily="2" charset="-122"/>
            </a:endParaRPr>
          </a:p>
          <a:p>
            <a:pPr marL="1752600" lvl="3" indent="-381000" eaLnBrk="1" hangingPunct="1">
              <a:buFontTx/>
              <a:buNone/>
            </a:pPr>
            <a:endParaRPr lang="en-US" sz="2400" dirty="0" smtClean="0"/>
          </a:p>
          <a:p>
            <a:pPr marL="1752600" lvl="3" indent="-3810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/>
            <a:endParaRPr lang="en-US" sz="2800" dirty="0" smtClean="0"/>
          </a:p>
          <a:p>
            <a:pPr marL="609600" indent="-609600" eaLnBrk="1" hangingPunct="1"/>
            <a:endParaRPr lang="en-US" sz="3600" dirty="0" smtClean="0"/>
          </a:p>
          <a:p>
            <a:pPr marL="609600" indent="-609600" eaLnBrk="1" hangingPunct="1"/>
            <a:endParaRPr lang="en-US" dirty="0" smtClean="0">
              <a:ea typeface="宋体" pitchFamily="2" charset="-122"/>
            </a:endParaRPr>
          </a:p>
          <a:p>
            <a:pPr marL="609600" indent="-609600" eaLnBrk="1" hangingPunct="1"/>
            <a:endParaRPr lang="en-US" dirty="0" smtClean="0">
              <a:ea typeface="宋体" pitchFamily="2" charset="-122"/>
            </a:endParaRPr>
          </a:p>
          <a:p>
            <a:pPr marL="609600" indent="-609600" eaLnBrk="1" hangingPunct="1"/>
            <a:endParaRPr lang="en-US" sz="7200" dirty="0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4800" y="6248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2133600"/>
            <a:ext cx="70104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zh-CN" sz="2400" dirty="0" smtClean="0">
                <a:latin typeface="+mn-lt"/>
                <a:ea typeface="宋体" pitchFamily="2" charset="-122"/>
              </a:rPr>
              <a:t>Once we demonstrate electron acceleration, we could then start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+mn-lt"/>
                <a:ea typeface="宋体" pitchFamily="2" charset="-122"/>
              </a:rPr>
              <a:t>Thinking about proton bunch compression at 150 GeV  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+mn-lt"/>
                <a:ea typeface="宋体" pitchFamily="2" charset="-122"/>
              </a:rPr>
              <a:t>For starters, we can imagine using the 8 GeV beam for bunch compression and then drive the plasma.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Let’s remember our overarching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kern="12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+mn-cs"/>
              </a:rPr>
              <a:t>In a nut-shell…</a:t>
            </a:r>
            <a:endParaRPr lang="en-US" sz="3600" kern="1200" dirty="0" smtClean="0">
              <a:solidFill>
                <a:srgbClr val="0000FF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Char char="•"/>
            </a:pPr>
            <a:r>
              <a:rPr lang="en-US" altLang="zh-CN" sz="2400" dirty="0" smtClean="0">
                <a:ea typeface="宋体" pitchFamily="2" charset="-122"/>
              </a:rPr>
              <a:t>Protoplasma - a  new research frontier in Fermilab  AARD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en-US" altLang="zh-CN" sz="2400" dirty="0" smtClean="0">
                <a:ea typeface="宋体" pitchFamily="2" charset="-122"/>
              </a:rPr>
              <a:t>Two options: TeV  or the external </a:t>
            </a:r>
            <a:r>
              <a:rPr lang="en-US" altLang="zh-CN" sz="2400" dirty="0" err="1" smtClean="0">
                <a:ea typeface="宋体" pitchFamily="2" charset="-122"/>
              </a:rPr>
              <a:t>beamlines</a:t>
            </a: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en-US" altLang="zh-CN" sz="2400" dirty="0" smtClean="0">
                <a:ea typeface="宋体" pitchFamily="2" charset="-122"/>
              </a:rPr>
              <a:t>For the TeV : +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“As is”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                              </a:t>
            </a:r>
            <a:r>
              <a:rPr lang="en-US" altLang="zh-CN" sz="2400" dirty="0" smtClean="0">
                <a:ea typeface="宋体" pitchFamily="2" charset="-122"/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 Optics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ea typeface="宋体" pitchFamily="2" charset="-122"/>
              </a:rPr>
              <a:t>                            - 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Cryogenics + other costs</a:t>
            </a:r>
            <a:endParaRPr lang="en-US" altLang="zh-CN" sz="2400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en-US" altLang="zh-CN" sz="2400" dirty="0" smtClean="0">
                <a:ea typeface="宋体" pitchFamily="2" charset="-122"/>
              </a:rPr>
              <a:t>External </a:t>
            </a:r>
            <a:r>
              <a:rPr lang="en-US" altLang="zh-CN" sz="2400" dirty="0" err="1" smtClean="0">
                <a:ea typeface="宋体" pitchFamily="2" charset="-122"/>
              </a:rPr>
              <a:t>beamlines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:  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ea typeface="宋体" pitchFamily="2" charset="-122"/>
              </a:rPr>
              <a:t>                             -  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Greenfield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                            </a:t>
            </a:r>
            <a:r>
              <a:rPr lang="en-US" altLang="zh-CN" sz="2400" dirty="0" smtClean="0">
                <a:ea typeface="宋体" pitchFamily="2" charset="-122"/>
              </a:rPr>
              <a:t>- 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  Time  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ea typeface="宋体" pitchFamily="2" charset="-122"/>
              </a:rPr>
              <a:t>                            + 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Normal magnets 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                            </a:t>
            </a:r>
            <a:r>
              <a:rPr lang="en-US" altLang="zh-CN" sz="2400" dirty="0" smtClean="0">
                <a:ea typeface="宋体" pitchFamily="2" charset="-122"/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  Long term advantage</a:t>
            </a:r>
          </a:p>
          <a:p>
            <a:pPr marL="609600" indent="-609600" eaLnBrk="1" hangingPunct="1">
              <a:buNone/>
            </a:pP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                                  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Font typeface="Arial" pitchFamily="34" charset="0"/>
              <a:buChar char="•"/>
            </a:pPr>
            <a:endParaRPr lang="en-US" altLang="zh-CN" sz="2400" dirty="0" smtClean="0"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sz="280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609600" indent="-609600" eaLnBrk="1" hangingPunct="1"/>
            <a:endParaRPr lang="en-US" sz="2400" dirty="0" smtClean="0"/>
          </a:p>
          <a:p>
            <a:pPr marL="609600" indent="-609600" eaLnBrk="1" hangingPunct="1"/>
            <a:endParaRPr lang="en-US" sz="2800" dirty="0" smtClean="0"/>
          </a:p>
          <a:p>
            <a:pPr marL="1752600" lvl="3" indent="-381000" eaLnBrk="1" hangingPunct="1">
              <a:buFontTx/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609600" indent="-609600" eaLnBrk="1" hangingPunct="1"/>
            <a:endParaRPr lang="en-US" altLang="zh-CN" sz="2800" dirty="0" smtClean="0">
              <a:solidFill>
                <a:srgbClr val="CC0000"/>
              </a:solidFill>
              <a:ea typeface="宋体" pitchFamily="2" charset="-122"/>
            </a:endParaRPr>
          </a:p>
          <a:p>
            <a:pPr marL="1752600" lvl="3" indent="-381000" eaLnBrk="1" hangingPunct="1">
              <a:buFontTx/>
              <a:buNone/>
            </a:pPr>
            <a:endParaRPr lang="en-US" sz="2400" dirty="0" smtClean="0"/>
          </a:p>
          <a:p>
            <a:pPr marL="1752600" lvl="3" indent="-3810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/>
            <a:endParaRPr lang="en-US" sz="2800" dirty="0" smtClean="0"/>
          </a:p>
          <a:p>
            <a:pPr marL="609600" indent="-609600" eaLnBrk="1" hangingPunct="1"/>
            <a:endParaRPr lang="en-US" sz="3600" dirty="0" smtClean="0"/>
          </a:p>
          <a:p>
            <a:pPr marL="609600" indent="-609600" eaLnBrk="1" hangingPunct="1"/>
            <a:endParaRPr lang="en-US" dirty="0" smtClean="0">
              <a:ea typeface="宋体" pitchFamily="2" charset="-122"/>
            </a:endParaRPr>
          </a:p>
          <a:p>
            <a:pPr marL="609600" indent="-609600" eaLnBrk="1" hangingPunct="1"/>
            <a:endParaRPr lang="en-US" dirty="0" smtClean="0">
              <a:ea typeface="宋体" pitchFamily="2" charset="-122"/>
            </a:endParaRPr>
          </a:p>
          <a:p>
            <a:pPr marL="609600" indent="-609600" eaLnBrk="1" hangingPunct="1"/>
            <a:endParaRPr lang="en-US" sz="7200" dirty="0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4800" y="6411354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Why Protoplasma? </a:t>
            </a:r>
            <a:endParaRPr lang="en-US" sz="3600" dirty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Linear colliders are increasing in cost and scale.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Can we make compact accelerators? Plasmas can support large electric fields.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Recent results on electron acceleration</a:t>
            </a:r>
          </a:p>
          <a:p>
            <a:pPr marL="1257300" lvl="2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Laser-driven (1 GeV in 3.3 cm)</a:t>
            </a:r>
          </a:p>
          <a:p>
            <a:pPr marL="1257300" lvl="2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Electron beam driven (42 GeV in </a:t>
            </a:r>
            <a:r>
              <a:rPr lang="en-US" sz="2400" dirty="0" smtClean="0">
                <a:latin typeface="+mn-lt"/>
              </a:rPr>
              <a:t>85 </a:t>
            </a:r>
            <a:r>
              <a:rPr lang="en-US" sz="2400" dirty="0" smtClean="0">
                <a:latin typeface="+mn-lt"/>
              </a:rPr>
              <a:t>cm)</a:t>
            </a:r>
          </a:p>
          <a:p>
            <a:pPr marL="1257300" lvl="2" indent="-342900" eaLnBrk="0" hangingPunct="0">
              <a:spcBef>
                <a:spcPct val="20000"/>
              </a:spcBef>
            </a:pPr>
            <a:endParaRPr lang="en-US" sz="24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Problem </a:t>
            </a:r>
          </a:p>
          <a:p>
            <a:pPr marL="1257300" lvl="2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Many acceleration stages would be needed to reach TeV.    </a:t>
            </a:r>
          </a:p>
          <a:p>
            <a:endParaRPr lang="en-US" sz="2800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2439" b="167"/>
          <a:stretch>
            <a:fillRect/>
          </a:stretch>
        </p:blipFill>
        <p:spPr bwMode="auto">
          <a:xfrm>
            <a:off x="-117348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0" y="2286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……the hub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driven plasma wakefield  experiments.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A5010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10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Thanks to Dean Still,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10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Spentz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10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, Vladimir, Jerry for terrific advice and support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Looking into the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宋体" pitchFamily="2" charset="-122"/>
                <a:cs typeface="+mj-cs"/>
              </a:rPr>
              <a:t>horizon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227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04800"/>
            <a:ext cx="3810000" cy="6858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Questions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36073" y="5867400"/>
            <a:ext cx="487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ea typeface="宋体" pitchFamily="2" charset="-122"/>
              </a:rPr>
              <a:t>Protoplasma – a new research frontier</a:t>
            </a:r>
            <a:endParaRPr lang="en-US" sz="3600" dirty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Plasma act as an energy transformer.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“Conventional” accelerators produce TeV proton beam. kJ’s of energy.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Key Idea</a:t>
            </a:r>
          </a:p>
          <a:p>
            <a:pPr marL="1257300" lvl="2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Use an existing high energy proton beam to drive a plasma wake and accelerate an electron beam</a:t>
            </a:r>
          </a:p>
          <a:p>
            <a:pPr marL="1257300" lvl="2" indent="-342900" eaLnBrk="0" hangingPunct="0">
              <a:spcBef>
                <a:spcPct val="20000"/>
              </a:spcBef>
            </a:pPr>
            <a:endParaRPr lang="en-US" sz="24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Implications </a:t>
            </a:r>
          </a:p>
          <a:p>
            <a:pPr marL="1257300" lvl="2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latin typeface="+mn-lt"/>
              </a:rPr>
              <a:t>We could accelerate electrons to TeV in  a single stage. This will be a </a:t>
            </a:r>
            <a:r>
              <a:rPr lang="en-US" sz="2400" u="sng" dirty="0" smtClean="0">
                <a:latin typeface="+mn-lt"/>
              </a:rPr>
              <a:t>new research frontier</a:t>
            </a:r>
            <a:r>
              <a:rPr lang="en-US" sz="2400" dirty="0" smtClean="0">
                <a:latin typeface="+mn-lt"/>
              </a:rPr>
              <a:t>.</a:t>
            </a:r>
          </a:p>
          <a:p>
            <a:endParaRPr lang="en-US" sz="2800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r>
              <a:rPr lang="en-US" sz="2400" kern="1200" dirty="0" smtClean="0"/>
              <a:t>Where are we going?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sz="2400" kern="1200" dirty="0" smtClean="0"/>
              <a:t> </a:t>
            </a:r>
            <a:r>
              <a:rPr lang="en-US" kern="1200" dirty="0" smtClean="0">
                <a:solidFill>
                  <a:srgbClr val="FF0000"/>
                </a:solidFill>
              </a:rPr>
              <a:t>Vision</a:t>
            </a:r>
            <a:r>
              <a:rPr lang="en-US" kern="1200" dirty="0" smtClean="0"/>
              <a:t>: To be </a:t>
            </a:r>
            <a:r>
              <a:rPr lang="en-US" i="1" kern="1200" dirty="0" smtClean="0">
                <a:solidFill>
                  <a:srgbClr val="990099"/>
                </a:solidFill>
              </a:rPr>
              <a:t>the</a:t>
            </a:r>
            <a:r>
              <a:rPr lang="en-US" kern="1200" dirty="0" smtClean="0"/>
              <a:t> world leader on advanced accelerator research leading proton driven plasma wakefield experiments, theory and simulation.</a:t>
            </a:r>
          </a:p>
          <a:p>
            <a:pPr marL="1257300" lvl="4" indent="-342900">
              <a:buNone/>
            </a:pPr>
            <a:endParaRPr lang="en-US" kern="1200" dirty="0" smtClean="0"/>
          </a:p>
          <a:p>
            <a:r>
              <a:rPr lang="en-US" sz="2400" kern="1200" dirty="0" smtClean="0"/>
              <a:t>Where are we now?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kern="1200" dirty="0" smtClean="0">
                <a:ea typeface="+mn-ea"/>
                <a:cs typeface="+mn-cs"/>
              </a:rPr>
              <a:t> Strength, weakness, opportunities </a:t>
            </a:r>
          </a:p>
          <a:p>
            <a:pPr marL="1257300" lvl="4" indent="-342900">
              <a:buNone/>
            </a:pPr>
            <a:endParaRPr lang="en-US" kern="1200" dirty="0" smtClean="0">
              <a:ea typeface="+mn-ea"/>
              <a:cs typeface="+mn-cs"/>
            </a:endParaRPr>
          </a:p>
          <a:p>
            <a:r>
              <a:rPr lang="en-US" sz="2400" kern="1200" dirty="0" smtClean="0"/>
              <a:t>How will we get there?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kern="1200" dirty="0" smtClean="0">
                <a:ea typeface="+mn-ea"/>
                <a:cs typeface="+mn-cs"/>
              </a:rPr>
              <a:t>Plotting the course :Tasks, Timeline, Threats   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kern="1200" dirty="0" smtClean="0">
                <a:ea typeface="+mn-ea"/>
                <a:cs typeface="+mn-cs"/>
              </a:rPr>
              <a:t>Monitoring : Metrics and Milestones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kern="1200" dirty="0" smtClean="0">
                <a:ea typeface="+mn-ea"/>
                <a:cs typeface="+mn-cs"/>
              </a:rPr>
              <a:t>Alternatives: </a:t>
            </a:r>
            <a:r>
              <a:rPr lang="en-US" kern="1200" dirty="0" smtClean="0">
                <a:ea typeface="+mn-ea"/>
                <a:cs typeface="+mn-cs"/>
              </a:rPr>
              <a:t>Scenario planning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Protoplasma experiment: a strategic plan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r>
              <a:rPr lang="en-US" sz="2400" kern="1200" dirty="0" smtClean="0"/>
              <a:t>Strengths:</a:t>
            </a:r>
          </a:p>
          <a:p>
            <a:pPr lvl="2"/>
            <a:r>
              <a:rPr lang="en-US" kern="1200" dirty="0" smtClean="0"/>
              <a:t> </a:t>
            </a:r>
            <a:r>
              <a:rPr lang="en-US" sz="2000" kern="1200" dirty="0" smtClean="0"/>
              <a:t>A sophisticated proton delivery system already in place.</a:t>
            </a:r>
          </a:p>
          <a:p>
            <a:pPr lvl="2"/>
            <a:r>
              <a:rPr lang="en-US" sz="2000" kern="1200" dirty="0" smtClean="0"/>
              <a:t> Ongoing efforts on high intensity proton drivers.</a:t>
            </a:r>
          </a:p>
          <a:p>
            <a:pPr lvl="2"/>
            <a:r>
              <a:rPr lang="en-US" sz="2000" kern="1200" dirty="0" smtClean="0"/>
              <a:t>  Technical expertise in design, diagnostics and operations.</a:t>
            </a:r>
          </a:p>
          <a:p>
            <a:pPr lvl="2"/>
            <a:r>
              <a:rPr lang="en-US" sz="2000" i="1" kern="1200" dirty="0" smtClean="0">
                <a:solidFill>
                  <a:srgbClr val="D60093"/>
                </a:solidFill>
              </a:rPr>
              <a:t>  Proton beams have been our flagship for decades</a:t>
            </a:r>
          </a:p>
          <a:p>
            <a:r>
              <a:rPr lang="en-US" sz="2400" kern="1200" dirty="0" smtClean="0"/>
              <a:t>Weakness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kern="1200" dirty="0" smtClean="0"/>
              <a:t>We need to have a strong proficiency in plasma cell design.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kern="1200" dirty="0" smtClean="0"/>
              <a:t>Solution:</a:t>
            </a:r>
            <a:r>
              <a:rPr lang="en-US" sz="2000" kern="1200" dirty="0" smtClean="0">
                <a:solidFill>
                  <a:srgbClr val="00B050"/>
                </a:solidFill>
              </a:rPr>
              <a:t> “Enlist UCLA as alliance”</a:t>
            </a:r>
            <a:r>
              <a:rPr lang="en-US" sz="2000" kern="1200" dirty="0" smtClean="0"/>
              <a:t>. A well-known world leader in plasma </a:t>
            </a:r>
            <a:r>
              <a:rPr lang="en-US" sz="2000" kern="1200" dirty="0" smtClean="0">
                <a:ea typeface="+mn-ea"/>
                <a:cs typeface="+mn-cs"/>
              </a:rPr>
              <a:t>physics R&amp;D. We have had great relationship with them.</a:t>
            </a:r>
          </a:p>
          <a:p>
            <a:pPr marL="1257300" lvl="4" indent="-342900">
              <a:buNone/>
            </a:pPr>
            <a:endParaRPr lang="en-US" kern="1200" dirty="0" smtClean="0">
              <a:ea typeface="+mn-ea"/>
              <a:cs typeface="+mn-cs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kern="1200" dirty="0" smtClean="0">
                <a:ea typeface="+mn-ea"/>
                <a:cs typeface="+mn-cs"/>
              </a:rPr>
              <a:t>Opportunities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kern="1200" dirty="0" smtClean="0"/>
              <a:t>We will be </a:t>
            </a:r>
            <a:r>
              <a:rPr lang="en-US" kern="1200" dirty="0" smtClean="0">
                <a:solidFill>
                  <a:srgbClr val="FF0000"/>
                </a:solidFill>
              </a:rPr>
              <a:t>the first team ever </a:t>
            </a:r>
            <a:r>
              <a:rPr lang="en-US" kern="1200" dirty="0" smtClean="0"/>
              <a:t>to lead this class of experiments. </a:t>
            </a:r>
          </a:p>
          <a:p>
            <a:pPr marL="1257300" lvl="4" indent="-342900">
              <a:buFont typeface="Arial" pitchFamily="34" charset="0"/>
              <a:buChar char="•"/>
            </a:pPr>
            <a:endParaRPr lang="en-US" kern="1200" dirty="0" smtClean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Strategic plan : Where are we now?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Strategic plan : Plotting the course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Phase I: March 2012 to Dec 2013 (2 years)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Simulation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Constructing the plasma cell.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Diagnostics installation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Proton delivery. </a:t>
            </a:r>
          </a:p>
          <a:p>
            <a:pPr marL="609600" indent="-609600">
              <a:spcBef>
                <a:spcPct val="20000"/>
              </a:spcBef>
            </a:pPr>
            <a:endParaRPr lang="en-US" altLang="zh-CN" sz="2400" u="sng" kern="0" dirty="0" smtClean="0">
              <a:latin typeface="+mn-lt"/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altLang="zh-CN" sz="2400" u="sng" kern="0" dirty="0" smtClean="0">
                <a:latin typeface="+mn-lt"/>
                <a:ea typeface="宋体" pitchFamily="2" charset="-122"/>
              </a:rPr>
              <a:t>Phase II: 2014 – 2015 (2 years)</a:t>
            </a:r>
          </a:p>
          <a:p>
            <a:pPr marL="1524000" marR="0" lvl="2" indent="-6096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Develop the laser lab</a:t>
            </a:r>
          </a:p>
          <a:p>
            <a:pPr marL="1524000" marR="0" lvl="2" indent="-6096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Develop the electron injector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u="sng" kern="0" dirty="0" smtClean="0">
              <a:latin typeface="+mn-lt"/>
              <a:ea typeface="宋体" pitchFamily="2" charset="-122"/>
            </a:endParaRPr>
          </a:p>
          <a:p>
            <a:pPr marL="609600" lvl="0" indent="-609600">
              <a:spcBef>
                <a:spcPct val="20000"/>
              </a:spcBef>
            </a:pPr>
            <a:r>
              <a:rPr lang="en-US" altLang="zh-CN" sz="2400" u="sng" kern="0" dirty="0" smtClean="0">
                <a:latin typeface="+mn-lt"/>
                <a:ea typeface="宋体" pitchFamily="2" charset="-122"/>
              </a:rPr>
              <a:t>Phase III: 2015 </a:t>
            </a:r>
            <a:r>
              <a:rPr lang="en-US" altLang="zh-CN" sz="2400" u="sng" kern="0" dirty="0" smtClean="0">
                <a:ea typeface="宋体" pitchFamily="2" charset="-122"/>
              </a:rPr>
              <a:t>–</a:t>
            </a:r>
            <a:r>
              <a:rPr lang="en-US" altLang="zh-CN" sz="2400" u="sng" kern="0" dirty="0" smtClean="0">
                <a:latin typeface="+mn-lt"/>
                <a:ea typeface="宋体" pitchFamily="2" charset="-122"/>
              </a:rPr>
              <a:t>  2016 (1+ years)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Actual experiments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752600"/>
            <a:ext cx="289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lvl="0" indent="-609600" algn="ctr">
              <a:spcBef>
                <a:spcPct val="20000"/>
              </a:spcBef>
              <a:defRPr/>
            </a:pPr>
            <a:r>
              <a:rPr lang="en-US" altLang="zh-CN" sz="2400" i="1" kern="0" dirty="0" smtClean="0">
                <a:solidFill>
                  <a:srgbClr val="FF0000"/>
                </a:solidFill>
                <a:ea typeface="宋体" pitchFamily="2" charset="-122"/>
              </a:rPr>
              <a:t>Goal </a:t>
            </a:r>
            <a:r>
              <a:rPr lang="en-US" altLang="zh-CN" sz="2000" kern="0" dirty="0" smtClean="0">
                <a:solidFill>
                  <a:schemeClr val="tx1"/>
                </a:solidFill>
                <a:ea typeface="宋体" pitchFamily="2" charset="-122"/>
              </a:rPr>
              <a:t>:</a:t>
            </a:r>
            <a:r>
              <a:rPr lang="en-US" altLang="zh-CN" sz="2000" i="1" kern="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kern="0" dirty="0" smtClean="0">
                <a:ea typeface="宋体" pitchFamily="2" charset="-122"/>
              </a:rPr>
              <a:t>Show energy loss from the proton beam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3429000"/>
            <a:ext cx="27432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lvl="0" indent="-609600" algn="ctr">
              <a:spcBef>
                <a:spcPct val="20000"/>
              </a:spcBef>
              <a:defRPr/>
            </a:pPr>
            <a:r>
              <a:rPr lang="en-US" altLang="zh-CN" sz="2400" i="1" kern="0" dirty="0" smtClean="0">
                <a:solidFill>
                  <a:srgbClr val="FF0000"/>
                </a:solidFill>
                <a:ea typeface="宋体" pitchFamily="2" charset="-122"/>
              </a:rPr>
              <a:t>Goal</a:t>
            </a:r>
            <a:r>
              <a:rPr lang="en-US" altLang="zh-CN" sz="2400" kern="0" dirty="0" smtClean="0">
                <a:solidFill>
                  <a:schemeClr val="tx1"/>
                </a:solidFill>
                <a:ea typeface="宋体" pitchFamily="2" charset="-122"/>
              </a:rPr>
              <a:t> : </a:t>
            </a:r>
            <a:r>
              <a:rPr lang="en-US" altLang="zh-CN" kern="0" dirty="0" smtClean="0">
                <a:ea typeface="宋体" pitchFamily="2" charset="-122"/>
              </a:rPr>
              <a:t>Generate the electron beam </a:t>
            </a:r>
            <a:endParaRPr lang="en-US" altLang="zh-CN" sz="2000" kern="0" dirty="0" smtClean="0"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105400"/>
            <a:ext cx="2895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spcBef>
                <a:spcPct val="20000"/>
              </a:spcBef>
              <a:defRPr/>
            </a:pPr>
            <a:endParaRPr lang="en-US" altLang="zh-CN" sz="2400" i="1" kern="0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altLang="zh-CN" sz="2400" i="1" kern="0" dirty="0" smtClean="0">
                <a:solidFill>
                  <a:srgbClr val="FF0000"/>
                </a:solidFill>
                <a:ea typeface="宋体" pitchFamily="2" charset="-122"/>
              </a:rPr>
              <a:t>Goal</a:t>
            </a:r>
            <a:r>
              <a:rPr lang="en-US" altLang="zh-CN" sz="2000" i="1" kern="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2000" kern="0" dirty="0" smtClean="0">
                <a:solidFill>
                  <a:schemeClr val="tx1"/>
                </a:solidFill>
                <a:ea typeface="宋体" pitchFamily="2" charset="-122"/>
              </a:rPr>
              <a:t>:</a:t>
            </a:r>
            <a:r>
              <a:rPr lang="en-US" altLang="zh-CN" kern="0" dirty="0" smtClean="0">
                <a:ea typeface="宋体" pitchFamily="2" charset="-122"/>
              </a:rPr>
              <a:t>  Demonstration, data collection and publications</a:t>
            </a:r>
            <a:endParaRPr lang="en-US" altLang="zh-CN" sz="2000" kern="0" dirty="0" smtClean="0">
              <a:ea typeface="宋体" pitchFamily="2" charset="-122"/>
            </a:endParaRPr>
          </a:p>
          <a:p>
            <a:pPr marL="609600" lvl="0" indent="-609600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Strategic plan : Metrics with Milestones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Phase I: (2 years)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Parameter space exploration through simulations</a:t>
            </a:r>
            <a:br>
              <a:rPr lang="en-US" altLang="zh-CN" sz="2000" kern="0" dirty="0" smtClean="0">
                <a:ea typeface="宋体" pitchFamily="2" charset="-122"/>
              </a:rPr>
            </a:br>
            <a:endParaRPr lang="en-US" altLang="zh-CN" sz="2000" kern="0" dirty="0" smtClean="0">
              <a:ea typeface="宋体" pitchFamily="2" charset="-122"/>
            </a:endParaRP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Installing the plasma cell. (10</a:t>
            </a:r>
            <a:r>
              <a:rPr kumimoji="0" lang="en-US" altLang="zh-CN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15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/cm</a:t>
            </a:r>
            <a:r>
              <a:rPr kumimoji="0" lang="en-US" altLang="zh-CN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3</a:t>
            </a:r>
            <a:r>
              <a:rPr lang="en-US" altLang="zh-CN" sz="2000" kern="0" dirty="0" smtClean="0">
                <a:ea typeface="宋体" pitchFamily="2" charset="-122"/>
              </a:rPr>
              <a:t> , 3-5 m)</a:t>
            </a:r>
            <a:r>
              <a:rPr kumimoji="0" lang="en-US" altLang="zh-CN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	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CN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Proton delivery. (150 GeV, 1ns, 1e11 protons/bunch)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Measurements </a:t>
            </a: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&amp; Milestone</a:t>
            </a: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: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Optimal parameters are determined</a:t>
            </a:r>
          </a:p>
          <a:p>
            <a:pPr marL="1524000" lvl="2" indent="-609600">
              <a:spcBef>
                <a:spcPct val="20000"/>
              </a:spcBef>
            </a:pPr>
            <a:endParaRPr lang="en-US" altLang="zh-CN" sz="2000" kern="0" dirty="0" smtClean="0">
              <a:ea typeface="宋体" pitchFamily="2" charset="-122"/>
            </a:endParaRP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Demonstrate proton density modulation compare with simulations</a:t>
            </a:r>
          </a:p>
          <a:p>
            <a:pPr marL="2438400" lvl="4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kern="0" dirty="0" smtClean="0">
              <a:ea typeface="宋体" pitchFamily="2" charset="-122"/>
            </a:endParaRP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Strength of the fields in plasma compare with simulations</a:t>
            </a:r>
          </a:p>
          <a:p>
            <a:pPr marL="2438400" lvl="4" indent="-609600">
              <a:spcBef>
                <a:spcPct val="20000"/>
              </a:spcBef>
            </a:pPr>
            <a:endParaRPr lang="en-US" altLang="zh-CN" sz="2400" kern="0" dirty="0" smtClean="0">
              <a:ea typeface="宋体" pitchFamily="2" charset="-122"/>
            </a:endParaRPr>
          </a:p>
          <a:p>
            <a:pPr marL="609600" indent="-609600">
              <a:spcBef>
                <a:spcPct val="20000"/>
              </a:spcBef>
            </a:pPr>
            <a:endParaRPr lang="en-US" altLang="zh-CN" sz="2400" u="sng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u="sng" kern="0" dirty="0" smtClean="0"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Strategic plan : Metrics with Milestones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zh-CN" sz="2400" u="sng" kern="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Phase II: (2 years)</a:t>
            </a:r>
          </a:p>
          <a:p>
            <a:pPr marL="1524000" marR="0" lvl="2" indent="-6096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Workout optimal seeding of plasma with a laser </a:t>
            </a:r>
          </a:p>
          <a:p>
            <a:pPr marL="1524000" marR="0" lvl="2" indent="-6096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In parallel, develop the electron injector  ( 5 </a:t>
            </a:r>
            <a:r>
              <a:rPr lang="en-US" altLang="zh-CN" sz="2000" kern="0" dirty="0" err="1" smtClean="0">
                <a:latin typeface="+mn-lt"/>
                <a:ea typeface="宋体" pitchFamily="2" charset="-122"/>
              </a:rPr>
              <a:t>MeV</a:t>
            </a:r>
            <a:r>
              <a:rPr lang="en-US" altLang="zh-CN" sz="2000" kern="0" dirty="0" smtClean="0">
                <a:latin typeface="+mn-lt"/>
                <a:ea typeface="宋体" pitchFamily="2" charset="-122"/>
              </a:rPr>
              <a:t>, 1ps)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Measurements &amp; </a:t>
            </a: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Milestone: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Show stronger fields and reproducibility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Generate 5 </a:t>
            </a:r>
            <a:r>
              <a:rPr lang="en-US" altLang="zh-CN" sz="2000" kern="0" dirty="0" err="1" smtClean="0">
                <a:ea typeface="宋体" pitchFamily="2" charset="-122"/>
              </a:rPr>
              <a:t>MeV</a:t>
            </a:r>
            <a:r>
              <a:rPr lang="en-US" altLang="zh-CN" sz="2000" kern="0" dirty="0" smtClean="0">
                <a:ea typeface="宋体" pitchFamily="2" charset="-122"/>
              </a:rPr>
              <a:t>, 1 </a:t>
            </a:r>
            <a:r>
              <a:rPr lang="en-US" altLang="zh-CN" sz="2000" kern="0" dirty="0" err="1" smtClean="0">
                <a:ea typeface="宋体" pitchFamily="2" charset="-122"/>
              </a:rPr>
              <a:t>ps</a:t>
            </a:r>
            <a:r>
              <a:rPr lang="en-US" altLang="zh-CN" sz="2000" kern="0" dirty="0" smtClean="0">
                <a:ea typeface="宋体" pitchFamily="2" charset="-122"/>
              </a:rPr>
              <a:t> electron beam</a:t>
            </a:r>
          </a:p>
          <a:p>
            <a:pPr marL="1524000" lvl="2" indent="-609600">
              <a:spcBef>
                <a:spcPct val="20000"/>
              </a:spcBef>
            </a:pPr>
            <a:endParaRPr lang="en-US" altLang="zh-CN" sz="2400" kern="0" dirty="0" smtClean="0"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u="sng" kern="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Phase III: (1+ years)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Actual experiments (1 GeV in 3 meters).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Measurements &amp; </a:t>
            </a:r>
            <a:r>
              <a:rPr lang="en-US" altLang="zh-CN" sz="2400" u="sng" kern="0" dirty="0" smtClean="0">
                <a:solidFill>
                  <a:srgbClr val="00B050"/>
                </a:solidFill>
                <a:ea typeface="宋体" pitchFamily="2" charset="-122"/>
              </a:rPr>
              <a:t>Milestone: </a:t>
            </a:r>
          </a:p>
          <a:p>
            <a:pPr marL="1524000" lvl="2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kern="0" dirty="0" smtClean="0">
                <a:ea typeface="宋体" pitchFamily="2" charset="-122"/>
              </a:rPr>
              <a:t>Electron acceleration with modulated proton bunch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52600" marR="0" lvl="3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40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33600"/>
                <a:gridCol w="762000"/>
                <a:gridCol w="762000"/>
                <a:gridCol w="838200"/>
                <a:gridCol w="762000"/>
                <a:gridCol w="9144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 design</a:t>
                      </a:r>
                    </a:p>
                    <a:p>
                      <a:r>
                        <a:rPr lang="en-US" dirty="0" smtClean="0"/>
                        <a:t>Simulations</a:t>
                      </a:r>
                    </a:p>
                    <a:p>
                      <a:r>
                        <a:rPr lang="en-US" dirty="0" smtClean="0"/>
                        <a:t>Plasma cell R&amp;D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Beamline</a:t>
                      </a:r>
                      <a:r>
                        <a:rPr lang="en-US" baseline="0" dirty="0" smtClean="0"/>
                        <a:t> restructuring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Measurements</a:t>
                      </a:r>
                      <a:r>
                        <a:rPr lang="en-US" baseline="0" dirty="0" smtClean="0"/>
                        <a:t> of proton beam modulation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demonstration of proton</a:t>
                      </a:r>
                      <a:r>
                        <a:rPr lang="en-US" baseline="0" dirty="0" smtClean="0"/>
                        <a:t> wakefield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286000" y="1981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000" y="2514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1400" y="3352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4114800"/>
            <a:ext cx="1066800" cy="1588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00B05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4724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5791200"/>
            <a:ext cx="12954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FF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5105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810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+mj-lt"/>
                <a:ea typeface="宋体" pitchFamily="2" charset="-122"/>
                <a:cs typeface="+mj-cs"/>
              </a:rPr>
              <a:t>Strategic plan : Charting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23447</TotalTime>
  <Words>1187</Words>
  <Application>Microsoft Office PowerPoint</Application>
  <PresentationFormat>On-screen Show (4:3)</PresentationFormat>
  <Paragraphs>415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Protoplasma : A strategic initiative</vt:lpstr>
      <vt:lpstr>Why Protoplasma? </vt:lpstr>
      <vt:lpstr>Protoplasma – a new research frontier</vt:lpstr>
      <vt:lpstr>Slide 4</vt:lpstr>
      <vt:lpstr>Slide 5</vt:lpstr>
      <vt:lpstr>Slide 6</vt:lpstr>
      <vt:lpstr>Slide 7</vt:lpstr>
      <vt:lpstr>Slide 8</vt:lpstr>
      <vt:lpstr>Slide 9</vt:lpstr>
      <vt:lpstr>Slide 10</vt:lpstr>
      <vt:lpstr>The TeV option for Protoplasma</vt:lpstr>
      <vt:lpstr>The Tevatron :  Strengths</vt:lpstr>
      <vt:lpstr>Slide 13</vt:lpstr>
      <vt:lpstr>Slide 14</vt:lpstr>
      <vt:lpstr>Slide 15</vt:lpstr>
      <vt:lpstr>Slide 16</vt:lpstr>
      <vt:lpstr>Slide 17</vt:lpstr>
      <vt:lpstr>…..is to build an accelerator based on this technology</vt:lpstr>
      <vt:lpstr>In a nut-shell…</vt:lpstr>
      <vt:lpstr>Slide 20</vt:lpstr>
      <vt:lpstr>Slide 21</vt:lpstr>
    </vt:vector>
  </TitlesOfParts>
  <Company>chaos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Chaos</dc:creator>
  <cp:lastModifiedBy>jtobin-admin</cp:lastModifiedBy>
  <cp:revision>1011</cp:revision>
  <dcterms:created xsi:type="dcterms:W3CDTF">2006-02-25T16:48:02Z</dcterms:created>
  <dcterms:modified xsi:type="dcterms:W3CDTF">2011-10-27T16:32:57Z</dcterms:modified>
</cp:coreProperties>
</file>