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3" r:id="rId4"/>
    <p:sldId id="257" r:id="rId5"/>
    <p:sldId id="260" r:id="rId6"/>
    <p:sldId id="258" r:id="rId7"/>
    <p:sldId id="274" r:id="rId8"/>
    <p:sldId id="262" r:id="rId9"/>
    <p:sldId id="261" r:id="rId10"/>
    <p:sldId id="267" r:id="rId11"/>
    <p:sldId id="273" r:id="rId12"/>
    <p:sldId id="264" r:id="rId13"/>
    <p:sldId id="268" r:id="rId14"/>
    <p:sldId id="269" r:id="rId15"/>
    <p:sldId id="271" r:id="rId16"/>
    <p:sldId id="270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4" y="-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ellico\Desktop\Chart%20in%20Microsoft%20Office%20PowerPoin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24460725363874969"/>
          <c:y val="2.3148148148148147E-2"/>
          <c:w val="0.65513350035790952"/>
          <c:h val="0.8711207713619131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Requested M&amp;S Labor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Solid State</c:v>
                </c:pt>
                <c:pt idx="1">
                  <c:v>Cavity Refurb</c:v>
                </c:pt>
                <c:pt idx="2">
                  <c:v>New Anodes</c:v>
                </c:pt>
                <c:pt idx="3">
                  <c:v>New Tuners</c:v>
                </c:pt>
                <c:pt idx="4">
                  <c:v>Booster Modulator</c:v>
                </c:pt>
                <c:pt idx="5">
                  <c:v>Booster Cogging</c:v>
                </c:pt>
                <c:pt idx="6">
                  <c:v>Booster LCW</c:v>
                </c:pt>
                <c:pt idx="7">
                  <c:v>Booster Vacuum</c:v>
                </c:pt>
                <c:pt idx="8">
                  <c:v>Booster Bias Splys</c:v>
                </c:pt>
                <c:pt idx="9">
                  <c:v>New Cavities</c:v>
                </c:pt>
                <c:pt idx="10">
                  <c:v>RFQ Injector</c:v>
                </c:pt>
                <c:pt idx="11">
                  <c:v>Linac RF Power</c:v>
                </c:pt>
                <c:pt idx="12">
                  <c:v>Linac Notching</c:v>
                </c:pt>
                <c:pt idx="13">
                  <c:v>Linac Utility </c:v>
                </c:pt>
                <c:pt idx="14">
                  <c:v>Linac Modulator</c:v>
                </c:pt>
                <c:pt idx="15">
                  <c:v>Instrumentation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</c:v>
                </c:pt>
                <c:pt idx="1">
                  <c:v>1.6</c:v>
                </c:pt>
                <c:pt idx="2">
                  <c:v>2</c:v>
                </c:pt>
                <c:pt idx="3">
                  <c:v>1.5</c:v>
                </c:pt>
                <c:pt idx="4">
                  <c:v>2</c:v>
                </c:pt>
                <c:pt idx="5">
                  <c:v>1.5</c:v>
                </c:pt>
                <c:pt idx="6">
                  <c:v>1</c:v>
                </c:pt>
                <c:pt idx="7">
                  <c:v>3.5</c:v>
                </c:pt>
                <c:pt idx="8">
                  <c:v>2</c:v>
                </c:pt>
                <c:pt idx="9">
                  <c:v>5</c:v>
                </c:pt>
                <c:pt idx="10">
                  <c:v>1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20 % Less Labor/M&amp;S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Solid State</c:v>
                </c:pt>
                <c:pt idx="1">
                  <c:v>Cavity Refurb</c:v>
                </c:pt>
                <c:pt idx="2">
                  <c:v>New Anodes</c:v>
                </c:pt>
                <c:pt idx="3">
                  <c:v>New Tuners</c:v>
                </c:pt>
                <c:pt idx="4">
                  <c:v>Booster Modulator</c:v>
                </c:pt>
                <c:pt idx="5">
                  <c:v>Booster Cogging</c:v>
                </c:pt>
                <c:pt idx="6">
                  <c:v>Booster LCW</c:v>
                </c:pt>
                <c:pt idx="7">
                  <c:v>Booster Vacuum</c:v>
                </c:pt>
                <c:pt idx="8">
                  <c:v>Booster Bias Splys</c:v>
                </c:pt>
                <c:pt idx="9">
                  <c:v>New Cavities</c:v>
                </c:pt>
                <c:pt idx="10">
                  <c:v>RFQ Injector</c:v>
                </c:pt>
                <c:pt idx="11">
                  <c:v>Linac RF Power</c:v>
                </c:pt>
                <c:pt idx="12">
                  <c:v>Linac Notching</c:v>
                </c:pt>
                <c:pt idx="13">
                  <c:v>Linac Utility </c:v>
                </c:pt>
                <c:pt idx="14">
                  <c:v>Linac Modulator</c:v>
                </c:pt>
                <c:pt idx="15">
                  <c:v>Instrumentation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3</c:v>
                </c:pt>
                <c:pt idx="1">
                  <c:v>2.6</c:v>
                </c:pt>
                <c:pt idx="2">
                  <c:v>3</c:v>
                </c:pt>
                <c:pt idx="3">
                  <c:v>2.5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10">
                  <c:v>2</c:v>
                </c:pt>
                <c:pt idx="11">
                  <c:v>5</c:v>
                </c:pt>
                <c:pt idx="12">
                  <c:v>4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30% Less M&amp;S/labor</c:v>
                </c:pt>
              </c:strCache>
            </c:strRef>
          </c:tx>
          <c:cat>
            <c:strRef>
              <c:f>Sheet1!$A$2:$A$17</c:f>
              <c:strCache>
                <c:ptCount val="16"/>
                <c:pt idx="0">
                  <c:v>Solid State</c:v>
                </c:pt>
                <c:pt idx="1">
                  <c:v>Cavity Refurb</c:v>
                </c:pt>
                <c:pt idx="2">
                  <c:v>New Anodes</c:v>
                </c:pt>
                <c:pt idx="3">
                  <c:v>New Tuners</c:v>
                </c:pt>
                <c:pt idx="4">
                  <c:v>Booster Modulator</c:v>
                </c:pt>
                <c:pt idx="5">
                  <c:v>Booster Cogging</c:v>
                </c:pt>
                <c:pt idx="6">
                  <c:v>Booster LCW</c:v>
                </c:pt>
                <c:pt idx="7">
                  <c:v>Booster Vacuum</c:v>
                </c:pt>
                <c:pt idx="8">
                  <c:v>Booster Bias Splys</c:v>
                </c:pt>
                <c:pt idx="9">
                  <c:v>New Cavities</c:v>
                </c:pt>
                <c:pt idx="10">
                  <c:v>RFQ Injector</c:v>
                </c:pt>
                <c:pt idx="11">
                  <c:v>Linac RF Power</c:v>
                </c:pt>
                <c:pt idx="12">
                  <c:v>Linac Notching</c:v>
                </c:pt>
                <c:pt idx="13">
                  <c:v>Linac Utility </c:v>
                </c:pt>
                <c:pt idx="14">
                  <c:v>Linac Modulator</c:v>
                </c:pt>
                <c:pt idx="15">
                  <c:v>Instrumentation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10">
                  <c:v>2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</c:ser>
        <c:shape val="cylinder"/>
        <c:axId val="77302016"/>
        <c:axId val="77303808"/>
        <c:axId val="0"/>
      </c:bar3DChart>
      <c:catAx>
        <c:axId val="77302016"/>
        <c:scaling>
          <c:orientation val="minMax"/>
        </c:scaling>
        <c:axPos val="l"/>
        <c:tickLblPos val="nextTo"/>
        <c:crossAx val="77303808"/>
        <c:crosses val="autoZero"/>
        <c:auto val="1"/>
        <c:lblAlgn val="ctr"/>
        <c:lblOffset val="100"/>
      </c:catAx>
      <c:valAx>
        <c:axId val="77303808"/>
        <c:scaling>
          <c:orientation val="minMax"/>
        </c:scaling>
        <c:axPos val="b"/>
        <c:majorGridlines/>
        <c:numFmt formatCode="General" sourceLinked="1"/>
        <c:tickLblPos val="nextTo"/>
        <c:crossAx val="7730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83234908136347"/>
          <c:y val="0.55195386634363064"/>
          <c:w val="0.19516770027640368"/>
          <c:h val="0.3038555336832898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12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9">
                  <c:v>4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9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10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0">
                  <c:v>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10">
                  <c:v>3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10">
                  <c:v>3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11">
                  <c:v>3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11">
                  <c:v>3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Sheet1!$L$2:$L$13</c:f>
              <c:numCache>
                <c:formatCode>General</c:formatCode>
                <c:ptCount val="12"/>
                <c:pt idx="11">
                  <c:v>3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10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Sheet1!$M$2:$M$13</c:f>
              <c:numCache>
                <c:formatCode>General</c:formatCode>
                <c:ptCount val="12"/>
                <c:pt idx="11">
                  <c:v>2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Sheet1!$N$2:$N$13</c:f>
              <c:numCache>
                <c:formatCode>General</c:formatCode>
                <c:ptCount val="12"/>
                <c:pt idx="11">
                  <c:v>2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13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Sheet1!$O$2:$O$13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14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Sheet1!$P$2:$P$13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15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Sheet1!$Q$2:$Q$13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16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Sheet1!$R$2:$R$13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17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Sheet1!$S$2:$S$13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18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Sheet1!$T$2:$T$13</c:f>
              <c:numCache>
                <c:formatCode>General</c:formatCode>
                <c:ptCount val="12"/>
                <c:pt idx="11">
                  <c:v>1</c:v>
                </c:pt>
              </c:numCache>
            </c:numRef>
          </c:val>
        </c:ser>
        <c:shape val="cylinder"/>
        <c:axId val="72727936"/>
        <c:axId val="72742016"/>
        <c:axId val="63964032"/>
      </c:bar3DChart>
      <c:dateAx>
        <c:axId val="72727936"/>
        <c:scaling>
          <c:orientation val="minMax"/>
        </c:scaling>
        <c:axPos val="b"/>
        <c:minorGridlines/>
        <c:numFmt formatCode="General" sourceLinked="0"/>
        <c:tickLblPos val="nextTo"/>
        <c:spPr>
          <a:ln>
            <a:solidFill>
              <a:srgbClr val="4F81BD">
                <a:alpha val="65000"/>
              </a:srgbClr>
            </a:solidFill>
          </a:ln>
        </c:spPr>
        <c:crossAx val="72742016"/>
        <c:crosses val="autoZero"/>
        <c:lblOffset val="100"/>
        <c:baseTimeUnit val="days"/>
        <c:majorUnit val="1"/>
      </c:dateAx>
      <c:valAx>
        <c:axId val="72742016"/>
        <c:scaling>
          <c:orientation val="minMax"/>
        </c:scaling>
        <c:axPos val="l"/>
        <c:majorGridlines/>
        <c:numFmt formatCode="General" sourceLinked="1"/>
        <c:tickLblPos val="nextTo"/>
        <c:crossAx val="72727936"/>
        <c:crosses val="autoZero"/>
        <c:crossBetween val="between"/>
      </c:valAx>
      <c:serAx>
        <c:axId val="63964032"/>
        <c:scaling>
          <c:orientation val="minMax"/>
        </c:scaling>
        <c:axPos val="b"/>
        <c:minorGridlines/>
        <c:tickLblPos val="nextTo"/>
        <c:spPr>
          <a:ln>
            <a:solidFill>
              <a:srgbClr val="4F81BD">
                <a:alpha val="72000"/>
              </a:srgbClr>
            </a:solidFill>
          </a:ln>
        </c:spPr>
        <c:crossAx val="72742016"/>
        <c:crosses val="autoZero"/>
      </c:serAx>
    </c:plotArea>
    <c:legend>
      <c:legendPos val="r"/>
      <c:layout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0.76466</cdr:x>
      <cdr:y>0.66643</cdr:y>
    </cdr:from>
    <cdr:to>
      <cdr:x>0.87577</cdr:x>
      <cdr:y>0.86846</cdr:y>
    </cdr:to>
    <cdr:sp macro="" textlink="">
      <cdr:nvSpPr>
        <cdr:cNvPr id="2" name="TextBox 1"/>
        <cdr:cNvSpPr txBox="1"/>
      </cdr:nvSpPr>
      <cdr:spPr>
        <a:xfrm xmlns:a="http://schemas.openxmlformats.org/drawingml/2006/main" rot="17793319">
          <a:off x="6292840" y="30162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Cavity #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0.91667</cdr:x>
      <cdr:y>0.01684</cdr:y>
    </cdr:from>
    <cdr:to>
      <cdr:x>1</cdr:x>
      <cdr:y>0.06734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43800" y="762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Cavity #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5B54C-718F-48D6-A6CE-E9939C00FB31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C9E5E-1E30-45CE-8DE2-C6B41164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A556-AC05-4798-A2B9-24EFB832C30B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DD5C-4F3D-4C5A-A38A-1D0809AAE0D4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F7AD-BBB2-4BCC-8991-405E6C205AD6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3FCC-CCF6-4957-BB68-F0C5AE742870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F748-8DE6-406A-AA06-94C396BF8F1D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FEBA-6D61-44EC-AD86-063F1A4C5604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C14F-96F6-45D3-8E83-0F4DA21120DA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639A-4347-4D18-BB13-9C578B6EF8C0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DF1-027D-4834-B416-F83F64F7E4C0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1D12-D0D9-4026-8C67-897BCDE79D8D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D1C0-31EE-4B32-8D03-66555D05E937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53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FFF0C-2E3C-4125-93C1-BD029A8C1FD7}" type="datetime1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B3DA-3283-45E1-833F-FCE976700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/>
          <a:lstStyle/>
          <a:p>
            <a:r>
              <a:rPr lang="en-US" dirty="0" smtClean="0"/>
              <a:t>Proton Improvement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3914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Accelerator Sector Planning and Strategy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Oct. 27 and 28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W. Pellico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Bob Zwaska, Keith Gollwitzer, Fernanda Garcia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Valery Lebedev, Elmie Peoples-Evens, Mary Convery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5+ Year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1943894" y="3390106"/>
            <a:ext cx="55626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24400" y="533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 Hz Capable (NOT FLUX or Reliability Goals)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Planning and Strategy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Solid State Installation Schedule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31530" y="3702272"/>
            <a:ext cx="292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Installation Time (months)</a:t>
            </a:r>
            <a:endParaRPr lang="en-US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412537">
            <a:off x="2990671" y="5895301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Calendar Year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1676400"/>
            <a:ext cx="505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finish the Booster solid state by 2013 will require</a:t>
            </a:r>
          </a:p>
          <a:p>
            <a:r>
              <a:rPr lang="en-US" dirty="0" smtClean="0"/>
              <a:t> the requested labor and access time.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5981700" y="2552700"/>
            <a:ext cx="129540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639594" y="5638006"/>
            <a:ext cx="152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800" y="5638800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Cycle Rate Increase </a:t>
            </a:r>
            <a:br>
              <a:rPr lang="en-US" dirty="0" smtClean="0"/>
            </a:br>
            <a:r>
              <a:rPr lang="en-US" dirty="0" smtClean="0"/>
              <a:t>PIP Plans vs. Reality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2667000" cy="639762"/>
          </a:xfrm>
        </p:spPr>
        <p:txBody>
          <a:bodyPr/>
          <a:lstStyle/>
          <a:p>
            <a:r>
              <a:rPr lang="en-US" dirty="0" smtClean="0"/>
              <a:t>Requested (Goals)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33800"/>
            <a:ext cx="4040188" cy="2667000"/>
          </a:xfrm>
        </p:spPr>
        <p:txBody>
          <a:bodyPr/>
          <a:lstStyle/>
          <a:p>
            <a:r>
              <a:rPr lang="en-US" dirty="0" smtClean="0"/>
              <a:t>12 Hz by 2013</a:t>
            </a:r>
          </a:p>
          <a:p>
            <a:r>
              <a:rPr lang="en-US" dirty="0" smtClean="0"/>
              <a:t>15 Hz by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041775" cy="639762"/>
          </a:xfrm>
        </p:spPr>
        <p:txBody>
          <a:bodyPr/>
          <a:lstStyle/>
          <a:p>
            <a:r>
              <a:rPr lang="en-US" dirty="0" smtClean="0"/>
              <a:t>Present Schedule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Going from 7.5Hz to 12 Hz requires about the same effort as 15 Hz.</a:t>
            </a:r>
          </a:p>
          <a:p>
            <a:pPr lvl="1"/>
            <a:r>
              <a:rPr lang="en-US" dirty="0" smtClean="0"/>
              <a:t>Plan is go to directly to 15 Hz</a:t>
            </a:r>
          </a:p>
          <a:p>
            <a:pPr lvl="2"/>
            <a:r>
              <a:rPr lang="en-US" dirty="0" smtClean="0"/>
              <a:t>Solid State Upgrade</a:t>
            </a:r>
          </a:p>
          <a:p>
            <a:pPr lvl="2"/>
            <a:r>
              <a:rPr lang="en-US" dirty="0" smtClean="0"/>
              <a:t>Cavity Refurbishment</a:t>
            </a:r>
          </a:p>
          <a:p>
            <a:pPr lvl="3"/>
            <a:r>
              <a:rPr lang="en-US" dirty="0" smtClean="0"/>
              <a:t>Cooling </a:t>
            </a:r>
          </a:p>
          <a:p>
            <a:pPr lvl="3"/>
            <a:r>
              <a:rPr lang="en-US" dirty="0" smtClean="0"/>
              <a:t>Tuners</a:t>
            </a:r>
          </a:p>
          <a:p>
            <a:pPr lvl="3"/>
            <a:r>
              <a:rPr lang="en-US" dirty="0" smtClean="0"/>
              <a:t>Misc Hardware</a:t>
            </a:r>
          </a:p>
          <a:p>
            <a:pPr lvl="2"/>
            <a:r>
              <a:rPr lang="en-US" dirty="0" smtClean="0"/>
              <a:t>Cooling Systems</a:t>
            </a:r>
          </a:p>
          <a:p>
            <a:pPr lvl="2"/>
            <a:r>
              <a:rPr lang="en-US" dirty="0" smtClean="0"/>
              <a:t>Bias Supplies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Address reliability concerns as part of the process</a:t>
            </a:r>
          </a:p>
          <a:p>
            <a:pPr lvl="2"/>
            <a:r>
              <a:rPr lang="en-US" dirty="0" smtClean="0"/>
              <a:t>Anode Supplies</a:t>
            </a:r>
          </a:p>
          <a:p>
            <a:pPr lvl="2"/>
            <a:r>
              <a:rPr lang="en-US" dirty="0" smtClean="0"/>
              <a:t>Spare Cavity</a:t>
            </a:r>
          </a:p>
          <a:p>
            <a:pPr lvl="2"/>
            <a:r>
              <a:rPr lang="en-US" dirty="0" smtClean="0"/>
              <a:t>Spare Tuners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/>
              <a:t>Planning and Strategy Workshop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3810000" y="1905000"/>
            <a:ext cx="685800" cy="426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RFQ Injector (PIP)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Started in 2010</a:t>
            </a:r>
          </a:p>
          <a:p>
            <a:r>
              <a:rPr lang="en-US" dirty="0" smtClean="0"/>
              <a:t>Completion Date – FY12 shutdown</a:t>
            </a:r>
          </a:p>
          <a:p>
            <a:r>
              <a:rPr lang="en-US" dirty="0" smtClean="0"/>
              <a:t>Total cost will be around $1.1 M</a:t>
            </a:r>
          </a:p>
          <a:p>
            <a:pPr lvl="1"/>
            <a:r>
              <a:rPr lang="en-US" dirty="0" smtClean="0"/>
              <a:t>Cost higher on Vacuum and Power Supply</a:t>
            </a:r>
          </a:p>
          <a:p>
            <a:pPr lvl="1"/>
            <a:r>
              <a:rPr lang="en-US" dirty="0" smtClean="0"/>
              <a:t>Cost lower on RFQ and magnets</a:t>
            </a:r>
          </a:p>
          <a:p>
            <a:r>
              <a:rPr lang="en-US" dirty="0" smtClean="0"/>
              <a:t>Reviewed Aug 2011</a:t>
            </a:r>
          </a:p>
          <a:p>
            <a:pPr lvl="1"/>
            <a:r>
              <a:rPr lang="en-US" dirty="0" smtClean="0"/>
              <a:t>Positive Review</a:t>
            </a:r>
          </a:p>
          <a:p>
            <a:pPr lvl="1"/>
            <a:r>
              <a:rPr lang="en-US" dirty="0" smtClean="0"/>
              <a:t>No recommendation other than to test MEBT</a:t>
            </a:r>
          </a:p>
          <a:p>
            <a:r>
              <a:rPr lang="en-US" dirty="0" smtClean="0"/>
              <a:t>Starting Beam testing up to RFQ</a:t>
            </a:r>
          </a:p>
          <a:p>
            <a:r>
              <a:rPr lang="en-US" dirty="0" smtClean="0"/>
              <a:t>Power conditioning of RFQ underway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Note: This project has developed FNAL expertise that can and will assist in operations and further development!</a:t>
            </a:r>
          </a:p>
          <a:p>
            <a:pPr>
              <a:buNone/>
            </a:pPr>
            <a:r>
              <a:rPr lang="en-US" dirty="0" smtClean="0"/>
              <a:t>NO SYSTEM IS TURNKEY – Experience can’t be bought!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Planning and Strategy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H- source, LEBT and Diagnostic Line</a:t>
            </a:r>
            <a:br>
              <a:rPr lang="en-US" dirty="0" smtClean="0"/>
            </a:br>
            <a:r>
              <a:rPr lang="en-US" dirty="0" smtClean="0"/>
              <a:t>Beam Testing Underway </a:t>
            </a:r>
            <a:endParaRPr lang="en-US" dirty="0"/>
          </a:p>
        </p:txBody>
      </p:sp>
      <p:pic>
        <p:nvPicPr>
          <p:cNvPr id="1026" name="Picture 2" descr="C:\Users\pellico\AppData\Local\Temp\IMG_3539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371600"/>
            <a:ext cx="7391400" cy="534908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PIP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Consistent Labor Effort</a:t>
            </a:r>
          </a:p>
          <a:p>
            <a:pPr lvl="2"/>
            <a:r>
              <a:rPr lang="en-US" dirty="0" smtClean="0"/>
              <a:t>People are moving around –  (can be seen on SS effort)</a:t>
            </a:r>
          </a:p>
          <a:p>
            <a:pPr lvl="3"/>
            <a:r>
              <a:rPr lang="en-US" dirty="0" smtClean="0"/>
              <a:t>Starts and Stops to work</a:t>
            </a:r>
          </a:p>
          <a:p>
            <a:pPr lvl="3"/>
            <a:r>
              <a:rPr lang="en-US" dirty="0" smtClean="0"/>
              <a:t>Inefficient and difficult to manage</a:t>
            </a:r>
          </a:p>
          <a:p>
            <a:pPr lvl="3"/>
            <a:r>
              <a:rPr lang="en-US" dirty="0" smtClean="0"/>
              <a:t>Domino affect on production effort</a:t>
            </a:r>
          </a:p>
          <a:p>
            <a:pPr lvl="1"/>
            <a:r>
              <a:rPr lang="en-US" dirty="0" smtClean="0"/>
              <a:t>Knowledgeable People</a:t>
            </a:r>
          </a:p>
          <a:p>
            <a:pPr lvl="2"/>
            <a:r>
              <a:rPr lang="en-US" dirty="0" smtClean="0"/>
              <a:t>Key people are not easily replaceable</a:t>
            </a:r>
          </a:p>
          <a:p>
            <a:pPr lvl="2"/>
            <a:r>
              <a:rPr lang="en-US" dirty="0" smtClean="0"/>
              <a:t>Skilled help is tough to get when needed</a:t>
            </a:r>
          </a:p>
          <a:p>
            <a:r>
              <a:rPr lang="en-US" dirty="0" smtClean="0"/>
              <a:t>M&amp;S</a:t>
            </a:r>
          </a:p>
          <a:p>
            <a:pPr lvl="1"/>
            <a:r>
              <a:rPr lang="en-US" dirty="0" smtClean="0"/>
              <a:t>Delays in approval process has slowed some work</a:t>
            </a:r>
          </a:p>
          <a:p>
            <a:pPr lvl="1"/>
            <a:r>
              <a:rPr lang="en-US" dirty="0" smtClean="0"/>
              <a:t>$$ upfront is required to meet early goals (SS, RF)</a:t>
            </a:r>
          </a:p>
          <a:p>
            <a:r>
              <a:rPr lang="en-US" dirty="0" smtClean="0"/>
              <a:t>Too many Project X (now PIXIE) meetings</a:t>
            </a:r>
          </a:p>
          <a:p>
            <a:pPr lvl="1"/>
            <a:r>
              <a:rPr lang="en-US" dirty="0" smtClean="0"/>
              <a:t>This ties up a couple of critical people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Planning and Strategy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early issues of M&amp;S, labor and organization are still being worked out.  Although progress is being made – especially since additional labor became available this FY12, the timeline is going to be difficult to meet.  The concern of losing people on a regular basis to other areas is real and has affected our schedule.  The other area of concern is finding solutions to several problems in a time consistent with PIP.  We expect to reach 15 Hz operations and a higher flux by 2013 or 2014 with </a:t>
            </a:r>
            <a:r>
              <a:rPr lang="en-US" b="1" dirty="0" smtClean="0"/>
              <a:t>requested manpower</a:t>
            </a:r>
            <a:r>
              <a:rPr lang="en-US" dirty="0" smtClean="0"/>
              <a:t>.  However, reliability and the requested flux will require completion of the entire PIP!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Planning and Strategy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4350" y="203200"/>
            <a:ext cx="86296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Fermilab program expressed in three frontiers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63935-E45B-46A4-BFD3-287CB7A07C9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1825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Meeting with Engineers, October 13, 2011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0" y="1676400"/>
            <a:ext cx="8839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Intensity Frontier</a:t>
            </a:r>
          </a:p>
          <a:p>
            <a:r>
              <a:rPr lang="en-US" dirty="0" smtClean="0"/>
              <a:t>At Fermilab, physicists use a beam of protons </a:t>
            </a:r>
            <a:r>
              <a:rPr lang="en-US" dirty="0" smtClean="0">
                <a:solidFill>
                  <a:srgbClr val="FF0000"/>
                </a:solidFill>
              </a:rPr>
              <a:t>from the Main Injector </a:t>
            </a:r>
            <a:r>
              <a:rPr lang="en-US" dirty="0" smtClean="0"/>
              <a:t>accelerator to create the most intense high-energy neutrino beam in the world. Magnets direct the protons onto a graphite target. …..blah </a:t>
            </a:r>
            <a:r>
              <a:rPr lang="en-US" dirty="0" err="1" smtClean="0"/>
              <a:t>blah</a:t>
            </a:r>
            <a:r>
              <a:rPr lang="en-US" dirty="0" smtClean="0"/>
              <a:t> </a:t>
            </a:r>
            <a:r>
              <a:rPr lang="en-US" dirty="0" err="1" smtClean="0"/>
              <a:t>blah</a:t>
            </a:r>
            <a:r>
              <a:rPr lang="en-US" dirty="0" smtClean="0"/>
              <a:t>……</a:t>
            </a:r>
          </a:p>
          <a:p>
            <a:r>
              <a:rPr lang="en-US" dirty="0" smtClean="0"/>
              <a:t>The facility that creates </a:t>
            </a:r>
            <a:r>
              <a:rPr lang="en-US" dirty="0" err="1" smtClean="0"/>
              <a:t>Fermilab's</a:t>
            </a:r>
            <a:r>
              <a:rPr lang="en-US" dirty="0" smtClean="0"/>
              <a:t> neutrino beam is called </a:t>
            </a:r>
            <a:r>
              <a:rPr lang="en-US" dirty="0" err="1" smtClean="0"/>
              <a:t>NuMI</a:t>
            </a:r>
            <a:r>
              <a:rPr lang="en-US" dirty="0" smtClean="0"/>
              <a:t>, for Neutrinos at the Main Injector. The neutrinos travel between two detectors for an experiment called MINOS, or Main Injector Neutrino Oscillation Search. One sits at Fermilab; the other is located 450 miles away in the Soudan Underground Laboratory in Minnesota. The </a:t>
            </a:r>
            <a:r>
              <a:rPr lang="en-US" dirty="0" err="1" smtClean="0"/>
              <a:t>NuMI</a:t>
            </a:r>
            <a:r>
              <a:rPr lang="en-US" dirty="0" smtClean="0"/>
              <a:t> </a:t>
            </a:r>
            <a:r>
              <a:rPr lang="en-US" dirty="0" err="1" smtClean="0"/>
              <a:t>Beamline</a:t>
            </a:r>
            <a:r>
              <a:rPr lang="en-US" dirty="0" smtClean="0"/>
              <a:t> is aimed downward at a 3.3 degree angle toward the underground laboratory. Neutrinos interact so rarely with other particles that they can pass untouched through the entire Earth.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Just a note to the Directorate and the DOE…Proton Beam comes from the Proton Source and without it the three frontiers circles looks more like a two ring circus!</a:t>
            </a:r>
            <a:endParaRPr lang="en-US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1066800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199"/>
    </mc:Choice>
    <mc:Fallback>
      <p:transition spd="slow" advTm="3719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dirty="0" smtClean="0"/>
              <a:t>Beyond PIP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45720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are the limits of what the proton source can provide?</a:t>
            </a:r>
          </a:p>
          <a:p>
            <a:pPr lvl="1"/>
            <a:r>
              <a:rPr lang="en-US" sz="2400" dirty="0" smtClean="0"/>
              <a:t>Have extracted up to 6.6e12</a:t>
            </a:r>
          </a:p>
          <a:p>
            <a:pPr lvl="1"/>
            <a:r>
              <a:rPr lang="en-US" sz="2400" dirty="0" smtClean="0"/>
              <a:t>Can produce beam fairly efficient up to ~ 5e12</a:t>
            </a:r>
          </a:p>
          <a:p>
            <a:pPr lvl="1"/>
            <a:r>
              <a:rPr lang="en-US" sz="2400" dirty="0" smtClean="0"/>
              <a:t>Only promise 4.3e12 to MI</a:t>
            </a:r>
          </a:p>
          <a:p>
            <a:pPr lvl="1"/>
            <a:r>
              <a:rPr lang="en-US" sz="2400" dirty="0" smtClean="0"/>
              <a:t>Beam </a:t>
            </a:r>
            <a:r>
              <a:rPr lang="en-US" sz="2400" dirty="0" err="1" smtClean="0"/>
              <a:t>quaility</a:t>
            </a:r>
            <a:r>
              <a:rPr lang="en-US" sz="2400" dirty="0" smtClean="0"/>
              <a:t> must be met for MI</a:t>
            </a:r>
          </a:p>
          <a:p>
            <a:r>
              <a:rPr lang="en-US" sz="2800" dirty="0" smtClean="0"/>
              <a:t>Challenging, but in principle, batch intensity could increase 10-40%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4" descr="booster_intensity"/>
          <p:cNvPicPr>
            <a:picLocks noChangeAspect="1" noChangeArrowheads="1"/>
          </p:cNvPicPr>
          <p:nvPr/>
        </p:nvPicPr>
        <p:blipFill>
          <a:blip r:embed="rId2" cstate="print"/>
          <a:srcRect l="4999" r="5000"/>
          <a:stretch>
            <a:fillRect/>
          </a:stretch>
        </p:blipFill>
        <p:spPr bwMode="auto">
          <a:xfrm>
            <a:off x="5021147" y="0"/>
            <a:ext cx="4122853" cy="3657600"/>
          </a:xfrm>
          <a:prstGeom prst="rect">
            <a:avLst/>
          </a:prstGeom>
          <a:noFill/>
        </p:spPr>
      </p:pic>
      <p:pic>
        <p:nvPicPr>
          <p:cNvPr id="8" name="Picture 2" descr="C:\Documents and Settings\zwaska\My Documents\anu_pp2_snumi\mytalks\20100607prep\machlog.pl.power.gif"/>
          <p:cNvPicPr>
            <a:picLocks noChangeAspect="1" noChangeArrowheads="1"/>
          </p:cNvPicPr>
          <p:nvPr/>
        </p:nvPicPr>
        <p:blipFill>
          <a:blip r:embed="rId3" cstate="print"/>
          <a:srcRect l="1260" t="4395" r="3937" b="6070"/>
          <a:stretch>
            <a:fillRect/>
          </a:stretch>
        </p:blipFill>
        <p:spPr bwMode="auto">
          <a:xfrm>
            <a:off x="4964946" y="3581400"/>
            <a:ext cx="417905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PPI -&gt;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1910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Still some fixed time in ramp</a:t>
            </a:r>
          </a:p>
          <a:p>
            <a:pPr lvl="1"/>
            <a:r>
              <a:rPr lang="en-US" sz="2000" dirty="0" smtClean="0"/>
              <a:t>flattop/bottom</a:t>
            </a:r>
          </a:p>
          <a:p>
            <a:pPr lvl="1"/>
            <a:r>
              <a:rPr lang="en-US" sz="2000" dirty="0" smtClean="0"/>
              <a:t>Hysteresis dip</a:t>
            </a:r>
          </a:p>
          <a:p>
            <a:pPr lvl="1"/>
            <a:r>
              <a:rPr lang="en-US" sz="2000" dirty="0" smtClean="0"/>
              <a:t>Gentle parabolas</a:t>
            </a:r>
          </a:p>
          <a:p>
            <a:r>
              <a:rPr lang="en-US" sz="2400" dirty="0" smtClean="0"/>
              <a:t>How far could it be pushed?</a:t>
            </a:r>
          </a:p>
          <a:p>
            <a:pPr lvl="1"/>
            <a:r>
              <a:rPr lang="en-US" sz="2000" dirty="0" smtClean="0"/>
              <a:t>1.2 s?</a:t>
            </a:r>
          </a:p>
          <a:p>
            <a:pPr lvl="1"/>
            <a:r>
              <a:rPr lang="en-US" sz="2000" dirty="0" smtClean="0"/>
              <a:t>1.0 s?</a:t>
            </a:r>
          </a:p>
          <a:p>
            <a:r>
              <a:rPr lang="en-US" sz="2400" dirty="0" smtClean="0"/>
              <a:t>Gains are multiplicative with Booster intensity gains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1905000"/>
            <a:ext cx="48291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History of recent Proton Source upgrade effort</a:t>
            </a:r>
          </a:p>
          <a:p>
            <a:r>
              <a:rPr lang="en-US" dirty="0" smtClean="0"/>
              <a:t>Goals </a:t>
            </a:r>
          </a:p>
          <a:p>
            <a:r>
              <a:rPr lang="en-US" dirty="0" smtClean="0"/>
              <a:t>Present Work/Schedule/Plans/Effort/Dreams</a:t>
            </a:r>
          </a:p>
          <a:p>
            <a:pPr lvl="1"/>
            <a:r>
              <a:rPr lang="en-US" dirty="0" smtClean="0"/>
              <a:t>Look at several key systems </a:t>
            </a:r>
          </a:p>
          <a:p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M&amp;S</a:t>
            </a:r>
          </a:p>
          <a:p>
            <a:pPr lvl="1"/>
            <a:r>
              <a:rPr lang="en-US" dirty="0" smtClean="0"/>
              <a:t>Schedule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Planning and Strategy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PIP,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298"/>
            <a:ext cx="8229600" cy="477686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PIP capability is based on things we mostly know</a:t>
            </a:r>
          </a:p>
          <a:p>
            <a:pPr lvl="1"/>
            <a:r>
              <a:rPr lang="en-US" sz="1600" dirty="0" smtClean="0"/>
              <a:t>Per batch Booster intensity </a:t>
            </a:r>
          </a:p>
          <a:p>
            <a:pPr lvl="2"/>
            <a:r>
              <a:rPr lang="en-US" sz="1200" dirty="0" smtClean="0"/>
              <a:t>4.3e12 @ 0.08 </a:t>
            </a:r>
            <a:r>
              <a:rPr lang="en-US" sz="1200" dirty="0" err="1" smtClean="0"/>
              <a:t>eV.s</a:t>
            </a:r>
            <a:endParaRPr lang="en-US" sz="1200" dirty="0" smtClean="0"/>
          </a:p>
          <a:p>
            <a:pPr lvl="1"/>
            <a:r>
              <a:rPr lang="en-US" sz="1600" dirty="0" smtClean="0"/>
              <a:t>Main Injector</a:t>
            </a:r>
          </a:p>
          <a:p>
            <a:pPr lvl="2"/>
            <a:r>
              <a:rPr lang="en-US" sz="1200" dirty="0" smtClean="0"/>
              <a:t>1.333 s ramp for NOvA</a:t>
            </a:r>
          </a:p>
          <a:p>
            <a:pPr lvl="1"/>
            <a:r>
              <a:rPr lang="en-US" sz="1600" dirty="0" smtClean="0"/>
              <a:t>All of our vulnerabilities</a:t>
            </a:r>
          </a:p>
          <a:p>
            <a:r>
              <a:rPr lang="en-US" sz="1800" dirty="0" smtClean="0"/>
              <a:t>In case replacement of the Proton Source is dragged out, we should see how far we could push it after the PIP</a:t>
            </a:r>
          </a:p>
          <a:p>
            <a:pPr lvl="1"/>
            <a:r>
              <a:rPr lang="en-US" sz="1600" dirty="0" smtClean="0"/>
              <a:t>We may see significant improvement in Booster efficiency and emittance from the RFQ injector upgrade</a:t>
            </a:r>
          </a:p>
          <a:p>
            <a:pPr lvl="1"/>
            <a:r>
              <a:rPr lang="en-US" sz="1600" dirty="0" smtClean="0"/>
              <a:t>For PIP we have applied conservative estimates to the gains we gets from other systems:</a:t>
            </a:r>
          </a:p>
          <a:p>
            <a:pPr lvl="2"/>
            <a:r>
              <a:rPr lang="en-US" sz="1200" dirty="0" smtClean="0"/>
              <a:t>Solid state upgrade</a:t>
            </a:r>
          </a:p>
          <a:p>
            <a:pPr lvl="2"/>
            <a:r>
              <a:rPr lang="en-US" sz="1200" dirty="0" smtClean="0"/>
              <a:t>Booster cavities</a:t>
            </a:r>
          </a:p>
          <a:p>
            <a:pPr lvl="2"/>
            <a:r>
              <a:rPr lang="en-US" sz="1200" dirty="0" smtClean="0"/>
              <a:t>Magnet alignment &amp;  Optics improvement</a:t>
            </a:r>
          </a:p>
          <a:p>
            <a:pPr lvl="2"/>
            <a:r>
              <a:rPr lang="en-US" sz="1200" dirty="0" smtClean="0"/>
              <a:t>Collimation &amp; Loss Control</a:t>
            </a:r>
          </a:p>
          <a:p>
            <a:pPr lvl="1"/>
            <a:r>
              <a:rPr lang="en-US" sz="1600" dirty="0" smtClean="0"/>
              <a:t>What if we do get really significant gains?</a:t>
            </a:r>
          </a:p>
          <a:p>
            <a:r>
              <a:rPr lang="en-US" sz="1800" dirty="0" smtClean="0"/>
              <a:t>Potential gains are just speculative, but 50% at 120 GeV can’t be ruled 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if you only get part of a Project X?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By injecting at a higher energy, we can increase the beam current in a new Booster</a:t>
            </a:r>
          </a:p>
          <a:p>
            <a:pPr marL="831850" lvl="1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Make a new set of magnets, but reuse as much as possible (civil, utilities, power supplies, etc.)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Using the present maximum space charge tune shift at injection (400MeV) as starting point, we get the following increase of injection beam intensity</a:t>
            </a:r>
          </a:p>
          <a:p>
            <a:pPr marL="863600" lvl="1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Injection at 1GeV gives 2.5x increase</a:t>
            </a:r>
          </a:p>
          <a:p>
            <a:pPr marL="863600" lvl="1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Injection at 1.5GeV gives 4.3x increase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Efficiency can be increased</a:t>
            </a:r>
          </a:p>
          <a:p>
            <a:pPr marL="863600" lvl="1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Losses at the start of ramp</a:t>
            </a:r>
          </a:p>
          <a:p>
            <a:pPr marL="863600" lvl="1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New Booster will have lower impedance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1957388" y="5300663"/>
            <a:ext cx="4233862" cy="914400"/>
          </a:xfrm>
          <a:prstGeom prst="ellipse">
            <a:avLst/>
          </a:prstGeom>
          <a:noFill/>
          <a:ln w="76200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229600" cy="792163"/>
          </a:xfrm>
        </p:spPr>
        <p:txBody>
          <a:bodyPr/>
          <a:lstStyle/>
          <a:p>
            <a:r>
              <a:rPr lang="en-US" smtClean="0"/>
              <a:t>PrX IC-</a:t>
            </a:r>
            <a:r>
              <a:rPr lang="en-US" smtClean="0">
                <a:latin typeface="Symbol" pitchFamily="18" charset="2"/>
              </a:rPr>
              <a:t>a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88963" y="2154238"/>
            <a:ext cx="26797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90588" y="1800225"/>
            <a:ext cx="20732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1.5 GeV CW H</a:t>
            </a:r>
            <a:r>
              <a:rPr lang="en-US" sz="1200" baseline="30000"/>
              <a:t>-</a:t>
            </a:r>
            <a:r>
              <a:rPr lang="en-US" sz="1200"/>
              <a:t> Linac @ 1mA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3294063" y="1522413"/>
            <a:ext cx="538162" cy="6254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808413" y="1528763"/>
            <a:ext cx="2316162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162675" y="1201738"/>
            <a:ext cx="161925" cy="627062"/>
          </a:xfrm>
          <a:prstGeom prst="rect">
            <a:avLst/>
          </a:prstGeom>
          <a:solidFill>
            <a:srgbClr val="0080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6326188" y="1817649"/>
            <a:ext cx="8763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315075" y="1504950"/>
            <a:ext cx="8763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6316663" y="1212850"/>
            <a:ext cx="8763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175125" y="1173163"/>
            <a:ext cx="16398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Phase 2 Linac upgrade?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100138" y="2225675"/>
            <a:ext cx="15160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In Switchyard Tunnel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305675" y="1944688"/>
            <a:ext cx="107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1.5 GeV users</a:t>
            </a:r>
          </a:p>
          <a:p>
            <a:r>
              <a:rPr lang="en-US" sz="1200"/>
              <a:t>1.44 MW total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535863" y="1050925"/>
            <a:ext cx="5905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muons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502525" y="1289050"/>
            <a:ext cx="7096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neutrons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7691438" y="1579563"/>
            <a:ext cx="3365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…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2730500" y="2930525"/>
            <a:ext cx="1352550" cy="563563"/>
          </a:xfrm>
          <a:prstGeom prst="ellipse">
            <a:avLst/>
          </a:prstGeom>
          <a:noFill/>
          <a:ln w="76200" algn="ctr">
            <a:solidFill>
              <a:srgbClr val="D6009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3432175" y="2743200"/>
            <a:ext cx="0" cy="41275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Arc 24"/>
          <p:cNvSpPr>
            <a:spLocks/>
          </p:cNvSpPr>
          <p:nvPr/>
        </p:nvSpPr>
        <p:spPr bwMode="auto">
          <a:xfrm>
            <a:off x="3294063" y="2151063"/>
            <a:ext cx="614362" cy="7651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387"/>
              <a:gd name="T2" fmla="*/ 5872 w 21600"/>
              <a:gd name="T3" fmla="*/ 42387 h 42387"/>
              <a:gd name="T4" fmla="*/ 0 w 21600"/>
              <a:gd name="T5" fmla="*/ 21600 h 4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38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267"/>
                  <a:pt x="15175" y="39758"/>
                  <a:pt x="5871" y="42386"/>
                </a:cubicBezTo>
              </a:path>
              <a:path w="21600" h="4238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267"/>
                  <a:pt x="15175" y="39758"/>
                  <a:pt x="5871" y="42386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573088" y="3144838"/>
            <a:ext cx="210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RCS evolved from Booster</a:t>
            </a:r>
          </a:p>
          <a:p>
            <a:r>
              <a:rPr lang="en-US" sz="1200"/>
              <a:t>1.3 </a:t>
            </a:r>
            <a:r>
              <a:rPr lang="en-US" sz="1200">
                <a:cs typeface="Times New Roman" pitchFamily="18" charset="0"/>
              </a:rPr>
              <a:t>× 10</a:t>
            </a:r>
            <a:r>
              <a:rPr lang="en-US" sz="1200" baseline="30000"/>
              <a:t>13</a:t>
            </a:r>
            <a:r>
              <a:rPr lang="en-US" sz="1200"/>
              <a:t> to 8 GeV @ 20 Hz</a:t>
            </a:r>
          </a:p>
        </p:txBody>
      </p:sp>
      <p:sp>
        <p:nvSpPr>
          <p:cNvPr id="23581" name="Arc 29"/>
          <p:cNvSpPr>
            <a:spLocks/>
          </p:cNvSpPr>
          <p:nvPr/>
        </p:nvSpPr>
        <p:spPr bwMode="auto">
          <a:xfrm>
            <a:off x="2041525" y="4084638"/>
            <a:ext cx="1290638" cy="349250"/>
          </a:xfrm>
          <a:custGeom>
            <a:avLst/>
            <a:gdLst>
              <a:gd name="G0" fmla="+- 0 0 0"/>
              <a:gd name="G1" fmla="+- 910 0 0"/>
              <a:gd name="G2" fmla="+- 21600 0 0"/>
              <a:gd name="T0" fmla="*/ 21581 w 21600"/>
              <a:gd name="T1" fmla="*/ 0 h 22510"/>
              <a:gd name="T2" fmla="*/ 0 w 21600"/>
              <a:gd name="T3" fmla="*/ 22510 h 22510"/>
              <a:gd name="T4" fmla="*/ 0 w 21600"/>
              <a:gd name="T5" fmla="*/ 910 h 22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510" fill="none" extrusionOk="0">
                <a:moveTo>
                  <a:pt x="21580" y="0"/>
                </a:moveTo>
                <a:cubicBezTo>
                  <a:pt x="21593" y="303"/>
                  <a:pt x="21600" y="606"/>
                  <a:pt x="21600" y="910"/>
                </a:cubicBezTo>
                <a:cubicBezTo>
                  <a:pt x="21600" y="12839"/>
                  <a:pt x="11929" y="22509"/>
                  <a:pt x="0" y="22510"/>
                </a:cubicBezTo>
              </a:path>
              <a:path w="21600" h="22510" stroke="0" extrusionOk="0">
                <a:moveTo>
                  <a:pt x="21580" y="0"/>
                </a:moveTo>
                <a:cubicBezTo>
                  <a:pt x="21593" y="303"/>
                  <a:pt x="21600" y="606"/>
                  <a:pt x="21600" y="910"/>
                </a:cubicBezTo>
                <a:cubicBezTo>
                  <a:pt x="21600" y="12839"/>
                  <a:pt x="11929" y="22509"/>
                  <a:pt x="0" y="22510"/>
                </a:cubicBezTo>
                <a:lnTo>
                  <a:pt x="0" y="9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930275" y="4059238"/>
            <a:ext cx="161131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BNB / Fast 8 GeV spill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flipH="1">
            <a:off x="3681413" y="5537200"/>
            <a:ext cx="982662" cy="666750"/>
            <a:chOff x="2290" y="3488"/>
            <a:chExt cx="653" cy="420"/>
          </a:xfrm>
        </p:grpSpPr>
        <p:sp>
          <p:nvSpPr>
            <p:cNvPr id="23583" name="Arc 31"/>
            <p:cNvSpPr>
              <a:spLocks/>
            </p:cNvSpPr>
            <p:nvPr/>
          </p:nvSpPr>
          <p:spPr bwMode="auto">
            <a:xfrm flipH="1">
              <a:off x="2620" y="3488"/>
              <a:ext cx="323" cy="2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Arc 32"/>
            <p:cNvSpPr>
              <a:spLocks/>
            </p:cNvSpPr>
            <p:nvPr/>
          </p:nvSpPr>
          <p:spPr bwMode="auto">
            <a:xfrm rot="10800000" flipH="1">
              <a:off x="2290" y="3695"/>
              <a:ext cx="323" cy="2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66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6" name="Arc 34"/>
          <p:cNvSpPr>
            <a:spLocks/>
          </p:cNvSpPr>
          <p:nvPr/>
        </p:nvSpPr>
        <p:spPr bwMode="auto">
          <a:xfrm flipV="1">
            <a:off x="3249613" y="3606800"/>
            <a:ext cx="1033462" cy="514350"/>
          </a:xfrm>
          <a:custGeom>
            <a:avLst/>
            <a:gdLst>
              <a:gd name="G0" fmla="+- 21077 0 0"/>
              <a:gd name="G1" fmla="+- 21600 0 0"/>
              <a:gd name="G2" fmla="+- 21600 0 0"/>
              <a:gd name="T0" fmla="*/ 0 w 21901"/>
              <a:gd name="T1" fmla="*/ 16876 h 21600"/>
              <a:gd name="T2" fmla="*/ 21901 w 21901"/>
              <a:gd name="T3" fmla="*/ 16 h 21600"/>
              <a:gd name="T4" fmla="*/ 21077 w 2190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01" h="21600" fill="none" extrusionOk="0">
                <a:moveTo>
                  <a:pt x="-1" y="16875"/>
                </a:moveTo>
                <a:cubicBezTo>
                  <a:pt x="2210" y="7011"/>
                  <a:pt x="10967" y="-1"/>
                  <a:pt x="21077" y="0"/>
                </a:cubicBezTo>
                <a:cubicBezTo>
                  <a:pt x="21351" y="0"/>
                  <a:pt x="21626" y="5"/>
                  <a:pt x="21901" y="15"/>
                </a:cubicBezTo>
              </a:path>
              <a:path w="21901" h="21600" stroke="0" extrusionOk="0">
                <a:moveTo>
                  <a:pt x="-1" y="16875"/>
                </a:moveTo>
                <a:cubicBezTo>
                  <a:pt x="2210" y="7011"/>
                  <a:pt x="10967" y="-1"/>
                  <a:pt x="21077" y="0"/>
                </a:cubicBezTo>
                <a:cubicBezTo>
                  <a:pt x="21351" y="0"/>
                  <a:pt x="21626" y="5"/>
                  <a:pt x="21901" y="15"/>
                </a:cubicBezTo>
                <a:lnTo>
                  <a:pt x="21077" y="2160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4221163" y="4121150"/>
            <a:ext cx="2166937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273800" y="2930525"/>
            <a:ext cx="1157288" cy="1252538"/>
            <a:chOff x="4331" y="1736"/>
            <a:chExt cx="845" cy="915"/>
          </a:xfrm>
        </p:grpSpPr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4331" y="2425"/>
              <a:ext cx="845" cy="187"/>
              <a:chOff x="4331" y="2425"/>
              <a:chExt cx="845" cy="187"/>
            </a:xfrm>
          </p:grpSpPr>
          <p:sp>
            <p:nvSpPr>
              <p:cNvPr id="23591" name="Line 39"/>
              <p:cNvSpPr>
                <a:spLocks noChangeShapeType="1"/>
              </p:cNvSpPr>
              <p:nvPr/>
            </p:nvSpPr>
            <p:spPr bwMode="auto">
              <a:xfrm>
                <a:off x="4450" y="2612"/>
                <a:ext cx="72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Arc 41"/>
              <p:cNvSpPr>
                <a:spLocks/>
              </p:cNvSpPr>
              <p:nvPr/>
            </p:nvSpPr>
            <p:spPr bwMode="auto">
              <a:xfrm flipH="1" flipV="1">
                <a:off x="4331" y="2425"/>
                <a:ext cx="112" cy="1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6038"/>
                  <a:gd name="T2" fmla="*/ 16065 w 21600"/>
                  <a:gd name="T3" fmla="*/ 36038 h 36038"/>
                  <a:gd name="T4" fmla="*/ 0 w 21600"/>
                  <a:gd name="T5" fmla="*/ 21600 h 36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60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930"/>
                      <a:pt x="19628" y="32073"/>
                      <a:pt x="16065" y="36038"/>
                    </a:cubicBezTo>
                  </a:path>
                  <a:path w="21600" h="360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930"/>
                      <a:pt x="19628" y="32073"/>
                      <a:pt x="16065" y="3603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3"/>
            <p:cNvGrpSpPr>
              <a:grpSpLocks/>
            </p:cNvGrpSpPr>
            <p:nvPr/>
          </p:nvGrpSpPr>
          <p:grpSpPr bwMode="auto">
            <a:xfrm rot="35822725">
              <a:off x="4616" y="2135"/>
              <a:ext cx="845" cy="187"/>
              <a:chOff x="4331" y="2425"/>
              <a:chExt cx="845" cy="187"/>
            </a:xfrm>
          </p:grpSpPr>
          <p:sp>
            <p:nvSpPr>
              <p:cNvPr id="23596" name="Line 44"/>
              <p:cNvSpPr>
                <a:spLocks noChangeShapeType="1"/>
              </p:cNvSpPr>
              <p:nvPr/>
            </p:nvSpPr>
            <p:spPr bwMode="auto">
              <a:xfrm>
                <a:off x="4450" y="2612"/>
                <a:ext cx="72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Arc 45"/>
              <p:cNvSpPr>
                <a:spLocks/>
              </p:cNvSpPr>
              <p:nvPr/>
            </p:nvSpPr>
            <p:spPr bwMode="auto">
              <a:xfrm flipH="1" flipV="1">
                <a:off x="4331" y="2425"/>
                <a:ext cx="112" cy="1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6038"/>
                  <a:gd name="T2" fmla="*/ 16065 w 21600"/>
                  <a:gd name="T3" fmla="*/ 36038 h 36038"/>
                  <a:gd name="T4" fmla="*/ 0 w 21600"/>
                  <a:gd name="T5" fmla="*/ 21600 h 36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60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930"/>
                      <a:pt x="19628" y="32073"/>
                      <a:pt x="16065" y="36038"/>
                    </a:cubicBezTo>
                  </a:path>
                  <a:path w="21600" h="360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930"/>
                      <a:pt x="19628" y="32073"/>
                      <a:pt x="16065" y="3603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6"/>
            <p:cNvGrpSpPr>
              <a:grpSpLocks/>
            </p:cNvGrpSpPr>
            <p:nvPr/>
          </p:nvGrpSpPr>
          <p:grpSpPr bwMode="auto">
            <a:xfrm rot="7269289">
              <a:off x="4207" y="2065"/>
              <a:ext cx="845" cy="187"/>
              <a:chOff x="4331" y="2425"/>
              <a:chExt cx="845" cy="187"/>
            </a:xfrm>
          </p:grpSpPr>
          <p:sp>
            <p:nvSpPr>
              <p:cNvPr id="23599" name="Line 47"/>
              <p:cNvSpPr>
                <a:spLocks noChangeShapeType="1"/>
              </p:cNvSpPr>
              <p:nvPr/>
            </p:nvSpPr>
            <p:spPr bwMode="auto">
              <a:xfrm>
                <a:off x="4450" y="2612"/>
                <a:ext cx="726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Arc 48"/>
              <p:cNvSpPr>
                <a:spLocks/>
              </p:cNvSpPr>
              <p:nvPr/>
            </p:nvSpPr>
            <p:spPr bwMode="auto">
              <a:xfrm flipH="1" flipV="1">
                <a:off x="4331" y="2425"/>
                <a:ext cx="112" cy="1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6038"/>
                  <a:gd name="T2" fmla="*/ 16065 w 21600"/>
                  <a:gd name="T3" fmla="*/ 36038 h 36038"/>
                  <a:gd name="T4" fmla="*/ 0 w 21600"/>
                  <a:gd name="T5" fmla="*/ 21600 h 36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60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930"/>
                      <a:pt x="19628" y="32073"/>
                      <a:pt x="16065" y="36038"/>
                    </a:cubicBezTo>
                  </a:path>
                  <a:path w="21600" h="360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930"/>
                      <a:pt x="19628" y="32073"/>
                      <a:pt x="16065" y="3603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4789488" y="2349500"/>
            <a:ext cx="1793875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“old” mu2e ring </a:t>
            </a:r>
            <a:r>
              <a:rPr lang="en-US" sz="1200">
                <a:sym typeface="Symbol" pitchFamily="18" charset="2"/>
              </a:rPr>
              <a:t> </a:t>
            </a:r>
            <a:r>
              <a:rPr lang="en-US" sz="1200"/>
              <a:t>Kaons</a:t>
            </a:r>
          </a:p>
          <a:p>
            <a:r>
              <a:rPr lang="en-US" sz="1200"/>
              <a:t>165 kW for 8 GeV </a:t>
            </a:r>
          </a:p>
          <a:p>
            <a:r>
              <a:rPr lang="en-US" sz="1200"/>
              <a:t>(slow &amp; fast combined)</a:t>
            </a:r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 flipH="1">
            <a:off x="5557838" y="3008313"/>
            <a:ext cx="135255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Line 53"/>
          <p:cNvSpPr>
            <a:spLocks noChangeShapeType="1"/>
          </p:cNvSpPr>
          <p:nvPr/>
        </p:nvSpPr>
        <p:spPr bwMode="auto">
          <a:xfrm flipH="1">
            <a:off x="314325" y="5299075"/>
            <a:ext cx="38576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6489700" y="5656263"/>
            <a:ext cx="10207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Main Injector</a:t>
            </a:r>
          </a:p>
          <a:p>
            <a:r>
              <a:rPr lang="en-US" sz="1200"/>
              <a:t>1.2 s Cycle</a:t>
            </a: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3956050" y="3786188"/>
            <a:ext cx="20383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Direct or Boomerang Transfer</a:t>
            </a:r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1954213" y="4633913"/>
            <a:ext cx="4233862" cy="914400"/>
          </a:xfrm>
          <a:prstGeom prst="ellipse">
            <a:avLst/>
          </a:prstGeom>
          <a:noFill/>
          <a:ln w="76200" algn="ctr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Arc 28"/>
          <p:cNvSpPr>
            <a:spLocks/>
          </p:cNvSpPr>
          <p:nvPr/>
        </p:nvSpPr>
        <p:spPr bwMode="auto">
          <a:xfrm>
            <a:off x="2787650" y="3457575"/>
            <a:ext cx="544513" cy="1249363"/>
          </a:xfrm>
          <a:custGeom>
            <a:avLst/>
            <a:gdLst>
              <a:gd name="G0" fmla="+- 0 0 0"/>
              <a:gd name="G1" fmla="+- 19950 0 0"/>
              <a:gd name="G2" fmla="+- 21600 0 0"/>
              <a:gd name="T0" fmla="*/ 8280 w 21600"/>
              <a:gd name="T1" fmla="*/ 0 h 41420"/>
              <a:gd name="T2" fmla="*/ 2368 w 21600"/>
              <a:gd name="T3" fmla="*/ 41420 h 41420"/>
              <a:gd name="T4" fmla="*/ 0 w 21600"/>
              <a:gd name="T5" fmla="*/ 19950 h 4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420" fill="none" extrusionOk="0">
                <a:moveTo>
                  <a:pt x="8279" y="0"/>
                </a:moveTo>
                <a:cubicBezTo>
                  <a:pt x="16343" y="3346"/>
                  <a:pt x="21600" y="11219"/>
                  <a:pt x="21600" y="19950"/>
                </a:cubicBezTo>
                <a:cubicBezTo>
                  <a:pt x="21600" y="30962"/>
                  <a:pt x="13314" y="40212"/>
                  <a:pt x="2367" y="41419"/>
                </a:cubicBezTo>
              </a:path>
              <a:path w="21600" h="41420" stroke="0" extrusionOk="0">
                <a:moveTo>
                  <a:pt x="8279" y="0"/>
                </a:moveTo>
                <a:cubicBezTo>
                  <a:pt x="16343" y="3346"/>
                  <a:pt x="21600" y="11219"/>
                  <a:pt x="21600" y="19950"/>
                </a:cubicBezTo>
                <a:cubicBezTo>
                  <a:pt x="21600" y="30962"/>
                  <a:pt x="13314" y="40212"/>
                  <a:pt x="2367" y="41419"/>
                </a:cubicBezTo>
                <a:lnTo>
                  <a:pt x="0" y="1995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6316663" y="4811713"/>
            <a:ext cx="1841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Slip Stacking in Recycler</a:t>
            </a:r>
          </a:p>
          <a:p>
            <a:r>
              <a:rPr lang="en-US" sz="1200"/>
              <a:t>12 batches </a:t>
            </a:r>
            <a:r>
              <a:rPr lang="en-US" sz="1200">
                <a:sym typeface="Symbol" pitchFamily="18" charset="2"/>
              </a:rPr>
              <a:t></a:t>
            </a:r>
            <a:r>
              <a:rPr lang="en-US" sz="1200"/>
              <a:t> 6</a:t>
            </a: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509588" y="4941888"/>
            <a:ext cx="13573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120 GeV Fast Spill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346075" y="5332413"/>
            <a:ext cx="1730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1.6 × 10</a:t>
            </a:r>
            <a:r>
              <a:rPr lang="en-US" sz="1200" baseline="30000"/>
              <a:t>14</a:t>
            </a:r>
            <a:r>
              <a:rPr lang="en-US" sz="1200"/>
              <a:t>  protons / 1.2 s</a:t>
            </a:r>
          </a:p>
          <a:p>
            <a:r>
              <a:rPr lang="en-US" sz="1200"/>
              <a:t>2.5 MW</a:t>
            </a: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487363" y="2649538"/>
            <a:ext cx="2365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2 ms injection</a:t>
            </a:r>
          </a:p>
          <a:p>
            <a:r>
              <a:rPr lang="en-US" sz="1200"/>
              <a:t>Long flat-bottom or stripping ring</a:t>
            </a:r>
          </a:p>
        </p:txBody>
      </p:sp>
      <p:sp>
        <p:nvSpPr>
          <p:cNvPr id="23588" name="Arc 36"/>
          <p:cNvSpPr>
            <a:spLocks/>
          </p:cNvSpPr>
          <p:nvPr/>
        </p:nvSpPr>
        <p:spPr bwMode="auto">
          <a:xfrm flipH="1" flipV="1">
            <a:off x="5588000" y="4127500"/>
            <a:ext cx="587375" cy="738188"/>
          </a:xfrm>
          <a:custGeom>
            <a:avLst/>
            <a:gdLst>
              <a:gd name="G0" fmla="+- 0 0 0"/>
              <a:gd name="G1" fmla="+- 19092 0 0"/>
              <a:gd name="G2" fmla="+- 21600 0 0"/>
              <a:gd name="T0" fmla="*/ 10102 w 21600"/>
              <a:gd name="T1" fmla="*/ 0 h 40470"/>
              <a:gd name="T2" fmla="*/ 3088 w 21600"/>
              <a:gd name="T3" fmla="*/ 40470 h 40470"/>
              <a:gd name="T4" fmla="*/ 0 w 21600"/>
              <a:gd name="T5" fmla="*/ 19092 h 40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470" fill="none" extrusionOk="0">
                <a:moveTo>
                  <a:pt x="10102" y="-1"/>
                </a:moveTo>
                <a:cubicBezTo>
                  <a:pt x="17175" y="3742"/>
                  <a:pt x="21600" y="11089"/>
                  <a:pt x="21600" y="19092"/>
                </a:cubicBezTo>
                <a:cubicBezTo>
                  <a:pt x="21600" y="29828"/>
                  <a:pt x="13714" y="38935"/>
                  <a:pt x="3088" y="40470"/>
                </a:cubicBezTo>
              </a:path>
              <a:path w="21600" h="40470" stroke="0" extrusionOk="0">
                <a:moveTo>
                  <a:pt x="10102" y="-1"/>
                </a:moveTo>
                <a:cubicBezTo>
                  <a:pt x="17175" y="3742"/>
                  <a:pt x="21600" y="11089"/>
                  <a:pt x="21600" y="19092"/>
                </a:cubicBezTo>
                <a:cubicBezTo>
                  <a:pt x="21600" y="29828"/>
                  <a:pt x="13714" y="38935"/>
                  <a:pt x="3088" y="40470"/>
                </a:cubicBezTo>
                <a:lnTo>
                  <a:pt x="0" y="19092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Proton Improvement Plan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Proton Task Force FY10</a:t>
            </a:r>
          </a:p>
          <a:p>
            <a:pPr lvl="1"/>
            <a:r>
              <a:rPr lang="en-US" dirty="0" smtClean="0"/>
              <a:t>Initial effort to understand Proton Source Concerns</a:t>
            </a:r>
          </a:p>
          <a:p>
            <a:pPr lvl="1"/>
            <a:r>
              <a:rPr lang="en-US" dirty="0" smtClean="0"/>
              <a:t>Build up RFQ effort</a:t>
            </a:r>
          </a:p>
          <a:p>
            <a:r>
              <a:rPr lang="en-US" dirty="0" smtClean="0"/>
              <a:t>Proton Improvement Plan FY11</a:t>
            </a:r>
          </a:p>
          <a:p>
            <a:pPr lvl="1"/>
            <a:r>
              <a:rPr lang="en-US" dirty="0" smtClean="0"/>
              <a:t>Review of PTF (PIP workshop)</a:t>
            </a:r>
          </a:p>
          <a:p>
            <a:pPr lvl="1"/>
            <a:r>
              <a:rPr lang="en-US" dirty="0" smtClean="0"/>
              <a:t>Review of additional issues associated with FLUX</a:t>
            </a:r>
          </a:p>
          <a:p>
            <a:r>
              <a:rPr lang="en-US" dirty="0" smtClean="0"/>
              <a:t>Management Structure</a:t>
            </a:r>
          </a:p>
          <a:p>
            <a:pPr lvl="1"/>
            <a:r>
              <a:rPr lang="en-US" dirty="0" smtClean="0"/>
              <a:t>Re-arranging the furniture (Bob Webber leaving)</a:t>
            </a:r>
          </a:p>
          <a:p>
            <a:r>
              <a:rPr lang="en-US" dirty="0" smtClean="0"/>
              <a:t>Planning Structure</a:t>
            </a:r>
          </a:p>
          <a:p>
            <a:pPr lvl="1"/>
            <a:r>
              <a:rPr lang="en-US" dirty="0" smtClean="0"/>
              <a:t>Find suitable managers and labor</a:t>
            </a:r>
          </a:p>
          <a:p>
            <a:r>
              <a:rPr lang="en-US" dirty="0" smtClean="0"/>
              <a:t>Cost and Labor Refinement (Ongoing)</a:t>
            </a:r>
          </a:p>
          <a:p>
            <a:pPr lvl="1"/>
            <a:r>
              <a:rPr lang="en-US" dirty="0" smtClean="0"/>
              <a:t>After initial work a continued effort to firm up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Planning and Strategy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Proton Improvement Plan - PIP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en-US" dirty="0"/>
              <a:t> </a:t>
            </a:r>
            <a:r>
              <a:rPr lang="en-US" dirty="0" smtClean="0"/>
              <a:t>Stuart Henderson (PIP Workshop Jan.  2011)</a:t>
            </a:r>
            <a:endParaRPr lang="en-US" dirty="0"/>
          </a:p>
          <a:p>
            <a:pPr>
              <a:buNone/>
            </a:pPr>
            <a:r>
              <a:rPr lang="en-US" b="1" dirty="0"/>
              <a:t>The goals of the Proton Improvement Plan are as follows:</a:t>
            </a:r>
          </a:p>
          <a:p>
            <a:pPr lvl="0"/>
            <a:r>
              <a:rPr lang="en-US" dirty="0"/>
              <a:t>Increase the beam repetition rate from the present ~7 Hz to 15 Hz</a:t>
            </a:r>
          </a:p>
          <a:p>
            <a:pPr lvl="0"/>
            <a:r>
              <a:rPr lang="en-US" dirty="0"/>
              <a:t>Eliminate major reliability vulnerabilities and maintain reliability at present levels (&gt;85%) at the full repetition rate</a:t>
            </a:r>
          </a:p>
          <a:p>
            <a:pPr lvl="0"/>
            <a:r>
              <a:rPr lang="en-US" dirty="0"/>
              <a:t>Eliminate major obsolescence issues</a:t>
            </a:r>
          </a:p>
          <a:p>
            <a:pPr lvl="0"/>
            <a:r>
              <a:rPr lang="en-US" dirty="0"/>
              <a:t>Increase the proton source throughput, with a </a:t>
            </a:r>
            <a:r>
              <a:rPr lang="en-US" i="1" dirty="0"/>
              <a:t>goal</a:t>
            </a:r>
            <a:r>
              <a:rPr lang="en-US" dirty="0"/>
              <a:t> of reaching &gt; 2E17 protons/hour</a:t>
            </a:r>
          </a:p>
          <a:p>
            <a:pPr lvl="0"/>
            <a:r>
              <a:rPr lang="en-US" dirty="0"/>
              <a:t>Ensure a useful operating life of the proton source through at least </a:t>
            </a:r>
            <a:r>
              <a:rPr lang="en-US" dirty="0" smtClean="0">
                <a:solidFill>
                  <a:srgbClr val="FF0000"/>
                </a:solidFill>
              </a:rPr>
              <a:t>2025</a:t>
            </a: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/>
              <a:t>timeframe for realizing these goals will depend on the funding profile.  In order to deliver the proton throughput displayed in Figure 3 would require: </a:t>
            </a:r>
          </a:p>
          <a:p>
            <a:pPr lvl="0"/>
            <a:r>
              <a:rPr lang="en-US" dirty="0"/>
              <a:t>Delivering 1.8E17 protons/hour (at 12 Hz) by </a:t>
            </a:r>
            <a:r>
              <a:rPr lang="en-US" dirty="0">
                <a:solidFill>
                  <a:srgbClr val="FF0000"/>
                </a:solidFill>
              </a:rPr>
              <a:t>May 1, 2013</a:t>
            </a:r>
          </a:p>
          <a:p>
            <a:pPr lvl="0"/>
            <a:r>
              <a:rPr lang="en-US" dirty="0"/>
              <a:t>Delivering &gt; 2.2E17 protons/hour (at 15 Hz) by </a:t>
            </a:r>
            <a:r>
              <a:rPr lang="en-US" dirty="0">
                <a:solidFill>
                  <a:srgbClr val="FF0000"/>
                </a:solidFill>
              </a:rPr>
              <a:t>January 1,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Planning and Strategy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399"/>
            <a:ext cx="9144000" cy="546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239000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Proton Source Throughput Demands - Goals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1C9121-044D-47E8-87E9-7D343DF06E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4114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g-2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114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Mu2e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34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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28149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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3352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NOvA</a:t>
            </a:r>
            <a:r>
              <a:rPr lang="en-US" dirty="0" smtClean="0"/>
              <a:t> Shutdown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590800" y="3657600"/>
            <a:ext cx="266700" cy="12192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667500" y="279165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LBNE</a:t>
            </a:r>
            <a:endParaRPr lang="en-US" dirty="0"/>
          </a:p>
        </p:txBody>
      </p:sp>
      <p:sp>
        <p:nvSpPr>
          <p:cNvPr id="17" name="Footer Placeholder 1"/>
          <p:cNvSpPr txBox="1">
            <a:spLocks/>
          </p:cNvSpPr>
          <p:nvPr/>
        </p:nvSpPr>
        <p:spPr bwMode="auto">
          <a:xfrm>
            <a:off x="0" y="6172200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FFFFFF"/>
                </a:solidFill>
              </a:rPr>
              <a:t>Fermilab Institutional Review, June 6-9, 2011</a:t>
            </a:r>
          </a:p>
        </p:txBody>
      </p:sp>
      <p:sp>
        <p:nvSpPr>
          <p:cNvPr id="16" name="Oval 15"/>
          <p:cNvSpPr/>
          <p:nvPr/>
        </p:nvSpPr>
        <p:spPr>
          <a:xfrm>
            <a:off x="2895600" y="2133600"/>
            <a:ext cx="914400" cy="1981200"/>
          </a:xfrm>
          <a:prstGeom prst="ellipse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76400" y="1524000"/>
            <a:ext cx="263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jump in flux requires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completion of Booster RF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Upgrade.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14800" y="1524000"/>
            <a:ext cx="4724400" cy="4724400"/>
          </a:xfrm>
          <a:prstGeom prst="ellipse">
            <a:avLst/>
          </a:prstGeom>
          <a:noFill/>
          <a:ln w="28575"/>
          <a:scene3d>
            <a:camera prst="orthographicFront"/>
            <a:lightRig rig="threePt" dir="t"/>
          </a:scene3d>
          <a:sp3d contourW="12700" prstMaterial="metal">
            <a:bevelT w="139700" h="139700" prst="divot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00" y="2133600"/>
            <a:ext cx="3229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This requires the rest of the PIP </a:t>
            </a:r>
          </a:p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Planning and Strategy Workshop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38600" y="152400"/>
            <a:ext cx="4191000" cy="4114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1828800"/>
            <a:ext cx="3429000" cy="320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0" y="152400"/>
            <a:ext cx="4191000" cy="419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609600"/>
            <a:ext cx="113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Reliability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5334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Flux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343400"/>
            <a:ext cx="1741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ES&amp;H, Radiation</a:t>
            </a:r>
          </a:p>
          <a:p>
            <a:r>
              <a:rPr lang="en-US" b="1" dirty="0" smtClean="0"/>
              <a:t>Physics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838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Solid State</a:t>
            </a:r>
          </a:p>
          <a:p>
            <a:pPr algn="ctr"/>
            <a:r>
              <a:rPr lang="en-US" sz="1200" dirty="0" smtClean="0"/>
              <a:t>Upgrade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1066800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Anode Supplies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524000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Bias Supplies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2362200"/>
            <a:ext cx="1196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Instrumentation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1905000"/>
            <a:ext cx="102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Booster </a:t>
            </a:r>
          </a:p>
          <a:p>
            <a:r>
              <a:rPr lang="en-US" sz="1200" dirty="0" smtClean="0"/>
              <a:t>Cavities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1905000"/>
            <a:ext cx="1262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Linac Modulators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2590800"/>
            <a:ext cx="66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RFQ</a:t>
            </a:r>
          </a:p>
          <a:p>
            <a:pPr algn="ctr"/>
            <a:r>
              <a:rPr lang="en-US" sz="1200" dirty="0" smtClean="0"/>
              <a:t>Injector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4038600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Shielding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581400"/>
            <a:ext cx="690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Booster</a:t>
            </a:r>
          </a:p>
          <a:p>
            <a:r>
              <a:rPr lang="en-US" sz="1200" dirty="0" err="1" smtClean="0"/>
              <a:t>Notcher</a:t>
            </a:r>
            <a:endParaRPr lang="en-US" sz="1200" dirty="0" smtClean="0"/>
          </a:p>
          <a:p>
            <a:r>
              <a:rPr lang="en-US" sz="1200" dirty="0" smtClean="0"/>
              <a:t>Dump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0" y="1219200"/>
            <a:ext cx="519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LCW</a:t>
            </a:r>
          </a:p>
          <a:p>
            <a:pPr algn="ctr"/>
            <a:r>
              <a:rPr lang="en-US" sz="1200" dirty="0" smtClean="0"/>
              <a:t>Work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2514600"/>
            <a:ext cx="681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Cogging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562600" y="2895600"/>
            <a:ext cx="743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Aperture</a:t>
            </a:r>
          </a:p>
          <a:p>
            <a:pPr algn="ctr"/>
            <a:r>
              <a:rPr lang="en-US" sz="1200" dirty="0" smtClean="0"/>
              <a:t>Work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0" y="2514600"/>
            <a:ext cx="690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Vacuum</a:t>
            </a:r>
          </a:p>
          <a:p>
            <a:pPr algn="ctr"/>
            <a:r>
              <a:rPr lang="en-US" sz="1200" dirty="0" smtClean="0"/>
              <a:t>Systems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4600" y="3657600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Utilities</a:t>
            </a:r>
          </a:p>
          <a:p>
            <a:pPr algn="ctr"/>
            <a:r>
              <a:rPr lang="en-US" sz="1200" dirty="0" smtClean="0"/>
              <a:t>Power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3429000"/>
            <a:ext cx="56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Linac </a:t>
            </a:r>
          </a:p>
          <a:p>
            <a:pPr algn="ctr"/>
            <a:r>
              <a:rPr lang="en-US" sz="1200" dirty="0" smtClean="0"/>
              <a:t>Notch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3434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858000" y="3048000"/>
            <a:ext cx="744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Dampers</a:t>
            </a:r>
            <a:endParaRPr lang="en-US" sz="1200" dirty="0"/>
          </a:p>
        </p:txBody>
      </p:sp>
      <p:sp>
        <p:nvSpPr>
          <p:cNvPr id="25" name="Freeform 24"/>
          <p:cNvSpPr/>
          <p:nvPr/>
        </p:nvSpPr>
        <p:spPr>
          <a:xfrm>
            <a:off x="5867400" y="1524000"/>
            <a:ext cx="1073573" cy="1027853"/>
          </a:xfrm>
          <a:custGeom>
            <a:avLst/>
            <a:gdLst>
              <a:gd name="connsiteX0" fmla="*/ 155787 w 1046480"/>
              <a:gd name="connsiteY0" fmla="*/ 296333 h 882226"/>
              <a:gd name="connsiteX1" fmla="*/ 3387 w 1046480"/>
              <a:gd name="connsiteY1" fmla="*/ 489373 h 882226"/>
              <a:gd name="connsiteX2" fmla="*/ 135467 w 1046480"/>
              <a:gd name="connsiteY2" fmla="*/ 723053 h 882226"/>
              <a:gd name="connsiteX3" fmla="*/ 491067 w 1046480"/>
              <a:gd name="connsiteY3" fmla="*/ 855133 h 882226"/>
              <a:gd name="connsiteX4" fmla="*/ 988907 w 1046480"/>
              <a:gd name="connsiteY4" fmla="*/ 560493 h 882226"/>
              <a:gd name="connsiteX5" fmla="*/ 836507 w 1046480"/>
              <a:gd name="connsiteY5" fmla="*/ 42333 h 882226"/>
              <a:gd name="connsiteX6" fmla="*/ 155787 w 1046480"/>
              <a:gd name="connsiteY6" fmla="*/ 296333 h 88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480" h="882226">
                <a:moveTo>
                  <a:pt x="155787" y="296333"/>
                </a:moveTo>
                <a:cubicBezTo>
                  <a:pt x="16934" y="370840"/>
                  <a:pt x="6774" y="418253"/>
                  <a:pt x="3387" y="489373"/>
                </a:cubicBezTo>
                <a:cubicBezTo>
                  <a:pt x="0" y="560493"/>
                  <a:pt x="54187" y="662093"/>
                  <a:pt x="135467" y="723053"/>
                </a:cubicBezTo>
                <a:cubicBezTo>
                  <a:pt x="216747" y="784013"/>
                  <a:pt x="348827" y="882226"/>
                  <a:pt x="491067" y="855133"/>
                </a:cubicBezTo>
                <a:cubicBezTo>
                  <a:pt x="633307" y="828040"/>
                  <a:pt x="931334" y="695960"/>
                  <a:pt x="988907" y="560493"/>
                </a:cubicBezTo>
                <a:cubicBezTo>
                  <a:pt x="1046480" y="425026"/>
                  <a:pt x="977054" y="84666"/>
                  <a:pt x="836507" y="42333"/>
                </a:cubicBezTo>
                <a:cubicBezTo>
                  <a:pt x="695960" y="0"/>
                  <a:pt x="294640" y="221826"/>
                  <a:pt x="155787" y="296333"/>
                </a:cubicBez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Beam</a:t>
            </a:r>
          </a:p>
          <a:p>
            <a:pPr algn="ctr"/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Physics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3200" y="2286000"/>
            <a:ext cx="771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Linac</a:t>
            </a:r>
          </a:p>
          <a:p>
            <a:pPr algn="ctr"/>
            <a:r>
              <a:rPr lang="en-US" sz="1200" dirty="0" smtClean="0"/>
              <a:t>RF Power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0" y="3048000"/>
            <a:ext cx="56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Spare</a:t>
            </a:r>
          </a:p>
          <a:p>
            <a:pPr algn="ctr"/>
            <a:r>
              <a:rPr lang="en-US" sz="1200" dirty="0" smtClean="0"/>
              <a:t>Cavity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3048000"/>
            <a:ext cx="598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New </a:t>
            </a:r>
          </a:p>
          <a:p>
            <a:pPr algn="ctr"/>
            <a:r>
              <a:rPr lang="en-US" sz="1200" dirty="0" smtClean="0"/>
              <a:t>Tuners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4572000"/>
            <a:ext cx="662457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Proton Improvement Plan (using PTF)</a:t>
            </a:r>
          </a:p>
          <a:p>
            <a:r>
              <a:rPr lang="en-US" dirty="0" smtClean="0"/>
              <a:t>generated a list of systems that required</a:t>
            </a:r>
          </a:p>
          <a:p>
            <a:r>
              <a:rPr lang="en-US" dirty="0" smtClean="0"/>
              <a:t>upgrades or work in order to meet PIP directive.</a:t>
            </a:r>
          </a:p>
          <a:p>
            <a:r>
              <a:rPr lang="en-US" b="1" dirty="0" smtClean="0"/>
              <a:t>The work/systems can be categorized into three groups.</a:t>
            </a:r>
          </a:p>
          <a:p>
            <a:endParaRPr lang="en-US" b="1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In FY11 a funding profile with required manpower was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generated and used as guidance for PIP/laboratory planning.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3400" y="1371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Cavity /Tuner </a:t>
            </a:r>
          </a:p>
          <a:p>
            <a:r>
              <a:rPr lang="en-US" sz="1200" dirty="0" smtClean="0"/>
              <a:t>Refurbishment</a:t>
            </a:r>
            <a:endParaRPr lang="en-US" sz="12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Planning and Strategy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657600" y="1828800"/>
            <a:ext cx="5410200" cy="487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1828800"/>
            <a:ext cx="3352800" cy="487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PIP Organization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2971800" cy="3810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Linac:  </a:t>
            </a:r>
            <a:r>
              <a:rPr lang="en-US" sz="1800" dirty="0" err="1" smtClean="0"/>
              <a:t>Fernanda</a:t>
            </a:r>
            <a:r>
              <a:rPr lang="en-US" sz="1800" dirty="0" smtClean="0"/>
              <a:t> Garcia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057400"/>
            <a:ext cx="3505200" cy="46482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1050" dirty="0" smtClean="0"/>
              <a:t>RFQ Injector  --</a:t>
            </a:r>
          </a:p>
          <a:p>
            <a:pPr lvl="0">
              <a:buNone/>
            </a:pPr>
            <a:r>
              <a:rPr lang="en-US" sz="1050" dirty="0" smtClean="0"/>
              <a:t>                   C. Y. Tan</a:t>
            </a:r>
          </a:p>
          <a:p>
            <a:pPr lvl="0">
              <a:buFont typeface="Wingdings" pitchFamily="2" charset="2"/>
              <a:buChar char="Ø"/>
            </a:pPr>
            <a:r>
              <a:rPr lang="en-US" sz="1050" dirty="0" smtClean="0"/>
              <a:t>200 MHz Accelerating System --</a:t>
            </a:r>
            <a:br>
              <a:rPr lang="en-US" sz="1050" dirty="0" smtClean="0"/>
            </a:br>
            <a:r>
              <a:rPr lang="en-US" sz="1050" dirty="0" smtClean="0"/>
              <a:t>     </a:t>
            </a:r>
            <a:r>
              <a:rPr lang="en-US" sz="1050" dirty="0" err="1" smtClean="0"/>
              <a:t>Fernanda</a:t>
            </a:r>
            <a:r>
              <a:rPr lang="en-US" sz="1050" dirty="0" smtClean="0"/>
              <a:t>  Garcia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/>
              <a:t>HLRF   -  ???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/>
              <a:t>Linac Modulator  -  Trevor Butler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/>
              <a:t>7835 Procurement  - </a:t>
            </a:r>
            <a:r>
              <a:rPr lang="en-US" sz="1050" dirty="0" err="1" smtClean="0"/>
              <a:t>Fernanda</a:t>
            </a:r>
            <a:r>
              <a:rPr lang="en-US" sz="1050" dirty="0" smtClean="0"/>
              <a:t> Garcia</a:t>
            </a:r>
          </a:p>
          <a:p>
            <a:pPr lvl="0">
              <a:buFont typeface="Wingdings" pitchFamily="2" charset="2"/>
              <a:buChar char="Ø"/>
            </a:pPr>
            <a:r>
              <a:rPr lang="en-US" sz="1050" dirty="0" smtClean="0"/>
              <a:t>Accelerator Physics --</a:t>
            </a:r>
            <a:br>
              <a:rPr lang="en-US" sz="1050" dirty="0" smtClean="0"/>
            </a:br>
            <a:r>
              <a:rPr lang="en-US" sz="1050" dirty="0" smtClean="0"/>
              <a:t>     </a:t>
            </a:r>
            <a:r>
              <a:rPr lang="en-US" sz="1050" dirty="0" err="1" smtClean="0">
                <a:solidFill>
                  <a:srgbClr val="FF0000"/>
                </a:solidFill>
              </a:rPr>
              <a:t>Valeri</a:t>
            </a:r>
            <a:r>
              <a:rPr lang="en-US" sz="1050" dirty="0" smtClean="0">
                <a:solidFill>
                  <a:srgbClr val="FF0000"/>
                </a:solidFill>
              </a:rPr>
              <a:t> Lebedev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/>
              <a:t>Linac Lattice , Orbits and Collimation  -</a:t>
            </a:r>
            <a:br>
              <a:rPr lang="en-US" sz="1050" dirty="0" smtClean="0"/>
            </a:br>
            <a:r>
              <a:rPr lang="en-US" sz="1050" dirty="0" smtClean="0"/>
              <a:t>     </a:t>
            </a:r>
            <a:r>
              <a:rPr lang="en-US" sz="1050" dirty="0" err="1" smtClean="0"/>
              <a:t>Hyung</a:t>
            </a:r>
            <a:r>
              <a:rPr lang="en-US" sz="1050" dirty="0" smtClean="0"/>
              <a:t> Jin Kim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/>
              <a:t>Linac Notch Creation  -  Dave Johnson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/>
              <a:t>400 MeV Optics Matching &amp; Collimation  -</a:t>
            </a:r>
            <a:br>
              <a:rPr lang="en-US" sz="1050" dirty="0" smtClean="0"/>
            </a:br>
            <a:r>
              <a:rPr lang="en-US" sz="1050" dirty="0" smtClean="0">
                <a:solidFill>
                  <a:srgbClr val="FF0000"/>
                </a:solidFill>
              </a:rPr>
              <a:t>     </a:t>
            </a:r>
            <a:r>
              <a:rPr lang="en-US" sz="1050" dirty="0" err="1" smtClean="0">
                <a:solidFill>
                  <a:srgbClr val="FF0000"/>
                </a:solidFill>
              </a:rPr>
              <a:t>Valeri</a:t>
            </a:r>
            <a:r>
              <a:rPr lang="en-US" sz="1050" dirty="0" smtClean="0">
                <a:solidFill>
                  <a:srgbClr val="FF0000"/>
                </a:solidFill>
              </a:rPr>
              <a:t> Lebedev</a:t>
            </a:r>
          </a:p>
          <a:p>
            <a:pPr lvl="0">
              <a:buFont typeface="Wingdings" pitchFamily="2" charset="2"/>
              <a:buChar char="Ø"/>
            </a:pPr>
            <a:r>
              <a:rPr lang="en-US" sz="1050" dirty="0" smtClean="0"/>
              <a:t>Instrumentation   --</a:t>
            </a:r>
          </a:p>
          <a:p>
            <a:pPr lvl="0">
              <a:buNone/>
            </a:pPr>
            <a:r>
              <a:rPr lang="en-US" sz="1050" dirty="0" smtClean="0"/>
              <a:t>                Craig Drennan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/>
              <a:t>BPM Upgrade  -   Nathan Eddy</a:t>
            </a:r>
          </a:p>
          <a:p>
            <a:pPr lvl="0">
              <a:buFont typeface="Wingdings" pitchFamily="2" charset="2"/>
              <a:buChar char="Ø"/>
            </a:pPr>
            <a:r>
              <a:rPr lang="en-US" sz="1050" dirty="0" smtClean="0"/>
              <a:t>Controls Upgrade   --</a:t>
            </a:r>
          </a:p>
          <a:p>
            <a:pPr lvl="0">
              <a:buNone/>
            </a:pPr>
            <a:r>
              <a:rPr lang="en-US" sz="1050" dirty="0" smtClean="0"/>
              <a:t>                Mike Kucera</a:t>
            </a:r>
          </a:p>
          <a:p>
            <a:pPr lvl="0">
              <a:buFont typeface="Wingdings" pitchFamily="2" charset="2"/>
              <a:buChar char="Ø"/>
            </a:pPr>
            <a:r>
              <a:rPr lang="en-US" sz="1050" dirty="0" smtClean="0"/>
              <a:t>Utilities  -</a:t>
            </a:r>
          </a:p>
          <a:p>
            <a:pPr lvl="0">
              <a:buNone/>
            </a:pPr>
            <a:r>
              <a:rPr lang="en-US" sz="1050" dirty="0" smtClean="0"/>
              <a:t>                Patrick Karns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/>
              <a:t>Power Distribution   - Steve Hayes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/>
              <a:t>Cooling System   -   David Hixson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/>
              <a:t>Vacuum Systems  -   Dave Augustine</a:t>
            </a:r>
          </a:p>
          <a:p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2667000" y="457200"/>
            <a:ext cx="3505200" cy="11430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/>
            </a:r>
            <a:br>
              <a:rPr lang="en-US" sz="1600" kern="1200" dirty="0" smtClean="0"/>
            </a:br>
            <a:r>
              <a:rPr lang="en-US" sz="1600" kern="1200" dirty="0" smtClean="0"/>
              <a:t>Bill Pellico</a:t>
            </a:r>
            <a:br>
              <a:rPr lang="en-US" sz="1600" kern="1200" dirty="0" smtClean="0"/>
            </a:br>
            <a:r>
              <a:rPr lang="en-US" sz="1600" kern="1200" dirty="0" smtClean="0"/>
              <a:t>Bob Zwaska, Deputy</a:t>
            </a:r>
            <a:br>
              <a:rPr lang="en-US" sz="1600" kern="1200" dirty="0" smtClean="0"/>
            </a:br>
            <a:r>
              <a:rPr lang="en-US" sz="1600" kern="1200" dirty="0" smtClean="0"/>
              <a:t>Elmie Peoples-Evans, Project Controls Mary Convery, Shutdown Coordinator</a:t>
            </a:r>
            <a:br>
              <a:rPr lang="en-US" sz="1600" kern="1200" dirty="0" smtClean="0"/>
            </a:br>
            <a:r>
              <a:rPr lang="en-US" sz="1600" kern="1200" dirty="0" smtClean="0"/>
              <a:t>Valeri Lebedev, Russian Agent</a:t>
            </a:r>
            <a:endParaRPr lang="en-US" sz="1600" kern="120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4"/>
          </p:nvPr>
        </p:nvSpPr>
        <p:spPr>
          <a:xfrm>
            <a:off x="3200400" y="2057400"/>
            <a:ext cx="3276600" cy="4572000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1050" dirty="0" smtClean="0"/>
              <a:t>Booster RF  --</a:t>
            </a:r>
            <a:br>
              <a:rPr lang="en-US" sz="1050" dirty="0" smtClean="0"/>
            </a:br>
            <a:r>
              <a:rPr lang="en-US" sz="1050" dirty="0" smtClean="0"/>
              <a:t>      John Reid </a:t>
            </a:r>
          </a:p>
          <a:p>
            <a:pPr lvl="2"/>
            <a:r>
              <a:rPr lang="en-US" sz="1050" dirty="0" smtClean="0"/>
              <a:t>Anode PS  - Rene Padilla</a:t>
            </a:r>
          </a:p>
          <a:p>
            <a:pPr lvl="2"/>
            <a:r>
              <a:rPr lang="en-US" sz="1050" dirty="0" smtClean="0"/>
              <a:t>Bias Supplies  - Pat Sheahan</a:t>
            </a:r>
          </a:p>
          <a:p>
            <a:pPr lvl="2"/>
            <a:r>
              <a:rPr lang="en-US" sz="1050" dirty="0" smtClean="0"/>
              <a:t>Cavity &amp; Tuner </a:t>
            </a:r>
            <a:r>
              <a:rPr lang="en-US" sz="1050" dirty="0" err="1" smtClean="0"/>
              <a:t>Refurb</a:t>
            </a:r>
            <a:r>
              <a:rPr lang="en-US" sz="1050" dirty="0" smtClean="0"/>
              <a:t>.  -</a:t>
            </a:r>
            <a:br>
              <a:rPr lang="en-US" sz="1050" dirty="0" smtClean="0"/>
            </a:br>
            <a:r>
              <a:rPr lang="en-US" sz="1050" dirty="0" smtClean="0"/>
              <a:t>      Matt </a:t>
            </a:r>
            <a:r>
              <a:rPr lang="en-US" sz="1050" dirty="0" err="1" smtClean="0"/>
              <a:t>Slabaugh</a:t>
            </a:r>
            <a:r>
              <a:rPr lang="en-US" sz="1050" dirty="0" smtClean="0"/>
              <a:t> &amp; </a:t>
            </a:r>
          </a:p>
          <a:p>
            <a:pPr lvl="2">
              <a:buNone/>
            </a:pPr>
            <a:r>
              <a:rPr lang="en-US" sz="1050" dirty="0" smtClean="0"/>
              <a:t>              Mary Convery</a:t>
            </a:r>
          </a:p>
          <a:p>
            <a:pPr lvl="2"/>
            <a:r>
              <a:rPr lang="en-US" sz="1050" dirty="0" smtClean="0"/>
              <a:t>New Tuners  -</a:t>
            </a:r>
          </a:p>
          <a:p>
            <a:pPr lvl="2">
              <a:buNone/>
            </a:pPr>
            <a:r>
              <a:rPr lang="en-US" sz="1050" dirty="0" smtClean="0"/>
              <a:t>	     Matt </a:t>
            </a:r>
            <a:r>
              <a:rPr lang="en-US" sz="1050" dirty="0" err="1" smtClean="0"/>
              <a:t>Slabaugh</a:t>
            </a:r>
            <a:r>
              <a:rPr lang="en-US" sz="1050" dirty="0" smtClean="0"/>
              <a:t> &amp;</a:t>
            </a:r>
            <a:br>
              <a:rPr lang="en-US" sz="1050" dirty="0" smtClean="0"/>
            </a:br>
            <a:r>
              <a:rPr lang="en-US" sz="1050" dirty="0" smtClean="0"/>
              <a:t>     Ralph Pasquinelli</a:t>
            </a:r>
          </a:p>
          <a:p>
            <a:pPr lvl="2"/>
            <a:r>
              <a:rPr lang="en-US" sz="1050" dirty="0" smtClean="0"/>
              <a:t>New Cavities -  </a:t>
            </a:r>
            <a:r>
              <a:rPr lang="en-US" sz="1050" dirty="0" err="1" smtClean="0">
                <a:solidFill>
                  <a:srgbClr val="FF0000"/>
                </a:solidFill>
              </a:rPr>
              <a:t>Valeri</a:t>
            </a:r>
            <a:r>
              <a:rPr lang="en-US" sz="1050" dirty="0" smtClean="0">
                <a:solidFill>
                  <a:srgbClr val="FF0000"/>
                </a:solidFill>
              </a:rPr>
              <a:t> Lebedev</a:t>
            </a:r>
          </a:p>
          <a:p>
            <a:pPr lvl="2"/>
            <a:r>
              <a:rPr lang="en-US" sz="1050" dirty="0" smtClean="0"/>
              <a:t>Cavity Test Stand  -  Name f/ Reid</a:t>
            </a:r>
          </a:p>
          <a:p>
            <a:pPr lvl="2"/>
            <a:r>
              <a:rPr lang="en-US" sz="1050" dirty="0" smtClean="0"/>
              <a:t>Spare Cavity   -  Matt Slabaugh</a:t>
            </a:r>
          </a:p>
          <a:p>
            <a:pPr lvl="1">
              <a:buFont typeface="Wingdings" pitchFamily="2" charset="2"/>
              <a:buChar char="Ø"/>
            </a:pPr>
            <a:r>
              <a:rPr lang="en-US" sz="1050" dirty="0" smtClean="0"/>
              <a:t> Solid State --</a:t>
            </a:r>
          </a:p>
          <a:p>
            <a:pPr lvl="1">
              <a:buNone/>
            </a:pPr>
            <a:r>
              <a:rPr lang="en-US" sz="1050" dirty="0" smtClean="0"/>
              <a:t>               John Reid </a:t>
            </a:r>
          </a:p>
          <a:p>
            <a:pPr lvl="2"/>
            <a:r>
              <a:rPr lang="en-US" sz="1050" dirty="0" smtClean="0"/>
              <a:t> Modulators -  Pat </a:t>
            </a:r>
            <a:r>
              <a:rPr lang="en-US" sz="1050" dirty="0" err="1" smtClean="0"/>
              <a:t>Sheahan</a:t>
            </a:r>
            <a:endParaRPr lang="en-US" sz="1050" dirty="0" smtClean="0"/>
          </a:p>
          <a:p>
            <a:pPr lvl="2"/>
            <a:r>
              <a:rPr lang="en-US" sz="1050" dirty="0" smtClean="0"/>
              <a:t> Solid State Amplifier -   </a:t>
            </a:r>
          </a:p>
          <a:p>
            <a:pPr lvl="2">
              <a:buNone/>
            </a:pPr>
            <a:r>
              <a:rPr lang="en-US" sz="1050" dirty="0" smtClean="0"/>
              <a:t>              Tom </a:t>
            </a:r>
            <a:r>
              <a:rPr lang="en-US" sz="1050" dirty="0" err="1" smtClean="0"/>
              <a:t>Kubicki</a:t>
            </a:r>
            <a:endParaRPr lang="en-US" sz="1050" dirty="0" smtClean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867400" y="2057400"/>
            <a:ext cx="304799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1050" dirty="0" smtClean="0"/>
              <a:t>     Instrumentation  --</a:t>
            </a:r>
          </a:p>
          <a:p>
            <a:pPr lvl="1"/>
            <a:r>
              <a:rPr lang="en-US" sz="1050" dirty="0" smtClean="0"/>
              <a:t>             Craig </a:t>
            </a:r>
            <a:r>
              <a:rPr lang="en-US" sz="1050" dirty="0" err="1" smtClean="0"/>
              <a:t>Drenen</a:t>
            </a:r>
            <a:endParaRPr lang="en-US" sz="1050" dirty="0" smtClean="0"/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    Dampers  -    Nathan Eddy</a:t>
            </a:r>
          </a:p>
          <a:p>
            <a:pPr lvl="1">
              <a:buFont typeface="Wingdings" pitchFamily="2" charset="2"/>
              <a:buChar char="Ø"/>
            </a:pPr>
            <a:r>
              <a:rPr lang="en-US" sz="1050" dirty="0" smtClean="0"/>
              <a:t>     Controls--</a:t>
            </a:r>
          </a:p>
          <a:p>
            <a:pPr lvl="1"/>
            <a:r>
              <a:rPr lang="en-US" sz="1050" dirty="0" smtClean="0"/>
              <a:t>             Craig </a:t>
            </a:r>
            <a:r>
              <a:rPr lang="en-US" sz="1050" dirty="0" err="1" smtClean="0"/>
              <a:t>Drenen</a:t>
            </a:r>
            <a:endParaRPr lang="en-US" sz="1050" dirty="0" smtClean="0"/>
          </a:p>
          <a:p>
            <a:pPr lvl="1">
              <a:buFont typeface="Wingdings" pitchFamily="2" charset="2"/>
              <a:buChar char="Ø"/>
            </a:pPr>
            <a:r>
              <a:rPr lang="en-US" sz="1050" dirty="0" smtClean="0"/>
              <a:t>     Booster  Utilities  --</a:t>
            </a:r>
            <a:br>
              <a:rPr lang="en-US" sz="1050" dirty="0" smtClean="0"/>
            </a:br>
            <a:r>
              <a:rPr lang="en-US" sz="1050" dirty="0" smtClean="0"/>
              <a:t>               Todd Sullivan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     Distribution  -   Steve Hayes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     95LCW System  -    Maurice Ball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     Vacuum  -   Dave Augustine</a:t>
            </a:r>
          </a:p>
          <a:p>
            <a:pPr lvl="1">
              <a:buFont typeface="Wingdings" pitchFamily="2" charset="2"/>
              <a:buChar char="Ø"/>
            </a:pPr>
            <a:r>
              <a:rPr lang="en-US" sz="1050" dirty="0" smtClean="0"/>
              <a:t>     Intensity &amp; Loss Improvement  --</a:t>
            </a:r>
            <a:br>
              <a:rPr lang="en-US" sz="1050" dirty="0" smtClean="0"/>
            </a:br>
            <a:r>
              <a:rPr lang="en-US" sz="1050" dirty="0" smtClean="0"/>
              <a:t>               Bob </a:t>
            </a:r>
            <a:r>
              <a:rPr lang="en-US" sz="1050" dirty="0" err="1" smtClean="0"/>
              <a:t>Zwaska</a:t>
            </a:r>
            <a:endParaRPr lang="en-US" sz="1050" dirty="0" smtClean="0"/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     Alignment &amp; Aperture  -</a:t>
            </a:r>
            <a:br>
              <a:rPr lang="en-US" sz="1050" dirty="0" smtClean="0"/>
            </a:br>
            <a:r>
              <a:rPr lang="en-US" sz="1050" dirty="0" smtClean="0"/>
              <a:t>              </a:t>
            </a:r>
            <a:r>
              <a:rPr lang="en-US" sz="1050" dirty="0" err="1" smtClean="0"/>
              <a:t>Kiyomi</a:t>
            </a:r>
            <a:r>
              <a:rPr lang="en-US" sz="1050" dirty="0" smtClean="0"/>
              <a:t> </a:t>
            </a:r>
            <a:r>
              <a:rPr lang="en-US" sz="1050" dirty="0" err="1" smtClean="0"/>
              <a:t>Seiya</a:t>
            </a:r>
            <a:endParaRPr lang="en-US" sz="1050" dirty="0" smtClean="0"/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      Booster </a:t>
            </a:r>
            <a:r>
              <a:rPr lang="en-US" sz="1050" dirty="0" err="1" smtClean="0"/>
              <a:t>Notcher</a:t>
            </a:r>
            <a:r>
              <a:rPr lang="en-US" sz="1050" dirty="0" smtClean="0"/>
              <a:t>  -  EE Supt.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      Cogging  -   </a:t>
            </a:r>
            <a:r>
              <a:rPr lang="en-US" sz="1050" dirty="0" err="1" smtClean="0"/>
              <a:t>Kiyomi</a:t>
            </a:r>
            <a:r>
              <a:rPr lang="en-US" sz="1050" dirty="0" smtClean="0"/>
              <a:t> </a:t>
            </a:r>
            <a:r>
              <a:rPr lang="en-US" sz="1050" dirty="0" err="1" smtClean="0"/>
              <a:t>Seiya</a:t>
            </a:r>
            <a:endParaRPr lang="en-US" sz="1050" dirty="0" smtClean="0"/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      Collimation -  </a:t>
            </a:r>
            <a:r>
              <a:rPr lang="en-US" sz="1050" dirty="0" err="1" smtClean="0">
                <a:solidFill>
                  <a:srgbClr val="FF0000"/>
                </a:solidFill>
              </a:rPr>
              <a:t>Valeri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Lebedev</a:t>
            </a:r>
            <a:endParaRPr lang="en-US" sz="1050" dirty="0" smtClean="0">
              <a:solidFill>
                <a:srgbClr val="FF000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      Instabilities &amp; Feedback  -   </a:t>
            </a:r>
            <a:br>
              <a:rPr lang="en-US" sz="1050" dirty="0" smtClean="0"/>
            </a:br>
            <a:r>
              <a:rPr lang="en-US" sz="1050" dirty="0" smtClean="0"/>
              <a:t>              Bob </a:t>
            </a:r>
            <a:r>
              <a:rPr lang="en-US" sz="1050" dirty="0" err="1" smtClean="0"/>
              <a:t>Zwaska</a:t>
            </a:r>
            <a:endParaRPr lang="en-US" sz="1050" dirty="0" smtClean="0"/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       Injection Painting  -  </a:t>
            </a:r>
          </a:p>
          <a:p>
            <a:pPr lvl="2"/>
            <a:r>
              <a:rPr lang="en-US" sz="1050" dirty="0" smtClean="0">
                <a:solidFill>
                  <a:srgbClr val="FF0000"/>
                </a:solidFill>
              </a:rPr>
              <a:t>              </a:t>
            </a:r>
            <a:r>
              <a:rPr lang="en-US" sz="1050" dirty="0" err="1" smtClean="0">
                <a:solidFill>
                  <a:srgbClr val="FF0000"/>
                </a:solidFill>
              </a:rPr>
              <a:t>Valeri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Lebedev</a:t>
            </a:r>
            <a:endParaRPr lang="en-US" sz="1050" dirty="0" smtClean="0">
              <a:solidFill>
                <a:srgbClr val="FF000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       Radiation Shielding -</a:t>
            </a:r>
            <a:br>
              <a:rPr lang="en-US" sz="1050" dirty="0" smtClean="0"/>
            </a:br>
            <a:r>
              <a:rPr lang="en-US" sz="1050" dirty="0" smtClean="0"/>
              <a:t>              Peter Kasper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1764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Booster:  Keith Gollwitzer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800" t="5647" r="38400" b="25412"/>
          <a:stretch>
            <a:fillRect/>
          </a:stretch>
        </p:blipFill>
        <p:spPr bwMode="auto">
          <a:xfrm>
            <a:off x="0" y="0"/>
            <a:ext cx="177260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54201" y="685800"/>
            <a:ext cx="2437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Not a full or even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part time job for many!!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 Task Codes</a:t>
            </a:r>
            <a:br>
              <a:rPr lang="en-US" dirty="0" smtClean="0"/>
            </a:br>
            <a:r>
              <a:rPr lang="en-US" sz="2000" dirty="0" smtClean="0"/>
              <a:t>(Will expand with funding and plans)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3962400" cy="541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2103.00.01 Proton Improvement Plan Program Management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2103.01.01.00 Linac 200 MHz RF Power System Planning &amp; Oversight</a:t>
            </a:r>
          </a:p>
          <a:p>
            <a:pPr>
              <a:buNone/>
            </a:pPr>
            <a:r>
              <a:rPr lang="en-US" dirty="0" smtClean="0"/>
              <a:t>2103.01.01.01.01 Linac 200 MHz RF PS PA Prelim Design</a:t>
            </a:r>
          </a:p>
          <a:p>
            <a:pPr>
              <a:buNone/>
            </a:pPr>
            <a:r>
              <a:rPr lang="en-US" dirty="0" smtClean="0"/>
              <a:t>2103.01.01.01.02 Linac 200 MHz RF PS PA Prototype</a:t>
            </a:r>
          </a:p>
          <a:p>
            <a:pPr>
              <a:buNone/>
            </a:pPr>
            <a:r>
              <a:rPr lang="en-US" dirty="0" smtClean="0"/>
              <a:t>2103.01.01.02.01 Linac 200 MHz RF PS Modulator Prelim Design</a:t>
            </a:r>
          </a:p>
          <a:p>
            <a:pPr>
              <a:buNone/>
            </a:pPr>
            <a:r>
              <a:rPr lang="en-US" dirty="0" smtClean="0"/>
              <a:t>2103.01.01.02.02 Linac 200 MHz RF PS Prototype</a:t>
            </a:r>
          </a:p>
          <a:p>
            <a:pPr>
              <a:buNone/>
            </a:pPr>
            <a:r>
              <a:rPr lang="en-US" dirty="0" smtClean="0"/>
              <a:t>2103.01.01.03 Linac 7835 Tube Procurement Strategy</a:t>
            </a:r>
          </a:p>
          <a:p>
            <a:pPr>
              <a:buNone/>
            </a:pPr>
            <a:r>
              <a:rPr lang="en-US" dirty="0" smtClean="0"/>
              <a:t>2103.01.02.01 Linac Accelerator Physics Studies</a:t>
            </a:r>
          </a:p>
          <a:p>
            <a:pPr>
              <a:buNone/>
            </a:pPr>
            <a:r>
              <a:rPr lang="en-US" dirty="0" smtClean="0"/>
              <a:t>2103.01.02.03 Linac Notching System Improvements</a:t>
            </a:r>
          </a:p>
          <a:p>
            <a:pPr>
              <a:buNone/>
            </a:pPr>
            <a:r>
              <a:rPr lang="en-US" dirty="0" smtClean="0"/>
              <a:t>2103.01.03.01 Linac Beam Instrumentation</a:t>
            </a:r>
          </a:p>
          <a:p>
            <a:pPr>
              <a:buNone/>
            </a:pPr>
            <a:r>
              <a:rPr lang="en-US" dirty="0" smtClean="0"/>
              <a:t>2103.01.04.01 Linac Beam Controls Prelim Design</a:t>
            </a:r>
          </a:p>
          <a:p>
            <a:pPr>
              <a:buNone/>
            </a:pPr>
            <a:r>
              <a:rPr lang="en-US" dirty="0" smtClean="0"/>
              <a:t>2103.01.05.01 Linac Power Distribution Planning and Design</a:t>
            </a:r>
          </a:p>
          <a:p>
            <a:pPr>
              <a:buNone/>
            </a:pPr>
            <a:r>
              <a:rPr lang="en-US" dirty="0" smtClean="0"/>
              <a:t>2103.01.05.03 Linac Vacuum Systems Replacement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990600"/>
            <a:ext cx="4724400" cy="5867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2103.02.01.01.01 Booster RF Anode PS Planning &amp; Oversight</a:t>
            </a:r>
          </a:p>
          <a:p>
            <a:pPr>
              <a:buNone/>
            </a:pPr>
            <a:r>
              <a:rPr lang="en-US" dirty="0" smtClean="0"/>
              <a:t>2103.02.01.02.01 Booster RF Bias Supp Planning &amp; Oversight</a:t>
            </a:r>
          </a:p>
          <a:p>
            <a:pPr>
              <a:buNone/>
            </a:pPr>
            <a:r>
              <a:rPr lang="en-US" dirty="0" smtClean="0"/>
              <a:t>2103.02.01.02.02 Booster RF Bias Supp Design &amp; Specs</a:t>
            </a:r>
          </a:p>
          <a:p>
            <a:pPr>
              <a:buNone/>
            </a:pPr>
            <a:r>
              <a:rPr lang="en-US" dirty="0" smtClean="0"/>
              <a:t>2103.02.01.04 Booster RF Test Stand</a:t>
            </a:r>
          </a:p>
          <a:p>
            <a:pPr>
              <a:buNone/>
            </a:pPr>
            <a:r>
              <a:rPr lang="en-US" dirty="0" smtClean="0"/>
              <a:t>2103.02.01.05.01 Booster RF Cavities and Tuners Rework Planning &amp; Oversight</a:t>
            </a:r>
          </a:p>
          <a:p>
            <a:pPr>
              <a:buNone/>
            </a:pPr>
            <a:r>
              <a:rPr lang="en-US" dirty="0" smtClean="0"/>
              <a:t>2103.02.01.05.02 Booster RF Cavities and Tuners Rework</a:t>
            </a:r>
          </a:p>
          <a:p>
            <a:pPr>
              <a:buNone/>
            </a:pPr>
            <a:r>
              <a:rPr lang="en-US" dirty="0" smtClean="0"/>
              <a:t>2103.02.01.06.01 Booster New RF Tuners Planning &amp; Oversight</a:t>
            </a:r>
          </a:p>
          <a:p>
            <a:pPr>
              <a:buNone/>
            </a:pPr>
            <a:r>
              <a:rPr lang="en-US" dirty="0" smtClean="0"/>
              <a:t>2103.02.01.06.02 Booster New RF Tuners Design</a:t>
            </a:r>
          </a:p>
          <a:p>
            <a:pPr>
              <a:buNone/>
            </a:pPr>
            <a:r>
              <a:rPr lang="en-US" dirty="0" smtClean="0"/>
              <a:t>2103.02.01.06.03 Booster New RF Tuners Fabrication</a:t>
            </a:r>
          </a:p>
          <a:p>
            <a:pPr>
              <a:buNone/>
            </a:pPr>
            <a:r>
              <a:rPr lang="en-US" dirty="0" smtClean="0"/>
              <a:t>2103.02.01.07.01 Booster New RF Cavities Planning &amp; Oversight</a:t>
            </a:r>
          </a:p>
          <a:p>
            <a:pPr>
              <a:buNone/>
            </a:pPr>
            <a:r>
              <a:rPr lang="en-US" dirty="0" smtClean="0"/>
              <a:t>2103.02.01.07.02 Booster New RF Cavity Preliminary Design</a:t>
            </a:r>
          </a:p>
          <a:p>
            <a:pPr>
              <a:buNone/>
            </a:pPr>
            <a:r>
              <a:rPr lang="en-US" dirty="0" smtClean="0"/>
              <a:t>2103.02.01.08 Booster RF Cavity 20</a:t>
            </a:r>
          </a:p>
          <a:p>
            <a:pPr>
              <a:buNone/>
            </a:pPr>
            <a:r>
              <a:rPr lang="en-US" dirty="0" smtClean="0"/>
              <a:t>2103.02.02.01 Booster Accelerator Physics Studies</a:t>
            </a:r>
          </a:p>
          <a:p>
            <a:pPr>
              <a:buNone/>
            </a:pPr>
            <a:r>
              <a:rPr lang="en-US" dirty="0" smtClean="0"/>
              <a:t>2103.02.02.02 Booster Aperture and Alignment</a:t>
            </a:r>
          </a:p>
          <a:p>
            <a:pPr>
              <a:buNone/>
            </a:pPr>
            <a:r>
              <a:rPr lang="en-US" dirty="0" smtClean="0"/>
              <a:t>2103.02.02.03 Booster Notching System Improvements</a:t>
            </a:r>
          </a:p>
          <a:p>
            <a:pPr>
              <a:buNone/>
            </a:pPr>
            <a:r>
              <a:rPr lang="en-US" dirty="0" smtClean="0"/>
              <a:t>2103.02.02.04 Booster Beam Cogging System</a:t>
            </a:r>
          </a:p>
          <a:p>
            <a:pPr>
              <a:buNone/>
            </a:pPr>
            <a:r>
              <a:rPr lang="en-US" dirty="0" smtClean="0"/>
              <a:t>2103.02.02.06 Booster Radiation Shielding</a:t>
            </a:r>
          </a:p>
          <a:p>
            <a:pPr>
              <a:buNone/>
            </a:pPr>
            <a:r>
              <a:rPr lang="en-US" dirty="0" smtClean="0"/>
              <a:t>2103.02.03.01 Booster Beam Instrumentation Planning &amp; Design</a:t>
            </a:r>
          </a:p>
          <a:p>
            <a:pPr>
              <a:buNone/>
            </a:pPr>
            <a:r>
              <a:rPr lang="en-US" dirty="0" smtClean="0"/>
              <a:t>2103.02.03.02 Booster Damper Systems Improvements</a:t>
            </a:r>
          </a:p>
          <a:p>
            <a:pPr>
              <a:buNone/>
            </a:pPr>
            <a:r>
              <a:rPr lang="en-US" dirty="0" smtClean="0"/>
              <a:t>2103.02.04.01 Booster Beam Controls Prelim Design</a:t>
            </a:r>
          </a:p>
          <a:p>
            <a:pPr>
              <a:buNone/>
            </a:pPr>
            <a:r>
              <a:rPr lang="en-US" dirty="0" smtClean="0"/>
              <a:t>2103.02.05.01 Booster 95 LCW Improvements</a:t>
            </a:r>
          </a:p>
          <a:p>
            <a:pPr>
              <a:buNone/>
            </a:pPr>
            <a:r>
              <a:rPr lang="en-US" dirty="0" smtClean="0"/>
              <a:t>2103.02.07.01.01.01.XX Booster RF SS Upgrade CWIP Power Amplifier - Contra Account</a:t>
            </a:r>
          </a:p>
          <a:p>
            <a:pPr>
              <a:buNone/>
            </a:pPr>
            <a:r>
              <a:rPr lang="en-US" dirty="0" smtClean="0"/>
              <a:t>2103.02.07.01.01 Booster RF SS Upgrade CWIP Power Amplifier</a:t>
            </a:r>
          </a:p>
          <a:p>
            <a:pPr>
              <a:buNone/>
            </a:pPr>
            <a:r>
              <a:rPr lang="en-US" dirty="0" smtClean="0"/>
              <a:t>2103.02.07.01.02 Booster RF SS </a:t>
            </a:r>
            <a:r>
              <a:rPr lang="en-US" dirty="0" err="1" smtClean="0"/>
              <a:t>Upg</a:t>
            </a:r>
            <a:r>
              <a:rPr lang="en-US" dirty="0" smtClean="0"/>
              <a:t> CWIP SS Driver Amplifier</a:t>
            </a:r>
          </a:p>
          <a:p>
            <a:pPr>
              <a:buNone/>
            </a:pPr>
            <a:r>
              <a:rPr lang="en-US" dirty="0" smtClean="0"/>
              <a:t>2103.02.07.01.03 Booster RF SS </a:t>
            </a:r>
            <a:r>
              <a:rPr lang="en-US" dirty="0" err="1" smtClean="0"/>
              <a:t>Upg</a:t>
            </a:r>
            <a:r>
              <a:rPr lang="en-US" dirty="0" smtClean="0"/>
              <a:t> CWIP 300 kW Modulator</a:t>
            </a:r>
          </a:p>
          <a:p>
            <a:pPr>
              <a:buNone/>
            </a:pPr>
            <a:r>
              <a:rPr lang="en-US" dirty="0" smtClean="0"/>
              <a:t>2103.02.07.01.04 Booster RF SS </a:t>
            </a:r>
            <a:r>
              <a:rPr lang="en-US" dirty="0" err="1" smtClean="0"/>
              <a:t>Upg</a:t>
            </a:r>
            <a:r>
              <a:rPr lang="en-US" dirty="0" smtClean="0"/>
              <a:t> CWIP Installation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Planning and Strategy Workshop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PIP Funding Profile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066800"/>
          <a:ext cx="8610600" cy="1156716"/>
        </p:xfrm>
        <a:graphic>
          <a:graphicData uri="http://schemas.openxmlformats.org/drawingml/2006/table">
            <a:tbl>
              <a:tblPr/>
              <a:tblGrid>
                <a:gridCol w="5140313"/>
                <a:gridCol w="3470287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M&amp;S </a:t>
                      </a:r>
                      <a:r>
                        <a:rPr lang="en-US" sz="11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Funding  ($44.4M)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FY12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FY13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FY14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FY15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FY16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2209800"/>
            <a:ext cx="903696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 smtClean="0"/>
          </a:p>
          <a:p>
            <a:pPr algn="ctr"/>
            <a:r>
              <a:rPr lang="fr-FR" b="1" dirty="0" smtClean="0"/>
              <a:t>FY12  M&amp;S (TOP TASK LEVEL)</a:t>
            </a:r>
          </a:p>
          <a:p>
            <a:r>
              <a:rPr lang="fr-FR" sz="1600" b="1" dirty="0" smtClean="0"/>
              <a:t>2103 Proton </a:t>
            </a:r>
            <a:r>
              <a:rPr lang="fr-FR" sz="1600" b="1" dirty="0" err="1" smtClean="0"/>
              <a:t>Improvement</a:t>
            </a:r>
            <a:r>
              <a:rPr lang="fr-FR" sz="1600" b="1" dirty="0" smtClean="0"/>
              <a:t> Plan					</a:t>
            </a:r>
            <a:r>
              <a:rPr lang="fr-FR" sz="1600" b="1" dirty="0" smtClean="0">
                <a:solidFill>
                  <a:srgbClr val="C00000"/>
                </a:solidFill>
              </a:rPr>
              <a:t>5,117,000</a:t>
            </a:r>
            <a:r>
              <a:rPr lang="fr-FR" sz="1600" b="1" dirty="0" smtClean="0"/>
              <a:t>	</a:t>
            </a:r>
          </a:p>
          <a:p>
            <a:r>
              <a:rPr lang="it-IT" sz="1600" b="1" dirty="0" smtClean="0"/>
              <a:t>2103.01.01.01.02.AD AD-Linac PIP 200 MHz RF PS PA Prototype		916,000	</a:t>
            </a:r>
          </a:p>
          <a:p>
            <a:r>
              <a:rPr lang="en-US" sz="1600" b="1" dirty="0" smtClean="0"/>
              <a:t>2103.01.01.04.AD AD-Linac PIP 7835 Tube Acquisitions		211,000		</a:t>
            </a:r>
            <a:endParaRPr lang="en-US" sz="1600" dirty="0" smtClean="0"/>
          </a:p>
          <a:p>
            <a:r>
              <a:rPr lang="en-US" sz="1600" b="1" dirty="0" smtClean="0"/>
              <a:t>2103.01.06.01.AD AD-Linac PIP Vacuum System Replacement		100,000	</a:t>
            </a:r>
          </a:p>
          <a:p>
            <a:r>
              <a:rPr lang="en-US" sz="1600" b="1" dirty="0" smtClean="0"/>
              <a:t>2103.02.01.01.01.AD AD-Booster PIP RF Anode PS Planning &amp; Oversight	700,000	</a:t>
            </a:r>
          </a:p>
          <a:p>
            <a:r>
              <a:rPr lang="en-US" sz="1600" b="1" dirty="0" smtClean="0"/>
              <a:t>2103.02.01.03.02.01.AD AD-Booster PIP RF Tuners Planning &amp; Oversight	748,000	</a:t>
            </a:r>
          </a:p>
          <a:p>
            <a:r>
              <a:rPr lang="en-US" sz="1600" b="1" dirty="0" smtClean="0"/>
              <a:t>2103.02.01.04.AD AD-Booster PIP RF Test Stand			300,000	</a:t>
            </a:r>
          </a:p>
          <a:p>
            <a:r>
              <a:rPr lang="en-US" sz="1600" b="1" dirty="0" smtClean="0"/>
              <a:t>2103.02.02.03.AD AD-Booster PIP Prototype Linac </a:t>
            </a:r>
            <a:r>
              <a:rPr lang="en-US" sz="1600" b="1" dirty="0" err="1" smtClean="0"/>
              <a:t>Notcher</a:t>
            </a:r>
            <a:r>
              <a:rPr lang="en-US" sz="1600" b="1" dirty="0" smtClean="0"/>
              <a:t>		50,000	</a:t>
            </a:r>
            <a:r>
              <a:rPr lang="en-US" sz="1600" dirty="0" smtClean="0"/>
              <a:t>	</a:t>
            </a:r>
          </a:p>
          <a:p>
            <a:r>
              <a:rPr lang="en-US" sz="1600" b="1" dirty="0" smtClean="0"/>
              <a:t>2103.02.05.01.AD AD-Booster PIP 95 LCW Improvements		214,000	</a:t>
            </a:r>
          </a:p>
          <a:p>
            <a:r>
              <a:rPr lang="en-US" sz="1600" b="1" dirty="0" smtClean="0"/>
              <a:t>2103.02.05.05.01.AD AD-Booster PIP Long 13 Absorber and Shielding	118,000	</a:t>
            </a:r>
          </a:p>
          <a:p>
            <a:r>
              <a:rPr lang="en-US" sz="1600" b="1" dirty="0" smtClean="0"/>
              <a:t>2103.02.06.01.AD AD-Booster PIP Vacuum System Replacement		100,000	</a:t>
            </a:r>
          </a:p>
          <a:p>
            <a:r>
              <a:rPr lang="en-US" sz="1600" b="1" dirty="0" smtClean="0"/>
              <a:t>2103.02.07.01.01.AD AD-Booster PIP RF SS Upgrade CWIP Power Amplifier	285,000	</a:t>
            </a:r>
          </a:p>
          <a:p>
            <a:r>
              <a:rPr lang="en-US" sz="1600" b="1" dirty="0" smtClean="0"/>
              <a:t>2103.02.07.01.02.AD AD-Booster PIP RF SS </a:t>
            </a:r>
            <a:r>
              <a:rPr lang="en-US" sz="1600" b="1" dirty="0" err="1" smtClean="0"/>
              <a:t>Upg</a:t>
            </a:r>
            <a:r>
              <a:rPr lang="en-US" sz="1600" b="1" dirty="0" smtClean="0"/>
              <a:t> CWIP SS Driver Amplifier	175,000	</a:t>
            </a:r>
          </a:p>
          <a:p>
            <a:r>
              <a:rPr lang="en-US" sz="1600" b="1" dirty="0" smtClean="0"/>
              <a:t>2103.02.07.01.03.AD AD-Booster PIP RF SS </a:t>
            </a:r>
            <a:r>
              <a:rPr lang="en-US" sz="1600" b="1" dirty="0" err="1" smtClean="0"/>
              <a:t>Upg</a:t>
            </a:r>
            <a:r>
              <a:rPr lang="en-US" sz="1600" b="1" dirty="0" smtClean="0"/>
              <a:t> CWIP 300 kW Modulator	1,000,000	</a:t>
            </a:r>
          </a:p>
          <a:p>
            <a:r>
              <a:rPr lang="en-US" sz="1600" b="1" dirty="0" smtClean="0"/>
              <a:t>2103.02.07.01.04.AD AD-Booster PIP RF SS </a:t>
            </a:r>
            <a:r>
              <a:rPr lang="en-US" sz="1600" b="1" dirty="0" err="1" smtClean="0"/>
              <a:t>Upg</a:t>
            </a:r>
            <a:r>
              <a:rPr lang="en-US" sz="1600" b="1" dirty="0" smtClean="0"/>
              <a:t> CWIP Installation		200,000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5676900" y="1409700"/>
            <a:ext cx="1371600" cy="12954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54216" y="2209800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BURDEN of business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B3DA-3283-45E1-833F-FCE9767006D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Planning and Strategy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6708</TotalTime>
  <Words>1735</Words>
  <Application>Microsoft Office PowerPoint</Application>
  <PresentationFormat>On-screen Show (4:3)</PresentationFormat>
  <Paragraphs>403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Proton Improvement Plan</vt:lpstr>
      <vt:lpstr>Outline</vt:lpstr>
      <vt:lpstr>Proton Improvement Plan Development</vt:lpstr>
      <vt:lpstr>Proton Improvement Plan - PIP</vt:lpstr>
      <vt:lpstr>Proton Source Throughput Demands - Goals</vt:lpstr>
      <vt:lpstr>Slide 6</vt:lpstr>
      <vt:lpstr>PIP Organization Structure</vt:lpstr>
      <vt:lpstr>Present Task Codes (Will expand with funding and plans) </vt:lpstr>
      <vt:lpstr>PIP Funding Profile</vt:lpstr>
      <vt:lpstr>5+ Year Schedule</vt:lpstr>
      <vt:lpstr>Solid State Installation Schedule </vt:lpstr>
      <vt:lpstr>Cycle Rate Increase  PIP Plans vs. Reality</vt:lpstr>
      <vt:lpstr>RFQ Injector (PIP)</vt:lpstr>
      <vt:lpstr>H- source, LEBT and Diagnostic Line Beam Testing Underway </vt:lpstr>
      <vt:lpstr>PIP Concerns</vt:lpstr>
      <vt:lpstr>Conclusion</vt:lpstr>
      <vt:lpstr>Fermilab program expressed in three frontiers </vt:lpstr>
      <vt:lpstr>Beyond PIP</vt:lpstr>
      <vt:lpstr>Beyond PPI -&gt; MI</vt:lpstr>
      <vt:lpstr>Beyond PIP, Summary</vt:lpstr>
      <vt:lpstr>What if you only get part of a Project X?</vt:lpstr>
      <vt:lpstr>PrX IC-a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pellico</dc:creator>
  <cp:lastModifiedBy>pellico</cp:lastModifiedBy>
  <cp:revision>225</cp:revision>
  <dcterms:created xsi:type="dcterms:W3CDTF">2011-10-17T16:04:20Z</dcterms:created>
  <dcterms:modified xsi:type="dcterms:W3CDTF">2011-10-27T16:39:10Z</dcterms:modified>
</cp:coreProperties>
</file>