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9" r:id="rId19"/>
    <p:sldId id="277" r:id="rId20"/>
    <p:sldId id="278" r:id="rId21"/>
    <p:sldId id="280" r:id="rId22"/>
    <p:sldId id="281" r:id="rId23"/>
    <p:sldId id="286" r:id="rId24"/>
    <p:sldId id="282" r:id="rId25"/>
    <p:sldId id="287" r:id="rId26"/>
    <p:sldId id="285" r:id="rId27"/>
    <p:sldId id="288" r:id="rId28"/>
    <p:sldId id="283" r:id="rId29"/>
    <p:sldId id="291" r:id="rId30"/>
    <p:sldId id="292" r:id="rId31"/>
    <p:sldId id="290" r:id="rId32"/>
    <p:sldId id="293" r:id="rId33"/>
    <p:sldId id="284" r:id="rId34"/>
    <p:sldId id="289" r:id="rId35"/>
  </p:sldIdLst>
  <p:sldSz cx="9144000" cy="6858000" type="screen4x3"/>
  <p:notesSz cx="6858000" cy="9144000"/>
  <p:embeddedFontLst>
    <p:embeddedFont>
      <p:font typeface="Book Antiqua" pitchFamily="18" charset="0"/>
      <p:regular r:id="rId37"/>
      <p:bold r:id="rId38"/>
      <p:italic r:id="rId39"/>
      <p:boldItalic r:id="rId40"/>
    </p:embeddedFont>
    <p:embeddedFont>
      <p:font typeface="Bookman Old Style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entury Gothic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1565" autoAdjust="0"/>
  </p:normalViewPr>
  <p:slideViewPr>
    <p:cSldViewPr showGuides="1">
      <p:cViewPr varScale="1">
        <p:scale>
          <a:sx n="96" d="100"/>
          <a:sy n="9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60BC-2ED5-41C3-814B-00C29EF2D436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1551C-031A-476A-A5E4-6D55A3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Recycler RF cost from C. Polly 7/27/11 collaboration meeting talk (slide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Recycler Extraction</a:t>
            </a:r>
            <a:r>
              <a:rPr lang="en-US" baseline="0" dirty="0" smtClean="0"/>
              <a:t> cost from </a:t>
            </a:r>
            <a:r>
              <a:rPr lang="en-US" dirty="0" smtClean="0"/>
              <a:t>C. Polly 7/27/11 collaboration meeting talk (slide 5) ~ Ioanis estimate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Recycler to P1 transport cost from</a:t>
            </a:r>
            <a:r>
              <a:rPr lang="en-US" baseline="0" dirty="0" smtClean="0"/>
              <a:t> </a:t>
            </a:r>
            <a:r>
              <a:rPr lang="en-US" dirty="0" smtClean="0"/>
              <a:t>C. Polly 7/27/11 collaboration meeting talk (slide 5) &lt; Mu2e BOEs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P1 to Pbar transport cost from Mu2e BOEs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Debuncher cost from Mu2e BOEs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AP3 line cost from C. Polly 7/27/11 collaboration meeting talk (slide 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9162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4461"/>
            <a:ext cx="1828800" cy="940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" y="152400"/>
            <a:ext cx="1905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362075"/>
          </a:xfrm>
        </p:spPr>
        <p:txBody>
          <a:bodyPr anchor="t"/>
          <a:lstStyle>
            <a:lvl1pPr algn="l">
              <a:defRPr sz="3600" b="0" cap="none" baseline="0"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7772400" cy="18049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8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85000">
              <a:srgbClr val="F0EBD5">
                <a:alpha val="50000"/>
                <a:lumMod val="0"/>
                <a:lumOff val="100000"/>
              </a:srgbClr>
            </a:gs>
            <a:gs pos="100000">
              <a:srgbClr val="D1C39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7579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1180-FD8A-4EDC-91F7-38AD8C3F81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3409"/>
            <a:ext cx="1707931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1597"/>
            <a:ext cx="1828800" cy="9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6.w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24199"/>
          </a:xfrm>
        </p:spPr>
        <p:txBody>
          <a:bodyPr/>
          <a:lstStyle/>
          <a:p>
            <a:r>
              <a:rPr lang="en-US" sz="4400" dirty="0" smtClean="0">
                <a:latin typeface="Book Antiqua" pitchFamily="18" charset="0"/>
              </a:rPr>
              <a:t>Muon (Mu2e/g-2) Accelerator Activities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Steve Werkema</a:t>
            </a:r>
          </a:p>
          <a:p>
            <a:r>
              <a:rPr lang="en-US" dirty="0" smtClean="0"/>
              <a:t>Eric </a:t>
            </a:r>
            <a:r>
              <a:rPr lang="en-US" dirty="0" smtClean="0"/>
              <a:t>Prebys</a:t>
            </a:r>
          </a:p>
          <a:p>
            <a:endParaRPr lang="en-US" dirty="0"/>
          </a:p>
          <a:p>
            <a:r>
              <a:rPr lang="en-US" sz="2900" dirty="0" smtClean="0"/>
              <a:t>Accelerator Sector Planning and Strategy Workshop</a:t>
            </a:r>
          </a:p>
          <a:p>
            <a:pPr>
              <a:spcBef>
                <a:spcPts val="1200"/>
              </a:spcBef>
            </a:pPr>
            <a:r>
              <a:rPr lang="en-US" sz="2900" dirty="0" smtClean="0"/>
              <a:t>October 27 – 28,  </a:t>
            </a:r>
            <a:r>
              <a:rPr lang="en-US" sz="2900" dirty="0" smtClean="0"/>
              <a:t>2011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339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Experimental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78539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Capture 3.094 GeV/c muons in a uniform magnetic field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Measure the precession frequency of the muon spin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precession frequency, under special circumstances, is proportional to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i="1" baseline="-25000" dirty="0" smtClean="0">
                <a:sym typeface="Symbol"/>
              </a:rPr>
              <a:t></a:t>
            </a:r>
            <a:endParaRPr lang="en-US" i="1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81257" y="3757508"/>
            <a:ext cx="5710237" cy="2497138"/>
            <a:chOff x="432" y="1008"/>
            <a:chExt cx="4842" cy="211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" y="1008"/>
              <a:ext cx="4842" cy="2117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 descr="g-2-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8965" r="734" b="18965"/>
            <a:stretch>
              <a:fillRect/>
            </a:stretch>
          </p:blipFill>
          <p:spPr bwMode="auto">
            <a:xfrm>
              <a:off x="2824" y="1019"/>
              <a:ext cx="2434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98" y="1069"/>
              <a:ext cx="2082" cy="1966"/>
            </a:xfrm>
            <a:custGeom>
              <a:avLst/>
              <a:gdLst>
                <a:gd name="T0" fmla="*/ 0 w 1696"/>
                <a:gd name="T1" fmla="*/ 0 h 1680"/>
                <a:gd name="T2" fmla="*/ 766 w 1696"/>
                <a:gd name="T3" fmla="*/ 56 h 1680"/>
                <a:gd name="T4" fmla="*/ 1414 w 1696"/>
                <a:gd name="T5" fmla="*/ 337 h 1680"/>
                <a:gd name="T6" fmla="*/ 1768 w 1696"/>
                <a:gd name="T7" fmla="*/ 674 h 1680"/>
                <a:gd name="T8" fmla="*/ 1945 w 1696"/>
                <a:gd name="T9" fmla="*/ 1011 h 1680"/>
                <a:gd name="T10" fmla="*/ 2062 w 1696"/>
                <a:gd name="T11" fmla="*/ 1460 h 1680"/>
                <a:gd name="T12" fmla="*/ 2062 w 1696"/>
                <a:gd name="T13" fmla="*/ 1685 h 1680"/>
                <a:gd name="T14" fmla="*/ 2003 w 1696"/>
                <a:gd name="T15" fmla="*/ 1966 h 1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6" h="1680">
                  <a:moveTo>
                    <a:pt x="0" y="0"/>
                  </a:moveTo>
                  <a:cubicBezTo>
                    <a:pt x="216" y="0"/>
                    <a:pt x="432" y="0"/>
                    <a:pt x="624" y="48"/>
                  </a:cubicBezTo>
                  <a:cubicBezTo>
                    <a:pt x="816" y="96"/>
                    <a:pt x="1016" y="200"/>
                    <a:pt x="1152" y="288"/>
                  </a:cubicBezTo>
                  <a:cubicBezTo>
                    <a:pt x="1288" y="376"/>
                    <a:pt x="1368" y="480"/>
                    <a:pt x="1440" y="576"/>
                  </a:cubicBezTo>
                  <a:cubicBezTo>
                    <a:pt x="1512" y="672"/>
                    <a:pt x="1544" y="752"/>
                    <a:pt x="1584" y="864"/>
                  </a:cubicBezTo>
                  <a:cubicBezTo>
                    <a:pt x="1624" y="976"/>
                    <a:pt x="1664" y="1152"/>
                    <a:pt x="1680" y="1248"/>
                  </a:cubicBezTo>
                  <a:cubicBezTo>
                    <a:pt x="1696" y="1344"/>
                    <a:pt x="1688" y="1368"/>
                    <a:pt x="1680" y="1440"/>
                  </a:cubicBezTo>
                  <a:cubicBezTo>
                    <a:pt x="1672" y="1512"/>
                    <a:pt x="1652" y="1596"/>
                    <a:pt x="1632" y="168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98" y="1069"/>
              <a:ext cx="4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520" y="1171"/>
              <a:ext cx="372" cy="1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39" y="1586"/>
              <a:ext cx="242" cy="2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542" y="2067"/>
              <a:ext cx="134" cy="3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2625" y="2702"/>
              <a:ext cx="44" cy="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8" y="1095"/>
              <a:ext cx="4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509" y="1171"/>
              <a:ext cx="282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231" y="1590"/>
              <a:ext cx="91" cy="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2459" y="2070"/>
              <a:ext cx="80" cy="2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394" y="2706"/>
              <a:ext cx="267" cy="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199615">
              <a:off x="1418" y="1286"/>
              <a:ext cx="116" cy="17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rot="408345">
              <a:off x="938" y="1156"/>
              <a:ext cx="116" cy="17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rot="1833019">
              <a:off x="1798" y="1456"/>
              <a:ext cx="116" cy="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 rot="2940891">
              <a:off x="2080" y="1691"/>
              <a:ext cx="115" cy="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4118301">
              <a:off x="2279" y="2012"/>
              <a:ext cx="116" cy="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4266545">
              <a:off x="2380" y="2392"/>
              <a:ext cx="115" cy="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 rot="6419045">
              <a:off x="2398" y="2840"/>
              <a:ext cx="115" cy="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2" y="1084"/>
              <a:ext cx="339" cy="289"/>
            </a:xfrm>
            <a:custGeom>
              <a:avLst/>
              <a:gdLst>
                <a:gd name="T0" fmla="*/ 0 w 282"/>
                <a:gd name="T1" fmla="*/ 0 h 240"/>
                <a:gd name="T2" fmla="*/ 137 w 282"/>
                <a:gd name="T3" fmla="*/ 36 h 240"/>
                <a:gd name="T4" fmla="*/ 191 w 282"/>
                <a:gd name="T5" fmla="*/ 72 h 240"/>
                <a:gd name="T6" fmla="*/ 224 w 282"/>
                <a:gd name="T7" fmla="*/ 98 h 240"/>
                <a:gd name="T8" fmla="*/ 274 w 282"/>
                <a:gd name="T9" fmla="*/ 163 h 240"/>
                <a:gd name="T10" fmla="*/ 321 w 282"/>
                <a:gd name="T11" fmla="*/ 242 h 240"/>
                <a:gd name="T12" fmla="*/ 339 w 282"/>
                <a:gd name="T13" fmla="*/ 289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" h="240">
                  <a:moveTo>
                    <a:pt x="0" y="0"/>
                  </a:moveTo>
                  <a:cubicBezTo>
                    <a:pt x="51" y="4"/>
                    <a:pt x="70" y="15"/>
                    <a:pt x="114" y="30"/>
                  </a:cubicBezTo>
                  <a:cubicBezTo>
                    <a:pt x="132" y="36"/>
                    <a:pt x="142" y="54"/>
                    <a:pt x="159" y="60"/>
                  </a:cubicBezTo>
                  <a:cubicBezTo>
                    <a:pt x="173" y="74"/>
                    <a:pt x="164" y="67"/>
                    <a:pt x="186" y="81"/>
                  </a:cubicBezTo>
                  <a:cubicBezTo>
                    <a:pt x="204" y="93"/>
                    <a:pt x="217" y="118"/>
                    <a:pt x="228" y="135"/>
                  </a:cubicBezTo>
                  <a:cubicBezTo>
                    <a:pt x="244" y="159"/>
                    <a:pt x="259" y="174"/>
                    <a:pt x="267" y="201"/>
                  </a:cubicBezTo>
                  <a:cubicBezTo>
                    <a:pt x="271" y="215"/>
                    <a:pt x="282" y="226"/>
                    <a:pt x="282" y="24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56" y="2341"/>
              <a:ext cx="28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945" y="2225"/>
              <a:ext cx="86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000000"/>
                  </a:solidFill>
                </a:rPr>
                <a:t>Momentum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Spin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74" y="2547"/>
              <a:ext cx="2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090" y="1130"/>
              <a:ext cx="40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333399"/>
                  </a:solidFill>
                </a:rPr>
                <a:t>e</a:t>
              </a:r>
              <a:endParaRPr lang="en-US" sz="1600" b="1" baseline="30000">
                <a:solidFill>
                  <a:srgbClr val="333399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824" y="1008"/>
              <a:ext cx="0" cy="21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33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87"/>
              <a:ext cx="129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7162800" y="5760408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D. Hertzog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703" y="152400"/>
            <a:ext cx="5277107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key ingredients to measure a</a:t>
            </a:r>
            <a:r>
              <a:rPr lang="en-US" sz="2800" baseline="-25000" dirty="0" smtClean="0">
                <a:latin typeface="Symbol" pitchFamily="18" charset="2"/>
              </a:rPr>
              <a:t>m</a:t>
            </a:r>
            <a:r>
              <a:rPr lang="en-US" sz="2800" dirty="0" smtClean="0"/>
              <a:t> to  high precision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7000" y="1384885"/>
            <a:ext cx="5892800" cy="5073005"/>
          </a:xfrm>
        </p:spPr>
        <p:txBody>
          <a:bodyPr>
            <a:normAutofit/>
          </a:bodyPr>
          <a:lstStyle/>
          <a:p>
            <a:pPr marL="461963" indent="-461963" eaLnBrk="1" hangingPunct="1">
              <a:buSzPct val="50000"/>
              <a:buFont typeface="Monotype Sorts" pitchFamily="2" charset="2"/>
              <a:buNone/>
              <a:tabLst>
                <a:tab pos="461963" algn="l"/>
              </a:tabLst>
            </a:pPr>
            <a:r>
              <a:rPr lang="en-US" sz="1800" dirty="0" smtClean="0"/>
              <a:t>(1) Polarized muons from pion decay</a:t>
            </a:r>
          </a:p>
          <a:p>
            <a:pPr marL="461963" indent="-461963" eaLnBrk="1" hangingPunct="1">
              <a:buSzPct val="50000"/>
              <a:buFont typeface="Monotype Sorts" pitchFamily="2" charset="2"/>
              <a:buNone/>
              <a:tabLst>
                <a:tab pos="461963" algn="l"/>
              </a:tabLst>
            </a:pPr>
            <a:r>
              <a:rPr lang="en-US" sz="1800" dirty="0" smtClean="0"/>
              <a:t>	</a:t>
            </a:r>
            <a:r>
              <a:rPr lang="en-US" sz="1600" dirty="0" smtClean="0"/>
              <a:t>~</a:t>
            </a:r>
            <a:r>
              <a:rPr lang="en-US" sz="1600" b="0" dirty="0" smtClean="0"/>
              <a:t>97% polarized for forward decays</a:t>
            </a:r>
            <a:endParaRPr lang="en-US" sz="1400" dirty="0" smtClean="0"/>
          </a:p>
          <a:p>
            <a:pPr marL="346075" indent="-346075" eaLnBrk="1" hangingPunct="1">
              <a:spcBef>
                <a:spcPts val="1800"/>
              </a:spcBef>
              <a:buFont typeface="Monotype Sorts" pitchFamily="2" charset="2"/>
              <a:buNone/>
              <a:tabLst>
                <a:tab pos="346075" algn="l"/>
              </a:tabLst>
            </a:pPr>
            <a:r>
              <a:rPr lang="en-US" sz="1800" dirty="0" smtClean="0"/>
              <a:t>(2) Muon spin precession frequency proportional to (</a:t>
            </a:r>
            <a:r>
              <a:rPr lang="en-US" sz="1800" i="1" dirty="0" smtClean="0">
                <a:latin typeface="Times New Roman" pitchFamily="18" charset="0"/>
              </a:rPr>
              <a:t>g</a:t>
            </a:r>
            <a:r>
              <a:rPr lang="en-US" sz="1800" dirty="0" smtClean="0"/>
              <a:t>-2)</a:t>
            </a:r>
          </a:p>
          <a:p>
            <a:pPr marL="461963" indent="-461963" eaLnBrk="1" hangingPunct="1">
              <a:spcBef>
                <a:spcPts val="1800"/>
              </a:spcBef>
              <a:buFont typeface="Monotype Sorts" pitchFamily="2" charset="2"/>
              <a:buNone/>
              <a:tabLst>
                <a:tab pos="461963" algn="l"/>
              </a:tabLst>
            </a:pPr>
            <a:r>
              <a:rPr lang="en-US" sz="1800" dirty="0" smtClean="0"/>
              <a:t> </a:t>
            </a:r>
            <a:r>
              <a:rPr lang="en-US" sz="1200" dirty="0" smtClean="0"/>
              <a:t>		</a:t>
            </a:r>
          </a:p>
          <a:p>
            <a:pPr marL="461963" indent="-461963" eaLnBrk="1" hangingPunct="1">
              <a:spcBef>
                <a:spcPts val="1800"/>
              </a:spcBef>
              <a:spcAft>
                <a:spcPts val="1800"/>
              </a:spcAft>
              <a:buSzPct val="50000"/>
              <a:buFont typeface="Monotype Sorts" pitchFamily="2" charset="2"/>
              <a:buNone/>
              <a:tabLst>
                <a:tab pos="461963" algn="l"/>
              </a:tabLst>
            </a:pPr>
            <a:r>
              <a:rPr lang="en-US" sz="1800" dirty="0" smtClean="0"/>
              <a:t>(3)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P</a:t>
            </a:r>
            <a:r>
              <a:rPr lang="en-US" sz="1800" baseline="-25000" dirty="0" smtClean="0">
                <a:latin typeface="Symbol" pitchFamily="18" charset="2"/>
              </a:rPr>
              <a:t>m</a:t>
            </a:r>
            <a:r>
              <a:rPr lang="en-US" sz="1800" dirty="0"/>
              <a:t> </a:t>
            </a:r>
            <a:r>
              <a:rPr lang="en-US" sz="1800" dirty="0" smtClean="0">
                <a:sym typeface="Symbol"/>
              </a:rPr>
              <a:t> </a:t>
            </a:r>
            <a:r>
              <a:rPr lang="en-US" sz="1800" dirty="0" smtClean="0"/>
              <a:t>magic </a:t>
            </a:r>
            <a:r>
              <a:rPr lang="en-US" sz="1800" dirty="0" smtClean="0"/>
              <a:t>momentum = 3.094 GeV/c</a:t>
            </a:r>
          </a:p>
          <a:p>
            <a:pPr marL="461963" indent="-461963" eaLnBrk="1" hangingPunct="1">
              <a:spcBef>
                <a:spcPts val="1800"/>
              </a:spcBef>
              <a:spcAft>
                <a:spcPts val="1800"/>
              </a:spcAft>
              <a:buSzPct val="50000"/>
              <a:buFont typeface="Monotype Sorts" pitchFamily="2" charset="2"/>
              <a:buNone/>
              <a:tabLst>
                <a:tab pos="461963" algn="l"/>
              </a:tabLst>
            </a:pPr>
            <a:endParaRPr lang="en-US" sz="1800" dirty="0" smtClean="0"/>
          </a:p>
          <a:p>
            <a:pPr marL="461963" indent="-461963" eaLnBrk="1" hangingPunct="1">
              <a:buSzPct val="50000"/>
              <a:buFont typeface="Monotype Sorts" pitchFamily="2" charset="2"/>
              <a:buNone/>
              <a:tabLst>
                <a:tab pos="461963" algn="l"/>
              </a:tabLst>
            </a:pPr>
            <a:r>
              <a:rPr lang="en-US" sz="1800" dirty="0"/>
              <a:t>	</a:t>
            </a:r>
            <a:r>
              <a:rPr lang="en-US" sz="1400" b="0" i="1" dirty="0" smtClean="0"/>
              <a:t>E</a:t>
            </a:r>
            <a:r>
              <a:rPr lang="en-US" sz="1400" b="0" dirty="0" smtClean="0"/>
              <a:t> field doesn’t affect muon spin when </a:t>
            </a:r>
            <a:r>
              <a:rPr lang="en-US" sz="1400" b="0" dirty="0" smtClean="0">
                <a:latin typeface="Symbol" pitchFamily="18" charset="2"/>
              </a:rPr>
              <a:t>g</a:t>
            </a:r>
            <a:r>
              <a:rPr lang="en-US" sz="1400" b="0" dirty="0" smtClean="0"/>
              <a:t> = 29.3</a:t>
            </a:r>
            <a:endParaRPr lang="en-US" sz="2800" b="0" dirty="0" smtClean="0">
              <a:solidFill>
                <a:schemeClr val="tx2"/>
              </a:solidFill>
            </a:endParaRPr>
          </a:p>
          <a:p>
            <a:pPr marL="346075" indent="-346075" eaLnBrk="1" hangingPunct="1">
              <a:spcBef>
                <a:spcPts val="1800"/>
              </a:spcBef>
              <a:buSzPct val="50000"/>
              <a:buFont typeface="Monotype Sorts" pitchFamily="2" charset="2"/>
              <a:buNone/>
              <a:tabLst>
                <a:tab pos="346075" algn="l"/>
              </a:tabLst>
            </a:pPr>
            <a:r>
              <a:rPr lang="en-US" sz="1800" dirty="0" smtClean="0"/>
              <a:t>(4) Parity violation in the muon weak decay correlates muon spin and electron </a:t>
            </a:r>
            <a:r>
              <a:rPr lang="en-US" sz="1800" dirty="0" smtClean="0"/>
              <a:t>direction</a:t>
            </a: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11</a:t>
            </a:fld>
            <a:endParaRPr lang="en-US"/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26" y="3733800"/>
            <a:ext cx="12446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757696" y="5181600"/>
            <a:ext cx="1643063" cy="1122363"/>
            <a:chOff x="2816" y="3580"/>
            <a:chExt cx="1332" cy="972"/>
          </a:xfrm>
        </p:grpSpPr>
        <p:sp>
          <p:nvSpPr>
            <p:cNvPr id="17444" name="Freeform 6"/>
            <p:cNvSpPr>
              <a:spLocks/>
            </p:cNvSpPr>
            <p:nvPr/>
          </p:nvSpPr>
          <p:spPr bwMode="auto">
            <a:xfrm>
              <a:off x="2816" y="3600"/>
              <a:ext cx="1305" cy="841"/>
            </a:xfrm>
            <a:custGeom>
              <a:avLst/>
              <a:gdLst>
                <a:gd name="T0" fmla="*/ 16 w 1305"/>
                <a:gd name="T1" fmla="*/ 0 h 841"/>
                <a:gd name="T2" fmla="*/ 40 w 1305"/>
                <a:gd name="T3" fmla="*/ 320 h 841"/>
                <a:gd name="T4" fmla="*/ 72 w 1305"/>
                <a:gd name="T5" fmla="*/ 112 h 841"/>
                <a:gd name="T6" fmla="*/ 96 w 1305"/>
                <a:gd name="T7" fmla="*/ 248 h 841"/>
                <a:gd name="T8" fmla="*/ 120 w 1305"/>
                <a:gd name="T9" fmla="*/ 320 h 841"/>
                <a:gd name="T10" fmla="*/ 144 w 1305"/>
                <a:gd name="T11" fmla="*/ 168 h 841"/>
                <a:gd name="T12" fmla="*/ 176 w 1305"/>
                <a:gd name="T13" fmla="*/ 432 h 841"/>
                <a:gd name="T14" fmla="*/ 200 w 1305"/>
                <a:gd name="T15" fmla="*/ 248 h 841"/>
                <a:gd name="T16" fmla="*/ 224 w 1305"/>
                <a:gd name="T17" fmla="*/ 384 h 841"/>
                <a:gd name="T18" fmla="*/ 240 w 1305"/>
                <a:gd name="T19" fmla="*/ 416 h 841"/>
                <a:gd name="T20" fmla="*/ 264 w 1305"/>
                <a:gd name="T21" fmla="*/ 312 h 841"/>
                <a:gd name="T22" fmla="*/ 288 w 1305"/>
                <a:gd name="T23" fmla="*/ 520 h 841"/>
                <a:gd name="T24" fmla="*/ 312 w 1305"/>
                <a:gd name="T25" fmla="*/ 360 h 841"/>
                <a:gd name="T26" fmla="*/ 344 w 1305"/>
                <a:gd name="T27" fmla="*/ 488 h 841"/>
                <a:gd name="T28" fmla="*/ 368 w 1305"/>
                <a:gd name="T29" fmla="*/ 496 h 841"/>
                <a:gd name="T30" fmla="*/ 392 w 1305"/>
                <a:gd name="T31" fmla="*/ 432 h 841"/>
                <a:gd name="T32" fmla="*/ 416 w 1305"/>
                <a:gd name="T33" fmla="*/ 592 h 841"/>
                <a:gd name="T34" fmla="*/ 448 w 1305"/>
                <a:gd name="T35" fmla="*/ 456 h 841"/>
                <a:gd name="T36" fmla="*/ 456 w 1305"/>
                <a:gd name="T37" fmla="*/ 576 h 841"/>
                <a:gd name="T38" fmla="*/ 488 w 1305"/>
                <a:gd name="T39" fmla="*/ 568 h 841"/>
                <a:gd name="T40" fmla="*/ 512 w 1305"/>
                <a:gd name="T41" fmla="*/ 528 h 841"/>
                <a:gd name="T42" fmla="*/ 536 w 1305"/>
                <a:gd name="T43" fmla="*/ 648 h 841"/>
                <a:gd name="T44" fmla="*/ 576 w 1305"/>
                <a:gd name="T45" fmla="*/ 584 h 841"/>
                <a:gd name="T46" fmla="*/ 592 w 1305"/>
                <a:gd name="T47" fmla="*/ 592 h 841"/>
                <a:gd name="T48" fmla="*/ 616 w 1305"/>
                <a:gd name="T49" fmla="*/ 672 h 841"/>
                <a:gd name="T50" fmla="*/ 640 w 1305"/>
                <a:gd name="T51" fmla="*/ 584 h 841"/>
                <a:gd name="T52" fmla="*/ 680 w 1305"/>
                <a:gd name="T53" fmla="*/ 656 h 841"/>
                <a:gd name="T54" fmla="*/ 696 w 1305"/>
                <a:gd name="T55" fmla="*/ 688 h 841"/>
                <a:gd name="T56" fmla="*/ 720 w 1305"/>
                <a:gd name="T57" fmla="*/ 624 h 841"/>
                <a:gd name="T58" fmla="*/ 744 w 1305"/>
                <a:gd name="T59" fmla="*/ 728 h 841"/>
                <a:gd name="T60" fmla="*/ 768 w 1305"/>
                <a:gd name="T61" fmla="*/ 656 h 841"/>
                <a:gd name="T62" fmla="*/ 800 w 1305"/>
                <a:gd name="T63" fmla="*/ 704 h 841"/>
                <a:gd name="T64" fmla="*/ 824 w 1305"/>
                <a:gd name="T65" fmla="*/ 728 h 841"/>
                <a:gd name="T66" fmla="*/ 848 w 1305"/>
                <a:gd name="T67" fmla="*/ 680 h 841"/>
                <a:gd name="T68" fmla="*/ 872 w 1305"/>
                <a:gd name="T69" fmla="*/ 744 h 841"/>
                <a:gd name="T70" fmla="*/ 904 w 1305"/>
                <a:gd name="T71" fmla="*/ 736 h 841"/>
                <a:gd name="T72" fmla="*/ 928 w 1305"/>
                <a:gd name="T73" fmla="*/ 704 h 841"/>
                <a:gd name="T74" fmla="*/ 952 w 1305"/>
                <a:gd name="T75" fmla="*/ 776 h 841"/>
                <a:gd name="T76" fmla="*/ 976 w 1305"/>
                <a:gd name="T77" fmla="*/ 744 h 841"/>
                <a:gd name="T78" fmla="*/ 1008 w 1305"/>
                <a:gd name="T79" fmla="*/ 752 h 841"/>
                <a:gd name="T80" fmla="*/ 1032 w 1305"/>
                <a:gd name="T81" fmla="*/ 800 h 841"/>
                <a:gd name="T82" fmla="*/ 1056 w 1305"/>
                <a:gd name="T83" fmla="*/ 760 h 841"/>
                <a:gd name="T84" fmla="*/ 1080 w 1305"/>
                <a:gd name="T85" fmla="*/ 784 h 841"/>
                <a:gd name="T86" fmla="*/ 1112 w 1305"/>
                <a:gd name="T87" fmla="*/ 800 h 841"/>
                <a:gd name="T88" fmla="*/ 1136 w 1305"/>
                <a:gd name="T89" fmla="*/ 768 h 841"/>
                <a:gd name="T90" fmla="*/ 1160 w 1305"/>
                <a:gd name="T91" fmla="*/ 808 h 841"/>
                <a:gd name="T92" fmla="*/ 1184 w 1305"/>
                <a:gd name="T93" fmla="*/ 808 h 841"/>
                <a:gd name="T94" fmla="*/ 1224 w 1305"/>
                <a:gd name="T95" fmla="*/ 784 h 841"/>
                <a:gd name="T96" fmla="*/ 1256 w 1305"/>
                <a:gd name="T97" fmla="*/ 832 h 841"/>
                <a:gd name="T98" fmla="*/ 1264 w 1305"/>
                <a:gd name="T99" fmla="*/ 808 h 841"/>
                <a:gd name="T100" fmla="*/ 1296 w 1305"/>
                <a:gd name="T101" fmla="*/ 816 h 8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05" h="841">
                  <a:moveTo>
                    <a:pt x="0" y="280"/>
                  </a:moveTo>
                  <a:lnTo>
                    <a:pt x="0" y="224"/>
                  </a:lnTo>
                  <a:lnTo>
                    <a:pt x="16" y="88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32" y="152"/>
                  </a:lnTo>
                  <a:lnTo>
                    <a:pt x="40" y="288"/>
                  </a:lnTo>
                  <a:lnTo>
                    <a:pt x="40" y="320"/>
                  </a:lnTo>
                  <a:lnTo>
                    <a:pt x="56" y="232"/>
                  </a:lnTo>
                  <a:lnTo>
                    <a:pt x="56" y="112"/>
                  </a:lnTo>
                  <a:lnTo>
                    <a:pt x="72" y="56"/>
                  </a:lnTo>
                  <a:lnTo>
                    <a:pt x="72" y="112"/>
                  </a:lnTo>
                  <a:lnTo>
                    <a:pt x="80" y="248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96" y="248"/>
                  </a:lnTo>
                  <a:lnTo>
                    <a:pt x="104" y="136"/>
                  </a:lnTo>
                  <a:lnTo>
                    <a:pt x="104" y="112"/>
                  </a:lnTo>
                  <a:lnTo>
                    <a:pt x="120" y="200"/>
                  </a:lnTo>
                  <a:lnTo>
                    <a:pt x="120" y="320"/>
                  </a:lnTo>
                  <a:lnTo>
                    <a:pt x="120" y="392"/>
                  </a:lnTo>
                  <a:lnTo>
                    <a:pt x="136" y="360"/>
                  </a:lnTo>
                  <a:lnTo>
                    <a:pt x="136" y="256"/>
                  </a:lnTo>
                  <a:lnTo>
                    <a:pt x="144" y="168"/>
                  </a:lnTo>
                  <a:lnTo>
                    <a:pt x="144" y="176"/>
                  </a:lnTo>
                  <a:lnTo>
                    <a:pt x="160" y="280"/>
                  </a:lnTo>
                  <a:lnTo>
                    <a:pt x="160" y="392"/>
                  </a:lnTo>
                  <a:lnTo>
                    <a:pt x="176" y="432"/>
                  </a:lnTo>
                  <a:lnTo>
                    <a:pt x="176" y="376"/>
                  </a:lnTo>
                  <a:lnTo>
                    <a:pt x="184" y="272"/>
                  </a:lnTo>
                  <a:lnTo>
                    <a:pt x="184" y="208"/>
                  </a:lnTo>
                  <a:lnTo>
                    <a:pt x="200" y="248"/>
                  </a:lnTo>
                  <a:lnTo>
                    <a:pt x="200" y="352"/>
                  </a:lnTo>
                  <a:lnTo>
                    <a:pt x="208" y="448"/>
                  </a:lnTo>
                  <a:lnTo>
                    <a:pt x="208" y="456"/>
                  </a:lnTo>
                  <a:lnTo>
                    <a:pt x="224" y="384"/>
                  </a:lnTo>
                  <a:lnTo>
                    <a:pt x="224" y="288"/>
                  </a:lnTo>
                  <a:lnTo>
                    <a:pt x="224" y="256"/>
                  </a:lnTo>
                  <a:lnTo>
                    <a:pt x="240" y="320"/>
                  </a:lnTo>
                  <a:lnTo>
                    <a:pt x="240" y="416"/>
                  </a:lnTo>
                  <a:lnTo>
                    <a:pt x="248" y="488"/>
                  </a:lnTo>
                  <a:lnTo>
                    <a:pt x="248" y="472"/>
                  </a:lnTo>
                  <a:lnTo>
                    <a:pt x="264" y="392"/>
                  </a:lnTo>
                  <a:lnTo>
                    <a:pt x="264" y="312"/>
                  </a:lnTo>
                  <a:lnTo>
                    <a:pt x="280" y="312"/>
                  </a:lnTo>
                  <a:lnTo>
                    <a:pt x="280" y="384"/>
                  </a:lnTo>
                  <a:lnTo>
                    <a:pt x="288" y="480"/>
                  </a:lnTo>
                  <a:lnTo>
                    <a:pt x="288" y="520"/>
                  </a:lnTo>
                  <a:lnTo>
                    <a:pt x="304" y="480"/>
                  </a:lnTo>
                  <a:lnTo>
                    <a:pt x="304" y="400"/>
                  </a:lnTo>
                  <a:lnTo>
                    <a:pt x="312" y="344"/>
                  </a:lnTo>
                  <a:lnTo>
                    <a:pt x="312" y="360"/>
                  </a:lnTo>
                  <a:lnTo>
                    <a:pt x="328" y="440"/>
                  </a:lnTo>
                  <a:lnTo>
                    <a:pt x="328" y="528"/>
                  </a:lnTo>
                  <a:lnTo>
                    <a:pt x="344" y="544"/>
                  </a:lnTo>
                  <a:lnTo>
                    <a:pt x="344" y="488"/>
                  </a:lnTo>
                  <a:lnTo>
                    <a:pt x="344" y="416"/>
                  </a:lnTo>
                  <a:lnTo>
                    <a:pt x="352" y="376"/>
                  </a:lnTo>
                  <a:lnTo>
                    <a:pt x="352" y="416"/>
                  </a:lnTo>
                  <a:lnTo>
                    <a:pt x="368" y="496"/>
                  </a:lnTo>
                  <a:lnTo>
                    <a:pt x="368" y="560"/>
                  </a:lnTo>
                  <a:lnTo>
                    <a:pt x="384" y="560"/>
                  </a:lnTo>
                  <a:lnTo>
                    <a:pt x="384" y="496"/>
                  </a:lnTo>
                  <a:lnTo>
                    <a:pt x="392" y="432"/>
                  </a:lnTo>
                  <a:lnTo>
                    <a:pt x="392" y="416"/>
                  </a:lnTo>
                  <a:lnTo>
                    <a:pt x="408" y="472"/>
                  </a:lnTo>
                  <a:lnTo>
                    <a:pt x="408" y="552"/>
                  </a:lnTo>
                  <a:lnTo>
                    <a:pt x="416" y="592"/>
                  </a:lnTo>
                  <a:lnTo>
                    <a:pt x="416" y="568"/>
                  </a:lnTo>
                  <a:lnTo>
                    <a:pt x="432" y="504"/>
                  </a:lnTo>
                  <a:lnTo>
                    <a:pt x="432" y="448"/>
                  </a:lnTo>
                  <a:lnTo>
                    <a:pt x="448" y="456"/>
                  </a:lnTo>
                  <a:lnTo>
                    <a:pt x="448" y="520"/>
                  </a:lnTo>
                  <a:lnTo>
                    <a:pt x="456" y="592"/>
                  </a:lnTo>
                  <a:lnTo>
                    <a:pt x="456" y="616"/>
                  </a:lnTo>
                  <a:lnTo>
                    <a:pt x="456" y="576"/>
                  </a:lnTo>
                  <a:lnTo>
                    <a:pt x="472" y="512"/>
                  </a:lnTo>
                  <a:lnTo>
                    <a:pt x="472" y="480"/>
                  </a:lnTo>
                  <a:lnTo>
                    <a:pt x="488" y="504"/>
                  </a:lnTo>
                  <a:lnTo>
                    <a:pt x="488" y="568"/>
                  </a:lnTo>
                  <a:lnTo>
                    <a:pt x="496" y="624"/>
                  </a:lnTo>
                  <a:lnTo>
                    <a:pt x="496" y="632"/>
                  </a:lnTo>
                  <a:lnTo>
                    <a:pt x="512" y="584"/>
                  </a:lnTo>
                  <a:lnTo>
                    <a:pt x="512" y="528"/>
                  </a:lnTo>
                  <a:lnTo>
                    <a:pt x="520" y="504"/>
                  </a:lnTo>
                  <a:lnTo>
                    <a:pt x="520" y="544"/>
                  </a:lnTo>
                  <a:lnTo>
                    <a:pt x="536" y="608"/>
                  </a:lnTo>
                  <a:lnTo>
                    <a:pt x="536" y="648"/>
                  </a:lnTo>
                  <a:lnTo>
                    <a:pt x="552" y="640"/>
                  </a:lnTo>
                  <a:lnTo>
                    <a:pt x="552" y="584"/>
                  </a:lnTo>
                  <a:lnTo>
                    <a:pt x="560" y="536"/>
                  </a:lnTo>
                  <a:lnTo>
                    <a:pt x="576" y="584"/>
                  </a:lnTo>
                  <a:lnTo>
                    <a:pt x="576" y="640"/>
                  </a:lnTo>
                  <a:lnTo>
                    <a:pt x="576" y="672"/>
                  </a:lnTo>
                  <a:lnTo>
                    <a:pt x="592" y="648"/>
                  </a:lnTo>
                  <a:lnTo>
                    <a:pt x="592" y="592"/>
                  </a:lnTo>
                  <a:lnTo>
                    <a:pt x="600" y="560"/>
                  </a:lnTo>
                  <a:lnTo>
                    <a:pt x="600" y="576"/>
                  </a:lnTo>
                  <a:lnTo>
                    <a:pt x="616" y="624"/>
                  </a:lnTo>
                  <a:lnTo>
                    <a:pt x="616" y="672"/>
                  </a:lnTo>
                  <a:lnTo>
                    <a:pt x="632" y="680"/>
                  </a:lnTo>
                  <a:lnTo>
                    <a:pt x="632" y="648"/>
                  </a:lnTo>
                  <a:lnTo>
                    <a:pt x="640" y="600"/>
                  </a:lnTo>
                  <a:lnTo>
                    <a:pt x="640" y="584"/>
                  </a:lnTo>
                  <a:lnTo>
                    <a:pt x="656" y="608"/>
                  </a:lnTo>
                  <a:lnTo>
                    <a:pt x="656" y="656"/>
                  </a:lnTo>
                  <a:lnTo>
                    <a:pt x="664" y="696"/>
                  </a:lnTo>
                  <a:lnTo>
                    <a:pt x="680" y="656"/>
                  </a:lnTo>
                  <a:lnTo>
                    <a:pt x="680" y="616"/>
                  </a:lnTo>
                  <a:lnTo>
                    <a:pt x="680" y="608"/>
                  </a:lnTo>
                  <a:lnTo>
                    <a:pt x="696" y="640"/>
                  </a:lnTo>
                  <a:lnTo>
                    <a:pt x="696" y="688"/>
                  </a:lnTo>
                  <a:lnTo>
                    <a:pt x="704" y="712"/>
                  </a:lnTo>
                  <a:lnTo>
                    <a:pt x="704" y="696"/>
                  </a:lnTo>
                  <a:lnTo>
                    <a:pt x="720" y="656"/>
                  </a:lnTo>
                  <a:lnTo>
                    <a:pt x="720" y="624"/>
                  </a:lnTo>
                  <a:lnTo>
                    <a:pt x="736" y="632"/>
                  </a:lnTo>
                  <a:lnTo>
                    <a:pt x="736" y="672"/>
                  </a:lnTo>
                  <a:lnTo>
                    <a:pt x="744" y="712"/>
                  </a:lnTo>
                  <a:lnTo>
                    <a:pt x="744" y="728"/>
                  </a:lnTo>
                  <a:lnTo>
                    <a:pt x="760" y="704"/>
                  </a:lnTo>
                  <a:lnTo>
                    <a:pt x="760" y="664"/>
                  </a:lnTo>
                  <a:lnTo>
                    <a:pt x="768" y="640"/>
                  </a:lnTo>
                  <a:lnTo>
                    <a:pt x="768" y="656"/>
                  </a:lnTo>
                  <a:lnTo>
                    <a:pt x="784" y="704"/>
                  </a:lnTo>
                  <a:lnTo>
                    <a:pt x="784" y="736"/>
                  </a:lnTo>
                  <a:lnTo>
                    <a:pt x="800" y="736"/>
                  </a:lnTo>
                  <a:lnTo>
                    <a:pt x="800" y="704"/>
                  </a:lnTo>
                  <a:lnTo>
                    <a:pt x="800" y="672"/>
                  </a:lnTo>
                  <a:lnTo>
                    <a:pt x="808" y="664"/>
                  </a:lnTo>
                  <a:lnTo>
                    <a:pt x="808" y="688"/>
                  </a:lnTo>
                  <a:lnTo>
                    <a:pt x="824" y="728"/>
                  </a:lnTo>
                  <a:lnTo>
                    <a:pt x="824" y="752"/>
                  </a:lnTo>
                  <a:lnTo>
                    <a:pt x="840" y="744"/>
                  </a:lnTo>
                  <a:lnTo>
                    <a:pt x="840" y="712"/>
                  </a:lnTo>
                  <a:lnTo>
                    <a:pt x="848" y="680"/>
                  </a:lnTo>
                  <a:lnTo>
                    <a:pt x="864" y="712"/>
                  </a:lnTo>
                  <a:lnTo>
                    <a:pt x="864" y="744"/>
                  </a:lnTo>
                  <a:lnTo>
                    <a:pt x="872" y="760"/>
                  </a:lnTo>
                  <a:lnTo>
                    <a:pt x="872" y="744"/>
                  </a:lnTo>
                  <a:lnTo>
                    <a:pt x="888" y="712"/>
                  </a:lnTo>
                  <a:lnTo>
                    <a:pt x="888" y="696"/>
                  </a:lnTo>
                  <a:lnTo>
                    <a:pt x="904" y="704"/>
                  </a:lnTo>
                  <a:lnTo>
                    <a:pt x="904" y="736"/>
                  </a:lnTo>
                  <a:lnTo>
                    <a:pt x="912" y="768"/>
                  </a:lnTo>
                  <a:lnTo>
                    <a:pt x="912" y="752"/>
                  </a:lnTo>
                  <a:lnTo>
                    <a:pt x="928" y="720"/>
                  </a:lnTo>
                  <a:lnTo>
                    <a:pt x="928" y="704"/>
                  </a:lnTo>
                  <a:lnTo>
                    <a:pt x="944" y="728"/>
                  </a:lnTo>
                  <a:lnTo>
                    <a:pt x="944" y="760"/>
                  </a:lnTo>
                  <a:lnTo>
                    <a:pt x="952" y="784"/>
                  </a:lnTo>
                  <a:lnTo>
                    <a:pt x="952" y="776"/>
                  </a:lnTo>
                  <a:lnTo>
                    <a:pt x="968" y="752"/>
                  </a:lnTo>
                  <a:lnTo>
                    <a:pt x="968" y="728"/>
                  </a:lnTo>
                  <a:lnTo>
                    <a:pt x="976" y="720"/>
                  </a:lnTo>
                  <a:lnTo>
                    <a:pt x="976" y="744"/>
                  </a:lnTo>
                  <a:lnTo>
                    <a:pt x="992" y="776"/>
                  </a:lnTo>
                  <a:lnTo>
                    <a:pt x="992" y="792"/>
                  </a:lnTo>
                  <a:lnTo>
                    <a:pt x="1008" y="784"/>
                  </a:lnTo>
                  <a:lnTo>
                    <a:pt x="1008" y="752"/>
                  </a:lnTo>
                  <a:lnTo>
                    <a:pt x="1016" y="736"/>
                  </a:lnTo>
                  <a:lnTo>
                    <a:pt x="1016" y="768"/>
                  </a:lnTo>
                  <a:lnTo>
                    <a:pt x="1032" y="792"/>
                  </a:lnTo>
                  <a:lnTo>
                    <a:pt x="1032" y="800"/>
                  </a:lnTo>
                  <a:lnTo>
                    <a:pt x="1048" y="784"/>
                  </a:lnTo>
                  <a:lnTo>
                    <a:pt x="1048" y="760"/>
                  </a:lnTo>
                  <a:lnTo>
                    <a:pt x="1056" y="744"/>
                  </a:lnTo>
                  <a:lnTo>
                    <a:pt x="1056" y="760"/>
                  </a:lnTo>
                  <a:lnTo>
                    <a:pt x="1072" y="784"/>
                  </a:lnTo>
                  <a:lnTo>
                    <a:pt x="1072" y="808"/>
                  </a:lnTo>
                  <a:lnTo>
                    <a:pt x="1080" y="808"/>
                  </a:lnTo>
                  <a:lnTo>
                    <a:pt x="1080" y="784"/>
                  </a:lnTo>
                  <a:lnTo>
                    <a:pt x="1096" y="768"/>
                  </a:lnTo>
                  <a:lnTo>
                    <a:pt x="1096" y="760"/>
                  </a:lnTo>
                  <a:lnTo>
                    <a:pt x="1112" y="776"/>
                  </a:lnTo>
                  <a:lnTo>
                    <a:pt x="1112" y="800"/>
                  </a:lnTo>
                  <a:lnTo>
                    <a:pt x="1120" y="816"/>
                  </a:lnTo>
                  <a:lnTo>
                    <a:pt x="1120" y="808"/>
                  </a:lnTo>
                  <a:lnTo>
                    <a:pt x="1136" y="792"/>
                  </a:lnTo>
                  <a:lnTo>
                    <a:pt x="1136" y="768"/>
                  </a:lnTo>
                  <a:lnTo>
                    <a:pt x="1152" y="792"/>
                  </a:lnTo>
                  <a:lnTo>
                    <a:pt x="1152" y="816"/>
                  </a:lnTo>
                  <a:lnTo>
                    <a:pt x="1160" y="824"/>
                  </a:lnTo>
                  <a:lnTo>
                    <a:pt x="1160" y="808"/>
                  </a:lnTo>
                  <a:lnTo>
                    <a:pt x="1176" y="792"/>
                  </a:lnTo>
                  <a:lnTo>
                    <a:pt x="1176" y="776"/>
                  </a:lnTo>
                  <a:lnTo>
                    <a:pt x="1184" y="784"/>
                  </a:lnTo>
                  <a:lnTo>
                    <a:pt x="1184" y="808"/>
                  </a:lnTo>
                  <a:lnTo>
                    <a:pt x="1200" y="824"/>
                  </a:lnTo>
                  <a:lnTo>
                    <a:pt x="1216" y="816"/>
                  </a:lnTo>
                  <a:lnTo>
                    <a:pt x="1216" y="792"/>
                  </a:lnTo>
                  <a:lnTo>
                    <a:pt x="1224" y="784"/>
                  </a:lnTo>
                  <a:lnTo>
                    <a:pt x="1224" y="800"/>
                  </a:lnTo>
                  <a:lnTo>
                    <a:pt x="1240" y="816"/>
                  </a:lnTo>
                  <a:lnTo>
                    <a:pt x="1240" y="832"/>
                  </a:lnTo>
                  <a:lnTo>
                    <a:pt x="1256" y="832"/>
                  </a:lnTo>
                  <a:lnTo>
                    <a:pt x="1256" y="816"/>
                  </a:lnTo>
                  <a:lnTo>
                    <a:pt x="1256" y="800"/>
                  </a:lnTo>
                  <a:lnTo>
                    <a:pt x="1264" y="800"/>
                  </a:lnTo>
                  <a:lnTo>
                    <a:pt x="1264" y="808"/>
                  </a:lnTo>
                  <a:lnTo>
                    <a:pt x="1280" y="832"/>
                  </a:lnTo>
                  <a:lnTo>
                    <a:pt x="1280" y="840"/>
                  </a:lnTo>
                  <a:lnTo>
                    <a:pt x="1296" y="832"/>
                  </a:lnTo>
                  <a:lnTo>
                    <a:pt x="1296" y="816"/>
                  </a:lnTo>
                  <a:lnTo>
                    <a:pt x="1304" y="808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7"/>
            <p:cNvSpPr>
              <a:spLocks noChangeShapeType="1"/>
            </p:cNvSpPr>
            <p:nvPr/>
          </p:nvSpPr>
          <p:spPr bwMode="auto">
            <a:xfrm>
              <a:off x="2828" y="4552"/>
              <a:ext cx="1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8"/>
            <p:cNvSpPr>
              <a:spLocks noChangeShapeType="1"/>
            </p:cNvSpPr>
            <p:nvPr/>
          </p:nvSpPr>
          <p:spPr bwMode="auto">
            <a:xfrm flipV="1">
              <a:off x="2820" y="3580"/>
              <a:ext cx="0" cy="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5728286" y="1384885"/>
            <a:ext cx="3200400" cy="457200"/>
            <a:chOff x="3600" y="672"/>
            <a:chExt cx="2016" cy="288"/>
          </a:xfrm>
        </p:grpSpPr>
        <p:sp>
          <p:nvSpPr>
            <p:cNvPr id="17439" name="Text Box 10"/>
            <p:cNvSpPr txBox="1">
              <a:spLocks noChangeArrowheads="1"/>
            </p:cNvSpPr>
            <p:nvPr/>
          </p:nvSpPr>
          <p:spPr bwMode="auto">
            <a:xfrm>
              <a:off x="3600" y="672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n  </a:t>
              </a:r>
              <a:r>
                <a:rPr lang="en-US" sz="2400" b="1" i="1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         </a:t>
              </a:r>
              <a:r>
                <a:rPr lang="en-US" sz="2400" b="1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en-US" sz="2400" b="1" baseline="30000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+</a:t>
              </a:r>
              <a:r>
                <a:rPr lang="en-US" sz="2400" b="1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          m</a:t>
              </a:r>
              <a:r>
                <a:rPr lang="en-US" sz="2400" b="1" baseline="30000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+</a:t>
              </a:r>
              <a:endParaRPr lang="en-US" sz="24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440" name="Line 11"/>
            <p:cNvSpPr>
              <a:spLocks noChangeShapeType="1"/>
            </p:cNvSpPr>
            <p:nvPr/>
          </p:nvSpPr>
          <p:spPr bwMode="auto">
            <a:xfrm flipH="1">
              <a:off x="3943" y="850"/>
              <a:ext cx="3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12"/>
            <p:cNvSpPr>
              <a:spLocks noChangeShapeType="1"/>
            </p:cNvSpPr>
            <p:nvPr/>
          </p:nvSpPr>
          <p:spPr bwMode="auto">
            <a:xfrm>
              <a:off x="4487" y="847"/>
              <a:ext cx="33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 flipH="1">
              <a:off x="4046" y="804"/>
              <a:ext cx="1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4"/>
            <p:cNvSpPr>
              <a:spLocks noChangeShapeType="1"/>
            </p:cNvSpPr>
            <p:nvPr/>
          </p:nvSpPr>
          <p:spPr bwMode="auto">
            <a:xfrm>
              <a:off x="4533" y="803"/>
              <a:ext cx="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6019800" y="1905000"/>
            <a:ext cx="3571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cs typeface="Arial" charset="0"/>
              </a:rPr>
              <a:t>µ</a:t>
            </a: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14892" y="2067718"/>
            <a:ext cx="1504950" cy="1316037"/>
            <a:chOff x="6115050" y="1973263"/>
            <a:chExt cx="1504950" cy="1316037"/>
          </a:xfrm>
        </p:grpSpPr>
        <p:sp>
          <p:nvSpPr>
            <p:cNvPr id="17415" name="Oval 15"/>
            <p:cNvSpPr>
              <a:spLocks noChangeArrowheads="1"/>
            </p:cNvSpPr>
            <p:nvPr/>
          </p:nvSpPr>
          <p:spPr bwMode="auto">
            <a:xfrm>
              <a:off x="6297613" y="2014538"/>
              <a:ext cx="1322387" cy="12382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6" name="Group 16"/>
            <p:cNvGrpSpPr>
              <a:grpSpLocks/>
            </p:cNvGrpSpPr>
            <p:nvPr/>
          </p:nvGrpSpPr>
          <p:grpSpPr bwMode="auto">
            <a:xfrm>
              <a:off x="6115050" y="1998663"/>
              <a:ext cx="661988" cy="44450"/>
              <a:chOff x="880" y="3720"/>
              <a:chExt cx="793" cy="57"/>
            </a:xfrm>
          </p:grpSpPr>
          <p:sp>
            <p:nvSpPr>
              <p:cNvPr id="17437" name="Freeform 17"/>
              <p:cNvSpPr>
                <a:spLocks/>
              </p:cNvSpPr>
              <p:nvPr/>
            </p:nvSpPr>
            <p:spPr bwMode="auto">
              <a:xfrm>
                <a:off x="1544" y="3720"/>
                <a:ext cx="129" cy="57"/>
              </a:xfrm>
              <a:custGeom>
                <a:avLst/>
                <a:gdLst>
                  <a:gd name="T0" fmla="*/ 128 w 129"/>
                  <a:gd name="T1" fmla="*/ 28 h 57"/>
                  <a:gd name="T2" fmla="*/ 0 w 129"/>
                  <a:gd name="T3" fmla="*/ 56 h 57"/>
                  <a:gd name="T4" fmla="*/ 0 w 129"/>
                  <a:gd name="T5" fmla="*/ 28 h 57"/>
                  <a:gd name="T6" fmla="*/ 0 w 129"/>
                  <a:gd name="T7" fmla="*/ 0 h 57"/>
                  <a:gd name="T8" fmla="*/ 128 w 129"/>
                  <a:gd name="T9" fmla="*/ 28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7">
                    <a:moveTo>
                      <a:pt x="128" y="28"/>
                    </a:moveTo>
                    <a:lnTo>
                      <a:pt x="0" y="56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8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0" cap="rnd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18"/>
              <p:cNvSpPr>
                <a:spLocks noChangeShapeType="1"/>
              </p:cNvSpPr>
              <p:nvPr/>
            </p:nvSpPr>
            <p:spPr bwMode="auto">
              <a:xfrm>
                <a:off x="880" y="3752"/>
                <a:ext cx="65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8" name="AutoShape 20"/>
            <p:cNvSpPr>
              <a:spLocks noChangeArrowheads="1"/>
            </p:cNvSpPr>
            <p:nvPr/>
          </p:nvSpPr>
          <p:spPr bwMode="auto">
            <a:xfrm>
              <a:off x="6796088" y="1973263"/>
              <a:ext cx="254000" cy="90487"/>
            </a:xfrm>
            <a:prstGeom prst="rightArrow">
              <a:avLst>
                <a:gd name="adj1" fmla="val 50000"/>
                <a:gd name="adj2" fmla="val 140365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utoShape 21"/>
            <p:cNvSpPr>
              <a:spLocks noChangeArrowheads="1"/>
            </p:cNvSpPr>
            <p:nvPr/>
          </p:nvSpPr>
          <p:spPr bwMode="auto">
            <a:xfrm flipH="1">
              <a:off x="6735763" y="3198813"/>
              <a:ext cx="252412" cy="90487"/>
            </a:xfrm>
            <a:prstGeom prst="rightArrow">
              <a:avLst>
                <a:gd name="adj1" fmla="val 50000"/>
                <a:gd name="adj2" fmla="val 139487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22"/>
            <p:cNvSpPr>
              <a:spLocks noChangeArrowheads="1"/>
            </p:cNvSpPr>
            <p:nvPr/>
          </p:nvSpPr>
          <p:spPr bwMode="auto">
            <a:xfrm rot="16200000" flipH="1">
              <a:off x="7407275" y="2568575"/>
              <a:ext cx="236538" cy="96838"/>
            </a:xfrm>
            <a:prstGeom prst="rightArrow">
              <a:avLst>
                <a:gd name="adj1" fmla="val 50000"/>
                <a:gd name="adj2" fmla="val 122142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AutoShape 23"/>
            <p:cNvSpPr>
              <a:spLocks noChangeArrowheads="1"/>
            </p:cNvSpPr>
            <p:nvPr/>
          </p:nvSpPr>
          <p:spPr bwMode="auto">
            <a:xfrm rot="-5400000">
              <a:off x="6114256" y="2534444"/>
              <a:ext cx="238125" cy="96838"/>
            </a:xfrm>
            <a:prstGeom prst="rightArrow">
              <a:avLst>
                <a:gd name="adj1" fmla="val 50000"/>
                <a:gd name="adj2" fmla="val 122962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24"/>
            <p:cNvSpPr>
              <a:spLocks noChangeShapeType="1"/>
            </p:cNvSpPr>
            <p:nvPr/>
          </p:nvSpPr>
          <p:spPr bwMode="auto">
            <a:xfrm flipV="1">
              <a:off x="6799263" y="2017713"/>
              <a:ext cx="315912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25"/>
            <p:cNvSpPr>
              <a:spLocks noChangeShapeType="1"/>
            </p:cNvSpPr>
            <p:nvPr/>
          </p:nvSpPr>
          <p:spPr bwMode="auto">
            <a:xfrm flipH="1">
              <a:off x="7469188" y="2498725"/>
              <a:ext cx="66675" cy="2968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26"/>
            <p:cNvSpPr>
              <a:spLocks noChangeShapeType="1"/>
            </p:cNvSpPr>
            <p:nvPr/>
          </p:nvSpPr>
          <p:spPr bwMode="auto">
            <a:xfrm flipH="1" flipV="1">
              <a:off x="6759575" y="3117850"/>
              <a:ext cx="227013" cy="12541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27"/>
            <p:cNvSpPr>
              <a:spLocks noChangeShapeType="1"/>
            </p:cNvSpPr>
            <p:nvPr/>
          </p:nvSpPr>
          <p:spPr bwMode="auto">
            <a:xfrm flipV="1">
              <a:off x="6232525" y="2460625"/>
              <a:ext cx="203200" cy="2413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AutoShape 28"/>
            <p:cNvSpPr>
              <a:spLocks noChangeArrowheads="1"/>
            </p:cNvSpPr>
            <p:nvPr/>
          </p:nvSpPr>
          <p:spPr bwMode="auto">
            <a:xfrm rot="2919540" flipH="1">
              <a:off x="6276181" y="2977357"/>
              <a:ext cx="238125" cy="96838"/>
            </a:xfrm>
            <a:prstGeom prst="rightArrow">
              <a:avLst>
                <a:gd name="adj1" fmla="val 50000"/>
                <a:gd name="adj2" fmla="val 122962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utoShape 29"/>
            <p:cNvSpPr>
              <a:spLocks noChangeArrowheads="1"/>
            </p:cNvSpPr>
            <p:nvPr/>
          </p:nvSpPr>
          <p:spPr bwMode="auto">
            <a:xfrm rot="18599298" flipH="1">
              <a:off x="7262813" y="2990850"/>
              <a:ext cx="236538" cy="96837"/>
            </a:xfrm>
            <a:prstGeom prst="rightArrow">
              <a:avLst>
                <a:gd name="adj1" fmla="val 50000"/>
                <a:gd name="adj2" fmla="val 122143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utoShape 30"/>
            <p:cNvSpPr>
              <a:spLocks noChangeArrowheads="1"/>
            </p:cNvSpPr>
            <p:nvPr/>
          </p:nvSpPr>
          <p:spPr bwMode="auto">
            <a:xfrm rot="3000702">
              <a:off x="7246938" y="2155825"/>
              <a:ext cx="236538" cy="96837"/>
            </a:xfrm>
            <a:prstGeom prst="rightArrow">
              <a:avLst>
                <a:gd name="adj1" fmla="val 50000"/>
                <a:gd name="adj2" fmla="val 122143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31"/>
            <p:cNvSpPr>
              <a:spLocks noChangeArrowheads="1"/>
            </p:cNvSpPr>
            <p:nvPr/>
          </p:nvSpPr>
          <p:spPr bwMode="auto">
            <a:xfrm rot="18845891" flipV="1">
              <a:off x="6320631" y="2140744"/>
              <a:ext cx="238125" cy="96838"/>
            </a:xfrm>
            <a:prstGeom prst="rightArrow">
              <a:avLst>
                <a:gd name="adj1" fmla="val 50000"/>
                <a:gd name="adj2" fmla="val 122962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32"/>
            <p:cNvSpPr>
              <a:spLocks noChangeShapeType="1"/>
            </p:cNvSpPr>
            <p:nvPr/>
          </p:nvSpPr>
          <p:spPr bwMode="auto">
            <a:xfrm>
              <a:off x="7288213" y="2117725"/>
              <a:ext cx="142875" cy="21272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33"/>
            <p:cNvSpPr>
              <a:spLocks noChangeShapeType="1"/>
            </p:cNvSpPr>
            <p:nvPr/>
          </p:nvSpPr>
          <p:spPr bwMode="auto">
            <a:xfrm flipH="1">
              <a:off x="7223125" y="2947988"/>
              <a:ext cx="241300" cy="131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34"/>
            <p:cNvSpPr>
              <a:spLocks noChangeShapeType="1"/>
            </p:cNvSpPr>
            <p:nvPr/>
          </p:nvSpPr>
          <p:spPr bwMode="auto">
            <a:xfrm flipH="1" flipV="1">
              <a:off x="6423025" y="2881313"/>
              <a:ext cx="44450" cy="2301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35"/>
            <p:cNvSpPr>
              <a:spLocks noChangeShapeType="1"/>
            </p:cNvSpPr>
            <p:nvPr/>
          </p:nvSpPr>
          <p:spPr bwMode="auto">
            <a:xfrm>
              <a:off x="6354763" y="2274888"/>
              <a:ext cx="32067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7806"/>
              </p:ext>
            </p:extLst>
          </p:nvPr>
        </p:nvGraphicFramePr>
        <p:xfrm>
          <a:off x="1524000" y="3915569"/>
          <a:ext cx="3476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4" imgW="4629150" imgH="933450" progId="Equation.3">
                  <p:embed/>
                </p:oleObj>
              </mc:Choice>
              <mc:Fallback>
                <p:oleObj name="Equation" r:id="rId4" imgW="4629150" imgH="933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15569"/>
                        <a:ext cx="34766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49161"/>
              </p:ext>
            </p:extLst>
          </p:nvPr>
        </p:nvGraphicFramePr>
        <p:xfrm>
          <a:off x="1371600" y="5913060"/>
          <a:ext cx="17859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Equation" r:id="rId6" imgW="857250" imgH="247650" progId="Equation.3">
                  <p:embed/>
                </p:oleObj>
              </mc:Choice>
              <mc:Fallback>
                <p:oleObj name="Equation" r:id="rId6" imgW="857250" imgH="2476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13060"/>
                        <a:ext cx="178593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747088"/>
              </p:ext>
            </p:extLst>
          </p:nvPr>
        </p:nvGraphicFramePr>
        <p:xfrm>
          <a:off x="1447800" y="2584955"/>
          <a:ext cx="3810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8" imgW="1895475" imgH="400050" progId="Equation.DSMT4">
                  <p:embed/>
                </p:oleObj>
              </mc:Choice>
              <mc:Fallback>
                <p:oleObj name="Equation" r:id="rId8" imgW="1895475" imgH="40005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84955"/>
                        <a:ext cx="3810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9341" y="6457890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D. Hertzog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of 4</a:t>
            </a:r>
            <a:r>
              <a:rPr lang="en-US" dirty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r>
              <a:rPr lang="en-US" dirty="0" smtClean="0"/>
              <a:t> protons on the pion production target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Transport of 3.094 </a:t>
            </a:r>
            <a:r>
              <a:rPr lang="en-US" dirty="0" smtClean="0"/>
              <a:t>GeV/c </a:t>
            </a:r>
            <a:r>
              <a:rPr lang="en-US" dirty="0" smtClean="0"/>
              <a:t>secondaries from </a:t>
            </a:r>
            <a:r>
              <a:rPr lang="en-US" dirty="0"/>
              <a:t>pion production target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Large aperture (330 </a:t>
            </a:r>
            <a:r>
              <a:rPr lang="en-US" dirty="0" smtClean="0">
                <a:latin typeface="Symbol" pitchFamily="18" charset="2"/>
                <a:sym typeface="Symbol"/>
              </a:rPr>
              <a:t>p</a:t>
            </a:r>
            <a:r>
              <a:rPr lang="en-US" dirty="0" smtClean="0"/>
              <a:t> mm-mrad) long (900 </a:t>
            </a:r>
            <a:r>
              <a:rPr lang="en-US" dirty="0"/>
              <a:t>m)</a:t>
            </a:r>
            <a:r>
              <a:rPr lang="en-US" dirty="0" smtClean="0"/>
              <a:t> decay path to allow pions to decay to muons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Very narrow pulse width rms &lt; 50 nsec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Pulse-to-pulse separation time ~10 msec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7579"/>
            <a:ext cx="5105400" cy="1143000"/>
          </a:xfrm>
        </p:spPr>
        <p:txBody>
          <a:bodyPr/>
          <a:lstStyle/>
          <a:p>
            <a:r>
              <a:rPr lang="en-US" dirty="0" smtClean="0"/>
              <a:t>Muon g-2 </a:t>
            </a:r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1997 – 2001	Brookhaven runs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May 2008	New g-2 included in P5 strategic plan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March 2009	New g-2 proposal presented to PAC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November 2009	PAC recommends stage-1 approval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April 2010	Proposal submitted to DOE</a:t>
            </a:r>
          </a:p>
          <a:p>
            <a:pPr marL="0" indent="0">
              <a:spcBef>
                <a:spcPts val="1800"/>
              </a:spcBef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2000" dirty="0" smtClean="0"/>
              <a:t>	CD-0 paperwork in the hands of the DOE</a:t>
            </a:r>
          </a:p>
          <a:p>
            <a:pPr marL="0" indent="0">
              <a:spcBef>
                <a:spcPts val="1800"/>
              </a:spcBef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Q2 FY12	CD-0 (paperwork submitted)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Q3 FY12	CD-1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Q2 FY13	CD-2/CD-3A	Construction begins</a:t>
            </a:r>
          </a:p>
          <a:p>
            <a:pPr>
              <a:tabLst>
                <a:tab pos="2916238" algn="l"/>
                <a:tab pos="4632325" algn="l"/>
              </a:tabLst>
            </a:pPr>
            <a:r>
              <a:rPr lang="en-US" sz="2000" dirty="0" smtClean="0"/>
              <a:t>Q1 FY14	CD-3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Q2 FY16	CD-4		Project Complete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172200"/>
            <a:ext cx="2039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C. Polly 10/20/11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Strategy for </a:t>
            </a:r>
            <a:r>
              <a:rPr lang="en-US" dirty="0" smtClean="0"/>
              <a:t>the Mu2e and Muon g-2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Mu2e and Muon g-2 Ultimate 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of Fermilab Accelerators for Mu2e and Muon </a:t>
            </a:r>
            <a:r>
              <a:rPr lang="en-US" dirty="0" smtClean="0"/>
              <a:t>g-2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Funding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Accelerator Upgrades and 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715000" cy="1143000"/>
          </a:xfrm>
        </p:spPr>
        <p:txBody>
          <a:bodyPr/>
          <a:lstStyle/>
          <a:p>
            <a:r>
              <a:rPr lang="en-US" sz="2800" dirty="0" smtClean="0"/>
              <a:t>Mu2e and Muon g-2  Experiment Ultimate Goals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3437"/>
              </p:ext>
            </p:extLst>
          </p:nvPr>
        </p:nvGraphicFramePr>
        <p:xfrm>
          <a:off x="327660" y="1905000"/>
          <a:ext cx="848868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  <a:gridCol w="2834640"/>
                <a:gridCol w="2834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076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 Goal</a:t>
                      </a:r>
                      <a:endParaRPr lang="en-US" dirty="0"/>
                    </a:p>
                  </a:txBody>
                  <a:tcPr anchor="ctr"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</a:t>
                      </a:r>
                      <a:r>
                        <a:rPr lang="en-US" i="1" dirty="0" smtClean="0"/>
                        <a:t>R</a:t>
                      </a:r>
                      <a:r>
                        <a:rPr lang="en-US" i="1" baseline="-25000" dirty="0" smtClean="0">
                          <a:sym typeface="Symbol"/>
                        </a:rPr>
                        <a:t></a:t>
                      </a:r>
                      <a:r>
                        <a:rPr lang="en-US" i="1" baseline="-25000" dirty="0" smtClean="0"/>
                        <a:t>e</a:t>
                      </a:r>
                      <a:r>
                        <a:rPr lang="en-US" dirty="0" smtClean="0"/>
                        <a:t> with a sensitivity of better than 6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-17</a:t>
                      </a:r>
                      <a:endParaRPr lang="en-US" baseline="30000" dirty="0"/>
                    </a:p>
                  </a:txBody>
                  <a:tcPr anchor="ctr"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</a:t>
                      </a:r>
                      <a:r>
                        <a:rPr lang="en-US" sz="1800" i="1" dirty="0" smtClean="0"/>
                        <a:t>a</a:t>
                      </a:r>
                      <a:r>
                        <a:rPr lang="en-US" sz="2000" i="1" baseline="-25000" dirty="0" smtClean="0">
                          <a:sym typeface="Symbol"/>
                        </a:rPr>
                        <a:t></a:t>
                      </a:r>
                      <a:r>
                        <a:rPr lang="en-US" dirty="0" smtClean="0"/>
                        <a:t> to an uncertainty of 16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dirty="0" smtClean="0"/>
                        <a:t> (0.14 ppm) </a:t>
                      </a:r>
                      <a:endParaRPr lang="en-US" dirty="0"/>
                    </a:p>
                  </a:txBody>
                  <a:tcPr anchor="ctr"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Protons on Target</a:t>
                      </a:r>
                      <a:endParaRPr lang="en-US" b="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20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20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Batches/Super-cycle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Protons/sec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3.0 – 6.0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18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Years of running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†</a:t>
                      </a:r>
                      <a:endParaRPr lang="en-US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– 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 4.0</a:t>
            </a:r>
            <a:r>
              <a:rPr lang="en-US" sz="1600" dirty="0">
                <a:sym typeface="Symbol"/>
              </a:rPr>
              <a:t>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 per Booster batch</a:t>
            </a:r>
          </a:p>
          <a:p>
            <a:r>
              <a:rPr lang="en-US" sz="16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†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cs typeface="Times New Roman"/>
              </a:rPr>
              <a:t>Assumes 2.0</a:t>
            </a:r>
            <a:r>
              <a:rPr lang="en-US" sz="1600" dirty="0" smtClean="0">
                <a:cs typeface="Times New Roman"/>
                <a:sym typeface="Symbol"/>
              </a:rPr>
              <a:t>10</a:t>
            </a:r>
            <a:r>
              <a:rPr lang="en-US" sz="1600" baseline="30000" dirty="0" smtClean="0">
                <a:cs typeface="Times New Roman"/>
                <a:sym typeface="Symbol"/>
              </a:rPr>
              <a:t>7</a:t>
            </a:r>
            <a:r>
              <a:rPr lang="en-US" sz="1600" dirty="0" smtClean="0">
                <a:cs typeface="Times New Roman"/>
                <a:sym typeface="Symbol"/>
              </a:rPr>
              <a:t> sec/yr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710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Use of Fermilab Accelerators for Mu2e and Muon g-2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88" y="1547261"/>
            <a:ext cx="6306012" cy="478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2743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</a:t>
            </a:r>
          </a:p>
          <a:p>
            <a:pPr marL="0" indent="0">
              <a:buNone/>
            </a:pPr>
            <a:r>
              <a:rPr lang="en-US" sz="1600" dirty="0" smtClean="0"/>
              <a:t>Proton Source </a:t>
            </a:r>
            <a:r>
              <a:rPr lang="en-US" sz="1600" dirty="0" smtClean="0">
                <a:sym typeface="Symbol"/>
              </a:rPr>
              <a:t> Recycler  Pbar beamlines</a:t>
            </a:r>
            <a:r>
              <a:rPr lang="en-US" sz="1600" dirty="0">
                <a:sym typeface="Symbol"/>
              </a:rPr>
              <a:t>  </a:t>
            </a:r>
            <a:r>
              <a:rPr lang="en-US" sz="1600" dirty="0" smtClean="0">
                <a:sym typeface="Symbol"/>
              </a:rPr>
              <a:t>Debuncher</a:t>
            </a:r>
            <a:endParaRPr lang="en-US" sz="16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</a:t>
            </a:r>
          </a:p>
          <a:p>
            <a:pPr marL="0" indent="0">
              <a:buNone/>
            </a:pPr>
            <a:r>
              <a:rPr lang="en-US" sz="1600" dirty="0" smtClean="0"/>
              <a:t>Proton </a:t>
            </a:r>
            <a:r>
              <a:rPr lang="en-US" sz="1600" dirty="0"/>
              <a:t>Source </a:t>
            </a:r>
            <a:r>
              <a:rPr lang="en-US" sz="1600" dirty="0">
                <a:sym typeface="Symbol"/>
              </a:rPr>
              <a:t> Recycler  Pbar beamlines  </a:t>
            </a:r>
            <a:r>
              <a:rPr lang="en-US" sz="1600" dirty="0" smtClean="0">
                <a:sym typeface="Symbol"/>
              </a:rPr>
              <a:t>Target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1600" dirty="0" smtClean="0">
                <a:sym typeface="Symbol"/>
              </a:rPr>
              <a:t>Neither Mu2e and g-2 interfere with NOA slip-stacking in the Recycler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34249" y="305966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Target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58000" y="3244334"/>
            <a:ext cx="1076249" cy="108466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12842" y="5142759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g-2 do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concurrently. Accelerator operation is switched between Mu2e mode and g-2 mode.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6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and Muon g-2 Common Ground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957556"/>
              </p:ext>
            </p:extLst>
          </p:nvPr>
        </p:nvGraphicFramePr>
        <p:xfrm>
          <a:off x="457200" y="1371600"/>
          <a:ext cx="8229600" cy="4846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batches/super-cycle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batches/super-cycle</a:t>
                      </a:r>
                      <a:endParaRPr lang="en-US" sz="16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Injection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kicker &amp; beamline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kicker &amp; beamline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Formation with 2.5 MHz RF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Rotation and/or Narrowing with 2.5 MHz RF</a:t>
                      </a:r>
                      <a:endParaRPr lang="en-US" sz="1600" dirty="0"/>
                    </a:p>
                  </a:txBody>
                  <a:tcPr anchor="ctr"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Extraction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One bunch extracted every ~40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3 -- 6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25 Hz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One bunch extracted every ~10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18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83 Hz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 to Proton Destination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 </a:t>
                      </a:r>
                      <a:r>
                        <a:rPr lang="en-US" sz="1600" dirty="0" smtClean="0">
                          <a:sym typeface="Symbol"/>
                        </a:rPr>
                        <a:t> P1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P2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AP1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AP3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</a:t>
                      </a:r>
                      <a:r>
                        <a:rPr lang="en-US" sz="1600" dirty="0" smtClean="0"/>
                        <a:t>Debuncher Ring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RR </a:t>
                      </a:r>
                      <a:r>
                        <a:rPr lang="en-US" sz="1600" dirty="0" smtClean="0">
                          <a:sym typeface="Symbol"/>
                        </a:rPr>
                        <a:t> P1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P2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AP1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 </a:t>
                      </a:r>
                      <a:r>
                        <a:rPr lang="en-US" sz="1600" dirty="0" smtClean="0"/>
                        <a:t>Target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Debuncher used as part of decay channel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and Muon g-2 Funding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upgrades held in common by Mu2e and g-2 funded as AIPs.</a:t>
            </a:r>
          </a:p>
          <a:p>
            <a:pPr lvl="1"/>
            <a:r>
              <a:rPr lang="en-US" dirty="0" smtClean="0"/>
              <a:t>Recycler RF</a:t>
            </a:r>
          </a:p>
          <a:p>
            <a:pPr lvl="1"/>
            <a:r>
              <a:rPr lang="en-US" dirty="0" smtClean="0"/>
              <a:t>Recycler extraction and transport to P1 beamline</a:t>
            </a:r>
          </a:p>
          <a:p>
            <a:pPr lvl="1"/>
            <a:r>
              <a:rPr lang="en-US" dirty="0" smtClean="0"/>
              <a:t>Pbar beamline upgrades</a:t>
            </a:r>
          </a:p>
          <a:p>
            <a:pPr lvl="1"/>
            <a:r>
              <a:rPr lang="en-US" dirty="0" smtClean="0"/>
              <a:t>Debuncher collider equipment removal &amp; aperture upgrade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g-2 specific accelerator items will be funded by the projects.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 Common to Mu2e and Muon g-2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06292"/>
              </p:ext>
            </p:extLst>
          </p:nvPr>
        </p:nvGraphicFramePr>
        <p:xfrm>
          <a:off x="457200" y="1664732"/>
          <a:ext cx="8229600" cy="460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g-2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Source Upgrades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(see earlier Zwaska/Pellico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talk)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Max. 2 batches/super-cycle. Concurrent operation with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(10.5 Hz) requires performance above present capabilities.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batches/super-cycle.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Concurrent operation with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(13.5 Hz) requires performance above present capabilities</a:t>
                      </a:r>
                      <a:endParaRPr lang="en-US" sz="1600" dirty="0" smtClean="0"/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2.5</a:t>
                      </a:r>
                      <a:r>
                        <a:rPr lang="en-US" baseline="0" dirty="0" smtClean="0"/>
                        <a:t> MHz RF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Cost: ~$3.5 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80</a:t>
                      </a:r>
                      <a:r>
                        <a:rPr lang="en-US" sz="1600" baseline="0" dirty="0" smtClean="0"/>
                        <a:t> kV with a 1.5 Hz average rep. rate. </a:t>
                      </a:r>
                      <a:r>
                        <a:rPr lang="en-US" sz="1600" dirty="0" smtClean="0"/>
                        <a:t>Use MI 2.5 MHz coalescing cavities</a:t>
                      </a:r>
                      <a:r>
                        <a:rPr lang="en-US" sz="1600" baseline="0" dirty="0" smtClean="0"/>
                        <a:t>(60 kV)</a:t>
                      </a:r>
                      <a:r>
                        <a:rPr lang="en-US" sz="1600" dirty="0" smtClean="0"/>
                        <a:t>. Must</a:t>
                      </a:r>
                      <a:r>
                        <a:rPr lang="en-US" sz="1600" baseline="0" dirty="0" smtClean="0"/>
                        <a:t> add active cooling to cavities.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 dirty="0" smtClean="0"/>
                        <a:t>Bunch rotation scheme</a:t>
                      </a:r>
                      <a:r>
                        <a:rPr lang="en-US" sz="1600" dirty="0" smtClean="0"/>
                        <a:t> requires</a:t>
                      </a:r>
                      <a:r>
                        <a:rPr lang="en-US" sz="1600" baseline="0" dirty="0" smtClean="0"/>
                        <a:t> upgraded MI 2.5 MHz coalescing RF + barrier bucket system.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600" u="sng" baseline="0" dirty="0" smtClean="0"/>
                        <a:t>Bunch narrowing scheme</a:t>
                      </a:r>
                      <a:r>
                        <a:rPr lang="en-US" sz="1600" baseline="0" dirty="0" smtClean="0"/>
                        <a:t> requires only 2.5 MHz RF, but can only accommodate 4 batches/super-cycle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funded by either project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Muon g-2 Goals and Strategy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term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– near term and long term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Common to Mu2e and Muon g-2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67031"/>
              </p:ext>
            </p:extLst>
          </p:nvPr>
        </p:nvGraphicFramePr>
        <p:xfrm>
          <a:off x="342900" y="1673860"/>
          <a:ext cx="8458200" cy="388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674"/>
                <a:gridCol w="4844526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Item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Recycler Extraction Kicker &amp; associated</a:t>
                      </a:r>
                      <a:r>
                        <a:rPr lang="en-US" sz="1600" baseline="0" dirty="0" smtClean="0"/>
                        <a:t> costs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New, actively cooled,</a:t>
                      </a:r>
                      <a:r>
                        <a:rPr lang="en-US" sz="1600" baseline="0" dirty="0" smtClean="0"/>
                        <a:t> kicker and power supply required. MI-52 service building expansion.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$1.1 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Recycler to P1 transport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New Beamline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$3.1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 to Pbar transport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Upgrades to improve aperture, instrumentation and controls (~$6.2 M)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$6.2</a:t>
                      </a:r>
                      <a:r>
                        <a:rPr lang="en-US" sz="1600" baseline="0" dirty="0" smtClean="0"/>
                        <a:t> 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Debuncher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Collider equipment</a:t>
                      </a:r>
                      <a:r>
                        <a:rPr lang="en-US" sz="1600" baseline="0" dirty="0" smtClean="0"/>
                        <a:t> removal. Controls and instrumentation upgrades.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$0.5</a:t>
                      </a:r>
                      <a:r>
                        <a:rPr lang="en-US" sz="1600" baseline="0" dirty="0" smtClean="0"/>
                        <a:t> 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AP3 line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If used for g-2 muon transport,</a:t>
                      </a:r>
                      <a:r>
                        <a:rPr lang="en-US" sz="1600" baseline="0" dirty="0" smtClean="0"/>
                        <a:t> upgrades also beneficial to Mu2e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$1.5</a:t>
                      </a:r>
                      <a:r>
                        <a:rPr lang="en-US" sz="1600" baseline="0" dirty="0" smtClean="0"/>
                        <a:t> 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Total:</a:t>
                      </a:r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Includes $3.5 M for Recycler RF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$15.9 M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71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1400" dirty="0" smtClean="0"/>
              <a:t> Cost estimates above are from preliminary Mu2e BOEs and/or from </a:t>
            </a:r>
            <a:r>
              <a:rPr lang="en-US" sz="1400" dirty="0"/>
              <a:t>C. Polly 7/27/11 collaboration meeting talk (slide 5</a:t>
            </a:r>
            <a:r>
              <a:rPr lang="en-US" sz="1400" dirty="0" smtClean="0"/>
              <a:t>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60364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funded by either project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3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Upgrades Specific to Mu2e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836081"/>
              </p:ext>
            </p:extLst>
          </p:nvPr>
        </p:nvGraphicFramePr>
        <p:xfrm>
          <a:off x="457200" y="1371600"/>
          <a:ext cx="8229600" cy="460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4495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Upgrade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Debuncher upgrades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kicker, abort system,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controls, </a:t>
                      </a:r>
                      <a:r>
                        <a:rPr lang="en-US" sz="1600" dirty="0" smtClean="0"/>
                        <a:t>instrumentation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$11.5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Debuncher RF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 MHz</a:t>
                      </a:r>
                      <a:r>
                        <a:rPr lang="en-US" sz="1600" baseline="0" dirty="0" smtClean="0"/>
                        <a:t> (h=4)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5.6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Resonant Extraction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Debuncher 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baseline="0" dirty="0" smtClean="0"/>
                        <a:t> – integer resonant extraction 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5.5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Extinction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Internal and External beam extinction 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5.0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External Beamline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transport from Debuncher to pion production target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5.7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Station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Target, absorber,</a:t>
                      </a:r>
                      <a:r>
                        <a:rPr lang="en-US" sz="1600" baseline="0" dirty="0" smtClean="0"/>
                        <a:t> heat &amp; radiation shield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15.3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</a:t>
                      </a:r>
                      <a:r>
                        <a:rPr lang="en-US" sz="1600" baseline="0" dirty="0" smtClean="0"/>
                        <a:t> Safety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TLM system, monitoring electronics, enclosure gates and interlocks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2.5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Protection</a:t>
                      </a:r>
                      <a:endParaRPr lang="en-US" sz="16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 M</a:t>
                      </a:r>
                      <a:endParaRPr lang="en-US" sz="16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Total:</a:t>
                      </a:r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$51.4 M</a:t>
                      </a:r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052066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</a:t>
            </a:r>
            <a:r>
              <a:rPr lang="en-US" sz="1400" dirty="0" smtClean="0"/>
              <a:t>These cost estimates are from </a:t>
            </a:r>
            <a:r>
              <a:rPr lang="en-US" sz="1400" dirty="0"/>
              <a:t>preliminary </a:t>
            </a:r>
            <a:r>
              <a:rPr lang="en-US" sz="1400" dirty="0" smtClean="0"/>
              <a:t>Mu2e BOEs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Upgrades Specific to </a:t>
            </a:r>
            <a:r>
              <a:rPr lang="en-US" dirty="0" smtClean="0"/>
              <a:t>Muon g-2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386176"/>
              </p:ext>
            </p:extLst>
          </p:nvPr>
        </p:nvGraphicFramePr>
        <p:xfrm>
          <a:off x="457200" y="1993900"/>
          <a:ext cx="8229600" cy="287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4495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Upgrade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Pbar</a:t>
                      </a:r>
                      <a:r>
                        <a:rPr lang="en-US" sz="1600" baseline="0" dirty="0" smtClean="0"/>
                        <a:t> Target Station</a:t>
                      </a:r>
                      <a:r>
                        <a:rPr lang="en-US" sz="1600" dirty="0" smtClean="0"/>
                        <a:t> upgrades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Target,</a:t>
                      </a:r>
                      <a:r>
                        <a:rPr lang="en-US" sz="1600" baseline="0" dirty="0" smtClean="0"/>
                        <a:t> Lens, PMAG, Pulsed power supplies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$1.8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AP2 beamline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quadrupole magnets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Debuncher + AP3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quads to AP3, beamline stub to muon storage ring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2.2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Radiological</a:t>
                      </a:r>
                      <a:r>
                        <a:rPr lang="en-US" sz="1600" baseline="0" dirty="0" smtClean="0"/>
                        <a:t> Issues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Monitoring and interlocks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Beamline diagnostics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SWICs and other diagnostics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 M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Total:</a:t>
                      </a:r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$5.3 M</a:t>
                      </a:r>
                      <a:endParaRPr lang="en-US" sz="1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579120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1400" dirty="0" smtClean="0"/>
              <a:t> Cost estimates above are from C</a:t>
            </a:r>
            <a:r>
              <a:rPr lang="en-US" sz="1400" dirty="0"/>
              <a:t>. Polly 7/27/11 collaboration meeting talk (slide 5</a:t>
            </a:r>
            <a:r>
              <a:rPr lang="en-US" sz="14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014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Common to Mu2e and Muon g-2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Shortage of engineering resources (primarily ME and EE)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Lack of familiarity with Project Management procedures and EVMS by level 2 and 3 managers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specific barriers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FY12 Funding – budget assumes PED funds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Imposed funding cap of $200 M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Design progress stalled by the need to re-baseline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Design progress impeded by the inordinate time required by level 3 managers on BOEs due to a shortage of engineering resources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Under-staffed parts of the Mu2e Accelerator organization (Resonant Extraction, External Beamline)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Longer term: </a:t>
            </a:r>
            <a:r>
              <a:rPr lang="en-US" sz="1800" dirty="0">
                <a:solidFill>
                  <a:srgbClr val="0000FF"/>
                </a:solidFill>
              </a:rPr>
              <a:t>potential conflicts between </a:t>
            </a:r>
            <a:r>
              <a:rPr lang="en-US" sz="1800" dirty="0" smtClean="0">
                <a:solidFill>
                  <a:srgbClr val="0000FF"/>
                </a:solidFill>
              </a:rPr>
              <a:t>Mu2e construction </a:t>
            </a:r>
            <a:r>
              <a:rPr lang="en-US" sz="1800" dirty="0">
                <a:solidFill>
                  <a:srgbClr val="0000FF"/>
                </a:solidFill>
              </a:rPr>
              <a:t>and </a:t>
            </a:r>
            <a:r>
              <a:rPr lang="en-US" sz="1800" dirty="0" smtClean="0">
                <a:solidFill>
                  <a:srgbClr val="0000FF"/>
                </a:solidFill>
              </a:rPr>
              <a:t>Muon g-2 running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 specific barriers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FY12 Funding – Muon g-2 is not officially in FY12 budget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DOE funding cap of ~$40 M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Shortage of physicists and/or Engineering physicists for level 3 manager positions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Organizational barrier: lack of coordination between Mu2e and Muon g-2 (e.g. Mu2e CDR does not account for g-2)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Longer term: potential conflicts between Muon g-2 construction and NO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A running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Plans </a:t>
            </a:r>
            <a:r>
              <a:rPr lang="en-US" dirty="0"/>
              <a:t>for the Mu2e and Muon g-2 Experiments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Goals and Plans for FY12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Near Term Plans Common to Mu2e and Muon g-2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Goals </a:t>
            </a:r>
            <a:r>
              <a:rPr lang="en-US" dirty="0"/>
              <a:t>and Plans for </a:t>
            </a:r>
            <a:r>
              <a:rPr lang="en-US" dirty="0" smtClean="0"/>
              <a:t>FY13 and FY14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Plans for FY12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granted CD-1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Determine new baseline for Mu2e Accelerator upgrades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Rewrite Mu2e CDR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Revise cost and schedule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Undergo the appropriate reviews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 granted CD-0 and CD-1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Complete Muon g-2 conceptual design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Disassembly and transport of beamline elements from BNL to FNAL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Develop resource loaded schedule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Undergo the appropriate </a:t>
            </a:r>
            <a:r>
              <a:rPr lang="en-US" dirty="0" smtClean="0">
                <a:solidFill>
                  <a:srgbClr val="0000FF"/>
                </a:solidFill>
              </a:rPr>
              <a:t>reviews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very important, …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Near Term Plans Common to both Mu2e and Muon g-2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Setup, staff, and start AIPs or other non-project funding for: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Recycler 2.5 MHz RF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Recycler extraction + Recycler to P1 line transport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AP2 line upgrades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AP3 line upgrades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Instrumentation and control system upgrades that are outside of the scope of either experiment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work to determine how Mu2e and Muon g-2 will co-exist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Identify all interfaces between Mu2e and g-2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Create plan to deal with the technical issues identified in: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Book Antiqua" pitchFamily="18" charset="0"/>
              </a:rPr>
              <a:t>S. </a:t>
            </a:r>
            <a:r>
              <a:rPr lang="en-US" dirty="0">
                <a:latin typeface="Book Antiqua" pitchFamily="18" charset="0"/>
              </a:rPr>
              <a:t>Werkema, </a:t>
            </a:r>
            <a:r>
              <a:rPr lang="en-US" i="1" dirty="0">
                <a:latin typeface="Book Antiqua" pitchFamily="18" charset="0"/>
              </a:rPr>
              <a:t>Issues Associated with the Coordination of the Mu2e and Muon g-2 </a:t>
            </a:r>
            <a:r>
              <a:rPr lang="en-US" i="1" dirty="0" smtClean="0">
                <a:latin typeface="Book Antiqua" pitchFamily="18" charset="0"/>
              </a:rPr>
              <a:t>Experiments</a:t>
            </a:r>
            <a:r>
              <a:rPr lang="en-US" dirty="0" smtClean="0">
                <a:latin typeface="Book Antiqua" pitchFamily="18" charset="0"/>
              </a:rPr>
              <a:t>, Beams-doc-3881</a:t>
            </a:r>
            <a:endParaRPr lang="en-US" dirty="0">
              <a:latin typeface="Book Antiqua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Book Antiqua" pitchFamily="18" charset="0"/>
              </a:rPr>
              <a:t>M. Syphers et al., </a:t>
            </a:r>
            <a:r>
              <a:rPr lang="en-US" i="1" dirty="0" smtClean="0">
                <a:latin typeface="Book Antiqua" pitchFamily="18" charset="0"/>
              </a:rPr>
              <a:t>Preparation </a:t>
            </a:r>
            <a:r>
              <a:rPr lang="en-US" i="1" dirty="0">
                <a:latin typeface="Book Antiqua" pitchFamily="18" charset="0"/>
              </a:rPr>
              <a:t>of Accelerator Complex for Muon Physics Experiments at </a:t>
            </a:r>
            <a:r>
              <a:rPr lang="en-US" i="1" dirty="0" smtClean="0">
                <a:latin typeface="Book Antiqua" pitchFamily="18" charset="0"/>
              </a:rPr>
              <a:t>Fermilab</a:t>
            </a:r>
            <a:r>
              <a:rPr lang="en-US" dirty="0" smtClean="0">
                <a:latin typeface="Book Antiqua" pitchFamily="18" charset="0"/>
              </a:rPr>
              <a:t>, Beams-doc-3220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Create the basic concept for changing operating mode from Muon g-2 mode to Mu2e 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FY12 – 14 Plans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19141"/>
              </p:ext>
            </p:extLst>
          </p:nvPr>
        </p:nvGraphicFramePr>
        <p:xfrm>
          <a:off x="990600" y="1600200"/>
          <a:ext cx="8046720" cy="437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/>
                <a:gridCol w="2468880"/>
                <a:gridCol w="1554480"/>
                <a:gridCol w="2468880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Oct. – Nov. 2011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Re-baseline Conceptual Design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Jan.</a:t>
                      </a:r>
                      <a:r>
                        <a:rPr lang="en-US" sz="1600" baseline="0" dirty="0" smtClean="0"/>
                        <a:t>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CD-0 granted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 2011 – Apr. 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Re-write</a:t>
                      </a:r>
                      <a:r>
                        <a:rPr lang="en-US" sz="1600" baseline="0" dirty="0" smtClean="0"/>
                        <a:t> CDR,</a:t>
                      </a:r>
                    </a:p>
                    <a:p>
                      <a:r>
                        <a:rPr lang="en-US" sz="1600" baseline="0" dirty="0" smtClean="0"/>
                        <a:t>Revise cost &amp; schedule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Conceptual Design complete</a:t>
                      </a:r>
                      <a:endParaRPr lang="en-US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</a:t>
                      </a:r>
                      <a:r>
                        <a:rPr lang="en-US" sz="1600" baseline="0" dirty="0" smtClean="0"/>
                        <a:t>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</a:t>
                      </a:r>
                      <a:r>
                        <a:rPr lang="en-US" sz="1600" baseline="0" dirty="0" smtClean="0"/>
                        <a:t> – Aug. 20012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2013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CD-2/CD-3a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2013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CD-2/CD-3a</a:t>
                      </a: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2014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CD-3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CD-3</a:t>
                      </a:r>
                      <a:endParaRPr lang="en-US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Complete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Complete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27</a:t>
            </a:fld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33400" y="4343400"/>
            <a:ext cx="3810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57166" y="4881890"/>
            <a:ext cx="18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plans delayed by ~1 yr</a:t>
            </a:r>
            <a:endParaRPr lang="en-U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5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1143000"/>
          </a:xfrm>
        </p:spPr>
        <p:txBody>
          <a:bodyPr/>
          <a:lstStyle/>
          <a:p>
            <a:r>
              <a:rPr lang="en-US" dirty="0" smtClean="0"/>
              <a:t>Mu2e Accelerator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Werkema - Mu2e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" y="1430658"/>
            <a:ext cx="8991599" cy="4436225"/>
            <a:chOff x="171450" y="1430658"/>
            <a:chExt cx="8736156" cy="385571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507501" y="3951935"/>
              <a:ext cx="400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493935" y="2944853"/>
              <a:ext cx="400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1450" y="4886847"/>
              <a:ext cx="400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2705" y="3931018"/>
              <a:ext cx="400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706" y="3064784"/>
              <a:ext cx="4001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739983" y="1430658"/>
              <a:ext cx="1816435" cy="72225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  Mu2e Accelerator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S. Werkema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V. Nagaslaev (Deputy)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808" y="2649286"/>
              <a:ext cx="1828800" cy="72225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2.01 Project  Management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S. Werkema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V. Nagaslaev (Deputy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3607853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2.02 Recycler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I. Kourbanis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648200" y="2133600"/>
              <a:ext cx="0" cy="25931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5918" y="4403612"/>
              <a:ext cx="1828800" cy="88275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2.03 Transport to Storage Rings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J. Morgan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B. Drendel (Deputy)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82706" y="2457392"/>
              <a:ext cx="0" cy="24294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56293" y="2978759"/>
              <a:ext cx="67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436053" y="2649286"/>
              <a:ext cx="1920240" cy="72225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2.04 Storage Rings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J. Morgan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B. Drendel (Deputy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36053" y="3607852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2.05 Radiation Safety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A. Leveling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1450" y="2457392"/>
              <a:ext cx="87361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436053" y="4420246"/>
              <a:ext cx="1828800" cy="72225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2.06 Resonant Extraction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L. Michelotti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41138" y="3607853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2.08 External Beamline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C. Johnstone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41138" y="4403612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2.09 Extinction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E. Prebys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65188" y="2647020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2.10 Target Station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R. Coleman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73325" y="3627323"/>
              <a:ext cx="1828800" cy="72225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2.11 Operations Prep.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B. Drendel</a:t>
              </a:r>
            </a:p>
            <a:p>
              <a:pPr algn="ctr"/>
              <a:endParaRPr lang="en-US" sz="1200" dirty="0" smtClean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1138" y="2649286"/>
              <a:ext cx="1828800" cy="56175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2.07 RF Systems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J. Dey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907606" y="2457392"/>
              <a:ext cx="0" cy="149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4853" y="3928451"/>
              <a:ext cx="67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275328" y="4726777"/>
              <a:ext cx="67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638800" y="5724030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L3 slots are filled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362075"/>
          </a:xfrm>
        </p:spPr>
        <p:txBody>
          <a:bodyPr/>
          <a:lstStyle/>
          <a:p>
            <a:r>
              <a:rPr lang="en-US" sz="3600" cap="none" dirty="0" smtClean="0">
                <a:latin typeface="Book Antiqua" pitchFamily="18" charset="0"/>
              </a:rPr>
              <a:t>Overview of the Mu2e Experiment</a:t>
            </a:r>
            <a:endParaRPr lang="en-US" sz="3600" cap="none" dirty="0"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7772400" cy="19812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Physics 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Experimental technique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Beam requirements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Recent history and present status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Organization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12859" r="4855" b="4981"/>
          <a:stretch/>
        </p:blipFill>
        <p:spPr bwMode="auto">
          <a:xfrm>
            <a:off x="357808" y="1371600"/>
            <a:ext cx="8428383" cy="503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38800" y="2590800"/>
            <a:ext cx="3352800" cy="4114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Required for FY12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</a:t>
            </a: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Retain physicists and engineers in project management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7 Physicists, 1 RF Engineer, 3 Engineering Physicists – (50% - 80% each)</a:t>
            </a: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Mechanical Engineers: (target station + misc. mechanical)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5 FTE (2.5 from AD/Mech. Suppt., 2.5 from RAL and Bartoszek Engineering)</a:t>
            </a: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Electrical Engineers (pulsed power supplies, magnet power supplies)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1 FTE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</a:t>
            </a: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Fill out Accelerator part of org. chart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2 Physicists  (identified) + ~5 physicists/engineering physicists (yet to be identified)  </a:t>
            </a:r>
            <a:r>
              <a:rPr lang="en-US" sz="1600" dirty="0">
                <a:solidFill>
                  <a:srgbClr val="0000FF"/>
                </a:solidFill>
              </a:rPr>
              <a:t>– (50% - 80% each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Mechanical Engineers (Target station)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1 FTE (my guess)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tabLst>
                <a:tab pos="4572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Electrical </a:t>
            </a:r>
            <a:r>
              <a:rPr lang="en-US" sz="2000" dirty="0" smtClean="0">
                <a:solidFill>
                  <a:srgbClr val="0000FF"/>
                </a:solidFill>
              </a:rPr>
              <a:t>Engineers (target station power supplies, magnet power supplies)</a:t>
            </a:r>
          </a:p>
          <a:p>
            <a:pPr lvl="1">
              <a:spcBef>
                <a:spcPts val="600"/>
              </a:spcBef>
              <a:tabLst>
                <a:tab pos="457200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0.7 FTE (my guess)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projects could benefit from beam studies before the NO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A shutdown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Some studies presently in progress (MI RF, TLM studies, RFKO)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Presently, neither project is sufficiently staffed to take full advantage of existing studies opportunities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TLM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/>
              <a:t>otal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/>
              <a:t>oss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smtClean="0"/>
              <a:t>onitor) R&amp;D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Need AD and ES&amp;H support (effort led by Tony Leveling)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Mu2e Radiation Safety plan depends on our ability to implement of such a system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Beam studies underway in Pbar Accumulator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88287" cy="1362075"/>
          </a:xfrm>
        </p:spPr>
        <p:txBody>
          <a:bodyPr/>
          <a:lstStyle/>
          <a:p>
            <a:r>
              <a:rPr lang="en-US" dirty="0"/>
              <a:t>Risks – </a:t>
            </a:r>
            <a:r>
              <a:rPr lang="en-US" dirty="0" smtClean="0"/>
              <a:t>Near Term </a:t>
            </a:r>
            <a:r>
              <a:rPr lang="en-US" dirty="0"/>
              <a:t>and </a:t>
            </a:r>
            <a:r>
              <a:rPr lang="en-US" dirty="0" smtClean="0"/>
              <a:t>Long Term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Risks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Erosion of parts of the organization due to redirection of effort elsewhere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Radiation safety issues – Pbar source was not designed for the intensity frontier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Availability of engineering resources to complete design work and cost &amp; schedule estimations required for CD-2 and CD-3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g-2 Risks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Insufficient personnel resources available to complete CDR by mid-FY12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Moving the g-2 super-conducting storage ring from BNL to FNAL (without breaking it)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Failure to promptly organize Mu2e – g-2 coordination, AIPs, and required human resources will potentially cause significant delays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046" y="76200"/>
            <a:ext cx="5231907" cy="1219200"/>
          </a:xfrm>
        </p:spPr>
        <p:txBody>
          <a:bodyPr/>
          <a:lstStyle/>
          <a:p>
            <a:r>
              <a:rPr lang="en-US" dirty="0" smtClean="0"/>
              <a:t>Mu2e Experiment Goal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Measure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with a sensitivity of better than 6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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-17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07445"/>
              </p:ext>
            </p:extLst>
          </p:nvPr>
        </p:nvGraphicFramePr>
        <p:xfrm>
          <a:off x="622300" y="3657600"/>
          <a:ext cx="4559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3" imgW="4559040" imgH="1828800" progId="Equation.DSMT4">
                  <p:embed/>
                </p:oleObj>
              </mc:Choice>
              <mc:Fallback>
                <p:oleObj name="Equation" r:id="rId3" imgW="455904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3657600"/>
                        <a:ext cx="4559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9800" y="2767280"/>
            <a:ext cx="258551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 conversion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4049" y="4914274"/>
            <a:ext cx="3135155" cy="8925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capture and beta-decay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05400" y="3290500"/>
            <a:ext cx="914400" cy="7481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5181600" y="4819338"/>
            <a:ext cx="612449" cy="541212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184" y="76200"/>
            <a:ext cx="5410200" cy="1143000"/>
          </a:xfrm>
        </p:spPr>
        <p:txBody>
          <a:bodyPr/>
          <a:lstStyle/>
          <a:p>
            <a:r>
              <a:rPr lang="en-US" sz="4000" dirty="0" smtClean="0"/>
              <a:t>Mu2e Signal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25" y="3041209"/>
            <a:ext cx="1331972" cy="13319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273" y="2386069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530663" y="2740012"/>
            <a:ext cx="352973" cy="46038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013330"/>
            <a:ext cx="20409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smtClean="0">
                <a:sym typeface="Symbol"/>
              </a:rPr>
              <a:t></a:t>
            </a:r>
            <a:r>
              <a:rPr lang="en-US" dirty="0" smtClean="0"/>
              <a:t> = 105 MeV/c</a:t>
            </a:r>
            <a:r>
              <a:rPr lang="en-US" baseline="30000" dirty="0" smtClean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543019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Captured</a:t>
            </a:r>
            <a:r>
              <a:rPr lang="en-US" sz="2000" dirty="0" smtClean="0"/>
              <a:t> </a:t>
            </a:r>
            <a:r>
              <a:rPr lang="en-US" sz="2000" i="1" dirty="0" smtClean="0">
                <a:sym typeface="Symbol"/>
              </a:rPr>
              <a:t> </a:t>
            </a:r>
            <a:r>
              <a:rPr lang="en-US" sz="2400" i="1" baseline="30000" dirty="0" smtClean="0"/>
              <a:t>-</a:t>
            </a:r>
            <a:r>
              <a:rPr lang="en-US" sz="2400" i="1" dirty="0" smtClean="0"/>
              <a:t>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flipV="1">
            <a:off x="923490" y="5126552"/>
            <a:ext cx="607173" cy="41646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298" y="1565075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e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endParaRPr lang="en-US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9269" y="5831186"/>
            <a:ext cx="165301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smtClean="0">
                <a:sym typeface="Symbol"/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105 MeV</a:t>
            </a:r>
            <a:endParaRPr lang="en-US" baseline="30000" dirty="0" smtClean="0"/>
          </a:p>
        </p:txBody>
      </p:sp>
      <p:sp>
        <p:nvSpPr>
          <p:cNvPr id="18" name="Right Arrow 17"/>
          <p:cNvSpPr/>
          <p:nvPr/>
        </p:nvSpPr>
        <p:spPr>
          <a:xfrm>
            <a:off x="1883636" y="4920273"/>
            <a:ext cx="1510076" cy="206279"/>
          </a:xfrm>
          <a:prstGeom prst="rightArrow">
            <a:avLst>
              <a:gd name="adj1" fmla="val 50000"/>
              <a:gd name="adj2" fmla="val 994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37440" y="4335498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12" y="4871518"/>
            <a:ext cx="366733" cy="3300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8590" y="4657209"/>
            <a:ext cx="57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1537440" y="4854927"/>
            <a:ext cx="299321" cy="32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0141" y="5252384"/>
            <a:ext cx="219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Monoenergetic electron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43" y="1622781"/>
            <a:ext cx="5261378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0756" y="1227027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muons in an aluminum target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 rot="19800000">
            <a:off x="487675" y="2626117"/>
            <a:ext cx="3728453" cy="2162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9" idx="7"/>
          </p:cNvCxnSpPr>
          <p:nvPr/>
        </p:nvCxnSpPr>
        <p:spPr>
          <a:xfrm flipH="1">
            <a:off x="3111284" y="2362200"/>
            <a:ext cx="2984716" cy="23869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00400" y="2374134"/>
            <a:ext cx="3124200" cy="2045466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Beam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59" y="3733800"/>
            <a:ext cx="54864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1708" y="403860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Debuncher  T</a:t>
            </a:r>
            <a:r>
              <a:rPr lang="en-US" baseline="-25000" dirty="0" smtClean="0"/>
              <a:t>rev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3258"/>
            <a:ext cx="8229600" cy="295014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/>
              <a:t>Total protons </a:t>
            </a:r>
            <a:r>
              <a:rPr lang="en-US" sz="1800" dirty="0"/>
              <a:t>on target &gt; 3.6</a:t>
            </a:r>
            <a:r>
              <a:rPr lang="en-US" sz="1800" dirty="0">
                <a:sym typeface="Symbol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20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Mu2e requires a train of beam pulses that are separated in time by an interval that is larger than the </a:t>
            </a:r>
            <a:r>
              <a:rPr lang="en-US" sz="1800" i="1" spc="150" dirty="0" smtClean="0">
                <a:latin typeface="Symbol" pitchFamily="18" charset="2"/>
              </a:rPr>
              <a:t>m</a:t>
            </a:r>
            <a:r>
              <a:rPr lang="en-US" sz="2000" i="1" baseline="30000" dirty="0" smtClean="0"/>
              <a:t>-</a:t>
            </a:r>
            <a:r>
              <a:rPr lang="en-US" sz="1800" dirty="0" smtClean="0"/>
              <a:t> lifetime in Aluminum (864 nsec).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 protons for each pulse must be contained within an interval of </a:t>
            </a:r>
            <a:r>
              <a:rPr lang="en-US" sz="1800" dirty="0" smtClean="0">
                <a:sym typeface="Symbol"/>
              </a:rPr>
              <a:t>100 nsec of the pulse center.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ym typeface="Symbol"/>
              </a:rPr>
              <a:t>Out of time beam must be extinguished by a factor of 10</a:t>
            </a:r>
            <a:r>
              <a:rPr lang="en-US" sz="1800" baseline="30000" dirty="0" smtClean="0">
                <a:sym typeface="Symbol"/>
              </a:rPr>
              <a:t>-10</a:t>
            </a:r>
            <a:r>
              <a:rPr lang="en-US" sz="1800" dirty="0" smtClean="0">
                <a:sym typeface="Symbol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Bunch intensity variation &lt; 50%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Bunch intensity &lt; 50</a:t>
            </a:r>
            <a:r>
              <a:rPr lang="en-US" sz="1800" dirty="0">
                <a:sym typeface="Symbol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6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82001"/>
            <a:ext cx="304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Bunch spacing is given by the Debuncher revolution period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Bunches narrowed with 2.5 MHz RF in the Recycler and the Debuncher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Project Recent History &amp; </a:t>
            </a:r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dirty="0"/>
              <a:t>CD-0 granted in November </a:t>
            </a:r>
            <a:r>
              <a:rPr lang="en-US" dirty="0" smtClean="0"/>
              <a:t>2009</a:t>
            </a: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dirty="0" smtClean="0"/>
              <a:t>Summer 2011: CDR and cost estimates nearly complete (anticipated CD-1 review ~December 2011)</a:t>
            </a: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dirty="0" smtClean="0"/>
              <a:t>September 2011: Costs were determined to be too high – Mu2e Accelerator Task force headed by Eric Prebys is formed to radically cut costs</a:t>
            </a: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dirty="0" smtClean="0"/>
              <a:t>Present: Task force has converged on a new baseline design. Presently re-evaluating cost estimates. </a:t>
            </a:r>
          </a:p>
          <a:p>
            <a:pPr marL="0" indent="0" algn="ctr">
              <a:spcBef>
                <a:spcPts val="600"/>
              </a:spcBef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talk, only the new baseline is in view.</a:t>
            </a:r>
            <a:r>
              <a:rPr lang="en-US" dirty="0" smtClean="0"/>
              <a:t> </a:t>
            </a: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dirty="0" smtClean="0"/>
              <a:t>Future: Soonest CD-1 review ~June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Muon </a:t>
            </a:r>
            <a:r>
              <a:rPr lang="en-US" dirty="0" smtClean="0"/>
              <a:t>g-2 Experiment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Physics 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Experimental technique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Beam requirements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Recent history and present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Experiment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</a:t>
            </a:r>
          </a:p>
          <a:p>
            <a:pPr marL="0" indent="0">
              <a:buNone/>
            </a:pPr>
            <a:r>
              <a:rPr lang="en-US" dirty="0" smtClean="0"/>
              <a:t>Measurement of the value of muon anomalous magnetic moment,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ym typeface="Symbol"/>
              </a:rPr>
              <a:t></a:t>
            </a:r>
            <a:r>
              <a:rPr lang="en-US" dirty="0" smtClean="0"/>
              <a:t>, to an uncertainty of 16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 (0.14 ppm) where</a:t>
            </a:r>
            <a:r>
              <a:rPr lang="en-US" dirty="0" smtClean="0"/>
              <a:t>,</a:t>
            </a:r>
            <a:endParaRPr lang="en-US" dirty="0" smtClean="0"/>
          </a:p>
          <a:p>
            <a:pPr marL="0" indent="0">
              <a:spcBef>
                <a:spcPts val="6600"/>
              </a:spcBef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Situation: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 &amp; Strategy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1180-FD8A-4EDC-91F7-38AD8C3F81E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34885"/>
              </p:ext>
            </p:extLst>
          </p:nvPr>
        </p:nvGraphicFramePr>
        <p:xfrm>
          <a:off x="3352800" y="3048000"/>
          <a:ext cx="1606629" cy="83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3" imgW="2019240" imgH="1054080" progId="Equation.DSMT4">
                  <p:embed/>
                </p:oleObj>
              </mc:Choice>
              <mc:Fallback>
                <p:oleObj name="Equation" r:id="rId3" imgW="20192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3048000"/>
                        <a:ext cx="1606629" cy="838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33400" y="4565374"/>
            <a:ext cx="5911850" cy="1752600"/>
            <a:chOff x="1708150" y="4572000"/>
            <a:chExt cx="5911850" cy="17526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125065"/>
                </p:ext>
              </p:extLst>
            </p:nvPr>
          </p:nvGraphicFramePr>
          <p:xfrm>
            <a:off x="1708150" y="4648200"/>
            <a:ext cx="5911850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name="Equation" r:id="rId5" imgW="5727600" imgH="1562040" progId="Equation.DSMT4">
                    <p:embed/>
                  </p:oleObj>
                </mc:Choice>
                <mc:Fallback>
                  <p:oleObj name="Equation" r:id="rId5" imgW="5727600" imgH="1562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08150" y="4648200"/>
                          <a:ext cx="5911850" cy="167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3657600" y="4572000"/>
              <a:ext cx="609600" cy="11430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48061" y="5136874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Physics beyond the standard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5831604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4648200" y="5598539"/>
            <a:ext cx="2199861" cy="2330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11"/>
  <p:tag name="PICTUREFILESIZE" val="6151"/>
  <p:tag name="SOURCE" val="\documentclass{slides}\pagestyle{empty}&#10;\begin{document}&#10;$\omega_a={q\over m}a_{\mu}B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</p:tagLst>
</file>

<file path=ppt/theme/theme1.xml><?xml version="1.0" encoding="utf-8"?>
<a:theme xmlns:a="http://schemas.openxmlformats.org/drawingml/2006/main" name="Mu2e + g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Mu2e + g-2</Template>
  <TotalTime>3904</TotalTime>
  <Words>2573</Words>
  <Application>Microsoft Office PowerPoint</Application>
  <PresentationFormat>On-screen Show (4:3)</PresentationFormat>
  <Paragraphs>512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Book Antiqua</vt:lpstr>
      <vt:lpstr>Times New Roman</vt:lpstr>
      <vt:lpstr>Symbol</vt:lpstr>
      <vt:lpstr>Bookman Old Style</vt:lpstr>
      <vt:lpstr>Calibri</vt:lpstr>
      <vt:lpstr>Monotype Sorts</vt:lpstr>
      <vt:lpstr>Century Gothic</vt:lpstr>
      <vt:lpstr>Mu2e + g-2</vt:lpstr>
      <vt:lpstr>Equation</vt:lpstr>
      <vt:lpstr>MathType 6.0 Equation</vt:lpstr>
      <vt:lpstr>Muon (Mu2e/g-2) Accelerator Activities</vt:lpstr>
      <vt:lpstr>Outline</vt:lpstr>
      <vt:lpstr>Overview of the Mu2e Experiment</vt:lpstr>
      <vt:lpstr>Mu2e Experiment Goal</vt:lpstr>
      <vt:lpstr>Mu2e Signal</vt:lpstr>
      <vt:lpstr>Mu2e Beam Requirements</vt:lpstr>
      <vt:lpstr>Mu2e Project Recent History &amp; Present Status</vt:lpstr>
      <vt:lpstr>Overview of the Muon g-2 Experiment </vt:lpstr>
      <vt:lpstr>Muon g-2 Experiment Goal</vt:lpstr>
      <vt:lpstr>g-2 Experimental Technique</vt:lpstr>
      <vt:lpstr>The key ingredients to measure am to  high precision</vt:lpstr>
      <vt:lpstr>Muon g-2 Beam Requirements</vt:lpstr>
      <vt:lpstr>Muon g-2 Project Timeline</vt:lpstr>
      <vt:lpstr>Goals and Strategy for the Mu2e and Muon g-2 Experiments</vt:lpstr>
      <vt:lpstr>Mu2e and Muon g-2  Experiment Ultimate Goals</vt:lpstr>
      <vt:lpstr>Use of Fermilab Accelerators for Mu2e and Muon g-2</vt:lpstr>
      <vt:lpstr>Mu2e and Muon g-2 Common Ground</vt:lpstr>
      <vt:lpstr>Mu2e and Muon g-2 Funding Strategy</vt:lpstr>
      <vt:lpstr>Upgrades Common to Mu2e and Muon g-2</vt:lpstr>
      <vt:lpstr>Upgrades Common to Mu2e and Muon g-2</vt:lpstr>
      <vt:lpstr>Accelerator Upgrades Specific to Mu2e</vt:lpstr>
      <vt:lpstr>Accelerator Upgrades Specific to Muon g-2</vt:lpstr>
      <vt:lpstr>Barriers</vt:lpstr>
      <vt:lpstr>Near Term Plans for the Mu2e and Muon g-2 Experiments</vt:lpstr>
      <vt:lpstr>Goals &amp; Plans for FY12</vt:lpstr>
      <vt:lpstr>Near Term Plans Common to both Mu2e and Muon g-2</vt:lpstr>
      <vt:lpstr>FY12 – 14 Plans</vt:lpstr>
      <vt:lpstr>Resources</vt:lpstr>
      <vt:lpstr>Mu2e Accelerator Organization</vt:lpstr>
      <vt:lpstr>Muon g-2 Organization</vt:lpstr>
      <vt:lpstr>Human Resources Required for FY12</vt:lpstr>
      <vt:lpstr>Other Resources</vt:lpstr>
      <vt:lpstr>Risks – Near Term and Long Term </vt:lpstr>
      <vt:lpstr>Risks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(Mu2e/g-2) Accelerator Activities</dc:title>
  <dc:creator>Steven J. Werkema</dc:creator>
  <cp:lastModifiedBy>Steven J. Werkema</cp:lastModifiedBy>
  <cp:revision>169</cp:revision>
  <dcterms:created xsi:type="dcterms:W3CDTF">2011-10-24T21:13:22Z</dcterms:created>
  <dcterms:modified xsi:type="dcterms:W3CDTF">2011-10-27T16:12:50Z</dcterms:modified>
</cp:coreProperties>
</file>