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04" r:id="rId3"/>
    <p:sldId id="267" r:id="rId4"/>
    <p:sldId id="305" r:id="rId5"/>
    <p:sldId id="295" r:id="rId6"/>
    <p:sldId id="284" r:id="rId7"/>
    <p:sldId id="281" r:id="rId8"/>
    <p:sldId id="282" r:id="rId9"/>
    <p:sldId id="306" r:id="rId10"/>
    <p:sldId id="307" r:id="rId11"/>
    <p:sldId id="308" r:id="rId12"/>
    <p:sldId id="309" r:id="rId13"/>
    <p:sldId id="288" r:id="rId14"/>
    <p:sldId id="311" r:id="rId15"/>
    <p:sldId id="312" r:id="rId16"/>
    <p:sldId id="299" r:id="rId17"/>
    <p:sldId id="300" r:id="rId18"/>
    <p:sldId id="301" r:id="rId19"/>
    <p:sldId id="302" r:id="rId20"/>
    <p:sldId id="303" r:id="rId21"/>
    <p:sldId id="314" r:id="rId22"/>
    <p:sldId id="280" r:id="rId23"/>
    <p:sldId id="298" r:id="rId24"/>
    <p:sldId id="293" r:id="rId25"/>
    <p:sldId id="313" r:id="rId26"/>
    <p:sldId id="315" r:id="rId27"/>
    <p:sldId id="316" r:id="rId28"/>
    <p:sldId id="277" r:id="rId29"/>
    <p:sldId id="275" r:id="rId30"/>
    <p:sldId id="276" r:id="rId31"/>
    <p:sldId id="272" r:id="rId32"/>
    <p:sldId id="274" r:id="rId33"/>
    <p:sldId id="297" r:id="rId3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000099"/>
    <a:srgbClr val="000066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87" d="100"/>
          <a:sy n="87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5" tIns="46467" rIns="92935" bIns="464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60"/>
            <a:ext cx="5588000" cy="4177665"/>
          </a:xfrm>
          <a:prstGeom prst="rect">
            <a:avLst/>
          </a:prstGeom>
        </p:spPr>
        <p:txBody>
          <a:bodyPr vert="horz" lIns="92935" tIns="46467" rIns="92935" bIns="464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6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6"/>
            <a:ext cx="3026833" cy="464185"/>
          </a:xfrm>
          <a:prstGeom prst="rect">
            <a:avLst/>
          </a:prstGeom>
        </p:spPr>
        <p:txBody>
          <a:bodyPr vert="horz" lIns="92935" tIns="46467" rIns="92935" bIns="46467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429000" cy="365125"/>
          </a:xfrm>
        </p:spPr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Accelerator Sector Planning, PX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Project X Strategy</a:t>
            </a:r>
            <a: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 Holmes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Accelerator Sector Planning and Strategy Workshop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27, 2011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sz="2800" dirty="0" smtClean="0"/>
              <a:t>RD&amp;D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Goal</a:t>
            </a:r>
            <a:r>
              <a:rPr lang="en-US" dirty="0"/>
              <a:t>: Mitigate risk associated with technical, cost, </a:t>
            </a:r>
            <a:r>
              <a:rPr lang="en-US" dirty="0" smtClean="0"/>
              <a:t>and schedule </a:t>
            </a:r>
            <a:r>
              <a:rPr lang="en-US" dirty="0"/>
              <a:t>uncertainties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Facility performance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Integrated facility goals defined by Functional Requirements Specification (FRS)</a:t>
            </a:r>
            <a:endParaRPr lang="en-US" dirty="0"/>
          </a:p>
          <a:p>
            <a:pPr lvl="2">
              <a:spcBef>
                <a:spcPts val="0"/>
              </a:spcBef>
              <a:buFont typeface="Symbol" pitchFamily="18" charset="2"/>
              <a:buChar char="Þ"/>
            </a:pPr>
            <a:r>
              <a:rPr lang="en-US" dirty="0"/>
              <a:t>Facility configuration including upgrade </a:t>
            </a:r>
            <a:r>
              <a:rPr lang="en-US" dirty="0" smtClean="0"/>
              <a:t>paths; systems integration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CW </a:t>
            </a:r>
            <a:r>
              <a:rPr lang="en-US" dirty="0" err="1"/>
              <a:t>linac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The first 15 MeV is key to the Reference Design concept.</a:t>
            </a:r>
          </a:p>
          <a:p>
            <a:pPr lvl="2">
              <a:spcBef>
                <a:spcPts val="0"/>
              </a:spcBef>
              <a:buFont typeface="Symbol" pitchFamily="18" charset="2"/>
              <a:buChar char=""/>
            </a:pPr>
            <a:r>
              <a:rPr lang="en-US" dirty="0"/>
              <a:t>Front-end, chopper, low-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acceleration, beam loss mitigation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Pulsed </a:t>
            </a:r>
            <a:r>
              <a:rPr lang="en-US" dirty="0" err="1"/>
              <a:t>linac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Pulsed </a:t>
            </a:r>
            <a:r>
              <a:rPr lang="en-US" dirty="0" err="1"/>
              <a:t>linac</a:t>
            </a:r>
            <a:r>
              <a:rPr lang="en-US" dirty="0"/>
              <a:t> has diverged from ILC requirements due to low current</a:t>
            </a:r>
          </a:p>
          <a:p>
            <a:pPr lvl="2">
              <a:spcBef>
                <a:spcPts val="0"/>
              </a:spcBef>
              <a:buFont typeface="Symbol" pitchFamily="18" charset="2"/>
              <a:buChar char="Þ"/>
            </a:pPr>
            <a:r>
              <a:rPr lang="en-US" dirty="0"/>
              <a:t>Long-pulse beam operation,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=1 accelerating structures/modules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MI/Recycler</a:t>
            </a:r>
          </a:p>
          <a:p>
            <a:pPr lvl="2">
              <a:spcBef>
                <a:spcPts val="0"/>
              </a:spcBef>
            </a:pPr>
            <a:r>
              <a:rPr lang="en-US" dirty="0"/>
              <a:t>H- injection; factor of three increase in beam intensity (relative to </a:t>
            </a:r>
            <a:r>
              <a:rPr lang="en-US" dirty="0" err="1"/>
              <a:t>NOvA</a:t>
            </a:r>
            <a:r>
              <a:rPr lang="en-US" dirty="0"/>
              <a:t>)</a:t>
            </a:r>
          </a:p>
          <a:p>
            <a:pPr lvl="2">
              <a:spcBef>
                <a:spcPts val="0"/>
              </a:spcBef>
              <a:buFont typeface="Symbol" pitchFamily="18" charset="2"/>
              <a:buChar char="Þ"/>
            </a:pPr>
            <a:r>
              <a:rPr lang="en-US" dirty="0"/>
              <a:t>Injection, instabilities, </a:t>
            </a:r>
            <a:r>
              <a:rPr lang="en-US" dirty="0" err="1"/>
              <a:t>rf</a:t>
            </a:r>
            <a:r>
              <a:rPr lang="en-US" dirty="0"/>
              <a:t> systems</a:t>
            </a:r>
          </a:p>
          <a:p>
            <a:pPr marL="458788" indent="-4763" fontAlgn="b">
              <a:buNone/>
              <a:tabLst>
                <a:tab pos="4119563" algn="r"/>
              </a:tabLs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2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sz="2800" dirty="0" smtClean="0"/>
              <a:t>R&amp;D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primary elements of the R&amp;D program include:</a:t>
            </a:r>
          </a:p>
          <a:p>
            <a:pPr lvl="1"/>
            <a:r>
              <a:rPr lang="en-US" dirty="0"/>
              <a:t>Development of a wide-band chopper</a:t>
            </a:r>
          </a:p>
          <a:p>
            <a:pPr lvl="2"/>
            <a:r>
              <a:rPr lang="en-US" dirty="0"/>
              <a:t>Capable of removing bunches in arbitrary patterns at a 162.5 MHz bunch rate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Development of an H- injection system  </a:t>
            </a:r>
          </a:p>
          <a:p>
            <a:pPr lvl="2"/>
            <a:r>
              <a:rPr lang="en-US" dirty="0"/>
              <a:t>Require between 4.4 – 26 </a:t>
            </a:r>
            <a:r>
              <a:rPr lang="en-US" dirty="0" err="1"/>
              <a:t>msec</a:t>
            </a:r>
            <a:r>
              <a:rPr lang="en-US" dirty="0"/>
              <a:t> injection period, depending on pulsed </a:t>
            </a:r>
            <a:r>
              <a:rPr lang="en-US" dirty="0" err="1"/>
              <a:t>linac</a:t>
            </a:r>
            <a:r>
              <a:rPr lang="en-US" dirty="0"/>
              <a:t> operating scenario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Superconducting </a:t>
            </a:r>
            <a:r>
              <a:rPr lang="en-US" dirty="0" err="1"/>
              <a:t>rf</a:t>
            </a:r>
            <a:r>
              <a:rPr lang="en-US" dirty="0"/>
              <a:t> development </a:t>
            </a:r>
          </a:p>
          <a:p>
            <a:pPr lvl="2"/>
            <a:r>
              <a:rPr lang="en-US" dirty="0" smtClean="0"/>
              <a:t>Six different </a:t>
            </a:r>
            <a:r>
              <a:rPr lang="en-US" dirty="0"/>
              <a:t>cavity types at </a:t>
            </a:r>
            <a:r>
              <a:rPr lang="en-US" dirty="0" smtClean="0"/>
              <a:t>four </a:t>
            </a:r>
            <a:r>
              <a:rPr lang="en-US" dirty="0"/>
              <a:t>different frequencies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 err="1"/>
              <a:t>rf</a:t>
            </a:r>
            <a:r>
              <a:rPr lang="en-US" dirty="0"/>
              <a:t> sources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of </a:t>
            </a:r>
            <a:r>
              <a:rPr lang="en-US" dirty="0" smtClean="0"/>
              <a:t>partners and vendors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Design development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and e-m </a:t>
            </a:r>
            <a:r>
              <a:rPr lang="en-US" dirty="0" smtClean="0"/>
              <a:t>modeling</a:t>
            </a:r>
          </a:p>
          <a:p>
            <a:pPr lvl="2"/>
            <a:r>
              <a:rPr lang="en-US" dirty="0" smtClean="0"/>
              <a:t>reliability analysis</a:t>
            </a:r>
          </a:p>
          <a:p>
            <a:pPr lvl="2"/>
            <a:r>
              <a:rPr lang="en-US" dirty="0" smtClean="0"/>
              <a:t>Upgrade paths: MC </a:t>
            </a:r>
            <a:r>
              <a:rPr lang="en-US" dirty="0"/>
              <a:t>and </a:t>
            </a:r>
            <a:r>
              <a:rPr lang="en-US" dirty="0" err="1"/>
              <a:t>Muons@PX</a:t>
            </a:r>
            <a:r>
              <a:rPr lang="en-US" dirty="0"/>
              <a:t> Task </a:t>
            </a:r>
            <a:r>
              <a:rPr lang="en-US" dirty="0" smtClean="0"/>
              <a:t>Forces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Test Facilities</a:t>
            </a:r>
          </a:p>
          <a:p>
            <a:pPr lvl="2"/>
            <a:r>
              <a:rPr lang="en-US" dirty="0" smtClean="0"/>
              <a:t>Next slide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Goal is to complete R&amp;D phase by </a:t>
            </a:r>
            <a:r>
              <a:rPr lang="en-US" dirty="0" smtClean="0"/>
              <a:t>2016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5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dirty="0" smtClean="0"/>
              <a:t>R&amp;D Test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New </a:t>
            </a:r>
            <a:r>
              <a:rPr lang="en-US" dirty="0" err="1"/>
              <a:t>Muon</a:t>
            </a:r>
            <a:r>
              <a:rPr lang="en-US" dirty="0"/>
              <a:t> Lab (NML) facility under construction for ILC RF unit test</a:t>
            </a:r>
          </a:p>
          <a:p>
            <a:pPr lvl="1"/>
            <a:r>
              <a:rPr lang="en-US" dirty="0" smtClean="0"/>
              <a:t>Eventually will house PX style CM (but pulsed)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Meson </a:t>
            </a:r>
            <a:r>
              <a:rPr lang="en-US" dirty="0"/>
              <a:t>Detector Building (MDB) Test </a:t>
            </a:r>
            <a:r>
              <a:rPr lang="en-US" dirty="0" smtClean="0"/>
              <a:t>Facility</a:t>
            </a:r>
            <a:endParaRPr lang="en-US" dirty="0"/>
          </a:p>
          <a:p>
            <a:pPr lvl="1"/>
            <a:r>
              <a:rPr lang="en-US" dirty="0"/>
              <a:t>2.5 </a:t>
            </a:r>
            <a:r>
              <a:rPr lang="en-US" dirty="0" smtClean="0"/>
              <a:t>MeV </a:t>
            </a:r>
            <a:r>
              <a:rPr lang="en-US" dirty="0"/>
              <a:t>beam (p, H-):  1% duty factor, 3 </a:t>
            </a:r>
            <a:r>
              <a:rPr lang="en-US" dirty="0" err="1"/>
              <a:t>msec</a:t>
            </a:r>
            <a:r>
              <a:rPr lang="en-US" dirty="0"/>
              <a:t> pulse</a:t>
            </a:r>
          </a:p>
          <a:p>
            <a:pPr lvl="2"/>
            <a:r>
              <a:rPr lang="en-US" dirty="0" smtClean="0"/>
              <a:t>Initial chopper </a:t>
            </a:r>
            <a:r>
              <a:rPr lang="en-US" dirty="0"/>
              <a:t>tests</a:t>
            </a:r>
          </a:p>
          <a:p>
            <a:pPr lvl="2"/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beam instrumentation development</a:t>
            </a:r>
          </a:p>
          <a:p>
            <a:pPr lvl="1"/>
            <a:r>
              <a:rPr lang="en-US" dirty="0" smtClean="0"/>
              <a:t>Test stands for dressed cavities at 1.3 </a:t>
            </a:r>
            <a:r>
              <a:rPr lang="en-US" dirty="0"/>
              <a:t>GHz, 650 MHz, and 325 MHz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Project X Injector Experiment PXIE)</a:t>
            </a:r>
          </a:p>
          <a:p>
            <a:pPr lvl="1"/>
            <a:r>
              <a:rPr lang="en-US" dirty="0" smtClean="0"/>
              <a:t>Prototype of  first 10-30 </a:t>
            </a:r>
            <a:r>
              <a:rPr lang="en-US" dirty="0"/>
              <a:t>MeV of Project X.</a:t>
            </a:r>
          </a:p>
          <a:p>
            <a:pPr lvl="2"/>
            <a:r>
              <a:rPr lang="en-US" dirty="0" smtClean="0"/>
              <a:t>Validate Project </a:t>
            </a:r>
            <a:r>
              <a:rPr lang="en-US" dirty="0"/>
              <a:t>X front </a:t>
            </a:r>
            <a:r>
              <a:rPr lang="en-US" dirty="0" smtClean="0"/>
              <a:t>end concept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mitigate primary </a:t>
            </a:r>
            <a:r>
              <a:rPr lang="en-US" dirty="0"/>
              <a:t>technical risk element within the Reference Design.</a:t>
            </a:r>
          </a:p>
          <a:p>
            <a:pPr lvl="2"/>
            <a:r>
              <a:rPr lang="en-US" dirty="0" smtClean="0"/>
              <a:t>Operate </a:t>
            </a:r>
            <a:r>
              <a:rPr lang="en-US" dirty="0"/>
              <a:t>at full design parameters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Integrated systems test goals:</a:t>
            </a:r>
          </a:p>
          <a:p>
            <a:pPr lvl="2"/>
            <a:r>
              <a:rPr lang="en-US" dirty="0"/>
              <a:t>1 mA average current with 80% chopping of beam delivered from RFQ</a:t>
            </a:r>
          </a:p>
          <a:p>
            <a:pPr lvl="2"/>
            <a:r>
              <a:rPr lang="en-US" dirty="0"/>
              <a:t>Efficient acceleration with minimal </a:t>
            </a:r>
            <a:r>
              <a:rPr lang="en-US" dirty="0" err="1"/>
              <a:t>emittance</a:t>
            </a:r>
            <a:r>
              <a:rPr lang="en-US" dirty="0"/>
              <a:t> dilution through ~15 MeV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Potential utilization in Project X facility following successful demonstration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Collaboration between Fermilab, ANL, LBNL, (SLAC); India &amp; China?</a:t>
            </a:r>
          </a:p>
          <a:p>
            <a:pPr lvl="0"/>
            <a:endParaRPr lang="en-US" dirty="0"/>
          </a:p>
          <a:p>
            <a:pPr>
              <a:buClr>
                <a:srgbClr val="006600"/>
              </a:buClr>
              <a:buFont typeface="Symbol" pitchFamily="18" charset="2"/>
              <a:buChar char="Þ"/>
            </a:pPr>
            <a:r>
              <a:rPr lang="en-US" b="1" i="1" dirty="0">
                <a:solidFill>
                  <a:srgbClr val="006600"/>
                </a:solidFill>
              </a:rPr>
              <a:t>Oct 2016: Beam through </a:t>
            </a:r>
            <a:r>
              <a:rPr lang="en-US" b="1" i="1" dirty="0">
                <a:solidFill>
                  <a:srgbClr val="006600"/>
                </a:solidFill>
                <a:latin typeface="Symbol" pitchFamily="18" charset="2"/>
              </a:rPr>
              <a:t>b</a:t>
            </a:r>
            <a:r>
              <a:rPr lang="en-US" b="1" i="1" dirty="0">
                <a:solidFill>
                  <a:srgbClr val="006600"/>
                </a:solidFill>
              </a:rPr>
              <a:t>=0.1 , 0.2 CM at ~</a:t>
            </a:r>
            <a:r>
              <a:rPr lang="en-US" b="1" i="1" dirty="0" smtClean="0">
                <a:solidFill>
                  <a:srgbClr val="006600"/>
                </a:solidFill>
              </a:rPr>
              <a:t>10 </a:t>
            </a:r>
            <a:r>
              <a:rPr lang="en-US" b="1" i="1" dirty="0">
                <a:solidFill>
                  <a:srgbClr val="006600"/>
                </a:solidFill>
              </a:rPr>
              <a:t>MeV with nearly final parameters (1 mA </a:t>
            </a:r>
            <a:r>
              <a:rPr lang="en-US" b="1" i="1" dirty="0" err="1">
                <a:solidFill>
                  <a:srgbClr val="006600"/>
                </a:solidFill>
              </a:rPr>
              <a:t>cw</a:t>
            </a:r>
            <a:r>
              <a:rPr lang="en-US" b="1" i="1" dirty="0">
                <a:solidFill>
                  <a:srgbClr val="006600"/>
                </a:solidFill>
              </a:rPr>
              <a:t>, 5 mA peak, arbitrary bunch chopping)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3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0" y="381000"/>
            <a:ext cx="595079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sz="2800" dirty="0" smtClean="0"/>
              <a:t>PXIE Scope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458200" cy="22860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CW H- source delivering 5 </a:t>
            </a:r>
            <a:r>
              <a:rPr lang="en-US" sz="1600" dirty="0" err="1" smtClean="0"/>
              <a:t>mA</a:t>
            </a:r>
            <a:r>
              <a:rPr lang="en-US" sz="1600" dirty="0" smtClean="0"/>
              <a:t> at 30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pPr lvl="0"/>
            <a:r>
              <a:rPr lang="en-US" sz="1600" dirty="0" smtClean="0"/>
              <a:t>LEBT with beam pre-chopping</a:t>
            </a:r>
          </a:p>
          <a:p>
            <a:pPr lvl="0"/>
            <a:r>
              <a:rPr lang="en-US" sz="1600" dirty="0" smtClean="0"/>
              <a:t>CW RFQ operating at 162.5 MHz and delivering 5 </a:t>
            </a:r>
            <a:r>
              <a:rPr lang="en-US" sz="1600" dirty="0" err="1" smtClean="0"/>
              <a:t>mA</a:t>
            </a:r>
            <a:r>
              <a:rPr lang="en-US" sz="1600" dirty="0" smtClean="0"/>
              <a:t> at 2.1 </a:t>
            </a:r>
            <a:r>
              <a:rPr lang="en-US" sz="1600" dirty="0" err="1" smtClean="0"/>
              <a:t>MeV</a:t>
            </a:r>
            <a:endParaRPr lang="en-US" sz="1600" dirty="0" smtClean="0"/>
          </a:p>
          <a:p>
            <a:pPr lvl="0"/>
            <a:r>
              <a:rPr lang="en-US" sz="1600" dirty="0" smtClean="0"/>
              <a:t>MEBT with integrated wide band chopper and beam absorbers capable of generating arbitrary bunch patterns at 162.5 MHz,  and disposing of 4 </a:t>
            </a:r>
            <a:r>
              <a:rPr lang="en-US" sz="1600" dirty="0" err="1" smtClean="0"/>
              <a:t>mA</a:t>
            </a:r>
            <a:r>
              <a:rPr lang="en-US" sz="1600" dirty="0" smtClean="0"/>
              <a:t> average beam current</a:t>
            </a:r>
          </a:p>
          <a:p>
            <a:pPr lvl="0"/>
            <a:r>
              <a:rPr lang="en-US" sz="1600" dirty="0" smtClean="0"/>
              <a:t>Low beta superconducting </a:t>
            </a:r>
            <a:r>
              <a:rPr lang="en-US" sz="1600" dirty="0" err="1" smtClean="0"/>
              <a:t>cryomodules</a:t>
            </a:r>
            <a:r>
              <a:rPr lang="en-US" sz="1600" dirty="0" smtClean="0"/>
              <a:t> capable of accelerating 1 mA to 15 MeV</a:t>
            </a:r>
          </a:p>
          <a:p>
            <a:pPr lvl="0"/>
            <a:r>
              <a:rPr lang="en-US" sz="1600" dirty="0" smtClean="0"/>
              <a:t>Beam dump capable of accommodating 1 mA at 15 MeV (15 kW) for extended periods.</a:t>
            </a:r>
          </a:p>
          <a:p>
            <a:r>
              <a:rPr lang="en-US" sz="1600" dirty="0" smtClean="0"/>
              <a:t>Associated </a:t>
            </a:r>
            <a:r>
              <a:rPr lang="en-US" sz="1600" dirty="0"/>
              <a:t>beam </a:t>
            </a:r>
            <a:r>
              <a:rPr lang="en-US" sz="1600" dirty="0" smtClean="0"/>
              <a:t>diagnostics, utilities and shielding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0" y="1752600"/>
            <a:ext cx="7772400" cy="1600200"/>
            <a:chOff x="457200" y="1752600"/>
            <a:chExt cx="7772400" cy="1600200"/>
          </a:xfrm>
        </p:grpSpPr>
        <p:sp>
          <p:nvSpPr>
            <p:cNvPr id="23" name="TextBox 22"/>
            <p:cNvSpPr txBox="1"/>
            <p:nvPr/>
          </p:nvSpPr>
          <p:spPr>
            <a:xfrm>
              <a:off x="7239000" y="1752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Beam Dump</a:t>
              </a:r>
              <a:endParaRPr lang="en-US" sz="12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7200" y="1932801"/>
              <a:ext cx="7345682" cy="1419999"/>
              <a:chOff x="274318" y="1932801"/>
              <a:chExt cx="7345682" cy="141999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7200" y="2209800"/>
                <a:ext cx="91437" cy="45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09600" y="2209800"/>
                <a:ext cx="304800" cy="457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90600" y="2209800"/>
                <a:ext cx="838200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05000" y="2209800"/>
                <a:ext cx="2133600" cy="457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14800" y="2209800"/>
                <a:ext cx="1676400" cy="4572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867400" y="2209800"/>
                <a:ext cx="685800" cy="4572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29400" y="2209800"/>
                <a:ext cx="457200" cy="4572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62800" y="2209800"/>
                <a:ext cx="152400" cy="45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18" y="2667000"/>
                <a:ext cx="716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Ion Source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7200" y="1932801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LEBT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5328" y="1932801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RFQ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7000" y="19328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MEBT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1932801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HWR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67400" y="1932801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SSR1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0800" y="2743200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Diagnostics</a:t>
                </a:r>
                <a:endParaRPr lang="en-US" sz="1200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274318" y="3352800"/>
                <a:ext cx="73456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505200" y="29718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~40 m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sz="2800" dirty="0" smtClean="0"/>
              <a:t>Barriers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Intellectual</a:t>
            </a:r>
          </a:p>
          <a:p>
            <a:pPr lvl="1"/>
            <a:r>
              <a:rPr lang="en-US" dirty="0" smtClean="0"/>
              <a:t>Wideband Chopper</a:t>
            </a:r>
          </a:p>
          <a:p>
            <a:pPr lvl="1"/>
            <a:r>
              <a:rPr lang="en-US" dirty="0" smtClean="0"/>
              <a:t>Multi-MW target stations</a:t>
            </a:r>
          </a:p>
          <a:p>
            <a:pPr lvl="1"/>
            <a:r>
              <a:rPr lang="en-US" dirty="0" smtClean="0"/>
              <a:t>Halo formation/loss control and mitigation</a:t>
            </a:r>
          </a:p>
          <a:p>
            <a:pPr lvl="1"/>
            <a:r>
              <a:rPr lang="en-US" dirty="0" smtClean="0"/>
              <a:t>H- injection</a:t>
            </a:r>
          </a:p>
          <a:p>
            <a:pPr lvl="1"/>
            <a:r>
              <a:rPr lang="en-US" dirty="0" smtClean="0"/>
              <a:t>Cavity/</a:t>
            </a:r>
            <a:r>
              <a:rPr lang="en-US" dirty="0" err="1" smtClean="0"/>
              <a:t>cryomodule</a:t>
            </a:r>
            <a:r>
              <a:rPr lang="en-US" dirty="0" smtClean="0"/>
              <a:t> design and fabrication plan</a:t>
            </a:r>
          </a:p>
          <a:p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PXIE will probably cost $40-50M</a:t>
            </a:r>
          </a:p>
          <a:p>
            <a:pPr lvl="1"/>
            <a:r>
              <a:rPr lang="en-US" dirty="0" smtClean="0"/>
              <a:t>Another </a:t>
            </a:r>
            <a:r>
              <a:rPr lang="en-US" dirty="0" smtClean="0"/>
              <a:t>~$50M </a:t>
            </a:r>
            <a:r>
              <a:rPr lang="en-US" dirty="0" smtClean="0"/>
              <a:t>to complete </a:t>
            </a:r>
            <a:r>
              <a:rPr lang="en-US" dirty="0" err="1" smtClean="0"/>
              <a:t>srf</a:t>
            </a:r>
            <a:r>
              <a:rPr lang="en-US" dirty="0" smtClean="0"/>
              <a:t> R&amp;D and get to CD-3</a:t>
            </a:r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/>
              <a:t>Matrix organization – achieving </a:t>
            </a:r>
            <a:r>
              <a:rPr lang="en-US" dirty="0" smtClean="0"/>
              <a:t>appropriate priority within the divisions</a:t>
            </a:r>
          </a:p>
          <a:p>
            <a:pPr lvl="1"/>
            <a:r>
              <a:rPr lang="en-US" dirty="0" smtClean="0"/>
              <a:t>Staff fragmentation</a:t>
            </a:r>
            <a:endParaRPr lang="en-US" dirty="0"/>
          </a:p>
          <a:p>
            <a:pPr lvl="1"/>
            <a:r>
              <a:rPr lang="en-US" dirty="0" smtClean="0"/>
              <a:t>Integration of collaborators</a:t>
            </a:r>
          </a:p>
          <a:p>
            <a:pPr lvl="1"/>
            <a:r>
              <a:rPr lang="en-US" dirty="0" smtClean="0"/>
              <a:t>Coordination of Project X, SRF, and GAD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Update the RDR to current configuration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CD-0!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Assure all required documentation is up to date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Support laboratory preparations for the DOE Intensity Frontier Workshop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Initiate </a:t>
            </a:r>
            <a:r>
              <a:rPr lang="en-US" dirty="0"/>
              <a:t>work on Conceptual Design Report and other documentation for CD-1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Continue reliability modeling with OSU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Receive/evaluate reports from MC and mu2e Task Forces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Coordinate all collaboration activities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788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CW </a:t>
            </a:r>
            <a:r>
              <a:rPr lang="en-US" dirty="0" err="1" smtClean="0"/>
              <a:t>Linac</a:t>
            </a:r>
            <a:r>
              <a:rPr lang="en-US" dirty="0" smtClean="0"/>
              <a:t>/PXIE</a:t>
            </a:r>
          </a:p>
          <a:p>
            <a:pPr lvl="1"/>
            <a:r>
              <a:rPr lang="en-US" dirty="0" smtClean="0"/>
              <a:t>Conventional facilities @ CMTF</a:t>
            </a:r>
            <a:endParaRPr lang="en-US" dirty="0"/>
          </a:p>
          <a:p>
            <a:pPr lvl="2"/>
            <a:r>
              <a:rPr lang="en-US" dirty="0" smtClean="0"/>
              <a:t>Complete shielded enclosure – ready for </a:t>
            </a:r>
            <a:r>
              <a:rPr lang="en-US" dirty="0"/>
              <a:t>equipment installation.</a:t>
            </a:r>
          </a:p>
          <a:p>
            <a:pPr lvl="1"/>
            <a:r>
              <a:rPr lang="en-US" dirty="0"/>
              <a:t>LEBT</a:t>
            </a:r>
          </a:p>
          <a:p>
            <a:pPr lvl="2"/>
            <a:r>
              <a:rPr lang="en-US" dirty="0" smtClean="0"/>
              <a:t>Complete design and all </a:t>
            </a:r>
            <a:r>
              <a:rPr lang="en-US" dirty="0"/>
              <a:t>parts </a:t>
            </a:r>
            <a:r>
              <a:rPr lang="en-US" dirty="0" smtClean="0"/>
              <a:t>ordered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Ion source commissioning (at LBNL)</a:t>
            </a:r>
            <a:endParaRPr lang="en-US" dirty="0"/>
          </a:p>
          <a:p>
            <a:pPr lvl="1"/>
            <a:r>
              <a:rPr lang="en-US" dirty="0"/>
              <a:t>RFQ</a:t>
            </a:r>
          </a:p>
          <a:p>
            <a:pPr lvl="2"/>
            <a:r>
              <a:rPr lang="en-US" dirty="0" smtClean="0"/>
              <a:t>Complete design, ready </a:t>
            </a:r>
            <a:r>
              <a:rPr lang="en-US" dirty="0"/>
              <a:t>for procurement (</a:t>
            </a:r>
            <a:r>
              <a:rPr lang="en-US" dirty="0" smtClean="0"/>
              <a:t>LBNL/FNAL)</a:t>
            </a:r>
            <a:endParaRPr lang="en-US" dirty="0"/>
          </a:p>
          <a:p>
            <a:pPr lvl="2"/>
            <a:r>
              <a:rPr lang="en-US" dirty="0" smtClean="0"/>
              <a:t>Specifications complete, ready for procurement: </a:t>
            </a:r>
            <a:r>
              <a:rPr lang="en-US" dirty="0" err="1"/>
              <a:t>rf</a:t>
            </a:r>
            <a:r>
              <a:rPr lang="en-US" dirty="0"/>
              <a:t> </a:t>
            </a:r>
            <a:r>
              <a:rPr lang="en-US" dirty="0" smtClean="0"/>
              <a:t>&amp; water systems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MEBT</a:t>
            </a:r>
          </a:p>
          <a:p>
            <a:pPr lvl="2"/>
            <a:r>
              <a:rPr lang="en-US" dirty="0" smtClean="0"/>
              <a:t>Vacuum </a:t>
            </a:r>
            <a:r>
              <a:rPr lang="en-US" dirty="0"/>
              <a:t>prototype </a:t>
            </a:r>
            <a:r>
              <a:rPr lang="en-US" dirty="0" smtClean="0"/>
              <a:t>chopper kicker tested (bandwidth and average power)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12 kW </a:t>
            </a:r>
            <a:r>
              <a:rPr lang="en-US" dirty="0"/>
              <a:t>prototype beam </a:t>
            </a:r>
            <a:r>
              <a:rPr lang="en-US" dirty="0" smtClean="0"/>
              <a:t>absorber </a:t>
            </a:r>
            <a:r>
              <a:rPr lang="en-US" dirty="0"/>
              <a:t>designed, </a:t>
            </a:r>
            <a:r>
              <a:rPr lang="en-US" dirty="0" smtClean="0"/>
              <a:t>fabricated and </a:t>
            </a:r>
            <a:r>
              <a:rPr lang="en-US" dirty="0"/>
              <a:t>tested </a:t>
            </a:r>
            <a:r>
              <a:rPr lang="en-US" dirty="0" smtClean="0"/>
              <a:t> (e-beam)</a:t>
            </a:r>
            <a:r>
              <a:rPr lang="en-US" b="1" dirty="0">
                <a:solidFill>
                  <a:srgbClr val="C00000"/>
                </a:solidFill>
              </a:rPr>
              <a:t> *</a:t>
            </a:r>
          </a:p>
          <a:p>
            <a:pPr lvl="2"/>
            <a:r>
              <a:rPr lang="en-US" dirty="0" smtClean="0"/>
              <a:t>MEBT design 50</a:t>
            </a:r>
            <a:r>
              <a:rPr lang="en-US" dirty="0"/>
              <a:t>% </a:t>
            </a:r>
            <a:r>
              <a:rPr lang="en-US" dirty="0" smtClean="0"/>
              <a:t>complete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* Need a mechanical engineer assigned to each of these activities: ~2.5 FTE total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CW </a:t>
            </a:r>
            <a:r>
              <a:rPr lang="en-US" dirty="0" err="1" smtClean="0"/>
              <a:t>Linac</a:t>
            </a:r>
            <a:r>
              <a:rPr lang="en-US" dirty="0" smtClean="0"/>
              <a:t>/design &amp; development</a:t>
            </a:r>
          </a:p>
          <a:p>
            <a:pPr lvl="1"/>
            <a:r>
              <a:rPr lang="en-US" dirty="0"/>
              <a:t>Complete lattice design for CW </a:t>
            </a:r>
            <a:r>
              <a:rPr lang="en-US" dirty="0" err="1"/>
              <a:t>linac</a:t>
            </a:r>
            <a:r>
              <a:rPr lang="en-US" dirty="0"/>
              <a:t> (including front end)</a:t>
            </a:r>
          </a:p>
          <a:p>
            <a:pPr lvl="2"/>
            <a:r>
              <a:rPr lang="en-US" dirty="0" smtClean="0"/>
              <a:t>Preliminary specifications on all </a:t>
            </a:r>
            <a:r>
              <a:rPr lang="en-US" dirty="0" err="1" smtClean="0"/>
              <a:t>linac</a:t>
            </a:r>
            <a:r>
              <a:rPr lang="en-US" dirty="0" smtClean="0"/>
              <a:t> components: cavities, </a:t>
            </a:r>
            <a:r>
              <a:rPr lang="en-US" dirty="0"/>
              <a:t>CM, magnets, correctors, </a:t>
            </a:r>
            <a:r>
              <a:rPr lang="en-US" dirty="0" smtClean="0"/>
              <a:t>diagnostics</a:t>
            </a:r>
            <a:endParaRPr lang="en-US" dirty="0"/>
          </a:p>
          <a:p>
            <a:pPr lvl="1"/>
            <a:r>
              <a:rPr lang="en-US" dirty="0" smtClean="0"/>
              <a:t>Beam </a:t>
            </a:r>
            <a:r>
              <a:rPr lang="en-US" dirty="0"/>
              <a:t>dynamics studies</a:t>
            </a:r>
          </a:p>
          <a:p>
            <a:pPr lvl="2"/>
            <a:r>
              <a:rPr lang="en-US" dirty="0" smtClean="0"/>
              <a:t>Preliminary tolerances: alignment, stability, optical mismatch</a:t>
            </a:r>
            <a:endParaRPr lang="en-US" dirty="0"/>
          </a:p>
          <a:p>
            <a:pPr lvl="2"/>
            <a:r>
              <a:rPr lang="en-US" dirty="0"/>
              <a:t>Failure </a:t>
            </a:r>
            <a:r>
              <a:rPr lang="en-US" dirty="0" smtClean="0"/>
              <a:t>analysis: effect </a:t>
            </a:r>
            <a:r>
              <a:rPr lang="en-US" dirty="0"/>
              <a:t>of failed components on </a:t>
            </a:r>
            <a:r>
              <a:rPr lang="en-US" dirty="0" smtClean="0"/>
              <a:t>performance and </a:t>
            </a:r>
            <a:r>
              <a:rPr lang="en-US" dirty="0"/>
              <a:t>correction schemes</a:t>
            </a:r>
          </a:p>
          <a:p>
            <a:pPr lvl="1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 smtClean="0"/>
              <a:t>RF sources (w/ SLAC, India) </a:t>
            </a:r>
            <a:endParaRPr lang="en-US" dirty="0"/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 smtClean="0"/>
              <a:t>325 </a:t>
            </a:r>
            <a:r>
              <a:rPr lang="en-US" dirty="0"/>
              <a:t>MHz test </a:t>
            </a:r>
            <a:r>
              <a:rPr lang="en-US" dirty="0" smtClean="0"/>
              <a:t>stand operational at MDB </a:t>
            </a:r>
            <a:r>
              <a:rPr lang="en-US" dirty="0"/>
              <a:t>(couplers</a:t>
            </a:r>
            <a:r>
              <a:rPr lang="en-US" dirty="0" smtClean="0"/>
              <a:t>)</a:t>
            </a:r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 smtClean="0"/>
              <a:t>Complete coupler designs; prototype</a:t>
            </a:r>
            <a:endParaRPr lang="en-US" dirty="0"/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/>
              <a:t>Solid </a:t>
            </a:r>
            <a:r>
              <a:rPr lang="en-US" dirty="0" smtClean="0"/>
              <a:t>state development  at 650 MHz (w/SLAC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/>
              <a:t>Cryogenics</a:t>
            </a:r>
          </a:p>
          <a:p>
            <a:pPr lvl="2">
              <a:spcBef>
                <a:spcPts val="300"/>
              </a:spcBef>
              <a:tabLst>
                <a:tab pos="5086350" algn="r"/>
                <a:tab pos="6800850" algn="r"/>
                <a:tab pos="7777163" algn="r"/>
              </a:tabLst>
            </a:pPr>
            <a:r>
              <a:rPr lang="en-US" dirty="0"/>
              <a:t>Heat load estimates, pre-conceptual design, segmentation</a:t>
            </a:r>
          </a:p>
          <a:p>
            <a:pPr lvl="1"/>
            <a:r>
              <a:rPr lang="en-US" dirty="0" smtClean="0"/>
              <a:t>Design SSR1 (test) </a:t>
            </a:r>
            <a:r>
              <a:rPr lang="en-US" dirty="0" err="1" smtClean="0"/>
              <a:t>cryomodule</a:t>
            </a: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788568"/>
          </a:xfrm>
        </p:spPr>
        <p:txBody>
          <a:bodyPr>
            <a:normAutofit/>
          </a:bodyPr>
          <a:lstStyle/>
          <a:p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/>
              <a:t>Complete lattice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Specifications </a:t>
            </a:r>
            <a:r>
              <a:rPr lang="en-US" dirty="0"/>
              <a:t>for </a:t>
            </a:r>
            <a:r>
              <a:rPr lang="en-US" dirty="0" smtClean="0"/>
              <a:t>alignment and </a:t>
            </a:r>
            <a:r>
              <a:rPr lang="en-US" dirty="0"/>
              <a:t>RF </a:t>
            </a:r>
            <a:r>
              <a:rPr lang="en-US" dirty="0" smtClean="0"/>
              <a:t>tolerances</a:t>
            </a:r>
            <a:endParaRPr lang="en-US" dirty="0"/>
          </a:p>
          <a:p>
            <a:pPr lvl="2"/>
            <a:r>
              <a:rPr lang="en-US" dirty="0" smtClean="0"/>
              <a:t>Failure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of the transport lines </a:t>
            </a:r>
            <a:r>
              <a:rPr lang="en-US" dirty="0" smtClean="0"/>
              <a:t>to/from pulsed </a:t>
            </a:r>
            <a:r>
              <a:rPr lang="en-US" dirty="0" err="1" smtClean="0"/>
              <a:t>linac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onceptual </a:t>
            </a:r>
            <a:r>
              <a:rPr lang="en-US" dirty="0"/>
              <a:t>design of the HLRF </a:t>
            </a:r>
            <a:r>
              <a:rPr lang="en-US" dirty="0" smtClean="0"/>
              <a:t>system </a:t>
            </a:r>
            <a:endParaRPr lang="en-US" dirty="0"/>
          </a:p>
          <a:p>
            <a:pPr lvl="2"/>
            <a:r>
              <a:rPr lang="en-US" dirty="0" smtClean="0"/>
              <a:t>Systems specifications</a:t>
            </a:r>
          </a:p>
          <a:p>
            <a:pPr lvl="2"/>
            <a:r>
              <a:rPr lang="en-US" dirty="0" smtClean="0"/>
              <a:t>Survey of alternatives (klystron, IOT, magnetron) </a:t>
            </a:r>
            <a:endParaRPr lang="en-US" dirty="0"/>
          </a:p>
          <a:p>
            <a:pPr lvl="1"/>
            <a:r>
              <a:rPr lang="en-US" dirty="0" smtClean="0"/>
              <a:t>LLRF performance </a:t>
            </a:r>
            <a:r>
              <a:rPr lang="en-US" dirty="0"/>
              <a:t>study </a:t>
            </a:r>
            <a:r>
              <a:rPr lang="en-US" dirty="0" smtClean="0"/>
              <a:t>for </a:t>
            </a:r>
            <a:r>
              <a:rPr lang="en-US" dirty="0"/>
              <a:t>long pulse </a:t>
            </a:r>
            <a:r>
              <a:rPr lang="en-US" dirty="0" smtClean="0"/>
              <a:t>operation. </a:t>
            </a:r>
            <a:endParaRPr lang="en-US" dirty="0"/>
          </a:p>
          <a:p>
            <a:pPr lvl="1"/>
            <a:r>
              <a:rPr lang="en-US" dirty="0"/>
              <a:t>Complete conceptual and EM design of </a:t>
            </a:r>
            <a:r>
              <a:rPr lang="en-US" dirty="0" err="1"/>
              <a:t>splittable</a:t>
            </a:r>
            <a:r>
              <a:rPr lang="en-US" dirty="0"/>
              <a:t> SC </a:t>
            </a:r>
            <a:r>
              <a:rPr lang="en-US" dirty="0" smtClean="0"/>
              <a:t>(focusing) magnet</a:t>
            </a:r>
            <a:endParaRPr lang="en-US" dirty="0"/>
          </a:p>
          <a:p>
            <a:pPr lvl="1"/>
            <a:r>
              <a:rPr lang="en-US" dirty="0"/>
              <a:t>Conceptual design of the cryogenic systems and </a:t>
            </a:r>
            <a:r>
              <a:rPr lang="en-US" dirty="0" smtClean="0"/>
              <a:t>specifications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pecifications </a:t>
            </a:r>
            <a:r>
              <a:rPr lang="en-US" dirty="0"/>
              <a:t>for beam diagnostics in </a:t>
            </a:r>
            <a:r>
              <a:rPr lang="en-US" dirty="0" err="1"/>
              <a:t>Linac</a:t>
            </a:r>
            <a:r>
              <a:rPr lang="en-US" dirty="0"/>
              <a:t> and transport </a:t>
            </a:r>
            <a:r>
              <a:rPr lang="en-US" dirty="0" smtClean="0"/>
              <a:t>lines</a:t>
            </a: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63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 Injector/Recycler</a:t>
            </a:r>
          </a:p>
          <a:p>
            <a:pPr lvl="1"/>
            <a:r>
              <a:rPr lang="en-US" dirty="0"/>
              <a:t>RF systems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omplete design </a:t>
            </a:r>
            <a:r>
              <a:rPr lang="en-US" dirty="0"/>
              <a:t>of the second </a:t>
            </a:r>
            <a:r>
              <a:rPr lang="en-US" dirty="0" smtClean="0"/>
              <a:t>harmonic (106 MHz) </a:t>
            </a:r>
            <a:r>
              <a:rPr lang="en-US" dirty="0"/>
              <a:t>cavity </a:t>
            </a:r>
            <a:r>
              <a:rPr lang="en-US" dirty="0" smtClean="0"/>
              <a:t>(w/SLAC) </a:t>
            </a:r>
            <a:endParaRPr lang="en-US" dirty="0"/>
          </a:p>
          <a:p>
            <a:pPr lvl="2"/>
            <a:r>
              <a:rPr lang="en-US" dirty="0" smtClean="0"/>
              <a:t>Fabricate </a:t>
            </a:r>
            <a:r>
              <a:rPr lang="en-US" dirty="0"/>
              <a:t>53 MHz cavity mockup for </a:t>
            </a:r>
            <a:r>
              <a:rPr lang="en-US" dirty="0" smtClean="0"/>
              <a:t>low </a:t>
            </a:r>
            <a:r>
              <a:rPr lang="en-US" dirty="0"/>
              <a:t>level </a:t>
            </a:r>
            <a:r>
              <a:rPr lang="en-US" dirty="0" smtClean="0"/>
              <a:t>measurements </a:t>
            </a:r>
            <a:endParaRPr lang="en-US" dirty="0"/>
          </a:p>
          <a:p>
            <a:pPr lvl="1"/>
            <a:r>
              <a:rPr lang="en-US" dirty="0"/>
              <a:t>Instabilities </a:t>
            </a:r>
          </a:p>
          <a:p>
            <a:pPr lvl="2"/>
            <a:r>
              <a:rPr lang="en-US" dirty="0"/>
              <a:t>e-cloud </a:t>
            </a:r>
          </a:p>
          <a:p>
            <a:pPr lvl="3"/>
            <a:r>
              <a:rPr lang="en-US" dirty="0"/>
              <a:t>I</a:t>
            </a:r>
            <a:r>
              <a:rPr lang="en-US" dirty="0" smtClean="0"/>
              <a:t>n-situ </a:t>
            </a:r>
            <a:r>
              <a:rPr lang="en-US" dirty="0"/>
              <a:t>measurements of different material samples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Evaluate beam </a:t>
            </a:r>
            <a:r>
              <a:rPr lang="en-US" dirty="0"/>
              <a:t>conditioning effect on </a:t>
            </a:r>
            <a:r>
              <a:rPr lang="en-US" dirty="0" smtClean="0"/>
              <a:t>SEY (in MI). </a:t>
            </a:r>
            <a:endParaRPr lang="en-US" dirty="0"/>
          </a:p>
          <a:p>
            <a:pPr lvl="3"/>
            <a:r>
              <a:rPr lang="en-US" dirty="0" smtClean="0"/>
              <a:t>Set-up </a:t>
            </a:r>
            <a:r>
              <a:rPr lang="en-US" dirty="0"/>
              <a:t>coating facility (sputtering) in E4R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Space </a:t>
            </a:r>
            <a:r>
              <a:rPr lang="en-US" dirty="0"/>
              <a:t>Charge </a:t>
            </a:r>
          </a:p>
          <a:p>
            <a:pPr lvl="3"/>
            <a:r>
              <a:rPr lang="en-US" dirty="0"/>
              <a:t>Continue </a:t>
            </a:r>
            <a:r>
              <a:rPr lang="en-US" dirty="0" smtClean="0"/>
              <a:t>simulations </a:t>
            </a:r>
            <a:r>
              <a:rPr lang="en-US" dirty="0"/>
              <a:t>with SYNERGIA and </a:t>
            </a:r>
            <a:r>
              <a:rPr lang="en-US" dirty="0" smtClean="0"/>
              <a:t>IMPACT/MLI</a:t>
            </a:r>
            <a:endParaRPr lang="en-US" dirty="0"/>
          </a:p>
          <a:p>
            <a:pPr lvl="1"/>
            <a:r>
              <a:rPr lang="en-US" dirty="0"/>
              <a:t>H- Stripping injection</a:t>
            </a:r>
          </a:p>
          <a:p>
            <a:pPr lvl="2"/>
            <a:r>
              <a:rPr lang="en-US" dirty="0"/>
              <a:t>Simulate rotating foil with tracking. </a:t>
            </a:r>
          </a:p>
          <a:p>
            <a:pPr lvl="3"/>
            <a:r>
              <a:rPr lang="en-US" dirty="0" smtClean="0"/>
              <a:t>Rotating foil prototype (w/ANL) </a:t>
            </a:r>
            <a:endParaRPr lang="en-US" dirty="0"/>
          </a:p>
          <a:p>
            <a:pPr lvl="2"/>
            <a:r>
              <a:rPr lang="en-US" dirty="0" smtClean="0"/>
              <a:t>Order </a:t>
            </a:r>
            <a:r>
              <a:rPr lang="en-US" dirty="0"/>
              <a:t>parts for Laser stripping </a:t>
            </a:r>
            <a:r>
              <a:rPr lang="en-US" dirty="0" smtClean="0"/>
              <a:t>R&amp;D (w/SNS)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Introduction: Background information, recent accomplishments, history</a:t>
            </a:r>
          </a:p>
          <a:p>
            <a:pPr lvl="0"/>
            <a:r>
              <a:rPr lang="en-US" dirty="0"/>
              <a:t>Strategy</a:t>
            </a:r>
          </a:p>
          <a:p>
            <a:pPr lvl="1"/>
            <a:r>
              <a:rPr lang="en-US" dirty="0"/>
              <a:t>Ultimate goal: where should this activity be in 10 years?  What is the central overarching goal of this activity?</a:t>
            </a:r>
          </a:p>
          <a:p>
            <a:pPr lvl="1"/>
            <a:r>
              <a:rPr lang="en-US" dirty="0"/>
              <a:t>Goals in the near-term, mid-term and long-term: What are some clear goals for this activity over the next 10 years?  What are the targeted outcomes (i.e. specific goals with a milestone) </a:t>
            </a:r>
          </a:p>
          <a:p>
            <a:pPr lvl="1"/>
            <a:r>
              <a:rPr lang="en-US" dirty="0"/>
              <a:t>Overall plan: Describe the full plan for this activity as it develops over the full life of the activity, or over the next 10 years.</a:t>
            </a:r>
          </a:p>
          <a:p>
            <a:pPr lvl="1"/>
            <a:r>
              <a:rPr lang="en-US" dirty="0"/>
              <a:t>Barriers: are there systematic barriers (structural, intellectual, financial, organizational,…) that need to be solved in order to reach the ultimate goal?</a:t>
            </a:r>
          </a:p>
          <a:p>
            <a:pPr lvl="0"/>
            <a:r>
              <a:rPr lang="en-US" dirty="0"/>
              <a:t>Near-term plan</a:t>
            </a:r>
          </a:p>
          <a:p>
            <a:pPr lvl="1"/>
            <a:r>
              <a:rPr lang="en-US" dirty="0"/>
              <a:t>FY12 Plan: what do we plan on doing this year?  What are the actual tasks that have to be carried out and what are all the </a:t>
            </a:r>
            <a:r>
              <a:rPr lang="en-US" dirty="0" err="1"/>
              <a:t>subactivities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FY12 Deliverables: what will be accomplished by the end of FY12?</a:t>
            </a:r>
          </a:p>
          <a:p>
            <a:pPr lvl="1"/>
            <a:r>
              <a:rPr lang="en-US" dirty="0"/>
              <a:t>FY12 Metrics: how should we measure the success of this activity this year?  Identify quantifiable metrics, milestones and goals.</a:t>
            </a:r>
          </a:p>
          <a:p>
            <a:pPr lvl="1"/>
            <a:r>
              <a:rPr lang="en-US" dirty="0"/>
              <a:t>FY13 and 14 Plans and goals: what are the goals for this activity in FY13 and FY14?</a:t>
            </a:r>
          </a:p>
          <a:p>
            <a:pPr lvl="0"/>
            <a:r>
              <a:rPr lang="en-US" dirty="0"/>
              <a:t>Resources</a:t>
            </a:r>
          </a:p>
          <a:p>
            <a:pPr lvl="1"/>
            <a:r>
              <a:rPr lang="en-US" dirty="0"/>
              <a:t>What resources are needed to meet this year’s goals?  Are the planned resources consistent with the established goals and milestones?</a:t>
            </a:r>
          </a:p>
          <a:p>
            <a:pPr lvl="1"/>
            <a:r>
              <a:rPr lang="en-US" dirty="0"/>
              <a:t>What resources are needed to meet the 10 year goal?</a:t>
            </a:r>
          </a:p>
          <a:p>
            <a:pPr lvl="0"/>
            <a:r>
              <a:rPr lang="en-US" dirty="0"/>
              <a:t>Risks</a:t>
            </a:r>
          </a:p>
          <a:p>
            <a:pPr lvl="1"/>
            <a:r>
              <a:rPr lang="en-US" dirty="0"/>
              <a:t>What are the risks to this year’s plan?</a:t>
            </a:r>
          </a:p>
          <a:p>
            <a:pPr lvl="1"/>
            <a:r>
              <a:rPr lang="en-US" dirty="0"/>
              <a:t>What are the risks to reaching the 10-year goals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3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788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Experimental Facilities</a:t>
            </a:r>
          </a:p>
          <a:p>
            <a:pPr lvl="1"/>
            <a:r>
              <a:rPr lang="en-US" dirty="0" smtClean="0"/>
              <a:t>Prepare for DOE workshop</a:t>
            </a:r>
          </a:p>
          <a:p>
            <a:pPr lvl="1"/>
            <a:r>
              <a:rPr lang="en-US" dirty="0" smtClean="0"/>
              <a:t>Preliminary identification of day one experiments and facilities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Conventional Facilities</a:t>
            </a:r>
          </a:p>
          <a:p>
            <a:pPr lvl="1"/>
            <a:r>
              <a:rPr lang="en-US" dirty="0" smtClean="0"/>
              <a:t>Master </a:t>
            </a:r>
            <a:r>
              <a:rPr lang="en-US" dirty="0"/>
              <a:t>planning </a:t>
            </a:r>
            <a:r>
              <a:rPr lang="en-US" dirty="0" smtClean="0"/>
              <a:t>as relate </a:t>
            </a:r>
            <a:r>
              <a:rPr lang="en-US" dirty="0"/>
              <a:t>to PX siting and utility </a:t>
            </a:r>
            <a:r>
              <a:rPr lang="en-US" dirty="0" smtClean="0"/>
              <a:t>needs</a:t>
            </a:r>
          </a:p>
          <a:p>
            <a:pPr lvl="2"/>
            <a:r>
              <a:rPr lang="en-US" dirty="0" smtClean="0"/>
              <a:t>Consolidation </a:t>
            </a:r>
            <a:r>
              <a:rPr lang="en-US" dirty="0"/>
              <a:t>of new project (LBNE, MU2E, </a:t>
            </a:r>
            <a:r>
              <a:rPr lang="en-US" dirty="0" smtClean="0"/>
              <a:t>PX, g-2) infrastructure</a:t>
            </a:r>
            <a:endParaRPr lang="en-US" dirty="0"/>
          </a:p>
          <a:p>
            <a:pPr lvl="1"/>
            <a:r>
              <a:rPr lang="en-US" dirty="0" smtClean="0"/>
              <a:t>Preliminary </a:t>
            </a:r>
            <a:r>
              <a:rPr lang="en-US" dirty="0"/>
              <a:t>design of critical infrastructure needs:</a:t>
            </a:r>
          </a:p>
          <a:p>
            <a:pPr lvl="2"/>
            <a:r>
              <a:rPr lang="en-US" dirty="0" smtClean="0"/>
              <a:t>Electrical </a:t>
            </a:r>
            <a:r>
              <a:rPr lang="en-US" dirty="0"/>
              <a:t>single lines and load tables</a:t>
            </a:r>
          </a:p>
          <a:p>
            <a:pPr lvl="2"/>
            <a:r>
              <a:rPr lang="en-US" dirty="0" smtClean="0"/>
              <a:t>Cooling </a:t>
            </a:r>
            <a:r>
              <a:rPr lang="en-US" dirty="0"/>
              <a:t>schematics with input from pond </a:t>
            </a:r>
            <a:r>
              <a:rPr lang="en-US" dirty="0" smtClean="0"/>
              <a:t>studies; </a:t>
            </a:r>
            <a:r>
              <a:rPr lang="en-US" dirty="0"/>
              <a:t>cost analysis of various cooling options (cooling towers, new pond(s), ICW, etc.)</a:t>
            </a:r>
          </a:p>
          <a:p>
            <a:pPr lvl="2"/>
            <a:r>
              <a:rPr lang="en-US" dirty="0" smtClean="0"/>
              <a:t>Update </a:t>
            </a:r>
            <a:r>
              <a:rPr lang="en-US" dirty="0"/>
              <a:t>siting scenarios against latest wetland studies, </a:t>
            </a:r>
            <a:endParaRPr lang="en-US" dirty="0" smtClean="0"/>
          </a:p>
          <a:p>
            <a:pPr lvl="2"/>
            <a:r>
              <a:rPr lang="en-US" dirty="0" smtClean="0"/>
              <a:t>Discipline </a:t>
            </a:r>
            <a:r>
              <a:rPr lang="en-US" dirty="0"/>
              <a:t>reviews of CD-0 cost estimate </a:t>
            </a:r>
            <a:r>
              <a:rPr lang="en-US" dirty="0" smtClean="0"/>
              <a:t>Review </a:t>
            </a:r>
            <a:r>
              <a:rPr lang="en-US" dirty="0"/>
              <a:t>and revise RLS to support a CD-0 review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support of alternate configurations, value engineering and phasing options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br>
              <a:rPr lang="en-US" dirty="0" smtClean="0"/>
            </a:br>
            <a:r>
              <a:rPr lang="en-US" sz="2800" dirty="0" smtClean="0"/>
              <a:t>Goals for FY2013-14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032"/>
            <a:ext cx="8382000" cy="4636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 goal is to get to CD-2 by the end of FY2014</a:t>
            </a:r>
          </a:p>
          <a:p>
            <a:pPr lvl="1"/>
            <a:r>
              <a:rPr lang="en-US" dirty="0" smtClean="0"/>
              <a:t>Complete a Conceptual Design Report</a:t>
            </a:r>
          </a:p>
          <a:p>
            <a:pPr lvl="1"/>
            <a:r>
              <a:rPr lang="en-US" dirty="0" smtClean="0"/>
              <a:t>Establish Project X configuration</a:t>
            </a:r>
          </a:p>
          <a:p>
            <a:pPr lvl="2"/>
            <a:r>
              <a:rPr lang="en-US" dirty="0" smtClean="0"/>
              <a:t>Backed up by beam simulations and technology development</a:t>
            </a:r>
          </a:p>
          <a:p>
            <a:pPr lvl="1"/>
            <a:r>
              <a:rPr lang="en-US" dirty="0" smtClean="0"/>
              <a:t>Identify baseline technologies for all major systems</a:t>
            </a:r>
          </a:p>
          <a:p>
            <a:pPr lvl="2"/>
            <a:r>
              <a:rPr lang="en-US" dirty="0" smtClean="0"/>
              <a:t>Feasible solutions for: wideband chopper, H- injection, long pulse operations, </a:t>
            </a:r>
          </a:p>
          <a:p>
            <a:pPr lvl="1"/>
            <a:r>
              <a:rPr lang="en-US" dirty="0" smtClean="0"/>
              <a:t>Complete baseline cost estimate and resource loaded schedule</a:t>
            </a:r>
          </a:p>
          <a:p>
            <a:pPr lvl="1"/>
            <a:r>
              <a:rPr lang="en-US" dirty="0" smtClean="0"/>
              <a:t>Semi-infinite list of documentation</a:t>
            </a:r>
          </a:p>
          <a:p>
            <a:pPr lvl="2"/>
            <a:r>
              <a:rPr lang="en-US" dirty="0" smtClean="0"/>
              <a:t>CDR, RMP, RA, AS, PMP, PEP, HA, EA, SVAR</a:t>
            </a:r>
          </a:p>
          <a:p>
            <a:pPr lvl="1"/>
            <a:r>
              <a:rPr lang="en-US" dirty="0" smtClean="0"/>
              <a:t>Agreed upon responsibilities among collaborators for the construction phase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Major SRF Goals</a:t>
            </a:r>
          </a:p>
          <a:p>
            <a:pPr lvl="1"/>
            <a:r>
              <a:rPr lang="en-US" dirty="0" err="1" smtClean="0"/>
              <a:t>Protoype</a:t>
            </a:r>
            <a:r>
              <a:rPr lang="en-US" dirty="0" smtClean="0"/>
              <a:t> of every cavity type, meeting performance requirements in horizontal test</a:t>
            </a:r>
          </a:p>
          <a:p>
            <a:pPr lvl="1"/>
            <a:r>
              <a:rPr lang="en-US" dirty="0" err="1" smtClean="0"/>
              <a:t>Cryomodule</a:t>
            </a:r>
            <a:r>
              <a:rPr lang="en-US" dirty="0" smtClean="0"/>
              <a:t> design for all cavity types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 err="1" smtClean="0"/>
              <a:t>cryomodule</a:t>
            </a:r>
            <a:r>
              <a:rPr lang="en-US" dirty="0" smtClean="0"/>
              <a:t> for each frequency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205" y="274638"/>
            <a:ext cx="56749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2800" dirty="0" smtClean="0"/>
              <a:t>FY2012 Budget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43434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Note: Dollar amounts are </a:t>
            </a:r>
            <a:r>
              <a:rPr lang="en-US" i="1" u="sng" dirty="0" smtClean="0">
                <a:solidFill>
                  <a:srgbClr val="C00000"/>
                </a:solidFill>
              </a:rPr>
              <a:t>direct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$600K of collaborator funding in 1.2 forward funded in FY11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WBS consistent with what we will use as a project</a:t>
            </a:r>
          </a:p>
          <a:p>
            <a:r>
              <a:rPr lang="en-US" dirty="0" smtClean="0"/>
              <a:t>FY12 budget has been developed within this WBS</a:t>
            </a:r>
          </a:p>
          <a:p>
            <a:r>
              <a:rPr lang="en-US" dirty="0" smtClean="0"/>
              <a:t>A new set of task codes, aligned with this WBS, will become operational on October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26"/>
          <p:cNvGrpSpPr>
            <a:grpSpLocks noChangeAspect="1"/>
          </p:cNvGrpSpPr>
          <p:nvPr/>
        </p:nvGrpSpPr>
        <p:grpSpPr bwMode="auto">
          <a:xfrm>
            <a:off x="533400" y="1730976"/>
            <a:ext cx="8232298" cy="2612424"/>
            <a:chOff x="1440" y="2660"/>
            <a:chExt cx="9430" cy="2992"/>
          </a:xfrm>
        </p:grpSpPr>
        <p:sp>
          <p:nvSpPr>
            <p:cNvPr id="7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440" y="2660"/>
              <a:ext cx="9430" cy="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41"/>
            <p:cNvSpPr txBox="1">
              <a:spLocks noChangeArrowheads="1"/>
            </p:cNvSpPr>
            <p:nvPr/>
          </p:nvSpPr>
          <p:spPr bwMode="auto">
            <a:xfrm>
              <a:off x="5120" y="2847"/>
              <a:ext cx="2070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1.0 Project X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1440" y="3781"/>
              <a:ext cx="1380" cy="1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1.1 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Project Management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b="1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r"/>
                </a:tabLst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FTE	6.0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r"/>
                </a:tabLst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M&amp;S	$300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r"/>
                </a:tabLst>
              </a:pPr>
              <a:r>
                <a:rPr lang="en-US" altLang="ja-JP" sz="12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	$0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r"/>
                </a:tabLst>
              </a:pP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MR	$200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3050" y="3782"/>
              <a:ext cx="1380" cy="16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1.2 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CW </a:t>
              </a:r>
              <a:r>
                <a:rPr kumimoji="0" lang="en-US" altLang="ja-JP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Linac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FTE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17.5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M&amp;S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$2310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</a:t>
              </a: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endParaRPr lang="en-US" altLang="ja-JP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6270" y="3783"/>
              <a:ext cx="1380" cy="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1.4 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MI/ Recycler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FTE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3.6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M&amp;S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$200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$250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4660" y="3782"/>
              <a:ext cx="1380" cy="16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1.3 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Pulsed </a:t>
              </a:r>
              <a:r>
                <a:rPr kumimoji="0" lang="en-US" altLang="ja-JP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Linac</a:t>
              </a: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FTE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4.35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M&amp;S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$50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9490" y="3782"/>
              <a:ext cx="1380" cy="16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1.6 Conventional Facilities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b="1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FTE	0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M&amp;S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$170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	$0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35"/>
            <p:cNvSpPr>
              <a:spLocks noChangeShapeType="1"/>
            </p:cNvSpPr>
            <p:nvPr/>
          </p:nvSpPr>
          <p:spPr bwMode="auto">
            <a:xfrm>
              <a:off x="2130" y="3595"/>
              <a:ext cx="805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34"/>
            <p:cNvSpPr>
              <a:spLocks noChangeShapeType="1"/>
            </p:cNvSpPr>
            <p:nvPr/>
          </p:nvSpPr>
          <p:spPr bwMode="auto">
            <a:xfrm flipV="1">
              <a:off x="2130" y="3595"/>
              <a:ext cx="1" cy="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33"/>
            <p:cNvSpPr>
              <a:spLocks noChangeShapeType="1"/>
            </p:cNvSpPr>
            <p:nvPr/>
          </p:nvSpPr>
          <p:spPr bwMode="auto">
            <a:xfrm flipV="1">
              <a:off x="3740" y="3597"/>
              <a:ext cx="1" cy="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32"/>
            <p:cNvSpPr>
              <a:spLocks noChangeShapeType="1"/>
            </p:cNvSpPr>
            <p:nvPr/>
          </p:nvSpPr>
          <p:spPr bwMode="auto">
            <a:xfrm flipV="1">
              <a:off x="6960" y="3597"/>
              <a:ext cx="1" cy="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31"/>
            <p:cNvSpPr>
              <a:spLocks noChangeShapeType="1"/>
            </p:cNvSpPr>
            <p:nvPr/>
          </p:nvSpPr>
          <p:spPr bwMode="auto">
            <a:xfrm flipV="1">
              <a:off x="10180" y="3595"/>
              <a:ext cx="1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7890" y="3783"/>
              <a:ext cx="1380" cy="1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1.5 Experimental Facilities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FTE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2.2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M&amp;S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$130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</a:tabLst>
              </a:pPr>
              <a:r>
                <a:rPr lang="en-US" altLang="ja-JP" sz="12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r>
                <a:rPr lang="en-US" altLang="ja-JP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altLang="ja-JP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$0</a:t>
              </a:r>
              <a:endParaRPr lang="en-US" altLang="ja-JP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29"/>
            <p:cNvSpPr>
              <a:spLocks noChangeShapeType="1"/>
            </p:cNvSpPr>
            <p:nvPr/>
          </p:nvSpPr>
          <p:spPr bwMode="auto">
            <a:xfrm flipV="1">
              <a:off x="8580" y="3595"/>
              <a:ext cx="1" cy="1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8"/>
            <p:cNvSpPr>
              <a:spLocks noChangeShapeType="1"/>
            </p:cNvSpPr>
            <p:nvPr/>
          </p:nvSpPr>
          <p:spPr bwMode="auto">
            <a:xfrm>
              <a:off x="5350" y="3595"/>
              <a:ext cx="0" cy="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7"/>
            <p:cNvSpPr>
              <a:spLocks noChangeShapeType="1"/>
            </p:cNvSpPr>
            <p:nvPr/>
          </p:nvSpPr>
          <p:spPr bwMode="auto">
            <a:xfrm>
              <a:off x="6155" y="3221"/>
              <a:ext cx="0" cy="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0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2800" dirty="0" smtClean="0"/>
              <a:t>Labor Plan/Accelerator Sector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18506"/>
              </p:ext>
            </p:extLst>
          </p:nvPr>
        </p:nvGraphicFramePr>
        <p:xfrm>
          <a:off x="381000" y="1752600"/>
          <a:ext cx="839000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Worksheet" r:id="rId4" imgW="8086700" imgH="3819420" progId="Excel.Sheet.12">
                  <p:embed/>
                </p:oleObj>
              </mc:Choice>
              <mc:Fallback>
                <p:oleObj name="Worksheet" r:id="rId4" imgW="8086700" imgH="3819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752600"/>
                        <a:ext cx="8390008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3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2800" dirty="0" smtClean="0"/>
              <a:t>Labor Plan Commentary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 Division</a:t>
            </a:r>
          </a:p>
          <a:p>
            <a:pPr lvl="1"/>
            <a:r>
              <a:rPr lang="en-US" dirty="0" smtClean="0"/>
              <a:t>Primary shortfall is in mechanical engineering</a:t>
            </a:r>
          </a:p>
          <a:p>
            <a:pPr lvl="2"/>
            <a:r>
              <a:rPr lang="en-US" dirty="0" smtClean="0"/>
              <a:t>Impact is on PXIE preparation</a:t>
            </a:r>
          </a:p>
          <a:p>
            <a:pPr lvl="1"/>
            <a:r>
              <a:rPr lang="en-US" dirty="0" smtClean="0"/>
              <a:t>Primary concern is fragmentation</a:t>
            </a:r>
          </a:p>
          <a:p>
            <a:pPr lvl="2"/>
            <a:r>
              <a:rPr lang="en-US" dirty="0" smtClean="0"/>
              <a:t>13 FTE spread over 71 people(!) </a:t>
            </a:r>
          </a:p>
          <a:p>
            <a:pPr lvl="1"/>
            <a:r>
              <a:rPr lang="en-US" dirty="0" smtClean="0"/>
              <a:t>Goal is to eliminate half the shortfall and decrease fragmentation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Technical Division</a:t>
            </a:r>
          </a:p>
          <a:p>
            <a:pPr lvl="1"/>
            <a:r>
              <a:rPr lang="en-US" dirty="0" smtClean="0"/>
              <a:t>Fragmentation, not as severe as in AD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APC, PPD, CD, DIR</a:t>
            </a:r>
          </a:p>
          <a:p>
            <a:pPr lvl="1"/>
            <a:r>
              <a:rPr lang="en-US" dirty="0" smtClean="0"/>
              <a:t>OK as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2800" dirty="0" smtClean="0"/>
              <a:t>FY2013 and Beyond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FTE Requirements</a:t>
            </a:r>
          </a:p>
          <a:p>
            <a:pPr lvl="1"/>
            <a:r>
              <a:rPr lang="en-US" dirty="0" smtClean="0"/>
              <a:t>R&amp;D phase (to CD-3) requires ~350 person-years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(This does not include </a:t>
            </a:r>
            <a:r>
              <a:rPr lang="en-US" dirty="0" err="1" smtClean="0">
                <a:solidFill>
                  <a:srgbClr val="FF0000"/>
                </a:solidFill>
              </a:rPr>
              <a:t>srf</a:t>
            </a:r>
            <a:r>
              <a:rPr lang="en-US" dirty="0" smtClean="0">
                <a:solidFill>
                  <a:srgbClr val="FF0000"/>
                </a:solidFill>
              </a:rPr>
              <a:t> development)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(This does not include experimental facilities)</a:t>
            </a:r>
          </a:p>
          <a:p>
            <a:pPr lvl="2"/>
            <a:r>
              <a:rPr lang="en-US" dirty="0" smtClean="0"/>
              <a:t>~90 FTE × 4 years</a:t>
            </a:r>
          </a:p>
          <a:p>
            <a:pPr lvl="2"/>
            <a:r>
              <a:rPr lang="en-US" dirty="0" smtClean="0"/>
              <a:t>~60 FTE at Fermilab if 1/3 could come from collaborators</a:t>
            </a:r>
          </a:p>
          <a:p>
            <a:pPr lvl="1"/>
            <a:r>
              <a:rPr lang="en-US" dirty="0" smtClean="0"/>
              <a:t>Construction phase requires ~854 person-years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This does not include experimental facilities)</a:t>
            </a:r>
          </a:p>
          <a:p>
            <a:pPr lvl="2"/>
            <a:r>
              <a:rPr lang="en-US" dirty="0" smtClean="0"/>
              <a:t>~170 </a:t>
            </a:r>
            <a:r>
              <a:rPr lang="en-US" dirty="0"/>
              <a:t>FTE × </a:t>
            </a:r>
            <a:r>
              <a:rPr lang="en-US" dirty="0" smtClean="0"/>
              <a:t>5 </a:t>
            </a:r>
            <a:r>
              <a:rPr lang="en-US" dirty="0"/>
              <a:t>years</a:t>
            </a:r>
          </a:p>
          <a:p>
            <a:pPr lvl="2"/>
            <a:r>
              <a:rPr lang="en-US" dirty="0" smtClean="0"/>
              <a:t>~100 </a:t>
            </a:r>
            <a:r>
              <a:rPr lang="en-US" dirty="0"/>
              <a:t>FTE at Fermilab if </a:t>
            </a:r>
            <a:r>
              <a:rPr lang="en-US" dirty="0" smtClean="0"/>
              <a:t>40% could </a:t>
            </a:r>
            <a:r>
              <a:rPr lang="en-US" dirty="0"/>
              <a:t>come from </a:t>
            </a:r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FY2012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Lack of adequate (staff) resources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Lack of community support for the physics program</a:t>
            </a:r>
          </a:p>
          <a:p>
            <a:pPr lvl="2">
              <a:spcBef>
                <a:spcPts val="2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FF0000"/>
                </a:solidFill>
              </a:rPr>
              <a:t>No CD-0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FY2013-FY2021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Lack of adequate resources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Failure to meet technical specification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Wideband chopper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Recycler injection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High power targets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Failure to meet cost goals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Failure to develop qualified vendors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Unable to establish the required CM production rate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Starting construction before confirmed technical solution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Consequence: Higher contingency requirement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No financing plan for PX within DOE or significantly drawn out schedule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No significant in-kind contribution from overseas</a:t>
            </a:r>
          </a:p>
          <a:p>
            <a:pPr lvl="1">
              <a:spcBef>
                <a:spcPts val="200"/>
              </a:spcBef>
            </a:pPr>
            <a:endParaRPr lang="en-US" dirty="0"/>
          </a:p>
          <a:p>
            <a:pPr lvl="1">
              <a:spcBef>
                <a:spcPts val="2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3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br>
              <a:rPr lang="en-US" dirty="0" smtClean="0"/>
            </a:br>
            <a:r>
              <a:rPr lang="en-US" sz="2800" dirty="0" smtClean="0"/>
              <a:t>Commentary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5344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FY2011</a:t>
            </a:r>
          </a:p>
          <a:p>
            <a:pPr lvl="1"/>
            <a:r>
              <a:rPr lang="en-US" dirty="0" smtClean="0"/>
              <a:t>Budgeted 27.4 FTE</a:t>
            </a:r>
          </a:p>
          <a:p>
            <a:pPr lvl="1"/>
            <a:r>
              <a:rPr lang="en-US" dirty="0" smtClean="0"/>
              <a:t>Averaged </a:t>
            </a:r>
            <a:r>
              <a:rPr lang="en-US" dirty="0"/>
              <a:t>~</a:t>
            </a:r>
            <a:r>
              <a:rPr lang="en-US" dirty="0" smtClean="0"/>
              <a:t>21 FTE over the year</a:t>
            </a:r>
          </a:p>
          <a:p>
            <a:pPr lvl="1"/>
            <a:r>
              <a:rPr lang="en-US" dirty="0" smtClean="0">
                <a:sym typeface="Symbol"/>
              </a:rPr>
              <a:t>There will be ~$100K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of requisitions in process at the end of FY2011</a:t>
            </a:r>
          </a:p>
          <a:p>
            <a:pPr lvl="2"/>
            <a:r>
              <a:rPr lang="en-US" dirty="0" smtClean="0">
                <a:sym typeface="Symbol"/>
              </a:rPr>
              <a:t>Under-run will be $70K (M&amp;S) + $672K (SWF) + $632K (OHD)  =  $1,374K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Symbol"/>
              </a:rPr>
              <a:t>FY2012</a:t>
            </a:r>
          </a:p>
          <a:p>
            <a:pPr lvl="1"/>
            <a:r>
              <a:rPr lang="en-US" dirty="0" smtClean="0">
                <a:sym typeface="Symbol"/>
              </a:rPr>
              <a:t>FTE (request) is 35.05</a:t>
            </a:r>
          </a:p>
          <a:p>
            <a:pPr lvl="2"/>
            <a:r>
              <a:rPr lang="en-US" dirty="0" smtClean="0">
                <a:sym typeface="Symbol"/>
              </a:rPr>
              <a:t>67% increase from FY2011 actual</a:t>
            </a:r>
          </a:p>
          <a:p>
            <a:pPr lvl="2"/>
            <a:r>
              <a:rPr lang="en-US" dirty="0" smtClean="0">
                <a:sym typeface="Symbol"/>
              </a:rPr>
              <a:t>29.55 allocated</a:t>
            </a:r>
          </a:p>
          <a:p>
            <a:pPr lvl="1"/>
            <a:r>
              <a:rPr lang="en-US" dirty="0" smtClean="0">
                <a:sym typeface="Symbol"/>
              </a:rPr>
              <a:t>M&amp;S (request, direct) is $4,187K</a:t>
            </a:r>
          </a:p>
          <a:p>
            <a:pPr lvl="2"/>
            <a:r>
              <a:rPr lang="en-US" dirty="0" smtClean="0">
                <a:sym typeface="Symbol"/>
              </a:rPr>
              <a:t>54% increase from FY2011 budgeted/actual</a:t>
            </a:r>
          </a:p>
          <a:p>
            <a:pPr lvl="2"/>
            <a:r>
              <a:rPr lang="en-US" dirty="0" smtClean="0">
                <a:sym typeface="Symbol"/>
              </a:rPr>
              <a:t>Includes $1,637K earmarked for collaborators</a:t>
            </a:r>
          </a:p>
          <a:p>
            <a:pPr lvl="2"/>
            <a:r>
              <a:rPr lang="en-US" dirty="0" smtClean="0">
                <a:sym typeface="Symbol"/>
              </a:rPr>
              <a:t>$347K underfunded relative to identified activities</a:t>
            </a:r>
          </a:p>
          <a:p>
            <a:pPr lvl="1"/>
            <a:r>
              <a:rPr lang="en-US" dirty="0" smtClean="0"/>
              <a:t>~$</a:t>
            </a:r>
            <a:r>
              <a:rPr lang="en-US" dirty="0"/>
              <a:t>200K is budgeted retained in reserve. Primary candidates for the reserve 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/>
              <a:t>Enhanced support for PXIE</a:t>
            </a:r>
          </a:p>
          <a:p>
            <a:pPr lvl="2"/>
            <a:r>
              <a:rPr lang="en-US" dirty="0"/>
              <a:t>Increased collaborator </a:t>
            </a:r>
            <a:r>
              <a:rPr lang="en-US" dirty="0" smtClean="0"/>
              <a:t>support</a:t>
            </a:r>
          </a:p>
          <a:p>
            <a:pPr lvl="1">
              <a:buFont typeface="Symbol" pitchFamily="18" charset="2"/>
              <a:buChar char="Þ"/>
            </a:pPr>
            <a:r>
              <a:rPr lang="en-US" i="1" dirty="0">
                <a:sym typeface="Symbol"/>
              </a:rPr>
              <a:t>Rebalance</a:t>
            </a:r>
          </a:p>
          <a:p>
            <a:pPr lvl="2"/>
            <a:r>
              <a:rPr lang="en-US" dirty="0">
                <a:sym typeface="Symbol"/>
              </a:rPr>
              <a:t>32.0 FTE (engineers, drafters)</a:t>
            </a:r>
          </a:p>
          <a:p>
            <a:pPr lvl="2"/>
            <a:r>
              <a:rPr lang="en-US" dirty="0">
                <a:sym typeface="Symbol"/>
              </a:rPr>
              <a:t>$4,570 M&amp;S (direct)</a:t>
            </a:r>
          </a:p>
          <a:p>
            <a:pPr lvl="2"/>
            <a:endParaRPr lang="en-US" dirty="0"/>
          </a:p>
          <a:p>
            <a:pPr lvl="2"/>
            <a:endParaRPr lang="en-US" dirty="0" smtClean="0">
              <a:sym typeface="Symbol"/>
            </a:endParaRPr>
          </a:p>
          <a:p>
            <a:pPr lvl="2"/>
            <a:endParaRPr lang="en-US" dirty="0" smtClean="0">
              <a:sym typeface="Symbol"/>
            </a:endParaRPr>
          </a:p>
          <a:p>
            <a:pPr lvl="2"/>
            <a:endParaRPr lang="en-US" dirty="0" smtClean="0">
              <a:sym typeface="Symbol"/>
            </a:endParaRPr>
          </a:p>
          <a:p>
            <a:pPr lvl="2"/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Carryover of M&amp;S to cover the requisition in process at the end of FY2011 + OHD associated with all </a:t>
            </a:r>
            <a:r>
              <a:rPr lang="en-US" dirty="0" err="1" smtClean="0"/>
              <a:t>uncosted</a:t>
            </a:r>
            <a:r>
              <a:rPr lang="en-US" dirty="0" smtClean="0"/>
              <a:t> obligations</a:t>
            </a:r>
          </a:p>
          <a:p>
            <a:pPr lvl="1"/>
            <a:r>
              <a:rPr lang="en-US" dirty="0" smtClean="0"/>
              <a:t>Projecting $70K direct + $196K OHD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Request carryover of $200K + OHD of SWF</a:t>
            </a:r>
          </a:p>
          <a:p>
            <a:pPr lvl="1"/>
            <a:r>
              <a:rPr lang="en-US" dirty="0" smtClean="0"/>
              <a:t>Retain in reserve for the purpose of supporting expansion of the Project Office following CD-0</a:t>
            </a:r>
          </a:p>
          <a:p>
            <a:pPr>
              <a:spcBef>
                <a:spcPts val="2400"/>
              </a:spcBef>
              <a:buClr>
                <a:srgbClr val="006600"/>
              </a:buClr>
              <a:buFont typeface="Symbol" pitchFamily="18" charset="2"/>
              <a:buChar char="Þ"/>
            </a:pPr>
            <a:r>
              <a:rPr lang="en-US" b="1" dirty="0" smtClean="0">
                <a:solidFill>
                  <a:srgbClr val="006600"/>
                </a:solidFill>
              </a:rPr>
              <a:t>With this we should be able to maintain sufficient progress toward a construction start in 2016-2017 timeframe</a:t>
            </a:r>
            <a:r>
              <a:rPr lang="en-US" dirty="0" smtClean="0">
                <a:solidFill>
                  <a:srgbClr val="006600"/>
                </a:solidFill>
              </a:rPr>
              <a:t>.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746" y="457200"/>
            <a:ext cx="5424054" cy="838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Strategic Context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3999"/>
            <a:ext cx="8102600" cy="4572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Fermilab is the sole remaining U.S. laboratory providing facilities in support of accelerator-based Elementary Particle Physics. </a:t>
            </a:r>
          </a:p>
          <a:p>
            <a:pPr marL="0" indent="0">
              <a:buNone/>
            </a:pPr>
            <a:endParaRPr lang="en-US" dirty="0"/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Font typeface="Symbol" pitchFamily="18" charset="2"/>
              <a:buChar char="Þ"/>
            </a:pPr>
            <a:r>
              <a:rPr lang="en-US" b="1" i="1" dirty="0">
                <a:solidFill>
                  <a:srgbClr val="006600"/>
                </a:solidFill>
              </a:rPr>
              <a:t>The Fermilab strategy is to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>
                <a:solidFill>
                  <a:srgbClr val="006600"/>
                </a:solidFill>
              </a:rPr>
              <a:t> 	mount a world-leading program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>
                <a:solidFill>
                  <a:srgbClr val="006600"/>
                </a:solidFill>
              </a:rPr>
              <a:t> 	at the </a:t>
            </a:r>
            <a:r>
              <a:rPr lang="en-US" b="1" i="1" u="sng" dirty="0">
                <a:solidFill>
                  <a:srgbClr val="006600"/>
                </a:solidFill>
              </a:rPr>
              <a:t>intensity frontier</a:t>
            </a:r>
            <a:r>
              <a:rPr lang="en-US" b="1" i="1" dirty="0">
                <a:solidFill>
                  <a:srgbClr val="006600"/>
                </a:solidFill>
              </a:rPr>
              <a:t>, while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>
                <a:solidFill>
                  <a:srgbClr val="006600"/>
                </a:solidFill>
              </a:rPr>
              <a:t> 	using this program as a bridge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>
                <a:solidFill>
                  <a:srgbClr val="006600"/>
                </a:solidFill>
              </a:rPr>
              <a:t> 	to an </a:t>
            </a:r>
            <a:r>
              <a:rPr lang="en-US" b="1" i="1" u="sng" dirty="0">
                <a:solidFill>
                  <a:srgbClr val="006600"/>
                </a:solidFill>
              </a:rPr>
              <a:t>energy frontier</a:t>
            </a:r>
            <a:r>
              <a:rPr lang="en-US" b="1" i="1" dirty="0">
                <a:solidFill>
                  <a:srgbClr val="006600"/>
                </a:solidFill>
              </a:rPr>
              <a:t> facility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>
                <a:solidFill>
                  <a:srgbClr val="006600"/>
                </a:solidFill>
              </a:rPr>
              <a:t>	beyond LHC in the longer term.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endParaRPr lang="en-US" b="1" i="1" dirty="0">
              <a:solidFill>
                <a:srgbClr val="006600"/>
              </a:solidFill>
            </a:endParaRP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Project </a:t>
            </a:r>
            <a:r>
              <a:rPr lang="en-US" b="1" i="1" dirty="0">
                <a:solidFill>
                  <a:srgbClr val="C00000"/>
                </a:solidFill>
              </a:rPr>
              <a:t>X is the key element of </a:t>
            </a:r>
          </a:p>
          <a:p>
            <a:pPr marL="290513" indent="-290513">
              <a:spcBef>
                <a:spcPts val="0"/>
              </a:spcBef>
              <a:buClr>
                <a:srgbClr val="006600"/>
              </a:buClr>
              <a:buSzPct val="110000"/>
              <a:buNone/>
            </a:pPr>
            <a:r>
              <a:rPr lang="en-US" b="1" i="1" dirty="0">
                <a:solidFill>
                  <a:srgbClr val="C00000"/>
                </a:solidFill>
              </a:rPr>
              <a:t>this strategy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64343"/>
            <a:ext cx="3712349" cy="305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FY2011 Budget</a:t>
            </a:r>
            <a:br>
              <a:rPr lang="en-US" dirty="0" smtClean="0"/>
            </a:br>
            <a:r>
              <a:rPr lang="en-US" sz="2800" dirty="0" smtClean="0"/>
              <a:t>Actual/Projected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30288" algn="l"/>
                <a:tab pos="2859088" algn="l"/>
                <a:tab pos="4687888" algn="l"/>
                <a:tab pos="64008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u="sng" dirty="0" smtClean="0">
                <a:solidFill>
                  <a:schemeClr val="tx1"/>
                </a:solidFill>
              </a:rPr>
              <a:t>FY11 </a:t>
            </a:r>
            <a:r>
              <a:rPr lang="en-US" sz="1800" u="sng" dirty="0">
                <a:solidFill>
                  <a:schemeClr val="tx1"/>
                </a:solidFill>
              </a:rPr>
              <a:t>Budget	Actual to </a:t>
            </a:r>
            <a:r>
              <a:rPr lang="en-US" sz="1800" u="sng" dirty="0" smtClean="0">
                <a:solidFill>
                  <a:schemeClr val="tx1"/>
                </a:solidFill>
              </a:rPr>
              <a:t>date*</a:t>
            </a:r>
            <a:r>
              <a:rPr lang="en-US" sz="1800" u="sng" dirty="0">
                <a:solidFill>
                  <a:schemeClr val="tx1"/>
                </a:solidFill>
              </a:rPr>
              <a:t>	%Spent	</a:t>
            </a:r>
            <a:r>
              <a:rPr lang="en-US" sz="1800" u="sng" dirty="0" smtClean="0">
                <a:solidFill>
                  <a:schemeClr val="tx1"/>
                </a:solidFill>
              </a:rPr>
              <a:t>RIPs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dirty="0">
                <a:solidFill>
                  <a:schemeClr val="tx1"/>
                </a:solidFill>
              </a:rPr>
              <a:t>SWF	$3,974	</a:t>
            </a:r>
            <a:r>
              <a:rPr lang="en-US" sz="1800" dirty="0" smtClean="0">
                <a:solidFill>
                  <a:schemeClr val="tx1"/>
                </a:solidFill>
              </a:rPr>
              <a:t>$3,077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77%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dirty="0">
                <a:solidFill>
                  <a:schemeClr val="tx1"/>
                </a:solidFill>
              </a:rPr>
              <a:t>M&amp;S	$2,718	$</a:t>
            </a:r>
            <a:r>
              <a:rPr lang="en-US" sz="1800" dirty="0" smtClean="0">
                <a:solidFill>
                  <a:schemeClr val="tx1"/>
                </a:solidFill>
              </a:rPr>
              <a:t>2,030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75%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$714</a:t>
            </a: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u="sng" dirty="0" smtClean="0">
                <a:solidFill>
                  <a:schemeClr val="tx1"/>
                </a:solidFill>
              </a:rPr>
              <a:t>Overhead	$3,837	$2,975	78%	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dirty="0">
                <a:solidFill>
                  <a:schemeClr val="tx1"/>
                </a:solidFill>
              </a:rPr>
              <a:t>TOTAL	</a:t>
            </a:r>
            <a:r>
              <a:rPr lang="en-US" sz="1800" dirty="0" smtClean="0">
                <a:solidFill>
                  <a:schemeClr val="tx1"/>
                </a:solidFill>
              </a:rPr>
              <a:t>$10,529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$8,082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77%	$714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*Through 8/31/11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1030288" algn="l"/>
                <a:tab pos="2859088" algn="l"/>
                <a:tab pos="4687888" algn="l"/>
                <a:tab pos="64008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u="sng" dirty="0">
                <a:solidFill>
                  <a:schemeClr val="tx1"/>
                </a:solidFill>
              </a:rPr>
              <a:t>FY11 Budget	</a:t>
            </a:r>
            <a:r>
              <a:rPr lang="en-US" sz="1800" u="sng" dirty="0" smtClean="0">
                <a:solidFill>
                  <a:schemeClr val="tx1"/>
                </a:solidFill>
              </a:rPr>
              <a:t>       Projected</a:t>
            </a:r>
            <a:r>
              <a:rPr lang="en-US" sz="1800" u="sng" dirty="0">
                <a:solidFill>
                  <a:schemeClr val="tx1"/>
                </a:solidFill>
              </a:rPr>
              <a:t>	%Spent	RIPs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SWF</a:t>
            </a:r>
            <a:r>
              <a:rPr lang="en-US" sz="1800" dirty="0">
                <a:solidFill>
                  <a:schemeClr val="tx1"/>
                </a:solidFill>
              </a:rPr>
              <a:t>	$3,974	</a:t>
            </a:r>
            <a:r>
              <a:rPr lang="en-US" sz="1800" dirty="0" smtClean="0">
                <a:solidFill>
                  <a:schemeClr val="tx1"/>
                </a:solidFill>
              </a:rPr>
              <a:t>$3,302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83%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dirty="0">
                <a:solidFill>
                  <a:schemeClr val="tx1"/>
                </a:solidFill>
              </a:rPr>
              <a:t>M&amp;S	$2,718	</a:t>
            </a:r>
            <a:r>
              <a:rPr lang="en-US" sz="1800" dirty="0" smtClean="0">
                <a:solidFill>
                  <a:schemeClr val="tx1"/>
                </a:solidFill>
              </a:rPr>
              <a:t>$2,648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97%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$100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u="sng" dirty="0">
                <a:solidFill>
                  <a:schemeClr val="tx1"/>
                </a:solidFill>
              </a:rPr>
              <a:t>Overhead	$3,837	</a:t>
            </a:r>
            <a:r>
              <a:rPr lang="en-US" sz="1800" u="sng" dirty="0" smtClean="0">
                <a:solidFill>
                  <a:schemeClr val="tx1"/>
                </a:solidFill>
              </a:rPr>
              <a:t>$3,205</a:t>
            </a:r>
            <a:r>
              <a:rPr lang="en-US" sz="1800" u="sng" dirty="0">
                <a:solidFill>
                  <a:schemeClr val="tx1"/>
                </a:solidFill>
              </a:rPr>
              <a:t>	</a:t>
            </a:r>
            <a:r>
              <a:rPr lang="en-US" sz="1800" u="sng" dirty="0" smtClean="0">
                <a:solidFill>
                  <a:schemeClr val="tx1"/>
                </a:solidFill>
              </a:rPr>
              <a:t>83%</a:t>
            </a:r>
            <a:r>
              <a:rPr lang="en-US" sz="1800" u="sng" dirty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r>
              <a:rPr lang="en-US" sz="1800" dirty="0">
                <a:solidFill>
                  <a:schemeClr val="tx1"/>
                </a:solidFill>
              </a:rPr>
              <a:t>TOTAL	$10,529	</a:t>
            </a:r>
            <a:r>
              <a:rPr lang="en-US" sz="1800" dirty="0" smtClean="0">
                <a:solidFill>
                  <a:schemeClr val="tx1"/>
                </a:solidFill>
              </a:rPr>
              <a:t>$9,155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87%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$100</a:t>
            </a:r>
          </a:p>
          <a:p>
            <a:pPr marL="0" indent="0">
              <a:buNone/>
              <a:tabLst>
                <a:tab pos="2228850" algn="r"/>
                <a:tab pos="4119563" algn="r"/>
                <a:tab pos="5486400" algn="r"/>
                <a:tab pos="6862763" algn="r"/>
              </a:tabLst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FY2012 Budget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4572000" algn="r"/>
              </a:tabLst>
            </a:pPr>
            <a:r>
              <a:rPr lang="en-US" dirty="0" smtClean="0"/>
              <a:t>Note: Significant SRF </a:t>
            </a:r>
            <a:r>
              <a:rPr lang="en-US" dirty="0"/>
              <a:t>&amp;</a:t>
            </a:r>
            <a:r>
              <a:rPr lang="en-US" dirty="0" smtClean="0"/>
              <a:t> GAD activities are not included in this budget</a:t>
            </a:r>
          </a:p>
          <a:p>
            <a:pPr lvl="1">
              <a:tabLst>
                <a:tab pos="4572000" algn="r"/>
              </a:tabLst>
            </a:pPr>
            <a:r>
              <a:rPr lang="en-US" dirty="0" smtClean="0"/>
              <a:t>GAD supports cavity/CM development at all frequencies</a:t>
            </a:r>
          </a:p>
          <a:p>
            <a:pPr lvl="1">
              <a:tabLst>
                <a:tab pos="4572000" algn="r"/>
              </a:tabLst>
            </a:pPr>
            <a:r>
              <a:rPr lang="en-US" dirty="0" smtClean="0"/>
              <a:t>GAD supports MDB beam facility</a:t>
            </a:r>
          </a:p>
          <a:p>
            <a:pPr lvl="1">
              <a:tabLst>
                <a:tab pos="4572000" algn="r"/>
              </a:tabLst>
            </a:pPr>
            <a:r>
              <a:rPr lang="en-US" dirty="0" smtClean="0"/>
              <a:t>SRF supports infrastructure, including test stands at MDB and CMTF</a:t>
            </a:r>
          </a:p>
          <a:p>
            <a:pPr>
              <a:spcBef>
                <a:spcPts val="1200"/>
              </a:spcBef>
              <a:tabLst>
                <a:tab pos="4572000" algn="r"/>
              </a:tabLst>
            </a:pPr>
            <a:r>
              <a:rPr lang="en-US" dirty="0" smtClean="0"/>
              <a:t>Note: The budget presented is for accelerator design/development only</a:t>
            </a:r>
          </a:p>
          <a:p>
            <a:pPr lvl="1">
              <a:tabLst>
                <a:tab pos="4572000" algn="r"/>
              </a:tabLst>
            </a:pPr>
            <a:r>
              <a:rPr lang="en-US" dirty="0" smtClean="0"/>
              <a:t>Project Scientist for Experimental Programs is supported on Physics Research/Intensity Frontier</a:t>
            </a:r>
          </a:p>
          <a:p>
            <a:pPr>
              <a:spcBef>
                <a:spcPts val="1200"/>
              </a:spcBef>
              <a:tabLst>
                <a:tab pos="4572000" algn="r"/>
              </a:tabLst>
            </a:pPr>
            <a:r>
              <a:rPr lang="en-US" dirty="0" smtClean="0"/>
              <a:t>FY2012 Budget Guidance	$13,000</a:t>
            </a:r>
            <a:endParaRPr lang="en-US" dirty="0" smtClean="0">
              <a:solidFill>
                <a:srgbClr val="FF0000"/>
              </a:solidFill>
            </a:endParaRPr>
          </a:p>
          <a:p>
            <a:pPr marL="346075" indent="0">
              <a:spcBef>
                <a:spcPts val="1200"/>
              </a:spcBef>
              <a:buNone/>
              <a:tabLst>
                <a:tab pos="4119563" algn="r"/>
                <a:tab pos="6400800" algn="r"/>
              </a:tabLst>
            </a:pPr>
            <a:r>
              <a:rPr lang="en-US" sz="1900" dirty="0" smtClean="0">
                <a:solidFill>
                  <a:srgbClr val="FF0000"/>
                </a:solidFill>
              </a:rPr>
              <a:t>	</a:t>
            </a:r>
            <a:r>
              <a:rPr lang="en-US" sz="1900" u="sng" dirty="0" smtClean="0">
                <a:solidFill>
                  <a:schemeClr val="tx1"/>
                </a:solidFill>
              </a:rPr>
              <a:t>Plan	DSC Upload</a:t>
            </a:r>
            <a:endParaRPr lang="en-US" sz="1900" u="sng" dirty="0">
              <a:solidFill>
                <a:schemeClr val="tx1"/>
              </a:solidFill>
            </a:endParaRPr>
          </a:p>
          <a:p>
            <a:pPr marL="346075" indent="0">
              <a:spcBef>
                <a:spcPts val="600"/>
              </a:spcBef>
              <a:buNone/>
              <a:tabLst>
                <a:tab pos="2228850" algn="r"/>
                <a:tab pos="4119563" algn="r"/>
                <a:tab pos="6400800" algn="r"/>
              </a:tabLst>
            </a:pPr>
            <a:r>
              <a:rPr lang="en-US" sz="1900" dirty="0" smtClean="0">
                <a:solidFill>
                  <a:schemeClr val="tx1"/>
                </a:solidFill>
              </a:rPr>
              <a:t>FTE		35.05	29.54</a:t>
            </a:r>
          </a:p>
          <a:p>
            <a:pPr marL="346075" indent="0">
              <a:spcBef>
                <a:spcPts val="300"/>
              </a:spcBef>
              <a:buNone/>
              <a:tabLst>
                <a:tab pos="2228850" algn="r"/>
                <a:tab pos="4119563" algn="r"/>
                <a:tab pos="6400800" algn="r"/>
              </a:tabLst>
            </a:pPr>
            <a:r>
              <a:rPr lang="en-US" sz="1900" dirty="0" smtClean="0">
                <a:solidFill>
                  <a:schemeClr val="tx1"/>
                </a:solidFill>
              </a:rPr>
              <a:t>SWF		$4,516	$3,924	</a:t>
            </a:r>
          </a:p>
          <a:p>
            <a:pPr marL="346075" indent="0">
              <a:spcBef>
                <a:spcPts val="300"/>
              </a:spcBef>
              <a:buNone/>
              <a:tabLst>
                <a:tab pos="2228850" algn="r"/>
                <a:tab pos="4119563" algn="r"/>
                <a:tab pos="6400800" algn="r"/>
              </a:tabLst>
            </a:pPr>
            <a:r>
              <a:rPr lang="en-US" sz="1900" dirty="0" smtClean="0">
                <a:solidFill>
                  <a:schemeClr val="tx1"/>
                </a:solidFill>
              </a:rPr>
              <a:t>M&amp;S/FNAL</a:t>
            </a:r>
            <a:r>
              <a:rPr lang="en-US" sz="1900" dirty="0">
                <a:solidFill>
                  <a:schemeClr val="tx1"/>
                </a:solidFill>
              </a:rPr>
              <a:t>	</a:t>
            </a:r>
            <a:r>
              <a:rPr lang="en-US" sz="1900" dirty="0" smtClean="0">
                <a:solidFill>
                  <a:schemeClr val="tx1"/>
                </a:solidFill>
              </a:rPr>
              <a:t>	$2,550	$3,473</a:t>
            </a:r>
          </a:p>
          <a:p>
            <a:pPr marL="346075" indent="0">
              <a:spcBef>
                <a:spcPts val="300"/>
              </a:spcBef>
              <a:buNone/>
              <a:tabLst>
                <a:tab pos="2228850" algn="r"/>
                <a:tab pos="4119563" algn="r"/>
                <a:tab pos="6400800" algn="r"/>
              </a:tabLst>
            </a:pPr>
            <a:r>
              <a:rPr lang="en-US" sz="1900" dirty="0" smtClean="0">
                <a:solidFill>
                  <a:schemeClr val="tx1"/>
                </a:solidFill>
              </a:rPr>
              <a:t>M&amp;S/Collaborators	$1,637	$1,637</a:t>
            </a:r>
            <a:endParaRPr lang="en-US" sz="1900" dirty="0">
              <a:solidFill>
                <a:schemeClr val="tx1"/>
              </a:solidFill>
            </a:endParaRPr>
          </a:p>
          <a:p>
            <a:pPr marL="346075" indent="0">
              <a:spcBef>
                <a:spcPts val="300"/>
              </a:spcBef>
              <a:buNone/>
              <a:tabLst>
                <a:tab pos="2228850" algn="r"/>
                <a:tab pos="4119563" algn="r"/>
                <a:tab pos="6400800" algn="r"/>
              </a:tabLst>
            </a:pPr>
            <a:r>
              <a:rPr lang="en-US" sz="1900" u="sng" dirty="0">
                <a:solidFill>
                  <a:schemeClr val="tx1"/>
                </a:solidFill>
              </a:rPr>
              <a:t>Overhead	</a:t>
            </a:r>
            <a:r>
              <a:rPr lang="en-US" sz="1900" u="sng" dirty="0" smtClean="0">
                <a:solidFill>
                  <a:schemeClr val="tx1"/>
                </a:solidFill>
              </a:rPr>
              <a:t>	$4,297	$3,966</a:t>
            </a:r>
          </a:p>
          <a:p>
            <a:pPr marL="346075" indent="0">
              <a:spcBef>
                <a:spcPts val="300"/>
              </a:spcBef>
              <a:buNone/>
              <a:tabLst>
                <a:tab pos="2228850" algn="r"/>
                <a:tab pos="4119563" algn="r"/>
                <a:tab pos="6400800" algn="r"/>
              </a:tabLst>
            </a:pPr>
            <a:r>
              <a:rPr lang="en-US" sz="1900" dirty="0" smtClean="0">
                <a:solidFill>
                  <a:schemeClr val="tx1"/>
                </a:solidFill>
              </a:rPr>
              <a:t>TOTAL		$13,000	$13,000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Plan</a:t>
            </a:r>
            <a:br>
              <a:rPr lang="en-US" dirty="0" smtClean="0"/>
            </a:br>
            <a:r>
              <a:rPr lang="en-US" sz="2800" dirty="0" smtClean="0"/>
              <a:t>Laboratory Total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043432"/>
              </p:ext>
            </p:extLst>
          </p:nvPr>
        </p:nvGraphicFramePr>
        <p:xfrm>
          <a:off x="2438400" y="1752600"/>
          <a:ext cx="4267200" cy="413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Worksheet" r:id="rId4" imgW="3943401" imgH="3819420" progId="Excel.Sheet.12">
                  <p:embed/>
                </p:oleObj>
              </mc:Choice>
              <mc:Fallback>
                <p:oleObj name="Worksheet" r:id="rId4" imgW="3943401" imgH="3819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752600"/>
                        <a:ext cx="4267200" cy="413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Plan</a:t>
            </a:r>
            <a:br>
              <a:rPr lang="en-US" dirty="0" smtClean="0"/>
            </a:br>
            <a:r>
              <a:rPr lang="en-US" sz="2800" dirty="0" smtClean="0"/>
              <a:t>Computing, PPD, Directorate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914724"/>
              </p:ext>
            </p:extLst>
          </p:nvPr>
        </p:nvGraphicFramePr>
        <p:xfrm>
          <a:off x="457200" y="1600200"/>
          <a:ext cx="8382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Worksheet" r:id="rId4" imgW="7867622" imgH="3819420" progId="Excel.Sheet.12">
                  <p:embed/>
                </p:oleObj>
              </mc:Choice>
              <mc:Fallback>
                <p:oleObj name="Worksheet" r:id="rId4" imgW="7867622" imgH="3819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838200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2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746" y="457200"/>
            <a:ext cx="5424054" cy="838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Mission Elements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3999"/>
            <a:ext cx="8102600" cy="4572001"/>
          </a:xfrm>
        </p:spPr>
        <p:txBody>
          <a:bodyPr>
            <a:noAutofit/>
          </a:bodyPr>
          <a:lstStyle/>
          <a:p>
            <a:pPr marL="280988" indent="-280988"/>
            <a:r>
              <a:rPr lang="en-US" altLang="ja-JP" dirty="0">
                <a:ea typeface="ＭＳ Ｐゴシック" charset="-128"/>
              </a:rPr>
              <a:t>A neutrino beam for long baseline neutrino oscillation experiments</a:t>
            </a:r>
          </a:p>
          <a:p>
            <a:pPr marL="579438" lvl="1"/>
            <a:r>
              <a:rPr lang="en-US" altLang="ja-JP" dirty="0">
                <a:ea typeface="ＭＳ Ｐゴシック" charset="-128"/>
              </a:rPr>
              <a:t>2 MW proton source at 60-120 </a:t>
            </a:r>
            <a:r>
              <a:rPr lang="en-US" altLang="ja-JP" dirty="0" err="1">
                <a:ea typeface="ＭＳ Ｐゴシック" charset="-128"/>
              </a:rPr>
              <a:t>GeV</a:t>
            </a:r>
            <a:endParaRPr lang="en-US" altLang="ja-JP" dirty="0">
              <a:ea typeface="ＭＳ Ｐゴシック" charset="-128"/>
            </a:endParaRPr>
          </a:p>
          <a:p>
            <a:pPr marL="280988" indent="-280988"/>
            <a:r>
              <a:rPr lang="en-US" altLang="ja-JP" dirty="0">
                <a:ea typeface="ＭＳ Ｐゴシック" charset="-128"/>
              </a:rPr>
              <a:t>High intensity, low energy protons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charset="-128"/>
              </a:rPr>
              <a:t>	for </a:t>
            </a:r>
            <a:r>
              <a:rPr lang="en-US" altLang="ja-JP" dirty="0" err="1">
                <a:ea typeface="ＭＳ Ｐゴシック" charset="-128"/>
              </a:rPr>
              <a:t>kaon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err="1">
                <a:ea typeface="ＭＳ Ｐゴシック" charset="-128"/>
              </a:rPr>
              <a:t>muon</a:t>
            </a:r>
            <a:r>
              <a:rPr lang="en-US" altLang="ja-JP" dirty="0">
                <a:ea typeface="ＭＳ Ｐゴシック" charset="-128"/>
              </a:rPr>
              <a:t>, and neutrino based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charset="-128"/>
              </a:rPr>
              <a:t>	precision experiments</a:t>
            </a:r>
          </a:p>
          <a:p>
            <a:pPr marL="579438" lvl="1"/>
            <a:r>
              <a:rPr lang="en-US" altLang="ja-JP" u="sng" dirty="0">
                <a:ea typeface="ＭＳ Ｐゴシック" charset="-128"/>
              </a:rPr>
              <a:t>Operations simultaneous</a:t>
            </a:r>
            <a:r>
              <a:rPr lang="en-US" altLang="ja-JP" dirty="0">
                <a:ea typeface="ＭＳ Ｐゴシック" charset="-128"/>
              </a:rPr>
              <a:t> with the</a:t>
            </a:r>
          </a:p>
          <a:p>
            <a:pPr marL="579438" lvl="1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charset="-128"/>
              </a:rPr>
              <a:t>	neutrino program</a:t>
            </a:r>
          </a:p>
          <a:p>
            <a:pPr marL="280988" indent="-280988"/>
            <a:r>
              <a:rPr lang="en-US" altLang="ja-JP" dirty="0">
                <a:ea typeface="ＭＳ Ｐゴシック" charset="-128"/>
              </a:rPr>
              <a:t>A path toward a </a:t>
            </a:r>
            <a:r>
              <a:rPr lang="en-US" altLang="ja-JP" dirty="0" err="1">
                <a:ea typeface="ＭＳ Ｐゴシック" charset="-128"/>
              </a:rPr>
              <a:t>muon</a:t>
            </a:r>
            <a:r>
              <a:rPr lang="en-US" altLang="ja-JP" dirty="0">
                <a:ea typeface="ＭＳ Ｐゴシック" charset="-128"/>
              </a:rPr>
              <a:t> source for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charset="-128"/>
              </a:rPr>
              <a:t>	possible future Neutrino Factory 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charset="-128"/>
              </a:rPr>
              <a:t>	and/or a </a:t>
            </a:r>
            <a:r>
              <a:rPr lang="en-US" altLang="ja-JP" dirty="0" err="1">
                <a:ea typeface="ＭＳ Ｐゴシック" charset="-128"/>
              </a:rPr>
              <a:t>Muon</a:t>
            </a:r>
            <a:r>
              <a:rPr lang="en-US" altLang="ja-JP" dirty="0">
                <a:ea typeface="ＭＳ Ｐゴシック" charset="-128"/>
              </a:rPr>
              <a:t> Collider</a:t>
            </a:r>
          </a:p>
          <a:p>
            <a:pPr marL="579438" lvl="1"/>
            <a:r>
              <a:rPr lang="en-US" altLang="ja-JP" dirty="0">
                <a:ea typeface="ＭＳ Ｐゴシック" charset="-128"/>
              </a:rPr>
              <a:t>Requires ~4 MW at ~5-15 </a:t>
            </a:r>
            <a:r>
              <a:rPr lang="en-US" altLang="ja-JP" dirty="0" err="1">
                <a:ea typeface="ＭＳ Ｐゴシック" charset="-128"/>
              </a:rPr>
              <a:t>GeV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marL="280988" indent="-280988"/>
            <a:r>
              <a:rPr lang="en-US" dirty="0">
                <a:ea typeface="ＭＳ Ｐゴシック" charset="-128"/>
              </a:rPr>
              <a:t>Possible missions beyond EPP</a:t>
            </a:r>
          </a:p>
          <a:p>
            <a:pPr marL="579438" lvl="1"/>
            <a:r>
              <a:rPr lang="en-US" dirty="0"/>
              <a:t>Standard Model Tests with nuclei </a:t>
            </a:r>
            <a:r>
              <a:rPr lang="en-US" dirty="0">
                <a:ea typeface="ＭＳ Ｐゴシック" charset="-128"/>
              </a:rPr>
              <a:t>and energy applications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005" y="2133600"/>
            <a:ext cx="3647408" cy="3203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2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635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6600"/>
              </a:buClr>
              <a:buSzPct val="110000"/>
            </a:pPr>
            <a:r>
              <a:rPr lang="en-US" dirty="0">
                <a:solidFill>
                  <a:srgbClr val="006600"/>
                </a:solidFill>
              </a:rPr>
              <a:t>Reference Design supports all mission elements</a:t>
            </a:r>
          </a:p>
          <a:p>
            <a:pPr>
              <a:spcBef>
                <a:spcPts val="600"/>
              </a:spcBef>
              <a:buClr>
                <a:srgbClr val="006600"/>
              </a:buClr>
              <a:buSzPct val="110000"/>
            </a:pPr>
            <a:r>
              <a:rPr lang="en-US" dirty="0">
                <a:solidFill>
                  <a:srgbClr val="006600"/>
                </a:solidFill>
              </a:rPr>
              <a:t>Stable for more than a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8" descr="Project_X_Diagram_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8408"/>
            <a:ext cx="6706660" cy="38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785271"/>
            <a:ext cx="25146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C00000"/>
                </a:solidFill>
              </a:rPr>
              <a:t>3 MW @ 3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1800" b="1" dirty="0" smtClean="0">
                <a:solidFill>
                  <a:srgbClr val="C00000"/>
                </a:solidFill>
              </a:rPr>
              <a:t>200 kW @ 8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1800" b="1" dirty="0" smtClean="0">
                <a:solidFill>
                  <a:srgbClr val="C00000"/>
                </a:solidFill>
              </a:rPr>
              <a:t>2 MW @ 120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 Site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8503"/>
            <a:ext cx="7163065" cy="441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900"/>
              </a:spcBef>
              <a:buNone/>
            </a:pPr>
            <a:r>
              <a:rPr lang="en-US" dirty="0" smtClean="0"/>
              <a:t>Project Office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Project Manager		S. Holmes		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Deputy Project Manager		TBD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Project Scientist/Accelerators	S. </a:t>
            </a:r>
            <a:r>
              <a:rPr lang="en-US" dirty="0" err="1" smtClean="0"/>
              <a:t>Nagaitsev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Project Scientist/Experiments	R. </a:t>
            </a:r>
            <a:r>
              <a:rPr lang="en-US" dirty="0" err="1" smtClean="0"/>
              <a:t>Tschirhart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Project Engineer		J. </a:t>
            </a:r>
            <a:r>
              <a:rPr lang="en-US" dirty="0" err="1" smtClean="0"/>
              <a:t>Kerby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International Coordinator		S. </a:t>
            </a:r>
            <a:r>
              <a:rPr lang="en-US" dirty="0" err="1" smtClean="0"/>
              <a:t>Mishra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Budgeting/Scheduling		E. Peoples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Financials			M. Smith		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Level 2 Managers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CW </a:t>
            </a:r>
            <a:r>
              <a:rPr lang="en-US" dirty="0" err="1" smtClean="0"/>
              <a:t>Linac</a:t>
            </a:r>
            <a:r>
              <a:rPr lang="en-US" dirty="0" smtClean="0"/>
              <a:t>			R. </a:t>
            </a:r>
            <a:r>
              <a:rPr lang="en-US" dirty="0" err="1" smtClean="0"/>
              <a:t>Kephart</a:t>
            </a:r>
            <a:r>
              <a:rPr lang="en-US" dirty="0" smtClean="0"/>
              <a:t>, B. </a:t>
            </a:r>
            <a:r>
              <a:rPr lang="en-US" dirty="0" err="1" smtClean="0"/>
              <a:t>Lebedev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			N. </a:t>
            </a:r>
            <a:r>
              <a:rPr lang="en-US" dirty="0" err="1" smtClean="0"/>
              <a:t>Solyak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MI/Recycler			I. </a:t>
            </a:r>
            <a:r>
              <a:rPr lang="en-US" dirty="0" err="1" smtClean="0"/>
              <a:t>Kourbanis</a:t>
            </a:r>
            <a:endParaRPr lang="en-US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Conventional Facilities		TBD (R. </a:t>
            </a:r>
            <a:r>
              <a:rPr lang="en-US" dirty="0" err="1" smtClean="0"/>
              <a:t>Alber</a:t>
            </a:r>
            <a:r>
              <a:rPr lang="en-US" dirty="0" smtClean="0"/>
              <a:t>, acting)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Experimental Facilities		R. </a:t>
            </a:r>
            <a:r>
              <a:rPr lang="en-US" dirty="0" err="1" smtClean="0"/>
              <a:t>Tschirhart</a:t>
            </a:r>
            <a:endParaRPr lang="en-US" dirty="0" smtClean="0"/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Level 3 Managers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We have assigned a complete complement of L3Ms</a:t>
            </a:r>
          </a:p>
          <a:p>
            <a:pPr>
              <a:spcBef>
                <a:spcPts val="900"/>
              </a:spcBef>
              <a:buNone/>
            </a:pPr>
            <a:endParaRPr lang="en-US" dirty="0" smtClean="0"/>
          </a:p>
          <a:p>
            <a:pPr>
              <a:spcBef>
                <a:spcPts val="900"/>
              </a:spcBef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MOUs covering the RD&amp;D Phase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u="sng" dirty="0" smtClean="0">
                <a:ea typeface="ＭＳ Ｐゴシック" charset="-128"/>
              </a:rPr>
              <a:t>National</a:t>
            </a:r>
            <a:r>
              <a:rPr lang="en-US" altLang="ja-JP" dirty="0" smtClean="0">
                <a:ea typeface="ＭＳ Ｐゴシック" charset="-128"/>
              </a:rPr>
              <a:t>				</a:t>
            </a:r>
            <a:r>
              <a:rPr lang="en-US" altLang="ja-JP" u="sng" dirty="0" smtClean="0">
                <a:ea typeface="ＭＳ Ｐゴシック" charset="-128"/>
              </a:rPr>
              <a:t>IIFC</a:t>
            </a:r>
            <a:endParaRPr lang="en-US" altLang="ja-JP" u="sng" dirty="0">
              <a:ea typeface="ＭＳ Ｐゴシック" charset="-128"/>
            </a:endParaRPr>
          </a:p>
          <a:p>
            <a:pPr marL="746125" lvl="1" indent="-174625"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ANL	</a:t>
            </a:r>
            <a:r>
              <a:rPr lang="en-US" altLang="ja-JP" dirty="0" smtClean="0">
                <a:ea typeface="ＭＳ Ｐゴシック" charset="-128"/>
              </a:rPr>
              <a:t>ORNL/SNS</a:t>
            </a:r>
            <a:r>
              <a:rPr lang="en-US" altLang="ja-JP" dirty="0">
                <a:ea typeface="ＭＳ Ｐゴシック" charset="-128"/>
              </a:rPr>
              <a:t>	BARC/Mumbai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BNL	</a:t>
            </a:r>
            <a:r>
              <a:rPr lang="en-US" altLang="ja-JP" dirty="0" smtClean="0">
                <a:ea typeface="ＭＳ Ｐゴシック" charset="-128"/>
              </a:rPr>
              <a:t>MSU</a:t>
            </a: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IUAC/Delhi</a:t>
            </a:r>
            <a:endParaRPr lang="en-US" altLang="ja-JP" dirty="0">
              <a:ea typeface="ＭＳ Ｐゴシック" charset="-128"/>
            </a:endParaRP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Cornell	</a:t>
            </a:r>
            <a:r>
              <a:rPr lang="en-US" altLang="ja-JP" dirty="0" smtClean="0">
                <a:ea typeface="ＭＳ Ｐゴシック" charset="-128"/>
              </a:rPr>
              <a:t>TJNAF</a:t>
            </a: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RRCAT/Indore</a:t>
            </a:r>
            <a:endParaRPr lang="en-US" altLang="ja-JP" dirty="0">
              <a:ea typeface="ＭＳ Ｐゴシック" charset="-128"/>
            </a:endParaRP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Fermilab	</a:t>
            </a:r>
            <a:r>
              <a:rPr lang="en-US" altLang="ja-JP" dirty="0" smtClean="0">
                <a:ea typeface="ＭＳ Ｐゴシック" charset="-128"/>
              </a:rPr>
              <a:t>SLAC</a:t>
            </a: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VECC/Kolkata</a:t>
            </a:r>
            <a:endParaRPr lang="en-US" altLang="ja-JP" dirty="0">
              <a:ea typeface="ＭＳ Ｐゴシック" charset="-128"/>
            </a:endParaRP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>
                <a:ea typeface="ＭＳ Ｐゴシック" charset="-128"/>
              </a:rPr>
              <a:t>	LBNL	</a:t>
            </a:r>
            <a:r>
              <a:rPr lang="en-US" altLang="ja-JP" dirty="0" smtClean="0">
                <a:ea typeface="ＭＳ Ｐゴシック" charset="-128"/>
              </a:rPr>
              <a:t>ILC/ART</a:t>
            </a:r>
            <a:endParaRPr lang="en-US" altLang="ja-JP" dirty="0">
              <a:ea typeface="ＭＳ Ｐゴシック" charset="-128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Informal collaboration/contacts with CERN/SPL, ESS, China, Korea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Responsibilities of collaborators in the R&amp;D (and construction) phase are becoming relatively well established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2021 Goal: </a:t>
            </a:r>
            <a:r>
              <a:rPr lang="en-US" b="1" i="1" dirty="0" smtClean="0">
                <a:solidFill>
                  <a:srgbClr val="006600"/>
                </a:solidFill>
              </a:rPr>
              <a:t>Project X construction is nearing completion</a:t>
            </a:r>
          </a:p>
          <a:p>
            <a:endParaRPr lang="en-US" b="1" i="1" dirty="0" smtClean="0">
              <a:solidFill>
                <a:srgbClr val="006600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/>
              <a:t>Working Timeline (not approved by DOE)</a:t>
            </a:r>
          </a:p>
          <a:p>
            <a:pPr marL="914400" lvl="1" indent="-4763" fontAlgn="b">
              <a:buNone/>
              <a:tabLst>
                <a:tab pos="4119563" algn="r"/>
              </a:tabLst>
              <a:defRPr/>
            </a:pPr>
            <a:r>
              <a:rPr lang="en-US" dirty="0"/>
              <a:t>CD-0	FY 2012 </a:t>
            </a:r>
          </a:p>
          <a:p>
            <a:pPr marL="914400" lvl="1" indent="-4763" fontAlgn="b">
              <a:buNone/>
              <a:tabLst>
                <a:tab pos="4119563" algn="r"/>
              </a:tabLst>
              <a:defRPr/>
            </a:pPr>
            <a:r>
              <a:rPr lang="en-US" dirty="0"/>
              <a:t>CD-1	FY 2013	</a:t>
            </a:r>
          </a:p>
          <a:p>
            <a:pPr marL="914400" lvl="1" indent="-4763" fontAlgn="b">
              <a:buNone/>
              <a:tabLst>
                <a:tab pos="4119563" algn="r"/>
              </a:tabLst>
              <a:defRPr/>
            </a:pPr>
            <a:r>
              <a:rPr lang="en-US" dirty="0"/>
              <a:t>CD-2	FY 2014</a:t>
            </a:r>
          </a:p>
          <a:p>
            <a:pPr marL="914400" lvl="1" indent="-4763" fontAlgn="b">
              <a:buNone/>
              <a:tabLst>
                <a:tab pos="4119563" algn="r"/>
              </a:tabLst>
              <a:defRPr/>
            </a:pPr>
            <a:r>
              <a:rPr lang="en-US" dirty="0"/>
              <a:t>CD-3	FY 2016</a:t>
            </a:r>
          </a:p>
          <a:p>
            <a:pPr marL="914400" lvl="1" indent="-4763" fontAlgn="b">
              <a:buNone/>
              <a:tabLst>
                <a:tab pos="4119563" algn="r"/>
              </a:tabLst>
              <a:defRPr/>
            </a:pPr>
            <a:r>
              <a:rPr lang="en-US" dirty="0"/>
              <a:t>CD-4	FY </a:t>
            </a:r>
            <a:r>
              <a:rPr lang="en-US" dirty="0" smtClean="0"/>
              <a:t>2021</a:t>
            </a:r>
          </a:p>
          <a:p>
            <a:pPr marL="458788" indent="-4763" fontAlgn="b">
              <a:buNone/>
              <a:tabLst>
                <a:tab pos="4119563" algn="r"/>
              </a:tabLs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Accelerator Sector Planning, PX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16347</TotalTime>
  <Words>2414</Words>
  <Application>Microsoft Office PowerPoint</Application>
  <PresentationFormat>On-screen Show (4:3)</PresentationFormat>
  <Paragraphs>506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Worksheet</vt:lpstr>
      <vt:lpstr>Project X Strategy </vt:lpstr>
      <vt:lpstr>Outline</vt:lpstr>
      <vt:lpstr>Strategic Context</vt:lpstr>
      <vt:lpstr>Mission Elements</vt:lpstr>
      <vt:lpstr>Reference Design</vt:lpstr>
      <vt:lpstr>Reference Design Site</vt:lpstr>
      <vt:lpstr>Organization</vt:lpstr>
      <vt:lpstr>Collaboration</vt:lpstr>
      <vt:lpstr>Strategy</vt:lpstr>
      <vt:lpstr>Strategy RD&amp;D Program</vt:lpstr>
      <vt:lpstr>Strategy R&amp;D Program</vt:lpstr>
      <vt:lpstr>Strategy R&amp;D Test Facilities</vt:lpstr>
      <vt:lpstr>Strategy PXIE Scope</vt:lpstr>
      <vt:lpstr>Strategy Barriers</vt:lpstr>
      <vt:lpstr>Near Term Plan Goals for FY2012</vt:lpstr>
      <vt:lpstr>Near Term Plan Goals for FY2012</vt:lpstr>
      <vt:lpstr>Near Term Plan Goals for FY2012</vt:lpstr>
      <vt:lpstr>Near Term Plan Goals for FY2012</vt:lpstr>
      <vt:lpstr>Near Term Plan Goals for FY2012</vt:lpstr>
      <vt:lpstr>Near Term Plan Goals for FY2012</vt:lpstr>
      <vt:lpstr>Near Term Plan Goals for FY2013-14</vt:lpstr>
      <vt:lpstr>Resources FY2012 Budget</vt:lpstr>
      <vt:lpstr>Resources Labor Plan/Accelerator Sector</vt:lpstr>
      <vt:lpstr>Resources Labor Plan Commentary</vt:lpstr>
      <vt:lpstr>Resources FY2013 and Beyond</vt:lpstr>
      <vt:lpstr>Risks</vt:lpstr>
      <vt:lpstr>Backup Slides</vt:lpstr>
      <vt:lpstr>Budget Commentary</vt:lpstr>
      <vt:lpstr>Requests</vt:lpstr>
      <vt:lpstr>FY2011 Budget Actual/Projected</vt:lpstr>
      <vt:lpstr>FY2012 Budget</vt:lpstr>
      <vt:lpstr>Labor Plan Laboratory Total</vt:lpstr>
      <vt:lpstr>Labor Plan Computing, PPD, Directorate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Steve Holmes</cp:lastModifiedBy>
  <cp:revision>510</cp:revision>
  <cp:lastPrinted>2011-10-20T18:35:32Z</cp:lastPrinted>
  <dcterms:created xsi:type="dcterms:W3CDTF">2009-05-07T16:53:10Z</dcterms:created>
  <dcterms:modified xsi:type="dcterms:W3CDTF">2011-10-26T22:42:44Z</dcterms:modified>
</cp:coreProperties>
</file>