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6"/>
  </p:notesMasterIdLst>
  <p:handoutMasterIdLst>
    <p:handoutMasterId r:id="rId27"/>
  </p:handoutMasterIdLst>
  <p:sldIdLst>
    <p:sldId id="281" r:id="rId2"/>
    <p:sldId id="373" r:id="rId3"/>
    <p:sldId id="276" r:id="rId4"/>
    <p:sldId id="299" r:id="rId5"/>
    <p:sldId id="364" r:id="rId6"/>
    <p:sldId id="323" r:id="rId7"/>
    <p:sldId id="324" r:id="rId8"/>
    <p:sldId id="325" r:id="rId9"/>
    <p:sldId id="374" r:id="rId10"/>
    <p:sldId id="375" r:id="rId11"/>
    <p:sldId id="376" r:id="rId12"/>
    <p:sldId id="367" r:id="rId13"/>
    <p:sldId id="377" r:id="rId14"/>
    <p:sldId id="378" r:id="rId15"/>
    <p:sldId id="365" r:id="rId16"/>
    <p:sldId id="362" r:id="rId17"/>
    <p:sldId id="351" r:id="rId18"/>
    <p:sldId id="368" r:id="rId19"/>
    <p:sldId id="369" r:id="rId20"/>
    <p:sldId id="359" r:id="rId21"/>
    <p:sldId id="314" r:id="rId22"/>
    <p:sldId id="279" r:id="rId23"/>
    <p:sldId id="348" r:id="rId24"/>
    <p:sldId id="352" r:id="rId25"/>
  </p:sldIdLst>
  <p:sldSz cx="9144000" cy="6858000" type="screen4x3"/>
  <p:notesSz cx="6858000" cy="9144000"/>
  <p:embeddedFontLst>
    <p:embeddedFont>
      <p:font typeface="Calibri" pitchFamily="34" charset="0"/>
      <p:regular r:id="rId28"/>
      <p:bold r:id="rId29"/>
      <p:italic r:id="rId30"/>
      <p:boldItalic r:id="rId31"/>
    </p:embeddedFont>
    <p:embeddedFont>
      <p:font typeface="Comic Sans MS" pitchFamily="66" charset="0"/>
      <p:regular r:id="rId32"/>
      <p:bold r:id="rId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Zism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2812"/>
    <a:srgbClr val="0066FF"/>
    <a:srgbClr val="4F81BD"/>
    <a:srgbClr val="EEECE1"/>
    <a:srgbClr val="663300"/>
    <a:srgbClr val="009999"/>
    <a:srgbClr val="00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004" autoAdjust="0"/>
    <p:restoredTop sz="86420" autoAdjust="0"/>
  </p:normalViewPr>
  <p:slideViewPr>
    <p:cSldViewPr snapToGrid="0">
      <p:cViewPr varScale="1">
        <p:scale>
          <a:sx n="70" d="100"/>
          <a:sy n="70" d="100"/>
        </p:scale>
        <p:origin x="-726" y="-108"/>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DA3A806-4E31-45CC-8A2B-B5E1B76254D4}" type="datetimeFigureOut">
              <a:rPr lang="en-US"/>
              <a:pPr>
                <a:defRPr/>
              </a:pPr>
              <a:t>10/27/2011</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6518F7-A059-46D7-ABD7-E8E8289952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67126B-C817-4C86-8C52-94CCAC0A170E}" type="datetimeFigureOut">
              <a:rPr lang="en-US"/>
              <a:pPr>
                <a:defRPr/>
              </a:pPr>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CCD57D-B659-492A-9A9A-D6DC2F6B06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6400799"/>
            <a:ext cx="9144000" cy="457201"/>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pic>
        <p:nvPicPr>
          <p:cNvPr id="7" name="Picture 12"/>
          <p:cNvPicPr>
            <a:picLocks noChangeAspect="1" noChangeArrowheads="1"/>
          </p:cNvPicPr>
          <p:nvPr userDrawn="1"/>
        </p:nvPicPr>
        <p:blipFill>
          <a:blip r:embed="rId3"/>
          <a:srcRect/>
          <a:stretch>
            <a:fillRect/>
          </a:stretch>
        </p:blipFill>
        <p:spPr bwMode="auto">
          <a:xfrm>
            <a:off x="647700" y="152400"/>
            <a:ext cx="876300" cy="850900"/>
          </a:xfrm>
          <a:prstGeom prst="rect">
            <a:avLst/>
          </a:prstGeom>
          <a:solidFill>
            <a:schemeClr val="bg1"/>
          </a:solidFill>
          <a:ln w="9525">
            <a:noFill/>
            <a:miter lim="800000"/>
            <a:headEnd/>
            <a:tailEnd/>
          </a:ln>
        </p:spPr>
      </p:pic>
      <p:sp>
        <p:nvSpPr>
          <p:cNvPr id="2" name="Title 1"/>
          <p:cNvSpPr>
            <a:spLocks noGrp="1"/>
          </p:cNvSpPr>
          <p:nvPr>
            <p:ph type="ctrTitle"/>
          </p:nvPr>
        </p:nvSpPr>
        <p:spPr>
          <a:xfrm>
            <a:off x="1524000" y="1"/>
            <a:ext cx="6324600" cy="1143000"/>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8" name="Date Placeholder 3"/>
          <p:cNvSpPr>
            <a:spLocks noGrp="1"/>
          </p:cNvSpPr>
          <p:nvPr>
            <p:ph type="dt" sz="half" idx="10"/>
          </p:nvPr>
        </p:nvSpPr>
        <p:spPr>
          <a:xfrm>
            <a:off x="457200" y="6416675"/>
            <a:ext cx="1506071" cy="365125"/>
          </a:xfrm>
        </p:spPr>
        <p:txBody>
          <a:bodyPr/>
          <a:lstStyle>
            <a:lvl1pPr>
              <a:defRPr>
                <a:solidFill>
                  <a:schemeClr val="tx1"/>
                </a:solidFill>
              </a:defRPr>
            </a:lvl1pPr>
          </a:lstStyle>
          <a:p>
            <a:pPr>
              <a:defRPr/>
            </a:pPr>
            <a:endParaRPr lang="en-US"/>
          </a:p>
        </p:txBody>
      </p:sp>
      <p:sp>
        <p:nvSpPr>
          <p:cNvPr id="9" name="Footer Placeholder 4"/>
          <p:cNvSpPr>
            <a:spLocks noGrp="1"/>
          </p:cNvSpPr>
          <p:nvPr>
            <p:ph type="ftr" sz="quarter" idx="11"/>
          </p:nvPr>
        </p:nvSpPr>
        <p:spPr>
          <a:xfrm>
            <a:off x="2030506" y="6416675"/>
            <a:ext cx="5567081" cy="365125"/>
          </a:xfrm>
        </p:spPr>
        <p:txBody>
          <a:bodyPr/>
          <a:lstStyle>
            <a:lvl1pPr>
              <a:defRPr/>
            </a:lvl1pPr>
          </a:lstStyle>
          <a:p>
            <a:pPr>
              <a:defRPr/>
            </a:pPr>
            <a:r>
              <a:rPr lang="nl-NL" smtClean="0"/>
              <a:t>STEVE GEER                Accel. Sector Planning &amp; Strategy          Naperville                         27-28 October, 2011</a:t>
            </a:r>
            <a:endParaRPr lang="en-US" dirty="0"/>
          </a:p>
        </p:txBody>
      </p:sp>
      <p:sp>
        <p:nvSpPr>
          <p:cNvPr id="10" name="Slide Number Placeholder 5"/>
          <p:cNvSpPr>
            <a:spLocks noGrp="1"/>
          </p:cNvSpPr>
          <p:nvPr>
            <p:ph type="sldNum" sz="quarter" idx="12"/>
          </p:nvPr>
        </p:nvSpPr>
        <p:spPr>
          <a:xfrm>
            <a:off x="7799294" y="6416675"/>
            <a:ext cx="887506" cy="365125"/>
          </a:xfrm>
        </p:spPr>
        <p:txBody>
          <a:bodyPr/>
          <a:lstStyle>
            <a:lvl1pPr>
              <a:defRPr>
                <a:solidFill>
                  <a:schemeClr val="tx1"/>
                </a:solidFill>
              </a:defRPr>
            </a:lvl1pPr>
          </a:lstStyle>
          <a:p>
            <a:pPr>
              <a:defRPr/>
            </a:pPr>
            <a:fld id="{F13DFC28-8DA6-4A52-A867-A36D86CD9F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400799"/>
            <a:ext cx="9144000" cy="457201"/>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pic>
        <p:nvPicPr>
          <p:cNvPr id="7" name="Picture 12"/>
          <p:cNvPicPr>
            <a:picLocks noChangeAspect="1" noChangeArrowheads="1"/>
          </p:cNvPicPr>
          <p:nvPr userDrawn="1"/>
        </p:nvPicPr>
        <p:blipFill>
          <a:blip r:embed="rId3"/>
          <a:srcRect/>
          <a:stretch>
            <a:fillRect/>
          </a:stretch>
        </p:blipFill>
        <p:spPr bwMode="auto">
          <a:xfrm>
            <a:off x="647700" y="152400"/>
            <a:ext cx="876300" cy="850900"/>
          </a:xfrm>
          <a:prstGeom prst="rect">
            <a:avLst/>
          </a:prstGeom>
          <a:solidFill>
            <a:schemeClr val="bg1"/>
          </a:solidFill>
          <a:ln w="9525">
            <a:noFill/>
            <a:miter lim="800000"/>
            <a:headEnd/>
            <a:tailEnd/>
          </a:ln>
        </p:spPr>
      </p:pic>
      <p:sp>
        <p:nvSpPr>
          <p:cNvPr id="2" name="Title 1"/>
          <p:cNvSpPr>
            <a:spLocks noGrp="1"/>
          </p:cNvSpPr>
          <p:nvPr>
            <p:ph type="title"/>
          </p:nvPr>
        </p:nvSpPr>
        <p:spPr>
          <a:xfrm>
            <a:off x="1524000" y="0"/>
            <a:ext cx="6324600" cy="1066800"/>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2pPr>
              <a:defRPr>
                <a:solidFill>
                  <a:schemeClr val="tx2"/>
                </a:solidFill>
              </a:defRPr>
            </a:lvl2pPr>
            <a:lvl3pPr>
              <a:defRPr>
                <a:solidFill>
                  <a:schemeClr val="accent3"/>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1"/>
          </p:nvPr>
        </p:nvSpPr>
        <p:spPr>
          <a:xfrm>
            <a:off x="443753" y="6416675"/>
            <a:ext cx="7404847" cy="365125"/>
          </a:xfrm>
        </p:spPr>
        <p:txBody>
          <a:bodyPr/>
          <a:lstStyle>
            <a:lvl1pPr>
              <a:defRPr>
                <a:solidFill>
                  <a:schemeClr val="tx1"/>
                </a:solidFill>
              </a:defRPr>
            </a:lvl1pPr>
          </a:lstStyle>
          <a:p>
            <a:pPr>
              <a:defRPr/>
            </a:pPr>
            <a:r>
              <a:rPr lang="nl-NL" smtClean="0"/>
              <a:t>STEVE GEER                Accel. Sector Planning &amp; Strategy          Naperville                         27-28 October, 2011</a:t>
            </a:r>
            <a:endParaRPr lang="en-US" dirty="0"/>
          </a:p>
        </p:txBody>
      </p:sp>
      <p:sp>
        <p:nvSpPr>
          <p:cNvPr id="10" name="Slide Number Placeholder 5"/>
          <p:cNvSpPr>
            <a:spLocks noGrp="1"/>
          </p:cNvSpPr>
          <p:nvPr>
            <p:ph type="sldNum" sz="quarter" idx="12"/>
          </p:nvPr>
        </p:nvSpPr>
        <p:spPr>
          <a:xfrm>
            <a:off x="8077200" y="6416675"/>
            <a:ext cx="609600" cy="365125"/>
          </a:xfrm>
        </p:spPr>
        <p:txBody>
          <a:bodyPr/>
          <a:lstStyle>
            <a:lvl1pPr>
              <a:defRPr>
                <a:solidFill>
                  <a:schemeClr val="tx1"/>
                </a:solidFill>
              </a:defRPr>
            </a:lvl1pPr>
          </a:lstStyle>
          <a:p>
            <a:pPr>
              <a:defRPr/>
            </a:pPr>
            <a:fld id="{9AFA9E42-8D75-4234-963E-9D8417C849F1}" type="slidenum">
              <a:rPr lang="en-US"/>
              <a:pPr>
                <a:defRPr/>
              </a:pPr>
              <a:t>‹#›</a:t>
            </a:fld>
            <a:endParaRPr lang="en-US" dirty="0"/>
          </a:p>
        </p:txBody>
      </p:sp>
      <p:cxnSp>
        <p:nvCxnSpPr>
          <p:cNvPr id="13" name="Straight Connector 12"/>
          <p:cNvCxnSpPr/>
          <p:nvPr userDrawn="1"/>
        </p:nvCxnSpPr>
        <p:spPr>
          <a:xfrm>
            <a:off x="0" y="64008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134038"/>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1371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US"/>
          </a:p>
        </p:txBody>
      </p:sp>
      <p:sp>
        <p:nvSpPr>
          <p:cNvPr id="5" name="Footer Placeholder 4"/>
          <p:cNvSpPr>
            <a:spLocks noGrp="1"/>
          </p:cNvSpPr>
          <p:nvPr>
            <p:ph type="ftr" sz="quarter" idx="3"/>
          </p:nvPr>
        </p:nvSpPr>
        <p:spPr>
          <a:xfrm>
            <a:off x="2097741" y="6356350"/>
            <a:ext cx="5446059"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nl-NL" smtClean="0"/>
              <a:t>STEVE GEER                Accel. Sector Planning &amp; Strategy          Naperville                         27-28 October, 2011</a:t>
            </a:r>
            <a:endParaRPr lang="en-US" dirty="0"/>
          </a:p>
        </p:txBody>
      </p:sp>
      <p:sp>
        <p:nvSpPr>
          <p:cNvPr id="6" name="Slide Number Placeholder 5"/>
          <p:cNvSpPr>
            <a:spLocks noGrp="1"/>
          </p:cNvSpPr>
          <p:nvPr>
            <p:ph type="sldNum" sz="quarter" idx="4"/>
          </p:nvPr>
        </p:nvSpPr>
        <p:spPr>
          <a:xfrm>
            <a:off x="7879976" y="6356350"/>
            <a:ext cx="806824"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7F3C182-348B-4517-BD6A-B5EA8686C6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idx="4294967295"/>
          </p:nvPr>
        </p:nvSpPr>
        <p:spPr>
          <a:xfrm>
            <a:off x="1524000" y="0"/>
            <a:ext cx="6324600" cy="1143000"/>
          </a:xfrm>
        </p:spPr>
        <p:txBody>
          <a:bodyPr/>
          <a:lstStyle/>
          <a:p>
            <a:pPr eaLnBrk="1" hangingPunct="1"/>
            <a:r>
              <a:rPr lang="en-US" sz="3600" smtClean="0"/>
              <a:t>  </a:t>
            </a:r>
          </a:p>
        </p:txBody>
      </p:sp>
      <p:sp>
        <p:nvSpPr>
          <p:cNvPr id="6146" name="Subtitle 2"/>
          <p:cNvSpPr>
            <a:spLocks noGrp="1"/>
          </p:cNvSpPr>
          <p:nvPr>
            <p:ph type="subTitle" idx="4294967295"/>
          </p:nvPr>
        </p:nvSpPr>
        <p:spPr>
          <a:xfrm>
            <a:off x="4191000" y="1469408"/>
            <a:ext cx="4343400" cy="3605213"/>
          </a:xfrm>
        </p:spPr>
        <p:txBody>
          <a:bodyPr/>
          <a:lstStyle/>
          <a:p>
            <a:pPr marL="0" indent="0" algn="ctr" eaLnBrk="1" hangingPunct="1">
              <a:buFont typeface="Arial" charset="0"/>
              <a:buNone/>
            </a:pPr>
            <a:r>
              <a:rPr lang="en-US" sz="2400" dirty="0" smtClean="0">
                <a:cs typeface="Arial" charset="0"/>
              </a:rPr>
              <a:t> </a:t>
            </a:r>
            <a:r>
              <a:rPr lang="en-US" sz="3600" dirty="0" smtClean="0">
                <a:cs typeface="Arial" charset="0"/>
              </a:rPr>
              <a:t>MUON </a:t>
            </a:r>
            <a:r>
              <a:rPr lang="en-US" sz="3600" dirty="0" err="1" smtClean="0">
                <a:cs typeface="Arial" charset="0"/>
              </a:rPr>
              <a:t>MUON</a:t>
            </a:r>
            <a:r>
              <a:rPr lang="en-US" sz="3600" dirty="0" smtClean="0">
                <a:cs typeface="Arial" charset="0"/>
              </a:rPr>
              <a:t> ACCELERATOR PROGRAM (MAP</a:t>
            </a:r>
            <a:r>
              <a:rPr lang="en-US" sz="3600" dirty="0" smtClean="0">
                <a:cs typeface="Arial" charset="0"/>
              </a:rPr>
              <a:t>)</a:t>
            </a:r>
          </a:p>
          <a:p>
            <a:pPr marL="0" indent="0" algn="ctr" eaLnBrk="1" hangingPunct="1">
              <a:buFont typeface="Arial" charset="0"/>
              <a:buNone/>
            </a:pPr>
            <a:r>
              <a:rPr lang="en-US" sz="3600" dirty="0" smtClean="0">
                <a:cs typeface="Arial" charset="0"/>
              </a:rPr>
              <a:t>a</a:t>
            </a:r>
            <a:r>
              <a:rPr lang="en-US" sz="3600" dirty="0" smtClean="0">
                <a:cs typeface="Arial" charset="0"/>
              </a:rPr>
              <a:t>nd beyond</a:t>
            </a:r>
            <a:endParaRPr lang="en-US" dirty="0" smtClean="0">
              <a:cs typeface="Arial" charset="0"/>
            </a:endParaRPr>
          </a:p>
          <a:p>
            <a:pPr marL="0" indent="0" algn="ctr" eaLnBrk="1" hangingPunct="1">
              <a:buFont typeface="Arial" charset="0"/>
              <a:buNone/>
            </a:pPr>
            <a:endParaRPr lang="en-US" sz="1100" dirty="0" smtClean="0">
              <a:cs typeface="Arial" charset="0"/>
            </a:endParaRPr>
          </a:p>
          <a:p>
            <a:pPr marL="0" indent="0" algn="ctr" eaLnBrk="1" hangingPunct="1">
              <a:buFont typeface="Arial" charset="0"/>
              <a:buNone/>
            </a:pPr>
            <a:r>
              <a:rPr lang="en-US" sz="2400" dirty="0" smtClean="0">
                <a:cs typeface="Arial" charset="0"/>
              </a:rPr>
              <a:t>Steve Geer</a:t>
            </a:r>
          </a:p>
          <a:p>
            <a:pPr marL="0" indent="0" algn="ctr" eaLnBrk="1" hangingPunct="1">
              <a:buFont typeface="Arial" charset="0"/>
              <a:buNone/>
            </a:pPr>
            <a:r>
              <a:rPr lang="en-US" sz="1800" dirty="0" smtClean="0">
                <a:solidFill>
                  <a:schemeClr val="hlink"/>
                </a:solidFill>
                <a:cs typeface="Arial" charset="0"/>
              </a:rPr>
              <a:t>A</a:t>
            </a:r>
            <a:r>
              <a:rPr lang="en-US" sz="1800" dirty="0" smtClean="0">
                <a:cs typeface="Arial" charset="0"/>
              </a:rPr>
              <a:t>ccelerator</a:t>
            </a:r>
            <a:r>
              <a:rPr lang="en-US" sz="1800" dirty="0" smtClean="0">
                <a:solidFill>
                  <a:schemeClr val="hlink"/>
                </a:solidFill>
                <a:cs typeface="Arial" charset="0"/>
              </a:rPr>
              <a:t> P</a:t>
            </a:r>
            <a:r>
              <a:rPr lang="en-US" sz="1800" dirty="0" smtClean="0">
                <a:cs typeface="Arial" charset="0"/>
              </a:rPr>
              <a:t>hysics</a:t>
            </a:r>
            <a:r>
              <a:rPr lang="en-US" sz="1800" dirty="0" smtClean="0">
                <a:solidFill>
                  <a:schemeClr val="hlink"/>
                </a:solidFill>
                <a:cs typeface="Arial" charset="0"/>
              </a:rPr>
              <a:t> C</a:t>
            </a:r>
            <a:r>
              <a:rPr lang="en-US" sz="1800" dirty="0" smtClean="0">
                <a:cs typeface="Arial" charset="0"/>
              </a:rPr>
              <a:t>enter</a:t>
            </a:r>
          </a:p>
          <a:p>
            <a:pPr marL="0" indent="0" algn="ctr" eaLnBrk="1" hangingPunct="1">
              <a:buFont typeface="Arial" charset="0"/>
              <a:buNone/>
            </a:pPr>
            <a:r>
              <a:rPr lang="en-US" sz="1800" dirty="0" smtClean="0">
                <a:cs typeface="Arial" charset="0"/>
              </a:rPr>
              <a:t>Fermi National Accelerator Laboratory</a:t>
            </a:r>
            <a:endParaRPr lang="en-US" sz="2000" dirty="0" smtClean="0">
              <a:cs typeface="Arial" charset="0"/>
            </a:endParaRPr>
          </a:p>
          <a:p>
            <a:pPr marL="0" indent="0" algn="ctr" eaLnBrk="1" hangingPunct="1">
              <a:buFont typeface="Arial" charset="0"/>
              <a:buNone/>
            </a:pPr>
            <a:endParaRPr lang="en-US" sz="2000" dirty="0" smtClean="0">
              <a:cs typeface="Arial" charset="0"/>
            </a:endParaRPr>
          </a:p>
          <a:p>
            <a:pPr marL="0" indent="0" algn="ctr" eaLnBrk="1" hangingPunct="1">
              <a:buFont typeface="Arial" charset="0"/>
              <a:buNone/>
            </a:pPr>
            <a:r>
              <a:rPr lang="en-US" sz="1800" dirty="0" err="1" smtClean="0">
                <a:cs typeface="Arial" charset="0"/>
              </a:rPr>
              <a:t>Accel</a:t>
            </a:r>
            <a:r>
              <a:rPr lang="en-US" sz="1800" dirty="0" smtClean="0">
                <a:cs typeface="Arial" charset="0"/>
              </a:rPr>
              <a:t>. Sector Planning &amp; Strategy Workshop</a:t>
            </a:r>
          </a:p>
          <a:p>
            <a:pPr marL="0" indent="0" algn="ctr" eaLnBrk="1" hangingPunct="1">
              <a:buFont typeface="Arial" charset="0"/>
              <a:buNone/>
            </a:pPr>
            <a:r>
              <a:rPr lang="en-US" sz="1800" dirty="0" smtClean="0">
                <a:cs typeface="Arial" charset="0"/>
              </a:rPr>
              <a:t>October 27-28, 2011</a:t>
            </a:r>
          </a:p>
        </p:txBody>
      </p:sp>
      <p:pic>
        <p:nvPicPr>
          <p:cNvPr id="6147" name="Picture 2"/>
          <p:cNvPicPr>
            <a:picLocks noChangeAspect="1" noChangeArrowheads="1"/>
          </p:cNvPicPr>
          <p:nvPr/>
        </p:nvPicPr>
        <p:blipFill>
          <a:blip r:embed="rId2"/>
          <a:srcRect l="23438" t="17500" r="20625" b="10001"/>
          <a:stretch>
            <a:fillRect/>
          </a:stretch>
        </p:blipFill>
        <p:spPr bwMode="auto">
          <a:xfrm>
            <a:off x="609600" y="1981200"/>
            <a:ext cx="3389313" cy="3128963"/>
          </a:xfrm>
          <a:prstGeom prst="rect">
            <a:avLst/>
          </a:prstGeom>
          <a:noFill/>
          <a:ln w="9525" algn="ctr">
            <a:noFill/>
            <a:miter lim="800000"/>
            <a:headEnd/>
            <a:tailEnd/>
          </a:ln>
        </p:spPr>
      </p:pic>
      <p:sp>
        <p:nvSpPr>
          <p:cNvPr id="6148" name="Oval 17"/>
          <p:cNvSpPr>
            <a:spLocks noChangeArrowheads="1"/>
          </p:cNvSpPr>
          <p:nvPr/>
        </p:nvSpPr>
        <p:spPr bwMode="auto">
          <a:xfrm>
            <a:off x="1352550" y="2268538"/>
            <a:ext cx="1847850" cy="1770062"/>
          </a:xfrm>
          <a:prstGeom prst="ellipse">
            <a:avLst/>
          </a:prstGeom>
          <a:noFill/>
          <a:ln w="76200" algn="ctr">
            <a:solidFill>
              <a:srgbClr val="002060"/>
            </a:solidFill>
            <a:round/>
            <a:headEnd/>
            <a:tailEnd/>
          </a:ln>
        </p:spPr>
        <p:txBody>
          <a:bodyPr/>
          <a:lstStyle/>
          <a:p>
            <a:endParaRPr lang="en-US"/>
          </a:p>
        </p:txBody>
      </p:sp>
      <p:sp>
        <p:nvSpPr>
          <p:cNvPr id="6149" name="TextBox 18"/>
          <p:cNvSpPr txBox="1">
            <a:spLocks noChangeArrowheads="1"/>
          </p:cNvSpPr>
          <p:nvPr/>
        </p:nvSpPr>
        <p:spPr bwMode="auto">
          <a:xfrm>
            <a:off x="533400" y="2379663"/>
            <a:ext cx="765175" cy="830262"/>
          </a:xfrm>
          <a:prstGeom prst="rect">
            <a:avLst/>
          </a:prstGeom>
          <a:noFill/>
          <a:ln w="9525">
            <a:noFill/>
            <a:miter lim="800000"/>
            <a:headEnd/>
            <a:tailEnd/>
          </a:ln>
        </p:spPr>
        <p:txBody>
          <a:bodyPr wrap="none">
            <a:spAutoFit/>
          </a:bodyPr>
          <a:lstStyle/>
          <a:p>
            <a:r>
              <a:rPr lang="en-US" sz="4800">
                <a:latin typeface="Symbol" pitchFamily="18" charset="2"/>
              </a:rPr>
              <a:t>m</a:t>
            </a:r>
            <a:r>
              <a:rPr lang="en-US" sz="4800" baseline="30000">
                <a:latin typeface="Symbol" pitchFamily="18" charset="2"/>
              </a:rPr>
              <a:t>+</a:t>
            </a:r>
          </a:p>
        </p:txBody>
      </p:sp>
      <p:sp>
        <p:nvSpPr>
          <p:cNvPr id="6150" name="TextBox 19"/>
          <p:cNvSpPr txBox="1">
            <a:spLocks noChangeArrowheads="1"/>
          </p:cNvSpPr>
          <p:nvPr/>
        </p:nvSpPr>
        <p:spPr bwMode="auto">
          <a:xfrm>
            <a:off x="3273425" y="2362200"/>
            <a:ext cx="765175" cy="830263"/>
          </a:xfrm>
          <a:prstGeom prst="rect">
            <a:avLst/>
          </a:prstGeom>
          <a:noFill/>
          <a:ln w="9525">
            <a:noFill/>
            <a:miter lim="800000"/>
            <a:headEnd/>
            <a:tailEnd/>
          </a:ln>
        </p:spPr>
        <p:txBody>
          <a:bodyPr wrap="none">
            <a:spAutoFit/>
          </a:bodyPr>
          <a:lstStyle/>
          <a:p>
            <a:r>
              <a:rPr lang="en-US" sz="4800">
                <a:latin typeface="Symbol" pitchFamily="18" charset="2"/>
              </a:rPr>
              <a:t>m</a:t>
            </a:r>
            <a:r>
              <a:rPr lang="en-US" sz="4800" baseline="30000">
                <a:latin typeface="Symbol" pitchFamily="18" charset="2"/>
              </a:rPr>
              <a:t>-</a:t>
            </a:r>
          </a:p>
        </p:txBody>
      </p:sp>
      <p:cxnSp>
        <p:nvCxnSpPr>
          <p:cNvPr id="6151" name="Straight Arrow Connector 24"/>
          <p:cNvCxnSpPr>
            <a:cxnSpLocks noChangeShapeType="1"/>
          </p:cNvCxnSpPr>
          <p:nvPr/>
        </p:nvCxnSpPr>
        <p:spPr bwMode="auto">
          <a:xfrm rot="5400000" flipH="1" flipV="1">
            <a:off x="1075531" y="2658269"/>
            <a:ext cx="479425" cy="192088"/>
          </a:xfrm>
          <a:prstGeom prst="straightConnector1">
            <a:avLst/>
          </a:prstGeom>
          <a:noFill/>
          <a:ln w="57150" algn="ctr">
            <a:solidFill>
              <a:srgbClr val="002060"/>
            </a:solidFill>
            <a:round/>
            <a:headEnd/>
            <a:tailEnd type="arrow" w="med" len="med"/>
          </a:ln>
        </p:spPr>
      </p:cxnSp>
      <p:cxnSp>
        <p:nvCxnSpPr>
          <p:cNvPr id="6152" name="Straight Arrow Connector 28"/>
          <p:cNvCxnSpPr>
            <a:cxnSpLocks noChangeShapeType="1"/>
          </p:cNvCxnSpPr>
          <p:nvPr/>
        </p:nvCxnSpPr>
        <p:spPr bwMode="auto">
          <a:xfrm rot="16200000" flipV="1">
            <a:off x="3015456" y="2658269"/>
            <a:ext cx="479425" cy="192088"/>
          </a:xfrm>
          <a:prstGeom prst="straightConnector1">
            <a:avLst/>
          </a:prstGeom>
          <a:noFill/>
          <a:ln w="57150" algn="ctr">
            <a:solidFill>
              <a:srgbClr val="002060"/>
            </a:solidFill>
            <a:round/>
            <a:headEnd/>
            <a:tailEnd type="arrow" w="med" len="med"/>
          </a:ln>
        </p:spPr>
      </p:cxnSp>
      <p:sp>
        <p:nvSpPr>
          <p:cNvPr id="6153" name="TextBox 39"/>
          <p:cNvSpPr txBox="1">
            <a:spLocks noChangeArrowheads="1"/>
          </p:cNvSpPr>
          <p:nvPr/>
        </p:nvSpPr>
        <p:spPr bwMode="auto">
          <a:xfrm>
            <a:off x="2286000" y="3810000"/>
            <a:ext cx="384175" cy="581025"/>
          </a:xfrm>
          <a:prstGeom prst="rect">
            <a:avLst/>
          </a:prstGeom>
          <a:noFill/>
          <a:ln w="9525">
            <a:noFill/>
            <a:miter lim="800000"/>
            <a:headEnd/>
            <a:tailEnd/>
          </a:ln>
        </p:spPr>
        <p:txBody>
          <a:bodyPr>
            <a:spAutoFit/>
          </a:bodyPr>
          <a:lstStyle/>
          <a:p>
            <a:r>
              <a:rPr lang="en-US" sz="5400">
                <a:latin typeface="Symbol" pitchFamily="18" charset="2"/>
              </a:rPr>
              <a:t>n</a:t>
            </a:r>
          </a:p>
        </p:txBody>
      </p:sp>
      <p:pic>
        <p:nvPicPr>
          <p:cNvPr id="6154" name="Picture 15"/>
          <p:cNvPicPr>
            <a:picLocks noChangeAspect="1" noChangeArrowheads="1"/>
          </p:cNvPicPr>
          <p:nvPr/>
        </p:nvPicPr>
        <p:blipFill>
          <a:blip r:embed="rId3"/>
          <a:srcRect/>
          <a:stretch>
            <a:fillRect/>
          </a:stretch>
        </p:blipFill>
        <p:spPr bwMode="auto">
          <a:xfrm>
            <a:off x="2006600" y="2865438"/>
            <a:ext cx="579438" cy="560387"/>
          </a:xfrm>
          <a:prstGeom prst="rect">
            <a:avLst/>
          </a:prstGeom>
          <a:noFill/>
          <a:ln w="9525">
            <a:noFill/>
            <a:miter lim="800000"/>
            <a:headEnd/>
            <a:tailEnd/>
          </a:ln>
        </p:spPr>
      </p:pic>
      <p:grpSp>
        <p:nvGrpSpPr>
          <p:cNvPr id="6155" name="Group 53"/>
          <p:cNvGrpSpPr>
            <a:grpSpLocks/>
          </p:cNvGrpSpPr>
          <p:nvPr/>
        </p:nvGrpSpPr>
        <p:grpSpPr bwMode="auto">
          <a:xfrm>
            <a:off x="1287463" y="3810000"/>
            <a:ext cx="1103312" cy="646113"/>
            <a:chOff x="1752600" y="4191000"/>
            <a:chExt cx="1752600" cy="1027292"/>
          </a:xfrm>
        </p:grpSpPr>
        <p:grpSp>
          <p:nvGrpSpPr>
            <p:cNvPr id="6158" name="Group 38"/>
            <p:cNvGrpSpPr>
              <a:grpSpLocks/>
            </p:cNvGrpSpPr>
            <p:nvPr/>
          </p:nvGrpSpPr>
          <p:grpSpPr bwMode="auto">
            <a:xfrm>
              <a:off x="1752600" y="4191000"/>
              <a:ext cx="1371600" cy="1027292"/>
              <a:chOff x="6404319" y="5002865"/>
              <a:chExt cx="1371600" cy="1027292"/>
            </a:xfrm>
          </p:grpSpPr>
          <p:grpSp>
            <p:nvGrpSpPr>
              <p:cNvPr id="12" name="Group 36"/>
              <p:cNvGrpSpPr/>
              <p:nvPr/>
            </p:nvGrpSpPr>
            <p:grpSpPr>
              <a:xfrm rot="1800000">
                <a:off x="6404319" y="5173800"/>
                <a:ext cx="1371600" cy="685205"/>
                <a:chOff x="6248400" y="5257800"/>
                <a:chExt cx="1828800" cy="914400"/>
              </a:xfrm>
              <a:solidFill>
                <a:srgbClr val="00B050"/>
              </a:solidFill>
            </p:grpSpPr>
            <p:sp>
              <p:nvSpPr>
                <p:cNvPr id="15" name="Oval 14"/>
                <p:cNvSpPr/>
                <p:nvPr/>
              </p:nvSpPr>
              <p:spPr bwMode="auto">
                <a:xfrm>
                  <a:off x="6248400" y="5257800"/>
                  <a:ext cx="914400" cy="914400"/>
                </a:xfrm>
                <a:prstGeom prst="ellipse">
                  <a:avLst/>
                </a:prstGeom>
                <a:grpFill/>
                <a:ln w="38100" cap="flat" cmpd="sng" algn="ctr">
                  <a:solidFill>
                    <a:schemeClr val="tx1"/>
                  </a:solidFill>
                  <a:prstDash val="solid"/>
                  <a:round/>
                  <a:headEnd type="none" w="med" len="med"/>
                  <a:tailEnd type="none" w="med" len="med"/>
                </a:ln>
                <a:effectLst/>
              </p:spPr>
              <p:txBody>
                <a:bodyPr/>
                <a:lstStyle/>
                <a:p>
                  <a:pPr>
                    <a:defRPr/>
                  </a:pPr>
                  <a:endParaRPr lang="en-US"/>
                </a:p>
              </p:txBody>
            </p:sp>
            <p:sp>
              <p:nvSpPr>
                <p:cNvPr id="16" name="Oval 15"/>
                <p:cNvSpPr/>
                <p:nvPr/>
              </p:nvSpPr>
              <p:spPr bwMode="auto">
                <a:xfrm>
                  <a:off x="7162800" y="5257800"/>
                  <a:ext cx="914400" cy="914400"/>
                </a:xfrm>
                <a:prstGeom prst="ellipse">
                  <a:avLst/>
                </a:prstGeom>
                <a:grpFill/>
                <a:ln w="38100" cap="flat" cmpd="sng" algn="ctr">
                  <a:solidFill>
                    <a:schemeClr val="tx1"/>
                  </a:solidFill>
                  <a:prstDash val="solid"/>
                  <a:round/>
                  <a:headEnd type="none" w="med" len="med"/>
                  <a:tailEnd type="none" w="med" len="med"/>
                </a:ln>
                <a:effectLst/>
              </p:spPr>
              <p:txBody>
                <a:bodyPr/>
                <a:lstStyle/>
                <a:p>
                  <a:pPr>
                    <a:defRPr/>
                  </a:pPr>
                  <a:endParaRPr lang="en-US"/>
                </a:p>
              </p:txBody>
            </p:sp>
            <p:sp>
              <p:nvSpPr>
                <p:cNvPr id="17" name="Rectangle 16"/>
                <p:cNvSpPr/>
                <p:nvPr/>
              </p:nvSpPr>
              <p:spPr bwMode="auto">
                <a:xfrm>
                  <a:off x="6705600" y="5257800"/>
                  <a:ext cx="914400" cy="914400"/>
                </a:xfrm>
                <a:prstGeom prst="rect">
                  <a:avLst/>
                </a:prstGeom>
                <a:grpFill/>
                <a:ln w="38100" cap="flat" cmpd="sng" algn="ctr">
                  <a:solidFill>
                    <a:schemeClr val="tx1"/>
                  </a:solidFill>
                  <a:prstDash val="solid"/>
                  <a:round/>
                  <a:headEnd type="none" w="med" len="med"/>
                  <a:tailEnd type="none" w="med" len="med"/>
                </a:ln>
                <a:effectLst/>
              </p:spPr>
              <p:txBody>
                <a:bodyPr/>
                <a:lstStyle/>
                <a:p>
                  <a:pPr>
                    <a:defRPr/>
                  </a:pPr>
                  <a:endParaRPr lang="en-US"/>
                </a:p>
              </p:txBody>
            </p:sp>
          </p:grpSp>
          <p:cxnSp>
            <p:nvCxnSpPr>
              <p:cNvPr id="6162" name="Straight Connector 30"/>
              <p:cNvCxnSpPr>
                <a:cxnSpLocks noChangeShapeType="1"/>
              </p:cNvCxnSpPr>
              <p:nvPr/>
            </p:nvCxnSpPr>
            <p:spPr bwMode="auto">
              <a:xfrm rot="7200000" flipH="1" flipV="1">
                <a:off x="6450259" y="5344872"/>
                <a:ext cx="685205" cy="1191"/>
              </a:xfrm>
              <a:prstGeom prst="line">
                <a:avLst/>
              </a:prstGeom>
              <a:noFill/>
              <a:ln w="38100" algn="ctr">
                <a:solidFill>
                  <a:schemeClr val="tx1"/>
                </a:solidFill>
                <a:round/>
                <a:headEnd/>
                <a:tailEnd/>
              </a:ln>
            </p:spPr>
          </p:cxnSp>
          <p:cxnSp>
            <p:nvCxnSpPr>
              <p:cNvPr id="6163" name="Straight Connector 31"/>
              <p:cNvCxnSpPr>
                <a:cxnSpLocks noChangeShapeType="1"/>
              </p:cNvCxnSpPr>
              <p:nvPr/>
            </p:nvCxnSpPr>
            <p:spPr bwMode="auto">
              <a:xfrm rot="7200000" flipH="1" flipV="1">
                <a:off x="7043960" y="5686959"/>
                <a:ext cx="685205" cy="1191"/>
              </a:xfrm>
              <a:prstGeom prst="line">
                <a:avLst/>
              </a:prstGeom>
              <a:noFill/>
              <a:ln w="38100" algn="ctr">
                <a:solidFill>
                  <a:schemeClr val="tx1"/>
                </a:solidFill>
                <a:round/>
                <a:headEnd/>
                <a:tailEnd/>
              </a:ln>
            </p:spPr>
          </p:cxnSp>
        </p:grpSp>
        <p:cxnSp>
          <p:nvCxnSpPr>
            <p:cNvPr id="6159" name="Straight Arrow Connector 42"/>
            <p:cNvCxnSpPr>
              <a:cxnSpLocks noChangeShapeType="1"/>
            </p:cNvCxnSpPr>
            <p:nvPr/>
          </p:nvCxnSpPr>
          <p:spPr bwMode="auto">
            <a:xfrm>
              <a:off x="2241322" y="4191000"/>
              <a:ext cx="1263878" cy="762000"/>
            </a:xfrm>
            <a:prstGeom prst="straightConnector1">
              <a:avLst/>
            </a:prstGeom>
            <a:noFill/>
            <a:ln w="38100" algn="ctr">
              <a:solidFill>
                <a:schemeClr val="tx1"/>
              </a:solidFill>
              <a:round/>
              <a:headEnd/>
              <a:tailEnd type="arrow" w="med" len="med"/>
            </a:ln>
          </p:spPr>
        </p:cxnSp>
        <p:cxnSp>
          <p:nvCxnSpPr>
            <p:cNvPr id="6160" name="Straight Connector 51"/>
            <p:cNvCxnSpPr>
              <a:cxnSpLocks noChangeShapeType="1"/>
            </p:cNvCxnSpPr>
            <p:nvPr/>
          </p:nvCxnSpPr>
          <p:spPr bwMode="auto">
            <a:xfrm>
              <a:off x="1905000" y="4778234"/>
              <a:ext cx="685800" cy="381000"/>
            </a:xfrm>
            <a:prstGeom prst="line">
              <a:avLst/>
            </a:prstGeom>
            <a:noFill/>
            <a:ln w="38100" algn="ctr">
              <a:solidFill>
                <a:schemeClr val="tx1"/>
              </a:solidFill>
              <a:round/>
              <a:headEnd/>
              <a:tailEnd/>
            </a:ln>
          </p:spPr>
        </p:cxnSp>
      </p:grpSp>
      <p:sp>
        <p:nvSpPr>
          <p:cNvPr id="27" name="Freeform 26"/>
          <p:cNvSpPr/>
          <p:nvPr/>
        </p:nvSpPr>
        <p:spPr>
          <a:xfrm>
            <a:off x="1395413" y="3838575"/>
            <a:ext cx="633412" cy="585788"/>
          </a:xfrm>
          <a:custGeom>
            <a:avLst/>
            <a:gdLst>
              <a:gd name="connsiteX0" fmla="*/ 200025 w 633412"/>
              <a:gd name="connsiteY0" fmla="*/ 0 h 585788"/>
              <a:gd name="connsiteX1" fmla="*/ 628650 w 633412"/>
              <a:gd name="connsiteY1" fmla="*/ 252413 h 585788"/>
              <a:gd name="connsiteX2" fmla="*/ 633412 w 633412"/>
              <a:gd name="connsiteY2" fmla="*/ 261938 h 585788"/>
              <a:gd name="connsiteX3" fmla="*/ 442912 w 633412"/>
              <a:gd name="connsiteY3" fmla="*/ 585788 h 585788"/>
              <a:gd name="connsiteX4" fmla="*/ 14287 w 633412"/>
              <a:gd name="connsiteY4" fmla="*/ 333375 h 585788"/>
              <a:gd name="connsiteX5" fmla="*/ 0 w 633412"/>
              <a:gd name="connsiteY5" fmla="*/ 323850 h 585788"/>
              <a:gd name="connsiteX6" fmla="*/ 200025 w 633412"/>
              <a:gd name="connsiteY6"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412" h="585788">
                <a:moveTo>
                  <a:pt x="200025" y="0"/>
                </a:moveTo>
                <a:lnTo>
                  <a:pt x="628650" y="252413"/>
                </a:lnTo>
                <a:lnTo>
                  <a:pt x="633412" y="261938"/>
                </a:lnTo>
                <a:lnTo>
                  <a:pt x="442912" y="585788"/>
                </a:lnTo>
                <a:lnTo>
                  <a:pt x="14287" y="333375"/>
                </a:lnTo>
                <a:lnTo>
                  <a:pt x="0" y="323850"/>
                </a:lnTo>
                <a:lnTo>
                  <a:pt x="200025"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z="3200" dirty="0" smtClean="0"/>
              <a:t>NEAR TERM</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15" name="Slide Number Placeholder 14"/>
          <p:cNvSpPr>
            <a:spLocks noGrp="1"/>
          </p:cNvSpPr>
          <p:nvPr>
            <p:ph type="sldNum" sz="quarter" idx="12"/>
          </p:nvPr>
        </p:nvSpPr>
        <p:spPr/>
        <p:txBody>
          <a:bodyPr/>
          <a:lstStyle/>
          <a:p>
            <a:pPr>
              <a:defRPr/>
            </a:pPr>
            <a:fld id="{9AFA9E42-8D75-4234-963E-9D8417C849F1}" type="slidenum">
              <a:rPr lang="en-US" smtClean="0"/>
              <a:pPr>
                <a:defRPr/>
              </a:pPr>
              <a:t>10</a:t>
            </a:fld>
            <a:endParaRPr lang="en-US" dirty="0"/>
          </a:p>
        </p:txBody>
      </p:sp>
      <p:sp>
        <p:nvSpPr>
          <p:cNvPr id="14" name="TextBox 13"/>
          <p:cNvSpPr txBox="1"/>
          <p:nvPr/>
        </p:nvSpPr>
        <p:spPr>
          <a:xfrm>
            <a:off x="655090" y="1228286"/>
            <a:ext cx="7885067" cy="4909036"/>
          </a:xfrm>
          <a:prstGeom prst="rect">
            <a:avLst/>
          </a:prstGeom>
          <a:noFill/>
        </p:spPr>
        <p:txBody>
          <a:bodyPr wrap="square" rtlCol="0">
            <a:spAutoFit/>
          </a:bodyPr>
          <a:lstStyle/>
          <a:p>
            <a:pPr>
              <a:buFont typeface="Arial" pitchFamily="34" charset="0"/>
              <a:buChar char="•"/>
            </a:pPr>
            <a:r>
              <a:rPr lang="en-US" sz="2400" b="1" dirty="0" smtClean="0"/>
              <a:t>Two critical activities need to be ballistic now:</a:t>
            </a:r>
          </a:p>
          <a:p>
            <a:pPr lvl="1">
              <a:buFontTx/>
              <a:buChar char="-"/>
            </a:pPr>
            <a:r>
              <a:rPr lang="en-US" sz="2000" dirty="0" smtClean="0">
                <a:solidFill>
                  <a:srgbClr val="002060"/>
                </a:solidFill>
              </a:rPr>
              <a:t>MICE</a:t>
            </a:r>
          </a:p>
          <a:p>
            <a:pPr lvl="1">
              <a:buFontTx/>
              <a:buChar char="-"/>
            </a:pPr>
            <a:r>
              <a:rPr lang="en-US" sz="2000" dirty="0" smtClean="0">
                <a:solidFill>
                  <a:srgbClr val="002060"/>
                </a:solidFill>
              </a:rPr>
              <a:t>RF R&amp;D in the </a:t>
            </a:r>
            <a:r>
              <a:rPr lang="en-US" sz="2000" dirty="0" err="1" smtClean="0">
                <a:solidFill>
                  <a:srgbClr val="002060"/>
                </a:solidFill>
              </a:rPr>
              <a:t>Mucool</a:t>
            </a:r>
            <a:r>
              <a:rPr lang="en-US" sz="2000" dirty="0" smtClean="0">
                <a:solidFill>
                  <a:srgbClr val="002060"/>
                </a:solidFill>
              </a:rPr>
              <a:t> Test Area</a:t>
            </a:r>
          </a:p>
          <a:p>
            <a:pPr lvl="1">
              <a:buFontTx/>
              <a:buChar char="-"/>
            </a:pPr>
            <a:endParaRPr lang="en-US" sz="1050" dirty="0" smtClean="0"/>
          </a:p>
          <a:p>
            <a:pPr>
              <a:buFont typeface="Arial" pitchFamily="34" charset="0"/>
              <a:buChar char="•"/>
            </a:pPr>
            <a:r>
              <a:rPr lang="en-US" sz="2400" dirty="0" smtClean="0"/>
              <a:t>MICE MAGNETS</a:t>
            </a:r>
          </a:p>
          <a:p>
            <a:pPr lvl="1"/>
            <a:r>
              <a:rPr lang="en-US" sz="2000" dirty="0" smtClean="0">
                <a:solidFill>
                  <a:srgbClr val="002060"/>
                </a:solidFill>
              </a:rPr>
              <a:t>-New activity for FNAL-TD: Testing the first MICE </a:t>
            </a:r>
            <a:br>
              <a:rPr lang="en-US" sz="2000" dirty="0" smtClean="0">
                <a:solidFill>
                  <a:srgbClr val="002060"/>
                </a:solidFill>
              </a:rPr>
            </a:br>
            <a:r>
              <a:rPr lang="en-US" sz="2000" dirty="0" smtClean="0">
                <a:solidFill>
                  <a:srgbClr val="002060"/>
                </a:solidFill>
              </a:rPr>
              <a:t>“Coupling Coils”. THIS IS ON THE CRITICAL PATH.</a:t>
            </a:r>
          </a:p>
          <a:p>
            <a:pPr lvl="1"/>
            <a:r>
              <a:rPr lang="en-US" sz="2000" dirty="0" smtClean="0">
                <a:solidFill>
                  <a:srgbClr val="002060"/>
                </a:solidFill>
              </a:rPr>
              <a:t>-Beyond this, we need a plan to complete the RFCC modules. The lead is LBNL, but FNAL-TD may need to be substantially involved to make it succeed.</a:t>
            </a:r>
          </a:p>
          <a:p>
            <a:pPr lvl="1"/>
            <a:endParaRPr lang="en-US" sz="1050" dirty="0" smtClean="0"/>
          </a:p>
          <a:p>
            <a:pPr>
              <a:buFont typeface="Arial" pitchFamily="34" charset="0"/>
              <a:buChar char="•"/>
            </a:pPr>
            <a:r>
              <a:rPr lang="en-US" sz="2400" dirty="0" smtClean="0"/>
              <a:t>MTA </a:t>
            </a:r>
          </a:p>
          <a:p>
            <a:pPr lvl="1"/>
            <a:r>
              <a:rPr lang="en-US" sz="2000" dirty="0" smtClean="0"/>
              <a:t>-</a:t>
            </a:r>
            <a:r>
              <a:rPr lang="en-US" sz="2000" dirty="0" smtClean="0">
                <a:solidFill>
                  <a:srgbClr val="002060"/>
                </a:solidFill>
              </a:rPr>
              <a:t>Must demonstrate high-gradient NCRF operating in few-Tesla magnetic fields – THIS IS ON THE CRITICAL PATH</a:t>
            </a:r>
          </a:p>
          <a:p>
            <a:pPr lvl="1"/>
            <a:r>
              <a:rPr lang="en-US" sz="2000" dirty="0" smtClean="0">
                <a:solidFill>
                  <a:srgbClr val="002060"/>
                </a:solidFill>
              </a:rPr>
              <a:t>- We need a way to get access to techs and engineers when we need them – this is </a:t>
            </a:r>
            <a:r>
              <a:rPr lang="en-US" sz="2000" u="sng" dirty="0" smtClean="0">
                <a:solidFill>
                  <a:srgbClr val="002060"/>
                </a:solidFill>
              </a:rPr>
              <a:t>essential</a:t>
            </a:r>
            <a:r>
              <a:rPr lang="en-US" sz="2000" dirty="0" smtClean="0">
                <a:solidFill>
                  <a:srgbClr val="002060"/>
                </a:solidFill>
              </a:rPr>
              <a:t> for the MAP plan.</a:t>
            </a: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g2.jpg"/>
          <p:cNvPicPr>
            <a:picLocks noChangeAspect="1"/>
          </p:cNvPicPr>
          <p:nvPr/>
        </p:nvPicPr>
        <p:blipFill>
          <a:blip r:embed="rId2"/>
          <a:srcRect/>
          <a:stretch>
            <a:fillRect/>
          </a:stretch>
        </p:blipFill>
        <p:spPr bwMode="auto">
          <a:xfrm>
            <a:off x="914400" y="2782468"/>
            <a:ext cx="7239000" cy="1612900"/>
          </a:xfrm>
          <a:prstGeom prst="rect">
            <a:avLst/>
          </a:prstGeom>
          <a:noFill/>
          <a:ln w="9525">
            <a:noFill/>
            <a:miter lim="800000"/>
            <a:headEnd/>
            <a:tailEnd/>
          </a:ln>
        </p:spPr>
      </p:pic>
      <p:sp>
        <p:nvSpPr>
          <p:cNvPr id="11265" name="Title 1"/>
          <p:cNvSpPr>
            <a:spLocks noGrp="1"/>
          </p:cNvSpPr>
          <p:nvPr>
            <p:ph type="title"/>
          </p:nvPr>
        </p:nvSpPr>
        <p:spPr/>
        <p:txBody>
          <a:bodyPr/>
          <a:lstStyle/>
          <a:p>
            <a:pPr eaLnBrk="1" hangingPunct="1"/>
            <a:r>
              <a:rPr lang="en-US" sz="3200" dirty="0" smtClean="0"/>
              <a:t>NEAR TERM SUCCESS</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15" name="Slide Number Placeholder 14"/>
          <p:cNvSpPr>
            <a:spLocks noGrp="1"/>
          </p:cNvSpPr>
          <p:nvPr>
            <p:ph type="sldNum" sz="quarter" idx="12"/>
          </p:nvPr>
        </p:nvSpPr>
        <p:spPr/>
        <p:txBody>
          <a:bodyPr/>
          <a:lstStyle/>
          <a:p>
            <a:pPr>
              <a:defRPr/>
            </a:pPr>
            <a:fld id="{9AFA9E42-8D75-4234-963E-9D8417C849F1}" type="slidenum">
              <a:rPr lang="en-US" smtClean="0"/>
              <a:pPr>
                <a:defRPr/>
              </a:pPr>
              <a:t>11</a:t>
            </a:fld>
            <a:endParaRPr lang="en-US" dirty="0"/>
          </a:p>
        </p:txBody>
      </p:sp>
      <p:sp>
        <p:nvSpPr>
          <p:cNvPr id="14" name="TextBox 13"/>
          <p:cNvSpPr txBox="1"/>
          <p:nvPr/>
        </p:nvSpPr>
        <p:spPr>
          <a:xfrm>
            <a:off x="709682" y="1241934"/>
            <a:ext cx="7885067" cy="1646605"/>
          </a:xfrm>
          <a:prstGeom prst="rect">
            <a:avLst/>
          </a:prstGeom>
          <a:noFill/>
        </p:spPr>
        <p:txBody>
          <a:bodyPr wrap="square" rtlCol="0">
            <a:spAutoFit/>
          </a:bodyPr>
          <a:lstStyle/>
          <a:p>
            <a:pPr>
              <a:buFont typeface="Arial" pitchFamily="34" charset="0"/>
              <a:buChar char="•"/>
            </a:pPr>
            <a:r>
              <a:rPr lang="en-US" sz="2000" dirty="0" smtClean="0"/>
              <a:t>Delivering working magnets to MICE</a:t>
            </a:r>
            <a:br>
              <a:rPr lang="en-US" sz="2000" dirty="0" smtClean="0"/>
            </a:br>
            <a:endParaRPr lang="en-US" sz="1100" dirty="0" smtClean="0"/>
          </a:p>
          <a:p>
            <a:pPr>
              <a:buFont typeface="Arial" pitchFamily="34" charset="0"/>
              <a:buChar char="•"/>
            </a:pPr>
            <a:r>
              <a:rPr lang="en-US" sz="2000" dirty="0" smtClean="0"/>
              <a:t>Demonstrating RF operation in magnet fields that </a:t>
            </a:r>
            <a:r>
              <a:rPr lang="en-US" sz="2000" dirty="0" smtClean="0"/>
              <a:t>m</a:t>
            </a:r>
            <a:r>
              <a:rPr lang="en-US" sz="2000" dirty="0" smtClean="0"/>
              <a:t>eet the front-end </a:t>
            </a:r>
            <a:r>
              <a:rPr lang="en-US" sz="2000" dirty="0" err="1" smtClean="0"/>
              <a:t>muon</a:t>
            </a:r>
            <a:r>
              <a:rPr lang="en-US" sz="2000" dirty="0" smtClean="0"/>
              <a:t> source requirements (including the  initial cooling channel):</a:t>
            </a:r>
          </a:p>
          <a:p>
            <a:pPr lvl="1">
              <a:buFontTx/>
              <a:buChar char="-"/>
            </a:pPr>
            <a:endParaRPr lang="en-US" sz="1000" dirty="0" smtClean="0"/>
          </a:p>
        </p:txBody>
      </p:sp>
      <p:graphicFrame>
        <p:nvGraphicFramePr>
          <p:cNvPr id="6" name="Table 5"/>
          <p:cNvGraphicFramePr>
            <a:graphicFrameLocks noGrp="1"/>
          </p:cNvGraphicFramePr>
          <p:nvPr/>
        </p:nvGraphicFramePr>
        <p:xfrm>
          <a:off x="685800" y="4076904"/>
          <a:ext cx="7924800" cy="2228850"/>
        </p:xfrm>
        <a:graphic>
          <a:graphicData uri="http://schemas.openxmlformats.org/drawingml/2006/table">
            <a:tbl>
              <a:tblPr/>
              <a:tblGrid>
                <a:gridCol w="1584325"/>
                <a:gridCol w="1585913"/>
                <a:gridCol w="1584325"/>
                <a:gridCol w="1585912"/>
                <a:gridCol w="15843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mic Sans MS" pitchFamily="66" charset="0"/>
                          <a:cs typeface="Arial" pitchFamily="34" charset="0"/>
                        </a:rPr>
                        <a:t>Parameter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mic Sans MS" pitchFamily="66" charset="0"/>
                          <a:cs typeface="Arial" pitchFamily="34" charset="0"/>
                        </a:rPr>
                        <a:t>Drift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mic Sans MS" pitchFamily="66" charset="0"/>
                          <a:cs typeface="Arial" pitchFamily="34" charset="0"/>
                        </a:rPr>
                        <a:t>Buncher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mic Sans MS" pitchFamily="66" charset="0"/>
                          <a:cs typeface="Arial" pitchFamily="34" charset="0"/>
                        </a:rPr>
                        <a:t>Rotator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mic Sans MS" pitchFamily="66" charset="0"/>
                          <a:cs typeface="Arial" pitchFamily="34" charset="0"/>
                        </a:rPr>
                        <a:t>Cooler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Length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56.4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31.5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Focusing (T)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2.5 (ASOL)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RF </a:t>
                      </a:r>
                      <a:r>
                        <a:rPr kumimoji="0" lang="en-US" sz="1800" b="0" i="1" u="none" strike="noStrike" cap="none" normalizeH="0" baseline="0" smtClean="0">
                          <a:ln>
                            <a:noFill/>
                          </a:ln>
                          <a:solidFill>
                            <a:srgbClr val="000000"/>
                          </a:solidFill>
                          <a:effectLst/>
                          <a:latin typeface="Comic Sans MS" pitchFamily="66" charset="0"/>
                          <a:cs typeface="Arial" pitchFamily="34" charset="0"/>
                        </a:rPr>
                        <a:t>f</a:t>
                      </a:r>
                      <a:r>
                        <a:rPr kumimoji="0" lang="en-US" sz="1800" b="0" i="0" u="none" strike="noStrike" cap="none" normalizeH="0" baseline="0" smtClean="0">
                          <a:ln>
                            <a:noFill/>
                          </a:ln>
                          <a:solidFill>
                            <a:srgbClr val="000000"/>
                          </a:solidFill>
                          <a:effectLst/>
                          <a:latin typeface="Comic Sans MS" pitchFamily="66" charset="0"/>
                          <a:cs typeface="Arial" pitchFamily="34" charset="0"/>
                        </a:rPr>
                        <a:t> (MHz)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pitchFamily="66"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360 </a:t>
                      </a:r>
                      <a:r>
                        <a:rPr kumimoji="0" lang="en-US" sz="1800" b="0" i="0" u="none" strike="noStrike" cap="none" normalizeH="0" baseline="0" dirty="0" smtClean="0">
                          <a:ln>
                            <a:noFill/>
                          </a:ln>
                          <a:solidFill>
                            <a:srgbClr val="000000"/>
                          </a:solidFill>
                          <a:effectLst/>
                          <a:latin typeface="Symbol" pitchFamily="18" charset="2"/>
                          <a:cs typeface="Arial" pitchFamily="34" charset="0"/>
                        </a:rPr>
                        <a:t>® </a:t>
                      </a:r>
                      <a:r>
                        <a:rPr kumimoji="0" lang="en-US" sz="1800" b="0" i="0" u="none" strike="noStrike" cap="none" normalizeH="0" baseline="0" dirty="0" smtClean="0">
                          <a:ln>
                            <a:noFill/>
                          </a:ln>
                          <a:solidFill>
                            <a:srgbClr val="000000"/>
                          </a:solidFill>
                          <a:effectLst/>
                          <a:latin typeface="Comic Sans MS" pitchFamily="66" charset="0"/>
                          <a:cs typeface="Arial" pitchFamily="34" charset="0"/>
                        </a:rPr>
                        <a:t>240</a:t>
                      </a:r>
                      <a:endParaRPr kumimoji="0" lang="en-US" sz="1100" b="0" i="0" u="none" strike="noStrike" cap="none" normalizeH="0" baseline="0" dirty="0" smtClean="0">
                        <a:ln>
                          <a:noFill/>
                        </a:ln>
                        <a:solidFill>
                          <a:srgbClr val="000000"/>
                        </a:solidFill>
                        <a:effectLst/>
                        <a:latin typeface="MS Shell Dlg 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240 </a:t>
                      </a:r>
                      <a:r>
                        <a:rPr kumimoji="0" lang="en-US" sz="1800" b="0" i="0" u="none" strike="noStrike" cap="none" normalizeH="0" baseline="0" smtClean="0">
                          <a:ln>
                            <a:noFill/>
                          </a:ln>
                          <a:solidFill>
                            <a:srgbClr val="000000"/>
                          </a:solidFill>
                          <a:effectLst/>
                          <a:latin typeface="Symbol" pitchFamily="18" charset="2"/>
                          <a:cs typeface="Arial" pitchFamily="34" charset="0"/>
                        </a:rPr>
                        <a:t>®</a:t>
                      </a:r>
                      <a:r>
                        <a:rPr kumimoji="0" lang="en-US" sz="1800" b="0" i="0" u="none" strike="noStrike" cap="none" normalizeH="0" baseline="0" smtClean="0">
                          <a:ln>
                            <a:noFill/>
                          </a:ln>
                          <a:solidFill>
                            <a:srgbClr val="000000"/>
                          </a:solidFill>
                          <a:effectLst/>
                          <a:latin typeface="Comic Sans MS" pitchFamily="66" charset="0"/>
                          <a:cs typeface="Arial" pitchFamily="34" charset="0"/>
                        </a:rPr>
                        <a:t> 202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201.25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RF G (MV/m)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pitchFamily="66"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0 </a:t>
                      </a:r>
                      <a:r>
                        <a:rPr kumimoji="0" lang="en-US" sz="1800" b="0" i="0" u="none" strike="noStrike" cap="none" normalizeH="0" baseline="0" dirty="0" smtClean="0">
                          <a:ln>
                            <a:noFill/>
                          </a:ln>
                          <a:solidFill>
                            <a:srgbClr val="000000"/>
                          </a:solidFill>
                          <a:effectLst/>
                          <a:latin typeface="Symbol" pitchFamily="18" charset="2"/>
                          <a:cs typeface="Arial" pitchFamily="34" charset="0"/>
                        </a:rPr>
                        <a:t>®</a:t>
                      </a:r>
                      <a:r>
                        <a:rPr kumimoji="0" lang="en-US" sz="1800" b="0" i="0" u="none" strike="noStrike" cap="none" normalizeH="0" baseline="0" dirty="0" smtClean="0">
                          <a:ln>
                            <a:noFill/>
                          </a:ln>
                          <a:solidFill>
                            <a:srgbClr val="000000"/>
                          </a:solidFill>
                          <a:effectLst/>
                          <a:latin typeface="Comic Sans MS" pitchFamily="66" charset="0"/>
                          <a:cs typeface="Arial" pitchFamily="34" charset="0"/>
                        </a:rPr>
                        <a:t>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Total RF (V)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mic Sans MS" pitchFamily="66"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mic Sans MS" pitchFamily="66" charset="0"/>
                          <a:cs typeface="Arial" pitchFamily="34" charset="0"/>
                        </a:rPr>
                        <a:t>360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mic Sans MS" pitchFamily="66" charset="0"/>
                          <a:cs typeface="Arial" pitchFamily="34" charset="0"/>
                        </a:rPr>
                        <a:t>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FY12 MILESTONES / DELIVERABLES</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12</a:t>
            </a:fld>
            <a:endParaRPr lang="en-US" dirty="0"/>
          </a:p>
        </p:txBody>
      </p:sp>
      <p:sp>
        <p:nvSpPr>
          <p:cNvPr id="7" name="TextBox 6"/>
          <p:cNvSpPr txBox="1"/>
          <p:nvPr/>
        </p:nvSpPr>
        <p:spPr>
          <a:xfrm>
            <a:off x="955338" y="1269231"/>
            <a:ext cx="7315200" cy="4893647"/>
          </a:xfrm>
          <a:prstGeom prst="rect">
            <a:avLst/>
          </a:prstGeom>
          <a:noFill/>
        </p:spPr>
        <p:txBody>
          <a:bodyPr wrap="square" rtlCol="0">
            <a:spAutoFit/>
          </a:bodyPr>
          <a:lstStyle/>
          <a:p>
            <a:pPr fontAlgn="t"/>
            <a:r>
              <a:rPr lang="en-US" sz="1200" dirty="0" smtClean="0"/>
              <a:t>RF-1	Complete Be button test				MAP note; Q2</a:t>
            </a:r>
          </a:p>
          <a:p>
            <a:pPr fontAlgn="t"/>
            <a:r>
              <a:rPr lang="en-US" sz="1200" dirty="0" smtClean="0"/>
              <a:t>RF-2	Complete 2nd HPRF cavity beam test			Draft Journal paper; Q4</a:t>
            </a:r>
          </a:p>
          <a:p>
            <a:pPr fontAlgn="t"/>
            <a:r>
              <a:rPr lang="en-US" sz="1200" dirty="0" smtClean="0"/>
              <a:t>RF-3	Prepare MTA for MICE production cavity test		Inspection; Q3</a:t>
            </a:r>
          </a:p>
          <a:p>
            <a:pPr fontAlgn="t"/>
            <a:endParaRPr lang="en-US" sz="1200" dirty="0" smtClean="0"/>
          </a:p>
          <a:p>
            <a:pPr fontAlgn="t"/>
            <a:r>
              <a:rPr lang="en-US" sz="1200" dirty="0" smtClean="0"/>
              <a:t>MICE-1	SS Vac. certification &amp; cool-down			Inspection; Q2</a:t>
            </a:r>
          </a:p>
          <a:p>
            <a:pPr fontAlgn="t"/>
            <a:r>
              <a:rPr lang="en-US" sz="1200" dirty="0" smtClean="0"/>
              <a:t>MICE-2	Deliver vacuum pump systems for MICE spectrometer solenoids	Inspection; Q2</a:t>
            </a:r>
          </a:p>
          <a:p>
            <a:pPr fontAlgn="t"/>
            <a:r>
              <a:rPr lang="en-US" sz="1200" dirty="0" smtClean="0"/>
              <a:t>MICE-3	Support testing of spectrometer solenoids		Inspection; Q3</a:t>
            </a:r>
          </a:p>
          <a:p>
            <a:pPr fontAlgn="t"/>
            <a:r>
              <a:rPr lang="en-US" sz="1200" dirty="0" smtClean="0"/>
              <a:t>MICE-4	SS field measurements				MAP Note; Q3</a:t>
            </a:r>
          </a:p>
          <a:p>
            <a:pPr fontAlgn="t"/>
            <a:r>
              <a:rPr lang="en-US" sz="1200" dirty="0" smtClean="0"/>
              <a:t>MICE-5	Review quench calculations for coupling coil		MAP note; Q3</a:t>
            </a:r>
          </a:p>
          <a:p>
            <a:pPr fontAlgn="t"/>
            <a:r>
              <a:rPr lang="en-US" sz="1200" dirty="0" smtClean="0"/>
              <a:t>MICE-6	Prepare CC Test Stand				Inspection; Q3</a:t>
            </a:r>
          </a:p>
          <a:p>
            <a:pPr fontAlgn="t"/>
            <a:r>
              <a:rPr lang="en-US" sz="1200" dirty="0" smtClean="0"/>
              <a:t>MICE-7	Test first CC winding				MAP Note; Q4</a:t>
            </a:r>
          </a:p>
          <a:p>
            <a:pPr fontAlgn="t"/>
            <a:r>
              <a:rPr lang="en-US" sz="1200" dirty="0" smtClean="0"/>
              <a:t>MICE-8	Assemble MICE production cavity			Inspection; Q3</a:t>
            </a:r>
          </a:p>
          <a:p>
            <a:pPr fontAlgn="t"/>
            <a:r>
              <a:rPr lang="en-US" sz="1200" dirty="0" smtClean="0"/>
              <a:t>MICE-9	Begin MICE production cavity test			Inspection; Q4</a:t>
            </a:r>
          </a:p>
          <a:p>
            <a:pPr fontAlgn="t"/>
            <a:r>
              <a:rPr lang="en-US" sz="1200" dirty="0" smtClean="0"/>
              <a:t>MICE-10	Evaluate thermal properties of </a:t>
            </a:r>
            <a:r>
              <a:rPr lang="en-US" sz="1200" dirty="0" err="1" smtClean="0"/>
              <a:t>LiH</a:t>
            </a:r>
            <a:r>
              <a:rPr lang="en-US" sz="1200" dirty="0" smtClean="0"/>
              <a:t>			MAP note; Q3</a:t>
            </a:r>
          </a:p>
          <a:p>
            <a:pPr fontAlgn="t"/>
            <a:r>
              <a:rPr lang="en-US" sz="1200" dirty="0" smtClean="0"/>
              <a:t>MICE-11	Deliver </a:t>
            </a:r>
            <a:r>
              <a:rPr lang="en-US" sz="1200" dirty="0" err="1" smtClean="0"/>
              <a:t>LiH</a:t>
            </a:r>
            <a:r>
              <a:rPr lang="en-US" sz="1200" dirty="0" smtClean="0"/>
              <a:t> disks to RAL				Production report; Q3</a:t>
            </a:r>
          </a:p>
          <a:p>
            <a:pPr fontAlgn="t"/>
            <a:r>
              <a:rPr lang="en-US" sz="1200" dirty="0" smtClean="0"/>
              <a:t>MICE-12	Deliver </a:t>
            </a:r>
            <a:r>
              <a:rPr lang="en-US" sz="1200" dirty="0" err="1" smtClean="0"/>
              <a:t>LiH</a:t>
            </a:r>
            <a:r>
              <a:rPr lang="en-US" sz="1200" dirty="0" smtClean="0"/>
              <a:t> wedges to RAL				Production report; Q3</a:t>
            </a:r>
          </a:p>
          <a:p>
            <a:pPr fontAlgn="t"/>
            <a:endParaRPr lang="en-US" sz="1200" dirty="0" smtClean="0"/>
          </a:p>
          <a:p>
            <a:pPr fontAlgn="t"/>
            <a:r>
              <a:rPr lang="en-US" sz="1200" dirty="0" smtClean="0"/>
              <a:t>MAG-1	Wind, react, test  Bi-2212 coil with key elements of 30T insert	MAP Note; Q4</a:t>
            </a:r>
          </a:p>
          <a:p>
            <a:pPr fontAlgn="t"/>
            <a:endParaRPr lang="en-US" sz="1200" dirty="0" smtClean="0"/>
          </a:p>
          <a:p>
            <a:pPr fontAlgn="t"/>
            <a:r>
              <a:rPr lang="en-US" sz="1200" dirty="0" smtClean="0"/>
              <a:t>DS-1	3 </a:t>
            </a:r>
            <a:r>
              <a:rPr lang="en-US" sz="1200" dirty="0" err="1" smtClean="0"/>
              <a:t>TeV</a:t>
            </a:r>
            <a:r>
              <a:rPr lang="en-US" sz="1200" dirty="0" smtClean="0"/>
              <a:t> MC ring design				MAP note; Q4</a:t>
            </a:r>
          </a:p>
          <a:p>
            <a:pPr fontAlgn="t"/>
            <a:r>
              <a:rPr lang="en-US" sz="1200" dirty="0" smtClean="0"/>
              <a:t>DS-2	Update conceptual designs for collider arc dipoles &amp; quads	MAP Note; Q4</a:t>
            </a:r>
          </a:p>
          <a:p>
            <a:pPr fontAlgn="t"/>
            <a:r>
              <a:rPr lang="en-US" sz="1200" dirty="0" smtClean="0"/>
              <a:t>DS-3	Complete Project X – MAP Task Force Report		MAP Note; Q3</a:t>
            </a:r>
          </a:p>
          <a:p>
            <a:pPr fontAlgn="t"/>
            <a:r>
              <a:rPr lang="en-US" sz="1200" dirty="0" smtClean="0"/>
              <a:t>DS-4	Update IDS-NF Costing model			Presentation; Q3</a:t>
            </a:r>
          </a:p>
          <a:p>
            <a:pPr fontAlgn="t"/>
            <a:r>
              <a:rPr lang="en-US" sz="1200" dirty="0" smtClean="0"/>
              <a:t>DS-5	Evaluate implications from HPRF measurements 		MAP Note; Q4</a:t>
            </a:r>
          </a:p>
          <a:p>
            <a:pPr fontAlgn="t"/>
            <a:r>
              <a:rPr lang="en-US" sz="1200" dirty="0" smtClean="0"/>
              <a:t>DS-6	Complete front-end beam cleaning study			MAP Note; Q3</a:t>
            </a:r>
          </a:p>
          <a:p>
            <a:pPr fontAlgn="t"/>
            <a:r>
              <a:rPr lang="en-US" sz="1200" dirty="0" smtClean="0"/>
              <a:t>DS-7	Support MDI studies				MAP Note; Q4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z="3200" dirty="0" smtClean="0"/>
              <a:t>NEAR TERM: What’s Missing?</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15" name="Slide Number Placeholder 14"/>
          <p:cNvSpPr>
            <a:spLocks noGrp="1"/>
          </p:cNvSpPr>
          <p:nvPr>
            <p:ph type="sldNum" sz="quarter" idx="12"/>
          </p:nvPr>
        </p:nvSpPr>
        <p:spPr/>
        <p:txBody>
          <a:bodyPr/>
          <a:lstStyle/>
          <a:p>
            <a:pPr>
              <a:defRPr/>
            </a:pPr>
            <a:fld id="{9AFA9E42-8D75-4234-963E-9D8417C849F1}" type="slidenum">
              <a:rPr lang="en-US" smtClean="0"/>
              <a:pPr>
                <a:defRPr/>
              </a:pPr>
              <a:t>13</a:t>
            </a:fld>
            <a:endParaRPr lang="en-US" dirty="0"/>
          </a:p>
        </p:txBody>
      </p:sp>
      <p:sp>
        <p:nvSpPr>
          <p:cNvPr id="14" name="TextBox 13"/>
          <p:cNvSpPr txBox="1"/>
          <p:nvPr/>
        </p:nvSpPr>
        <p:spPr>
          <a:xfrm>
            <a:off x="709682" y="1241934"/>
            <a:ext cx="7885067" cy="3970318"/>
          </a:xfrm>
          <a:prstGeom prst="rect">
            <a:avLst/>
          </a:prstGeom>
          <a:noFill/>
        </p:spPr>
        <p:txBody>
          <a:bodyPr wrap="square" rtlCol="0">
            <a:spAutoFit/>
          </a:bodyPr>
          <a:lstStyle/>
          <a:p>
            <a:pPr>
              <a:buFont typeface="Arial" pitchFamily="34" charset="0"/>
              <a:buChar char="•"/>
            </a:pPr>
            <a:r>
              <a:rPr lang="en-US" sz="2400" dirty="0" smtClean="0"/>
              <a:t>The near-term technical R&amp;D path for a Neutrino Factory is clear:</a:t>
            </a:r>
            <a:br>
              <a:rPr lang="en-US" sz="2400" dirty="0" smtClean="0"/>
            </a:br>
            <a:endParaRPr lang="en-US" sz="2400" dirty="0" smtClean="0"/>
          </a:p>
          <a:p>
            <a:pPr lvl="1">
              <a:buFontTx/>
              <a:buChar char="-"/>
            </a:pPr>
            <a:r>
              <a:rPr lang="en-US" sz="2000" dirty="0" smtClean="0">
                <a:solidFill>
                  <a:srgbClr val="002060"/>
                </a:solidFill>
              </a:rPr>
              <a:t>International Design Study </a:t>
            </a:r>
            <a:r>
              <a:rPr lang="en-US" sz="2000" dirty="0" smtClean="0">
                <a:solidFill>
                  <a:srgbClr val="002060"/>
                </a:solidFill>
                <a:latin typeface="Arial"/>
                <a:cs typeface="Arial"/>
              </a:rPr>
              <a:t>→</a:t>
            </a:r>
            <a:r>
              <a:rPr lang="en-US" sz="2000" dirty="0" smtClean="0">
                <a:solidFill>
                  <a:srgbClr val="002060"/>
                </a:solidFill>
              </a:rPr>
              <a:t> “RDR” in 2 years</a:t>
            </a:r>
          </a:p>
          <a:p>
            <a:pPr lvl="1">
              <a:buFontTx/>
              <a:buChar char="-"/>
            </a:pPr>
            <a:r>
              <a:rPr lang="en-US" sz="2000" dirty="0" smtClean="0">
                <a:solidFill>
                  <a:srgbClr val="002060"/>
                </a:solidFill>
              </a:rPr>
              <a:t>MICE &amp; MTA  RF R&amp;D deliver</a:t>
            </a:r>
          </a:p>
          <a:p>
            <a:pPr lvl="1">
              <a:buFontTx/>
              <a:buChar char="-"/>
            </a:pPr>
            <a:endParaRPr lang="en-US" sz="2000" dirty="0" smtClean="0">
              <a:solidFill>
                <a:srgbClr val="002060"/>
              </a:solidFill>
            </a:endParaRPr>
          </a:p>
          <a:p>
            <a:pPr>
              <a:buFont typeface="Arial" pitchFamily="34" charset="0"/>
              <a:buChar char="•"/>
            </a:pPr>
            <a:r>
              <a:rPr lang="en-US" sz="2400" dirty="0" smtClean="0"/>
              <a:t>But the full Neutrino Factory will be several B$. </a:t>
            </a:r>
            <a:r>
              <a:rPr lang="en-US" sz="2400" dirty="0" smtClean="0"/>
              <a:t>W</a:t>
            </a:r>
            <a:r>
              <a:rPr lang="en-US" sz="2400" dirty="0" smtClean="0"/>
              <a:t>e need a to think about a path to a NF that makes contact with the current experimental program</a:t>
            </a:r>
            <a:br>
              <a:rPr lang="en-US" sz="2400" dirty="0" smtClean="0"/>
            </a:br>
            <a:endParaRPr lang="en-US" sz="2400" dirty="0" smtClean="0"/>
          </a:p>
          <a:p>
            <a:pPr>
              <a:buFont typeface="Arial" pitchFamily="34" charset="0"/>
              <a:buChar char="•"/>
            </a:pPr>
            <a:r>
              <a:rPr lang="en-US" sz="2400" dirty="0" smtClean="0"/>
              <a:t>Now is the time to do this, because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WE WANT A NEUTRINO FACTORY</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14</a:t>
            </a:fld>
            <a:endParaRPr lang="en-US" dirty="0"/>
          </a:p>
        </p:txBody>
      </p:sp>
      <p:grpSp>
        <p:nvGrpSpPr>
          <p:cNvPr id="2" name="Group 6"/>
          <p:cNvGrpSpPr/>
          <p:nvPr/>
        </p:nvGrpSpPr>
        <p:grpSpPr>
          <a:xfrm>
            <a:off x="481356" y="1596788"/>
            <a:ext cx="5926968" cy="4244466"/>
            <a:chOff x="3597522" y="1315645"/>
            <a:chExt cx="5137961" cy="3679436"/>
          </a:xfrm>
        </p:grpSpPr>
        <p:pic>
          <p:nvPicPr>
            <p:cNvPr id="8" name="Picture 2"/>
            <p:cNvPicPr>
              <a:picLocks noChangeAspect="1" noChangeArrowheads="1"/>
            </p:cNvPicPr>
            <p:nvPr/>
          </p:nvPicPr>
          <p:blipFill>
            <a:blip r:embed="rId2"/>
            <a:srcRect l="15937" t="27500" r="35625" b="26250"/>
            <a:stretch>
              <a:fillRect/>
            </a:stretch>
          </p:blipFill>
          <p:spPr bwMode="auto">
            <a:xfrm>
              <a:off x="3597522" y="1315645"/>
              <a:ext cx="5137961" cy="3679436"/>
            </a:xfrm>
            <a:prstGeom prst="rect">
              <a:avLst/>
            </a:prstGeom>
            <a:noFill/>
            <a:ln w="9525">
              <a:noFill/>
              <a:miter lim="800000"/>
              <a:headEnd/>
              <a:tailEnd/>
            </a:ln>
          </p:spPr>
        </p:pic>
        <p:sp>
          <p:nvSpPr>
            <p:cNvPr id="9" name="TextBox 8"/>
            <p:cNvSpPr txBox="1"/>
            <p:nvPr/>
          </p:nvSpPr>
          <p:spPr>
            <a:xfrm>
              <a:off x="4258100" y="1596779"/>
              <a:ext cx="1201003" cy="374328"/>
            </a:xfrm>
            <a:prstGeom prst="rect">
              <a:avLst/>
            </a:prstGeom>
            <a:solidFill>
              <a:schemeClr val="bg1"/>
            </a:solidFill>
          </p:spPr>
          <p:txBody>
            <a:bodyPr wrap="square" rtlCol="0">
              <a:spAutoFit/>
            </a:bodyPr>
            <a:lstStyle/>
            <a:p>
              <a:pPr algn="ctr"/>
              <a:r>
                <a:rPr lang="en-US" dirty="0" smtClean="0"/>
                <a:t>Huber</a:t>
              </a:r>
              <a:endParaRPr lang="en-US" dirty="0"/>
            </a:p>
          </p:txBody>
        </p:sp>
      </p:grpSp>
      <p:sp>
        <p:nvSpPr>
          <p:cNvPr id="11" name="TextBox 10"/>
          <p:cNvSpPr txBox="1"/>
          <p:nvPr/>
        </p:nvSpPr>
        <p:spPr>
          <a:xfrm>
            <a:off x="4817676" y="4790349"/>
            <a:ext cx="1473930" cy="276999"/>
          </a:xfrm>
          <a:prstGeom prst="rect">
            <a:avLst/>
          </a:prstGeom>
          <a:noFill/>
          <a:scene3d>
            <a:camera prst="orthographicFront">
              <a:rot lat="0" lon="0" rev="600000"/>
            </a:camera>
            <a:lightRig rig="threePt" dir="t"/>
          </a:scene3d>
        </p:spPr>
        <p:txBody>
          <a:bodyPr wrap="none" rtlCol="0">
            <a:spAutoFit/>
          </a:bodyPr>
          <a:lstStyle/>
          <a:p>
            <a:r>
              <a:rPr lang="en-US" sz="1200" dirty="0" smtClean="0"/>
              <a:t>LOW ENERGY NF</a:t>
            </a:r>
            <a:endParaRPr lang="en-US" sz="1200" dirty="0"/>
          </a:p>
        </p:txBody>
      </p:sp>
      <p:sp>
        <p:nvSpPr>
          <p:cNvPr id="6" name="Rectangle 5"/>
          <p:cNvSpPr/>
          <p:nvPr/>
        </p:nvSpPr>
        <p:spPr>
          <a:xfrm>
            <a:off x="6387152" y="1269237"/>
            <a:ext cx="2238232" cy="5324535"/>
          </a:xfrm>
          <a:prstGeom prst="rect">
            <a:avLst/>
          </a:prstGeom>
        </p:spPr>
        <p:txBody>
          <a:bodyPr wrap="square">
            <a:spAutoFit/>
          </a:bodyPr>
          <a:lstStyle/>
          <a:p>
            <a:pPr>
              <a:buFont typeface="Arial" pitchFamily="34" charset="0"/>
              <a:buChar char="•"/>
            </a:pPr>
            <a:r>
              <a:rPr lang="en-US" sz="2000" dirty="0" smtClean="0">
                <a:solidFill>
                  <a:prstClr val="black"/>
                </a:solidFill>
              </a:rPr>
              <a:t> If </a:t>
            </a:r>
            <a:r>
              <a:rPr lang="en-US" sz="2000" dirty="0" smtClean="0">
                <a:solidFill>
                  <a:prstClr val="black"/>
                </a:solidFill>
                <a:latin typeface="Symbol" pitchFamily="18" charset="2"/>
              </a:rPr>
              <a:t>q</a:t>
            </a:r>
            <a:r>
              <a:rPr lang="en-US" sz="2000" baseline="-25000" dirty="0" smtClean="0">
                <a:solidFill>
                  <a:prstClr val="black"/>
                </a:solidFill>
              </a:rPr>
              <a:t>13</a:t>
            </a:r>
            <a:r>
              <a:rPr lang="en-US" sz="2000" dirty="0" smtClean="0">
                <a:solidFill>
                  <a:prstClr val="black"/>
                </a:solidFill>
              </a:rPr>
              <a:t> is small, we have known for a long time that a NF offers the only path forward (&amp; would be great)</a:t>
            </a:r>
            <a:br>
              <a:rPr lang="en-US" sz="2000" dirty="0" smtClean="0">
                <a:solidFill>
                  <a:prstClr val="black"/>
                </a:solidFill>
              </a:rPr>
            </a:br>
            <a:endParaRPr lang="en-US" sz="2000" dirty="0" smtClean="0">
              <a:solidFill>
                <a:prstClr val="black"/>
              </a:solidFill>
            </a:endParaRPr>
          </a:p>
          <a:p>
            <a:pPr>
              <a:buFont typeface="Arial" pitchFamily="34" charset="0"/>
              <a:buChar char="•"/>
            </a:pPr>
            <a:r>
              <a:rPr lang="en-US" sz="2000" dirty="0" smtClean="0">
                <a:solidFill>
                  <a:prstClr val="black"/>
                </a:solidFill>
              </a:rPr>
              <a:t>We now have indications that </a:t>
            </a:r>
            <a:r>
              <a:rPr lang="en-US" sz="2000" dirty="0" smtClean="0">
                <a:solidFill>
                  <a:prstClr val="black"/>
                </a:solidFill>
                <a:latin typeface="Symbol" pitchFamily="18" charset="2"/>
              </a:rPr>
              <a:t>q</a:t>
            </a:r>
            <a:r>
              <a:rPr lang="en-US" sz="2000" baseline="-25000" dirty="0" smtClean="0">
                <a:solidFill>
                  <a:prstClr val="black"/>
                </a:solidFill>
              </a:rPr>
              <a:t>13</a:t>
            </a:r>
            <a:r>
              <a:rPr lang="en-US" sz="2000" dirty="0" smtClean="0">
                <a:solidFill>
                  <a:prstClr val="black"/>
                </a:solidFill>
              </a:rPr>
              <a:t> is not very small, in which case </a:t>
            </a:r>
            <a:r>
              <a:rPr lang="en-US" sz="2000" dirty="0" smtClean="0">
                <a:solidFill>
                  <a:prstClr val="black"/>
                </a:solidFill>
              </a:rPr>
              <a:t>a </a:t>
            </a:r>
            <a:r>
              <a:rPr lang="en-US" sz="2000" dirty="0" smtClean="0">
                <a:solidFill>
                  <a:prstClr val="black"/>
                </a:solidFill>
              </a:rPr>
              <a:t>NF gives the best precision, </a:t>
            </a:r>
            <a:r>
              <a:rPr lang="en-US" sz="2000" dirty="0" smtClean="0">
                <a:solidFill>
                  <a:prstClr val="black"/>
                </a:solidFill>
              </a:rPr>
              <a:t>and we want it !  </a:t>
            </a:r>
            <a:endParaRPr lang="en-US" sz="2000" dirty="0" smtClean="0">
              <a:solidFill>
                <a:prstClr val="black"/>
              </a:solidFill>
            </a:endParaRPr>
          </a:p>
          <a:p>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2400" dirty="0" smtClean="0"/>
              <a:t>NEED TO EXPLORE A PATH TO THE FIRST MUON-DECAY-BASED NEUTRINO EXPERIMENT</a:t>
            </a:r>
            <a:endParaRPr lang="en-US" sz="24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15</a:t>
            </a:fld>
            <a:endParaRPr lang="en-US" dirty="0"/>
          </a:p>
        </p:txBody>
      </p:sp>
      <p:sp>
        <p:nvSpPr>
          <p:cNvPr id="6" name="Rectangle 5"/>
          <p:cNvSpPr/>
          <p:nvPr/>
        </p:nvSpPr>
        <p:spPr>
          <a:xfrm>
            <a:off x="655093" y="1269237"/>
            <a:ext cx="7847461" cy="5632311"/>
          </a:xfrm>
          <a:prstGeom prst="rect">
            <a:avLst/>
          </a:prstGeom>
        </p:spPr>
        <p:txBody>
          <a:bodyPr wrap="square">
            <a:spAutoFit/>
          </a:bodyPr>
          <a:lstStyle/>
          <a:p>
            <a:pPr>
              <a:buFont typeface="Arial" pitchFamily="34" charset="0"/>
              <a:buChar char="•"/>
            </a:pPr>
            <a:r>
              <a:rPr lang="en-US" sz="2000" dirty="0" smtClean="0">
                <a:solidFill>
                  <a:prstClr val="black"/>
                </a:solidFill>
              </a:rPr>
              <a:t> This is not MAP (which is focused on a longer-term vision, not on proposing neutrino experiments now) , but strategically important for MAP.</a:t>
            </a:r>
            <a:br>
              <a:rPr lang="en-US" sz="2000" dirty="0" smtClean="0">
                <a:solidFill>
                  <a:prstClr val="black"/>
                </a:solidFill>
              </a:rPr>
            </a:br>
            <a:endParaRPr lang="en-US" sz="1400" dirty="0" smtClean="0">
              <a:solidFill>
                <a:prstClr val="black"/>
              </a:solidFill>
            </a:endParaRPr>
          </a:p>
          <a:p>
            <a:pPr>
              <a:buFont typeface="Arial" pitchFamily="34" charset="0"/>
              <a:buChar char="•"/>
            </a:pPr>
            <a:r>
              <a:rPr lang="en-US" sz="2000" dirty="0" smtClean="0">
                <a:solidFill>
                  <a:prstClr val="black"/>
                </a:solidFill>
              </a:rPr>
              <a:t> </a:t>
            </a:r>
            <a:r>
              <a:rPr lang="en-US" sz="2000" dirty="0" smtClean="0">
                <a:solidFill>
                  <a:prstClr val="black"/>
                </a:solidFill>
              </a:rPr>
              <a:t>Some low-level activity has begun to explore the possibility of building a </a:t>
            </a:r>
            <a:r>
              <a:rPr lang="en-US" sz="2000" dirty="0" err="1" smtClean="0">
                <a:solidFill>
                  <a:prstClr val="black"/>
                </a:solidFill>
              </a:rPr>
              <a:t>muon</a:t>
            </a:r>
            <a:r>
              <a:rPr lang="en-US" sz="2000" dirty="0" smtClean="0">
                <a:solidFill>
                  <a:prstClr val="black"/>
                </a:solidFill>
              </a:rPr>
              <a:t> racetrack storage ring now for a short-baseline experiment and cross-section measurements</a:t>
            </a:r>
          </a:p>
          <a:p>
            <a:pPr lvl="1">
              <a:buFontTx/>
              <a:buChar char="-"/>
            </a:pPr>
            <a:r>
              <a:rPr lang="en-US" sz="2000" dirty="0" smtClean="0">
                <a:solidFill>
                  <a:schemeClr val="tx2"/>
                </a:solidFill>
              </a:rPr>
              <a:t>Use Booster beam for proton source</a:t>
            </a:r>
          </a:p>
          <a:p>
            <a:pPr lvl="1">
              <a:buFontTx/>
              <a:buChar char="-"/>
            </a:pPr>
            <a:r>
              <a:rPr lang="en-US" sz="2000" dirty="0" smtClean="0">
                <a:solidFill>
                  <a:schemeClr val="tx2"/>
                </a:solidFill>
              </a:rPr>
              <a:t> </a:t>
            </a:r>
            <a:r>
              <a:rPr lang="en-US" sz="2000" dirty="0" smtClean="0">
                <a:solidFill>
                  <a:schemeClr val="tx2"/>
                </a:solidFill>
              </a:rPr>
              <a:t>No bunching, phase rotation, or cooling </a:t>
            </a:r>
          </a:p>
          <a:p>
            <a:pPr lvl="1"/>
            <a:r>
              <a:rPr lang="en-US" sz="2000" dirty="0" smtClean="0">
                <a:solidFill>
                  <a:schemeClr val="tx2"/>
                </a:solidFill>
              </a:rPr>
              <a:t>-</a:t>
            </a:r>
            <a:r>
              <a:rPr lang="en-US" sz="2000" dirty="0" smtClean="0">
                <a:solidFill>
                  <a:schemeClr val="tx2"/>
                </a:solidFill>
              </a:rPr>
              <a:t>Capture as many </a:t>
            </a:r>
            <a:r>
              <a:rPr lang="en-US" sz="2000" dirty="0" err="1" smtClean="0">
                <a:solidFill>
                  <a:schemeClr val="tx2"/>
                </a:solidFill>
              </a:rPr>
              <a:t>pions</a:t>
            </a:r>
            <a:r>
              <a:rPr lang="en-US" sz="2000" dirty="0" smtClean="0">
                <a:solidFill>
                  <a:schemeClr val="tx2"/>
                </a:solidFill>
              </a:rPr>
              <a:t> as you can in an ~3 </a:t>
            </a:r>
            <a:r>
              <a:rPr lang="en-US" sz="2000" dirty="0" err="1" smtClean="0">
                <a:solidFill>
                  <a:schemeClr val="tx2"/>
                </a:solidFill>
              </a:rPr>
              <a:t>GeV</a:t>
            </a:r>
            <a:r>
              <a:rPr lang="en-US" sz="2000" dirty="0" smtClean="0">
                <a:solidFill>
                  <a:schemeClr val="tx2"/>
                </a:solidFill>
              </a:rPr>
              <a:t> ring, &amp; let them decay to </a:t>
            </a:r>
            <a:r>
              <a:rPr lang="en-US" sz="2000" dirty="0" err="1" smtClean="0">
                <a:solidFill>
                  <a:schemeClr val="tx2"/>
                </a:solidFill>
              </a:rPr>
              <a:t>muons</a:t>
            </a:r>
            <a:r>
              <a:rPr lang="en-US" sz="2000" dirty="0" smtClean="0">
                <a:solidFill>
                  <a:schemeClr val="tx2"/>
                </a:solidFill>
              </a:rPr>
              <a:t> (within 1 turn), and then store the </a:t>
            </a:r>
            <a:r>
              <a:rPr lang="en-US" sz="2000" dirty="0" err="1" smtClean="0">
                <a:solidFill>
                  <a:schemeClr val="tx2"/>
                </a:solidFill>
              </a:rPr>
              <a:t>muons</a:t>
            </a:r>
            <a:r>
              <a:rPr lang="en-US" sz="2000" dirty="0" smtClean="0">
                <a:solidFill>
                  <a:schemeClr val="tx2"/>
                </a:solidFill>
              </a:rPr>
              <a:t> (for ~100 turns).</a:t>
            </a:r>
          </a:p>
          <a:p>
            <a:pPr lvl="1"/>
            <a:endParaRPr lang="en-US" sz="1400" dirty="0" smtClean="0">
              <a:solidFill>
                <a:prstClr val="black"/>
              </a:solidFill>
            </a:endParaRPr>
          </a:p>
          <a:p>
            <a:pPr>
              <a:buFont typeface="Arial" pitchFamily="34" charset="0"/>
              <a:buChar char="•"/>
            </a:pPr>
            <a:r>
              <a:rPr lang="en-US" sz="2000" dirty="0" smtClean="0">
                <a:solidFill>
                  <a:prstClr val="black"/>
                </a:solidFill>
              </a:rPr>
              <a:t> However, the devil is in the details, and some substantial work needs to be done before we can really tell the community what performance could be achieved (and hence get them really  interested).</a:t>
            </a:r>
            <a:endParaRPr lang="en-US" sz="2000" dirty="0" smtClean="0">
              <a:solidFill>
                <a:prstClr val="black"/>
              </a:solidFill>
            </a:endParaRPr>
          </a:p>
          <a:p>
            <a:pPr>
              <a:buFont typeface="Arial" pitchFamily="34" charset="0"/>
              <a:buChar char="•"/>
            </a:pP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MEDIUM TERM</a:t>
            </a:r>
            <a:br>
              <a:rPr lang="en-US" sz="3200" dirty="0" smtClean="0"/>
            </a:br>
            <a:r>
              <a:rPr lang="en-US" sz="3200" dirty="0" smtClean="0"/>
              <a:t>MAP </a:t>
            </a:r>
            <a:r>
              <a:rPr lang="en-US" sz="3200" dirty="0" smtClean="0"/>
              <a:t>PRIORITIES &amp; DELIVERABLES</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16</a:t>
            </a:fld>
            <a:endParaRPr lang="en-US" dirty="0"/>
          </a:p>
        </p:txBody>
      </p:sp>
      <p:sp>
        <p:nvSpPr>
          <p:cNvPr id="46" name="TextBox 45"/>
          <p:cNvSpPr txBox="1"/>
          <p:nvPr/>
        </p:nvSpPr>
        <p:spPr>
          <a:xfrm>
            <a:off x="324465" y="1173017"/>
            <a:ext cx="8598309" cy="5139869"/>
          </a:xfrm>
          <a:prstGeom prst="rect">
            <a:avLst/>
          </a:prstGeom>
          <a:noFill/>
        </p:spPr>
        <p:txBody>
          <a:bodyPr wrap="square">
            <a:spAutoFit/>
          </a:bodyPr>
          <a:lstStyle/>
          <a:p>
            <a:pPr>
              <a:buFont typeface="Arial" pitchFamily="34" charset="0"/>
              <a:buChar char="•"/>
              <a:defRPr/>
            </a:pPr>
            <a:r>
              <a:rPr lang="en-US" sz="2400" b="1" dirty="0">
                <a:latin typeface="+mj-lt"/>
              </a:rPr>
              <a:t> </a:t>
            </a:r>
            <a:r>
              <a:rPr lang="en-US" sz="2400" dirty="0">
                <a:latin typeface="+mn-lt"/>
              </a:rPr>
              <a:t>Deliver </a:t>
            </a:r>
            <a:r>
              <a:rPr lang="en-US" sz="2400" dirty="0" smtClean="0">
                <a:latin typeface="+mn-lt"/>
              </a:rPr>
              <a:t>on commitments </a:t>
            </a:r>
            <a:r>
              <a:rPr lang="en-US" sz="2400" dirty="0">
                <a:latin typeface="+mn-lt"/>
              </a:rPr>
              <a:t>to making MICE </a:t>
            </a:r>
            <a:r>
              <a:rPr lang="en-US" sz="2400" dirty="0" smtClean="0">
                <a:latin typeface="+mn-lt"/>
              </a:rPr>
              <a:t>and </a:t>
            </a:r>
            <a:r>
              <a:rPr lang="en-US" sz="2400" dirty="0">
                <a:latin typeface="+mn-lt"/>
              </a:rPr>
              <a:t>the IDS-NF </a:t>
            </a:r>
            <a:r>
              <a:rPr lang="en-US" sz="2400" dirty="0" smtClean="0">
                <a:latin typeface="+mn-lt"/>
              </a:rPr>
              <a:t>studies </a:t>
            </a:r>
            <a:r>
              <a:rPr lang="en-US" sz="2400" dirty="0">
                <a:latin typeface="+mn-lt"/>
              </a:rPr>
              <a:t>a success</a:t>
            </a:r>
            <a:r>
              <a:rPr lang="en-US" sz="2400" dirty="0" smtClean="0">
                <a:latin typeface="+mn-lt"/>
              </a:rPr>
              <a:t>.</a:t>
            </a:r>
          </a:p>
          <a:p>
            <a:pPr>
              <a:buFont typeface="Arial" pitchFamily="34" charset="0"/>
              <a:buChar char="•"/>
              <a:defRPr/>
            </a:pPr>
            <a:r>
              <a:rPr lang="en-US" sz="2400" dirty="0" smtClean="0">
                <a:latin typeface="+mn-lt"/>
              </a:rPr>
              <a:t> Focus on key technology development and testing</a:t>
            </a:r>
          </a:p>
          <a:p>
            <a:pPr lvl="1">
              <a:buFont typeface="Arial" pitchFamily="34" charset="0"/>
              <a:buChar char="•"/>
              <a:defRPr/>
            </a:pPr>
            <a:r>
              <a:rPr lang="en-US" sz="2000" dirty="0" smtClean="0">
                <a:solidFill>
                  <a:schemeClr val="tx2"/>
                </a:solidFill>
                <a:latin typeface="+mn-lt"/>
              </a:rPr>
              <a:t> RF cavities in magnetic fields</a:t>
            </a:r>
          </a:p>
          <a:p>
            <a:pPr lvl="1">
              <a:buFont typeface="Arial" pitchFamily="34" charset="0"/>
              <a:buChar char="•"/>
              <a:defRPr/>
            </a:pPr>
            <a:r>
              <a:rPr lang="en-US" sz="2000" dirty="0" smtClean="0">
                <a:solidFill>
                  <a:schemeClr val="tx2"/>
                </a:solidFill>
                <a:latin typeface="+mn-lt"/>
              </a:rPr>
              <a:t> High-field solenoids for final cooling </a:t>
            </a:r>
          </a:p>
          <a:p>
            <a:pPr lvl="1">
              <a:buFont typeface="Arial" pitchFamily="34" charset="0"/>
              <a:buChar char="•"/>
              <a:defRPr/>
            </a:pPr>
            <a:r>
              <a:rPr lang="en-US" sz="2000" dirty="0" smtClean="0">
                <a:solidFill>
                  <a:schemeClr val="tx2"/>
                </a:solidFill>
                <a:latin typeface="+mn-lt"/>
              </a:rPr>
              <a:t> Rapid cycling magnets for RCS (small seed effort)</a:t>
            </a:r>
            <a:endParaRPr lang="en-US" sz="1400" dirty="0">
              <a:solidFill>
                <a:schemeClr val="tx2"/>
              </a:solidFill>
              <a:latin typeface="+mn-lt"/>
            </a:endParaRPr>
          </a:p>
          <a:p>
            <a:pPr>
              <a:buFont typeface="Arial" pitchFamily="34" charset="0"/>
              <a:buChar char="•"/>
              <a:defRPr/>
            </a:pPr>
            <a:r>
              <a:rPr lang="en-US" sz="2400" dirty="0">
                <a:latin typeface="+mn-lt"/>
              </a:rPr>
              <a:t> Deliver a Design </a:t>
            </a:r>
            <a:r>
              <a:rPr lang="en-US" sz="2400" dirty="0" smtClean="0">
                <a:latin typeface="+mn-lt"/>
              </a:rPr>
              <a:t>Feasibility Study </a:t>
            </a:r>
            <a:r>
              <a:rPr lang="en-US" sz="2400" dirty="0">
                <a:latin typeface="+mn-lt"/>
              </a:rPr>
              <a:t>to enable the community to judge the feasibility of a multi-</a:t>
            </a:r>
            <a:r>
              <a:rPr lang="en-US" sz="2400" dirty="0" err="1">
                <a:latin typeface="+mn-lt"/>
              </a:rPr>
              <a:t>TeV</a:t>
            </a:r>
            <a:r>
              <a:rPr lang="en-US" sz="2400" dirty="0">
                <a:latin typeface="+mn-lt"/>
              </a:rPr>
              <a:t> Muon Collider (~FY16</a:t>
            </a:r>
            <a:r>
              <a:rPr lang="en-US" sz="2400" dirty="0" smtClean="0">
                <a:latin typeface="+mn-lt"/>
              </a:rPr>
              <a:t>):</a:t>
            </a:r>
            <a:endParaRPr lang="en-US" sz="2400" dirty="0">
              <a:latin typeface="+mn-lt"/>
            </a:endParaRPr>
          </a:p>
          <a:p>
            <a:pPr lvl="1">
              <a:buFont typeface="Arial" pitchFamily="34" charset="0"/>
              <a:buChar char="•"/>
              <a:defRPr/>
            </a:pPr>
            <a:r>
              <a:rPr lang="en-US" sz="2000" dirty="0" smtClean="0">
                <a:solidFill>
                  <a:schemeClr val="tx2"/>
                </a:solidFill>
                <a:latin typeface="+mn-lt"/>
              </a:rPr>
              <a:t> Hardware R&amp;D and experimental tests to guide &amp; validate the design work.</a:t>
            </a:r>
          </a:p>
          <a:p>
            <a:pPr lvl="1">
              <a:buFont typeface="Arial" pitchFamily="34" charset="0"/>
              <a:buChar char="•"/>
              <a:defRPr/>
            </a:pPr>
            <a:r>
              <a:rPr lang="en-US" sz="2000" dirty="0" smtClean="0">
                <a:solidFill>
                  <a:schemeClr val="tx2"/>
                </a:solidFill>
                <a:latin typeface="+mn-lt"/>
              </a:rPr>
              <a:t> an </a:t>
            </a:r>
            <a:r>
              <a:rPr lang="en-US" sz="2000" dirty="0">
                <a:solidFill>
                  <a:schemeClr val="tx2"/>
                </a:solidFill>
                <a:latin typeface="+mn-lt"/>
              </a:rPr>
              <a:t>end-to-end simulation of a MC complex based on technologies in-hand or that can be developed with a specified R&amp;D </a:t>
            </a:r>
            <a:r>
              <a:rPr lang="en-US" sz="2000" dirty="0" smtClean="0">
                <a:solidFill>
                  <a:schemeClr val="tx2"/>
                </a:solidFill>
                <a:latin typeface="+mn-lt"/>
              </a:rPr>
              <a:t>program.</a:t>
            </a:r>
          </a:p>
          <a:p>
            <a:pPr lvl="1">
              <a:buFont typeface="Arial" pitchFamily="34" charset="0"/>
              <a:buChar char="•"/>
              <a:defRPr/>
            </a:pPr>
            <a:r>
              <a:rPr lang="en-US" sz="2000" dirty="0" smtClean="0">
                <a:solidFill>
                  <a:schemeClr val="tx2"/>
                </a:solidFill>
                <a:latin typeface="+mn-lt"/>
              </a:rPr>
              <a:t> Rough </a:t>
            </a:r>
            <a:r>
              <a:rPr lang="en-US" sz="2000" dirty="0">
                <a:solidFill>
                  <a:schemeClr val="tx2"/>
                </a:solidFill>
                <a:latin typeface="+mn-lt"/>
              </a:rPr>
              <a:t>cost </a:t>
            </a:r>
            <a:r>
              <a:rPr lang="en-US" sz="2000" dirty="0" smtClean="0">
                <a:solidFill>
                  <a:schemeClr val="tx2"/>
                </a:solidFill>
                <a:latin typeface="+mn-lt"/>
              </a:rPr>
              <a:t>range.</a:t>
            </a:r>
          </a:p>
          <a:p>
            <a:pPr lvl="1">
              <a:buFont typeface="Arial" pitchFamily="34" charset="0"/>
              <a:buChar char="•"/>
              <a:defRPr/>
            </a:pPr>
            <a:r>
              <a:rPr lang="en-US" sz="2000" dirty="0">
                <a:solidFill>
                  <a:schemeClr val="tx2"/>
                </a:solidFill>
                <a:latin typeface="+mn-lt"/>
              </a:rPr>
              <a:t> </a:t>
            </a:r>
            <a:r>
              <a:rPr lang="en-US" sz="2000" dirty="0" smtClean="0">
                <a:solidFill>
                  <a:schemeClr val="tx2"/>
                </a:solidFill>
                <a:latin typeface="+mn-lt"/>
              </a:rPr>
              <a:t>R&amp;D </a:t>
            </a:r>
            <a:r>
              <a:rPr lang="en-US" sz="2000" dirty="0">
                <a:solidFill>
                  <a:schemeClr val="tx2"/>
                </a:solidFill>
                <a:latin typeface="+mn-lt"/>
              </a:rPr>
              <a:t>plan for longer term activities (e.g. 6D cooling </a:t>
            </a:r>
            <a:r>
              <a:rPr lang="en-US" sz="2000" dirty="0" err="1">
                <a:solidFill>
                  <a:schemeClr val="tx2"/>
                </a:solidFill>
                <a:latin typeface="+mn-lt"/>
              </a:rPr>
              <a:t>expt</a:t>
            </a:r>
            <a:r>
              <a:rPr lang="en-US" sz="2000" dirty="0" smtClean="0">
                <a:solidFill>
                  <a:schemeClr val="tx2"/>
                </a:solidFill>
                <a:latin typeface="+mn-lt"/>
              </a:rPr>
              <a:t>)</a:t>
            </a:r>
          </a:p>
          <a:p>
            <a:pPr>
              <a:buFont typeface="Arial" pitchFamily="34" charset="0"/>
              <a:buChar char="•"/>
              <a:defRPr/>
            </a:pPr>
            <a:r>
              <a:rPr lang="en-US" sz="2400" dirty="0" smtClean="0">
                <a:latin typeface="+mn-lt"/>
              </a:rPr>
              <a:t> Coordinate with the physics community on physics capabilities, detector and MDI</a:t>
            </a:r>
            <a:endParaRPr lang="en-US" sz="2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MEDIUM TERM</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17</a:t>
            </a:fld>
            <a:endParaRPr lang="en-US" dirty="0"/>
          </a:p>
        </p:txBody>
      </p:sp>
      <p:grpSp>
        <p:nvGrpSpPr>
          <p:cNvPr id="7" name="Group 6"/>
          <p:cNvGrpSpPr/>
          <p:nvPr/>
        </p:nvGrpSpPr>
        <p:grpSpPr>
          <a:xfrm>
            <a:off x="3707650" y="1295401"/>
            <a:ext cx="4976813" cy="5145088"/>
            <a:chOff x="609600" y="1295400"/>
            <a:chExt cx="4976813" cy="5145088"/>
          </a:xfrm>
        </p:grpSpPr>
        <p:grpSp>
          <p:nvGrpSpPr>
            <p:cNvPr id="8" name="Group 78"/>
            <p:cNvGrpSpPr>
              <a:grpSpLocks/>
            </p:cNvGrpSpPr>
            <p:nvPr/>
          </p:nvGrpSpPr>
          <p:grpSpPr bwMode="auto">
            <a:xfrm>
              <a:off x="609602" y="1295400"/>
              <a:ext cx="3657606" cy="3733800"/>
              <a:chOff x="843064" y="1219200"/>
              <a:chExt cx="3424136" cy="3733800"/>
            </a:xfrm>
          </p:grpSpPr>
          <p:sp>
            <p:nvSpPr>
              <p:cNvPr id="47" name="TextBox 79"/>
              <p:cNvSpPr txBox="1">
                <a:spLocks noChangeArrowheads="1"/>
              </p:cNvSpPr>
              <p:nvPr/>
            </p:nvSpPr>
            <p:spPr bwMode="auto">
              <a:xfrm>
                <a:off x="854383" y="4278868"/>
                <a:ext cx="369681" cy="369332"/>
              </a:xfrm>
              <a:prstGeom prst="rect">
                <a:avLst/>
              </a:prstGeom>
              <a:noFill/>
              <a:ln w="9525">
                <a:noFill/>
                <a:miter lim="800000"/>
                <a:headEnd/>
                <a:tailEnd/>
              </a:ln>
            </p:spPr>
            <p:txBody>
              <a:bodyPr>
                <a:spAutoFit/>
              </a:bodyPr>
              <a:lstStyle/>
              <a:p>
                <a:pPr algn="r"/>
                <a:r>
                  <a:rPr lang="en-US"/>
                  <a:t>1</a:t>
                </a:r>
              </a:p>
            </p:txBody>
          </p:sp>
          <p:sp>
            <p:nvSpPr>
              <p:cNvPr id="48" name="TextBox 80"/>
              <p:cNvSpPr txBox="1">
                <a:spLocks noChangeArrowheads="1"/>
              </p:cNvSpPr>
              <p:nvPr/>
            </p:nvSpPr>
            <p:spPr bwMode="auto">
              <a:xfrm>
                <a:off x="854383" y="3810000"/>
                <a:ext cx="369681" cy="369332"/>
              </a:xfrm>
              <a:prstGeom prst="rect">
                <a:avLst/>
              </a:prstGeom>
              <a:noFill/>
              <a:ln w="9525">
                <a:noFill/>
                <a:miter lim="800000"/>
                <a:headEnd/>
                <a:tailEnd/>
              </a:ln>
            </p:spPr>
            <p:txBody>
              <a:bodyPr>
                <a:spAutoFit/>
              </a:bodyPr>
              <a:lstStyle/>
              <a:p>
                <a:pPr algn="r"/>
                <a:r>
                  <a:rPr lang="en-US"/>
                  <a:t>2</a:t>
                </a:r>
              </a:p>
            </p:txBody>
          </p:sp>
          <p:sp>
            <p:nvSpPr>
              <p:cNvPr id="49" name="TextBox 81"/>
              <p:cNvSpPr txBox="1">
                <a:spLocks noChangeArrowheads="1"/>
              </p:cNvSpPr>
              <p:nvPr/>
            </p:nvSpPr>
            <p:spPr bwMode="auto">
              <a:xfrm>
                <a:off x="843064" y="3352800"/>
                <a:ext cx="369681" cy="369332"/>
              </a:xfrm>
              <a:prstGeom prst="rect">
                <a:avLst/>
              </a:prstGeom>
              <a:noFill/>
              <a:ln w="9525">
                <a:noFill/>
                <a:miter lim="800000"/>
                <a:headEnd/>
                <a:tailEnd/>
              </a:ln>
            </p:spPr>
            <p:txBody>
              <a:bodyPr>
                <a:spAutoFit/>
              </a:bodyPr>
              <a:lstStyle/>
              <a:p>
                <a:pPr algn="r"/>
                <a:r>
                  <a:rPr lang="en-US"/>
                  <a:t>3</a:t>
                </a:r>
              </a:p>
            </p:txBody>
          </p:sp>
          <p:sp>
            <p:nvSpPr>
              <p:cNvPr id="50" name="TextBox 82"/>
              <p:cNvSpPr txBox="1">
                <a:spLocks noChangeArrowheads="1"/>
              </p:cNvSpPr>
              <p:nvPr/>
            </p:nvSpPr>
            <p:spPr bwMode="auto">
              <a:xfrm>
                <a:off x="843064" y="2907268"/>
                <a:ext cx="369681" cy="369332"/>
              </a:xfrm>
              <a:prstGeom prst="rect">
                <a:avLst/>
              </a:prstGeom>
              <a:noFill/>
              <a:ln w="9525">
                <a:noFill/>
                <a:miter lim="800000"/>
                <a:headEnd/>
                <a:tailEnd/>
              </a:ln>
            </p:spPr>
            <p:txBody>
              <a:bodyPr>
                <a:spAutoFit/>
              </a:bodyPr>
              <a:lstStyle/>
              <a:p>
                <a:pPr algn="r"/>
                <a:r>
                  <a:rPr lang="en-US"/>
                  <a:t>4</a:t>
                </a:r>
              </a:p>
            </p:txBody>
          </p:sp>
          <p:sp>
            <p:nvSpPr>
              <p:cNvPr id="51" name="TextBox 83"/>
              <p:cNvSpPr txBox="1">
                <a:spLocks noChangeArrowheads="1"/>
              </p:cNvSpPr>
              <p:nvPr/>
            </p:nvSpPr>
            <p:spPr bwMode="auto">
              <a:xfrm>
                <a:off x="843064" y="2450068"/>
                <a:ext cx="369681" cy="369332"/>
              </a:xfrm>
              <a:prstGeom prst="rect">
                <a:avLst/>
              </a:prstGeom>
              <a:noFill/>
              <a:ln w="9525">
                <a:noFill/>
                <a:miter lim="800000"/>
                <a:headEnd/>
                <a:tailEnd/>
              </a:ln>
            </p:spPr>
            <p:txBody>
              <a:bodyPr>
                <a:spAutoFit/>
              </a:bodyPr>
              <a:lstStyle/>
              <a:p>
                <a:pPr algn="r"/>
                <a:r>
                  <a:rPr lang="en-US"/>
                  <a:t>5</a:t>
                </a:r>
              </a:p>
            </p:txBody>
          </p:sp>
          <p:sp>
            <p:nvSpPr>
              <p:cNvPr id="52" name="TextBox 84"/>
              <p:cNvSpPr txBox="1">
                <a:spLocks noChangeArrowheads="1"/>
              </p:cNvSpPr>
              <p:nvPr/>
            </p:nvSpPr>
            <p:spPr bwMode="auto">
              <a:xfrm>
                <a:off x="843064" y="1992868"/>
                <a:ext cx="369681" cy="369332"/>
              </a:xfrm>
              <a:prstGeom prst="rect">
                <a:avLst/>
              </a:prstGeom>
              <a:noFill/>
              <a:ln w="9525">
                <a:noFill/>
                <a:miter lim="800000"/>
                <a:headEnd/>
                <a:tailEnd/>
              </a:ln>
            </p:spPr>
            <p:txBody>
              <a:bodyPr>
                <a:spAutoFit/>
              </a:bodyPr>
              <a:lstStyle/>
              <a:p>
                <a:pPr algn="r"/>
                <a:r>
                  <a:rPr lang="en-US"/>
                  <a:t>6</a:t>
                </a:r>
              </a:p>
            </p:txBody>
          </p:sp>
          <p:sp>
            <p:nvSpPr>
              <p:cNvPr id="53" name="TextBox 85"/>
              <p:cNvSpPr txBox="1">
                <a:spLocks noChangeArrowheads="1"/>
              </p:cNvSpPr>
              <p:nvPr/>
            </p:nvSpPr>
            <p:spPr bwMode="auto">
              <a:xfrm>
                <a:off x="843064" y="1535668"/>
                <a:ext cx="369681" cy="369332"/>
              </a:xfrm>
              <a:prstGeom prst="rect">
                <a:avLst/>
              </a:prstGeom>
              <a:noFill/>
              <a:ln w="9525">
                <a:noFill/>
                <a:miter lim="800000"/>
                <a:headEnd/>
                <a:tailEnd/>
              </a:ln>
            </p:spPr>
            <p:txBody>
              <a:bodyPr>
                <a:spAutoFit/>
              </a:bodyPr>
              <a:lstStyle/>
              <a:p>
                <a:pPr algn="r"/>
                <a:r>
                  <a:rPr lang="en-US"/>
                  <a:t>7</a:t>
                </a:r>
              </a:p>
            </p:txBody>
          </p:sp>
          <p:sp>
            <p:nvSpPr>
              <p:cNvPr id="54" name="Rectangle 53"/>
              <p:cNvSpPr/>
              <p:nvPr/>
            </p:nvSpPr>
            <p:spPr>
              <a:xfrm>
                <a:off x="1219066" y="1219200"/>
                <a:ext cx="3048134"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a:xfrm>
                <a:off x="1219066" y="17526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19066" y="19812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19066" y="22098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19066" y="24384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219066" y="26670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066" y="28956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19066" y="47244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19066" y="44958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19066" y="42672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19066" y="40386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9066" y="38100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9066" y="35814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19066" y="33528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219066" y="31242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19066" y="15240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146412" y="1610436"/>
              <a:ext cx="2702257" cy="65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69"/>
            <p:cNvGrpSpPr/>
            <p:nvPr/>
          </p:nvGrpSpPr>
          <p:grpSpPr>
            <a:xfrm>
              <a:off x="1241212" y="1683218"/>
              <a:ext cx="2649537" cy="612775"/>
              <a:chOff x="6113463" y="1219200"/>
              <a:chExt cx="2649537" cy="612775"/>
            </a:xfrm>
          </p:grpSpPr>
          <p:sp>
            <p:nvSpPr>
              <p:cNvPr id="43" name="Rectangle 42"/>
              <p:cNvSpPr/>
              <p:nvPr/>
            </p:nvSpPr>
            <p:spPr>
              <a:xfrm>
                <a:off x="6113463" y="1585913"/>
                <a:ext cx="381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0000"/>
                  </a:solidFill>
                </a:endParaRPr>
              </a:p>
            </p:txBody>
          </p:sp>
          <p:sp>
            <p:nvSpPr>
              <p:cNvPr id="44" name="Rectangle 43"/>
              <p:cNvSpPr/>
              <p:nvPr/>
            </p:nvSpPr>
            <p:spPr>
              <a:xfrm>
                <a:off x="6113463" y="1312863"/>
                <a:ext cx="381000" cy="152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0000"/>
                  </a:solidFill>
                </a:endParaRPr>
              </a:p>
            </p:txBody>
          </p:sp>
          <p:sp>
            <p:nvSpPr>
              <p:cNvPr id="45" name="TextBox 76"/>
              <p:cNvSpPr txBox="1">
                <a:spLocks noChangeArrowheads="1"/>
              </p:cNvSpPr>
              <p:nvPr/>
            </p:nvSpPr>
            <p:spPr bwMode="auto">
              <a:xfrm>
                <a:off x="6494463" y="1219200"/>
                <a:ext cx="685800" cy="338138"/>
              </a:xfrm>
              <a:prstGeom prst="rect">
                <a:avLst/>
              </a:prstGeom>
              <a:noFill/>
              <a:ln w="9525">
                <a:noFill/>
                <a:miter lim="800000"/>
                <a:headEnd/>
                <a:tailEnd/>
              </a:ln>
            </p:spPr>
            <p:txBody>
              <a:bodyPr wrap="none">
                <a:spAutoFit/>
              </a:bodyPr>
              <a:lstStyle/>
              <a:p>
                <a:r>
                  <a:rPr lang="en-US" sz="1600"/>
                  <a:t>NOW</a:t>
                </a:r>
              </a:p>
            </p:txBody>
          </p:sp>
          <p:sp>
            <p:nvSpPr>
              <p:cNvPr id="46" name="TextBox 77"/>
              <p:cNvSpPr txBox="1">
                <a:spLocks noChangeArrowheads="1"/>
              </p:cNvSpPr>
              <p:nvPr/>
            </p:nvSpPr>
            <p:spPr bwMode="auto">
              <a:xfrm>
                <a:off x="6494463" y="1493838"/>
                <a:ext cx="2268537" cy="338137"/>
              </a:xfrm>
              <a:prstGeom prst="rect">
                <a:avLst/>
              </a:prstGeom>
              <a:noFill/>
              <a:ln w="9525">
                <a:noFill/>
                <a:miter lim="800000"/>
                <a:headEnd/>
                <a:tailEnd/>
              </a:ln>
            </p:spPr>
            <p:txBody>
              <a:bodyPr wrap="none">
                <a:spAutoFit/>
              </a:bodyPr>
              <a:lstStyle/>
              <a:p>
                <a:r>
                  <a:rPr lang="en-US" sz="1600" dirty="0"/>
                  <a:t>PROPOSED MC-DFS</a:t>
                </a:r>
              </a:p>
            </p:txBody>
          </p:sp>
        </p:grpSp>
        <p:sp>
          <p:nvSpPr>
            <p:cNvPr id="11" name="Rectangle 10"/>
            <p:cNvSpPr/>
            <p:nvPr/>
          </p:nvSpPr>
          <p:spPr>
            <a:xfrm>
              <a:off x="1143000" y="3200400"/>
              <a:ext cx="152400" cy="18288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524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905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286000" y="4114800"/>
              <a:ext cx="152400" cy="9144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2667000" y="4114800"/>
              <a:ext cx="152400" cy="9144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048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429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3810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295400" y="2743200"/>
              <a:ext cx="152400" cy="22860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676400" y="2743200"/>
              <a:ext cx="152400" cy="22860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2057400" y="2743200"/>
              <a:ext cx="152400" cy="22860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2438400" y="2971800"/>
              <a:ext cx="152400" cy="20574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2819400" y="3429000"/>
              <a:ext cx="152400" cy="1600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3200400" y="3200400"/>
              <a:ext cx="152400" cy="18288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3581400" y="3200400"/>
              <a:ext cx="152400" cy="18288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962400" y="3429000"/>
              <a:ext cx="152400" cy="1600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118"/>
            <p:cNvSpPr txBox="1">
              <a:spLocks noChangeArrowheads="1"/>
            </p:cNvSpPr>
            <p:nvPr/>
          </p:nvSpPr>
          <p:spPr bwMode="auto">
            <a:xfrm rot="-2820000">
              <a:off x="197644" y="5484019"/>
              <a:ext cx="1379537" cy="307975"/>
            </a:xfrm>
            <a:prstGeom prst="rect">
              <a:avLst/>
            </a:prstGeom>
            <a:noFill/>
            <a:ln w="9525">
              <a:noFill/>
              <a:miter lim="800000"/>
              <a:headEnd/>
              <a:tailEnd/>
            </a:ln>
          </p:spPr>
          <p:txBody>
            <a:bodyPr wrap="none">
              <a:spAutoFit/>
            </a:bodyPr>
            <a:lstStyle/>
            <a:p>
              <a:r>
                <a:rPr lang="en-US" sz="1400"/>
                <a:t>Target &amp; Dump</a:t>
              </a:r>
            </a:p>
          </p:txBody>
        </p:sp>
        <p:sp>
          <p:nvSpPr>
            <p:cNvPr id="28" name="TextBox 119"/>
            <p:cNvSpPr txBox="1">
              <a:spLocks noChangeArrowheads="1"/>
            </p:cNvSpPr>
            <p:nvPr/>
          </p:nvSpPr>
          <p:spPr bwMode="auto">
            <a:xfrm rot="-2820000">
              <a:off x="593725" y="5473700"/>
              <a:ext cx="1349375" cy="307975"/>
            </a:xfrm>
            <a:prstGeom prst="rect">
              <a:avLst/>
            </a:prstGeom>
            <a:noFill/>
            <a:ln w="9525">
              <a:noFill/>
              <a:miter lim="800000"/>
              <a:headEnd/>
              <a:tailEnd/>
            </a:ln>
          </p:spPr>
          <p:txBody>
            <a:bodyPr wrap="none">
              <a:spAutoFit/>
            </a:bodyPr>
            <a:lstStyle/>
            <a:p>
              <a:r>
                <a:rPr lang="en-US" sz="1400"/>
                <a:t>Bunch / Phase</a:t>
              </a:r>
            </a:p>
          </p:txBody>
        </p:sp>
        <p:sp>
          <p:nvSpPr>
            <p:cNvPr id="29" name="TextBox 120"/>
            <p:cNvSpPr txBox="1">
              <a:spLocks noChangeArrowheads="1"/>
            </p:cNvSpPr>
            <p:nvPr/>
          </p:nvSpPr>
          <p:spPr bwMode="auto">
            <a:xfrm rot="-2820000">
              <a:off x="1006475" y="5440363"/>
              <a:ext cx="1260475" cy="307975"/>
            </a:xfrm>
            <a:prstGeom prst="rect">
              <a:avLst/>
            </a:prstGeom>
            <a:noFill/>
            <a:ln w="9525">
              <a:noFill/>
              <a:miter lim="800000"/>
              <a:headEnd/>
              <a:tailEnd/>
            </a:ln>
          </p:spPr>
          <p:txBody>
            <a:bodyPr wrap="none">
              <a:spAutoFit/>
            </a:bodyPr>
            <a:lstStyle/>
            <a:p>
              <a:r>
                <a:rPr lang="en-US" sz="1400"/>
                <a:t>Initial Cooling</a:t>
              </a:r>
            </a:p>
          </p:txBody>
        </p:sp>
        <p:sp>
          <p:nvSpPr>
            <p:cNvPr id="30" name="TextBox 121"/>
            <p:cNvSpPr txBox="1">
              <a:spLocks noChangeArrowheads="1"/>
            </p:cNvSpPr>
            <p:nvPr/>
          </p:nvSpPr>
          <p:spPr bwMode="auto">
            <a:xfrm rot="-2820000">
              <a:off x="1577182" y="5371306"/>
              <a:ext cx="1071562" cy="307975"/>
            </a:xfrm>
            <a:prstGeom prst="rect">
              <a:avLst/>
            </a:prstGeom>
            <a:noFill/>
            <a:ln w="9525">
              <a:noFill/>
              <a:miter lim="800000"/>
              <a:headEnd/>
              <a:tailEnd/>
            </a:ln>
          </p:spPr>
          <p:txBody>
            <a:bodyPr wrap="none">
              <a:spAutoFit/>
            </a:bodyPr>
            <a:lstStyle/>
            <a:p>
              <a:r>
                <a:rPr lang="en-US" sz="1400"/>
                <a:t>6D Cooling</a:t>
              </a:r>
            </a:p>
          </p:txBody>
        </p:sp>
        <p:sp>
          <p:nvSpPr>
            <p:cNvPr id="31" name="TextBox 122"/>
            <p:cNvSpPr txBox="1">
              <a:spLocks noChangeArrowheads="1"/>
            </p:cNvSpPr>
            <p:nvPr/>
          </p:nvSpPr>
          <p:spPr bwMode="auto">
            <a:xfrm rot="-2820000">
              <a:off x="1824831" y="5430044"/>
              <a:ext cx="1230313" cy="307975"/>
            </a:xfrm>
            <a:prstGeom prst="rect">
              <a:avLst/>
            </a:prstGeom>
            <a:noFill/>
            <a:ln w="9525">
              <a:noFill/>
              <a:miter lim="800000"/>
              <a:headEnd/>
              <a:tailEnd/>
            </a:ln>
          </p:spPr>
          <p:txBody>
            <a:bodyPr wrap="none">
              <a:spAutoFit/>
            </a:bodyPr>
            <a:lstStyle/>
            <a:p>
              <a:r>
                <a:rPr lang="en-US" sz="1400"/>
                <a:t>Final Cooling</a:t>
              </a:r>
            </a:p>
          </p:txBody>
        </p:sp>
        <p:sp>
          <p:nvSpPr>
            <p:cNvPr id="32" name="TextBox 123"/>
            <p:cNvSpPr txBox="1">
              <a:spLocks noChangeArrowheads="1"/>
            </p:cNvSpPr>
            <p:nvPr/>
          </p:nvSpPr>
          <p:spPr bwMode="auto">
            <a:xfrm rot="-2820000">
              <a:off x="2005806" y="5531644"/>
              <a:ext cx="1509713" cy="307975"/>
            </a:xfrm>
            <a:prstGeom prst="rect">
              <a:avLst/>
            </a:prstGeom>
            <a:noFill/>
            <a:ln w="9525">
              <a:noFill/>
              <a:miter lim="800000"/>
              <a:headEnd/>
              <a:tailEnd/>
            </a:ln>
          </p:spPr>
          <p:txBody>
            <a:bodyPr wrap="none">
              <a:spAutoFit/>
            </a:bodyPr>
            <a:lstStyle/>
            <a:p>
              <a:r>
                <a:rPr lang="en-US" sz="1400"/>
                <a:t>Pre-Acceleration</a:t>
              </a:r>
            </a:p>
          </p:txBody>
        </p:sp>
        <p:sp>
          <p:nvSpPr>
            <p:cNvPr id="33" name="TextBox 124"/>
            <p:cNvSpPr txBox="1">
              <a:spLocks noChangeArrowheads="1"/>
            </p:cNvSpPr>
            <p:nvPr/>
          </p:nvSpPr>
          <p:spPr bwMode="auto">
            <a:xfrm rot="-2820000">
              <a:off x="2669382" y="5407819"/>
              <a:ext cx="1169987" cy="307975"/>
            </a:xfrm>
            <a:prstGeom prst="rect">
              <a:avLst/>
            </a:prstGeom>
            <a:noFill/>
            <a:ln w="9525">
              <a:noFill/>
              <a:miter lim="800000"/>
              <a:headEnd/>
              <a:tailEnd/>
            </a:ln>
          </p:spPr>
          <p:txBody>
            <a:bodyPr wrap="none">
              <a:spAutoFit/>
            </a:bodyPr>
            <a:lstStyle/>
            <a:p>
              <a:r>
                <a:rPr lang="en-US" sz="1400"/>
                <a:t>Acceleration</a:t>
              </a:r>
            </a:p>
          </p:txBody>
        </p:sp>
        <p:sp>
          <p:nvSpPr>
            <p:cNvPr id="34" name="TextBox 125"/>
            <p:cNvSpPr txBox="1">
              <a:spLocks noChangeArrowheads="1"/>
            </p:cNvSpPr>
            <p:nvPr/>
          </p:nvSpPr>
          <p:spPr bwMode="auto">
            <a:xfrm rot="-2820000">
              <a:off x="3536157" y="5182394"/>
              <a:ext cx="554037" cy="307975"/>
            </a:xfrm>
            <a:prstGeom prst="rect">
              <a:avLst/>
            </a:prstGeom>
            <a:noFill/>
            <a:ln w="9525">
              <a:noFill/>
              <a:miter lim="800000"/>
              <a:headEnd/>
              <a:tailEnd/>
            </a:ln>
          </p:spPr>
          <p:txBody>
            <a:bodyPr wrap="none">
              <a:spAutoFit/>
            </a:bodyPr>
            <a:lstStyle/>
            <a:p>
              <a:r>
                <a:rPr lang="en-US" sz="1400"/>
                <a:t>Ring</a:t>
              </a:r>
            </a:p>
          </p:txBody>
        </p:sp>
        <p:sp>
          <p:nvSpPr>
            <p:cNvPr id="35" name="TextBox 127"/>
            <p:cNvSpPr txBox="1">
              <a:spLocks noChangeArrowheads="1"/>
            </p:cNvSpPr>
            <p:nvPr/>
          </p:nvSpPr>
          <p:spPr bwMode="auto">
            <a:xfrm>
              <a:off x="4297363" y="1594512"/>
              <a:ext cx="912429" cy="461665"/>
            </a:xfrm>
            <a:prstGeom prst="rect">
              <a:avLst/>
            </a:prstGeom>
            <a:noFill/>
            <a:ln w="9525">
              <a:noFill/>
              <a:miter lim="800000"/>
              <a:headEnd/>
              <a:tailEnd/>
            </a:ln>
          </p:spPr>
          <p:txBody>
            <a:bodyPr wrap="none">
              <a:spAutoFit/>
            </a:bodyPr>
            <a:lstStyle/>
            <a:p>
              <a:r>
                <a:rPr lang="en-US" sz="1200" dirty="0"/>
                <a:t>7. System </a:t>
              </a:r>
              <a:r>
                <a:rPr lang="en-US" sz="1200" dirty="0" smtClean="0"/>
                <a:t/>
              </a:r>
              <a:br>
                <a:rPr lang="en-US" sz="1200" dirty="0" smtClean="0"/>
              </a:br>
              <a:r>
                <a:rPr lang="en-US" sz="1200" dirty="0" smtClean="0"/>
                <a:t>Prototype</a:t>
              </a:r>
              <a:endParaRPr lang="en-US" sz="1200" dirty="0"/>
            </a:p>
          </p:txBody>
        </p:sp>
        <p:sp>
          <p:nvSpPr>
            <p:cNvPr id="36" name="TextBox 128"/>
            <p:cNvSpPr txBox="1">
              <a:spLocks noChangeArrowheads="1"/>
            </p:cNvSpPr>
            <p:nvPr/>
          </p:nvSpPr>
          <p:spPr bwMode="auto">
            <a:xfrm>
              <a:off x="4273550" y="2057400"/>
              <a:ext cx="1236236" cy="461665"/>
            </a:xfrm>
            <a:prstGeom prst="rect">
              <a:avLst/>
            </a:prstGeom>
            <a:noFill/>
            <a:ln w="9525">
              <a:noFill/>
              <a:miter lim="800000"/>
              <a:headEnd/>
              <a:tailEnd/>
            </a:ln>
          </p:spPr>
          <p:txBody>
            <a:bodyPr wrap="none">
              <a:spAutoFit/>
            </a:bodyPr>
            <a:lstStyle/>
            <a:p>
              <a:r>
                <a:rPr lang="en-US" sz="1200" dirty="0"/>
                <a:t>6. Sub-System </a:t>
              </a:r>
              <a:br>
                <a:rPr lang="en-US" sz="1200" dirty="0"/>
              </a:br>
              <a:r>
                <a:rPr lang="en-US" sz="1200" dirty="0"/>
                <a:t>    </a:t>
              </a:r>
              <a:r>
                <a:rPr lang="en-US" sz="1200" dirty="0" smtClean="0"/>
                <a:t>Beam </a:t>
              </a:r>
              <a:r>
                <a:rPr lang="en-US" sz="1200" dirty="0"/>
                <a:t>Tests</a:t>
              </a:r>
            </a:p>
          </p:txBody>
        </p:sp>
        <p:sp>
          <p:nvSpPr>
            <p:cNvPr id="38" name="TextBox 129"/>
            <p:cNvSpPr txBox="1">
              <a:spLocks noChangeArrowheads="1"/>
            </p:cNvSpPr>
            <p:nvPr/>
          </p:nvSpPr>
          <p:spPr bwMode="auto">
            <a:xfrm>
              <a:off x="4267200" y="2514600"/>
              <a:ext cx="1319213" cy="461963"/>
            </a:xfrm>
            <a:prstGeom prst="rect">
              <a:avLst/>
            </a:prstGeom>
            <a:noFill/>
            <a:ln w="9525">
              <a:noFill/>
              <a:miter lim="800000"/>
              <a:headEnd/>
              <a:tailEnd/>
            </a:ln>
          </p:spPr>
          <p:txBody>
            <a:bodyPr wrap="none">
              <a:spAutoFit/>
            </a:bodyPr>
            <a:lstStyle/>
            <a:p>
              <a:r>
                <a:rPr lang="en-US" sz="1200" dirty="0"/>
                <a:t>5. Semi-realistic </a:t>
              </a:r>
              <a:br>
                <a:rPr lang="en-US" sz="1200" dirty="0"/>
              </a:br>
              <a:r>
                <a:rPr lang="en-US" sz="1200" dirty="0"/>
                <a:t>    </a:t>
              </a:r>
              <a:r>
                <a:rPr lang="en-US" sz="1200" dirty="0" smtClean="0"/>
                <a:t>sub-systems</a:t>
              </a:r>
              <a:endParaRPr lang="en-US" sz="1200" dirty="0"/>
            </a:p>
          </p:txBody>
        </p:sp>
        <p:sp>
          <p:nvSpPr>
            <p:cNvPr id="39" name="TextBox 130"/>
            <p:cNvSpPr txBox="1">
              <a:spLocks noChangeArrowheads="1"/>
            </p:cNvSpPr>
            <p:nvPr/>
          </p:nvSpPr>
          <p:spPr bwMode="auto">
            <a:xfrm>
              <a:off x="4267200" y="2971800"/>
              <a:ext cx="1192378" cy="646331"/>
            </a:xfrm>
            <a:prstGeom prst="rect">
              <a:avLst/>
            </a:prstGeom>
            <a:noFill/>
            <a:ln w="9525">
              <a:noFill/>
              <a:miter lim="800000"/>
              <a:headEnd/>
              <a:tailEnd/>
            </a:ln>
          </p:spPr>
          <p:txBody>
            <a:bodyPr wrap="none">
              <a:spAutoFit/>
            </a:bodyPr>
            <a:lstStyle/>
            <a:p>
              <a:r>
                <a:rPr lang="en-US" sz="1200" dirty="0"/>
                <a:t>4. Early </a:t>
              </a:r>
              <a:r>
                <a:rPr lang="en-US" sz="1200" dirty="0" smtClean="0"/>
                <a:t>sub-</a:t>
              </a:r>
              <a:br>
                <a:rPr lang="en-US" sz="1200" dirty="0" smtClean="0"/>
              </a:br>
              <a:r>
                <a:rPr lang="en-US" sz="1200" dirty="0" smtClean="0"/>
                <a:t>    system </a:t>
              </a:r>
              <a:r>
                <a:rPr lang="en-US" sz="1200" dirty="0"/>
                <a:t/>
              </a:r>
              <a:br>
                <a:rPr lang="en-US" sz="1200" dirty="0"/>
              </a:br>
              <a:r>
                <a:rPr lang="en-US" sz="1200" dirty="0"/>
                <a:t>    </a:t>
              </a:r>
              <a:r>
                <a:rPr lang="en-US" sz="1200" dirty="0" smtClean="0"/>
                <a:t>Bench </a:t>
              </a:r>
              <a:r>
                <a:rPr lang="en-US" sz="1200" dirty="0"/>
                <a:t>Tests</a:t>
              </a:r>
            </a:p>
          </p:txBody>
        </p:sp>
        <p:sp>
          <p:nvSpPr>
            <p:cNvPr id="40" name="TextBox 131"/>
            <p:cNvSpPr txBox="1">
              <a:spLocks noChangeArrowheads="1"/>
            </p:cNvSpPr>
            <p:nvPr/>
          </p:nvSpPr>
          <p:spPr bwMode="auto">
            <a:xfrm>
              <a:off x="4267200" y="3614384"/>
              <a:ext cx="1191352" cy="461665"/>
            </a:xfrm>
            <a:prstGeom prst="rect">
              <a:avLst/>
            </a:prstGeom>
            <a:noFill/>
            <a:ln w="9525">
              <a:noFill/>
              <a:miter lim="800000"/>
              <a:headEnd/>
              <a:tailEnd/>
            </a:ln>
          </p:spPr>
          <p:txBody>
            <a:bodyPr wrap="none">
              <a:spAutoFit/>
            </a:bodyPr>
            <a:lstStyle/>
            <a:p>
              <a:r>
                <a:rPr lang="en-US" sz="1200" dirty="0"/>
                <a:t>3. Component </a:t>
              </a:r>
              <a:r>
                <a:rPr lang="en-US" sz="1200" dirty="0" smtClean="0"/>
                <a:t/>
              </a:r>
              <a:br>
                <a:rPr lang="en-US" sz="1200" dirty="0" smtClean="0"/>
              </a:br>
              <a:r>
                <a:rPr lang="en-US" sz="1200" dirty="0" smtClean="0"/>
                <a:t>    R&amp;D</a:t>
              </a:r>
              <a:endParaRPr lang="en-US" sz="1200" dirty="0"/>
            </a:p>
          </p:txBody>
        </p:sp>
        <p:sp>
          <p:nvSpPr>
            <p:cNvPr id="41" name="TextBox 132"/>
            <p:cNvSpPr txBox="1">
              <a:spLocks noChangeArrowheads="1"/>
            </p:cNvSpPr>
            <p:nvPr/>
          </p:nvSpPr>
          <p:spPr bwMode="auto">
            <a:xfrm>
              <a:off x="4267200" y="4031919"/>
              <a:ext cx="992003" cy="461665"/>
            </a:xfrm>
            <a:prstGeom prst="rect">
              <a:avLst/>
            </a:prstGeom>
            <a:noFill/>
            <a:ln w="9525">
              <a:noFill/>
              <a:miter lim="800000"/>
              <a:headEnd/>
              <a:tailEnd/>
            </a:ln>
          </p:spPr>
          <p:txBody>
            <a:bodyPr wrap="none">
              <a:spAutoFit/>
            </a:bodyPr>
            <a:lstStyle/>
            <a:p>
              <a:r>
                <a:rPr lang="en-US" sz="1200" dirty="0"/>
                <a:t>2. </a:t>
              </a:r>
              <a:r>
                <a:rPr lang="en-US" sz="1200" dirty="0" smtClean="0"/>
                <a:t>Technical</a:t>
              </a:r>
              <a:br>
                <a:rPr lang="en-US" sz="1200" dirty="0" smtClean="0"/>
              </a:br>
              <a:r>
                <a:rPr lang="en-US" sz="1200" dirty="0" smtClean="0"/>
                <a:t>    Concept</a:t>
              </a:r>
              <a:endParaRPr lang="en-US" sz="1200" dirty="0"/>
            </a:p>
          </p:txBody>
        </p:sp>
        <p:sp>
          <p:nvSpPr>
            <p:cNvPr id="42" name="TextBox 133"/>
            <p:cNvSpPr txBox="1">
              <a:spLocks noChangeArrowheads="1"/>
            </p:cNvSpPr>
            <p:nvPr/>
          </p:nvSpPr>
          <p:spPr bwMode="auto">
            <a:xfrm>
              <a:off x="4267200" y="4448175"/>
              <a:ext cx="1073150" cy="276225"/>
            </a:xfrm>
            <a:prstGeom prst="rect">
              <a:avLst/>
            </a:prstGeom>
            <a:noFill/>
            <a:ln w="9525">
              <a:noFill/>
              <a:miter lim="800000"/>
              <a:headEnd/>
              <a:tailEnd/>
            </a:ln>
          </p:spPr>
          <p:txBody>
            <a:bodyPr wrap="none">
              <a:spAutoFit/>
            </a:bodyPr>
            <a:lstStyle/>
            <a:p>
              <a:r>
                <a:rPr lang="en-US" sz="1200"/>
                <a:t>1. Basic Idea</a:t>
              </a:r>
            </a:p>
          </p:txBody>
        </p:sp>
      </p:grpSp>
      <p:sp>
        <p:nvSpPr>
          <p:cNvPr id="70" name="TextBox 69"/>
          <p:cNvSpPr txBox="1"/>
          <p:nvPr/>
        </p:nvSpPr>
        <p:spPr>
          <a:xfrm>
            <a:off x="491320" y="1214640"/>
            <a:ext cx="2991746" cy="4970591"/>
          </a:xfrm>
          <a:prstGeom prst="rect">
            <a:avLst/>
          </a:prstGeom>
          <a:noFill/>
          <a:ln>
            <a:solidFill>
              <a:schemeClr val="tx1"/>
            </a:solidFill>
          </a:ln>
        </p:spPr>
        <p:txBody>
          <a:bodyPr wrap="square" rtlCol="0">
            <a:spAutoFit/>
          </a:bodyPr>
          <a:lstStyle/>
          <a:p>
            <a:pPr>
              <a:buFont typeface="Arial" pitchFamily="34" charset="0"/>
              <a:buChar char="•"/>
            </a:pPr>
            <a:r>
              <a:rPr lang="en-US" dirty="0" smtClean="0"/>
              <a:t>Complete IDS-NF RDR</a:t>
            </a:r>
          </a:p>
          <a:p>
            <a:r>
              <a:rPr lang="en-US" dirty="0" smtClean="0"/>
              <a:t>(FY14)</a:t>
            </a:r>
          </a:p>
          <a:p>
            <a:pPr>
              <a:buFont typeface="Arial" pitchFamily="34" charset="0"/>
              <a:buChar char="•"/>
            </a:pPr>
            <a:endParaRPr lang="en-US" sz="700" dirty="0" smtClean="0"/>
          </a:p>
          <a:p>
            <a:pPr>
              <a:buFont typeface="Arial" pitchFamily="34" charset="0"/>
              <a:buChar char="•"/>
            </a:pPr>
            <a:r>
              <a:rPr lang="en-US" dirty="0" smtClean="0"/>
              <a:t>Complete MICE (FY14)</a:t>
            </a:r>
          </a:p>
          <a:p>
            <a:pPr>
              <a:buFont typeface="Arial" pitchFamily="34" charset="0"/>
              <a:buChar char="•"/>
            </a:pPr>
            <a:endParaRPr lang="en-US" sz="700" dirty="0" smtClean="0"/>
          </a:p>
          <a:p>
            <a:pPr>
              <a:buFont typeface="Arial" pitchFamily="34" charset="0"/>
              <a:buChar char="•"/>
            </a:pPr>
            <a:r>
              <a:rPr lang="en-US" dirty="0" smtClean="0"/>
              <a:t>Select  Cooling Ch. RF</a:t>
            </a:r>
          </a:p>
          <a:p>
            <a:r>
              <a:rPr lang="en-US" dirty="0" smtClean="0"/>
              <a:t>technology &amp; design </a:t>
            </a:r>
          </a:p>
          <a:p>
            <a:r>
              <a:rPr lang="en-US" dirty="0" smtClean="0"/>
              <a:t>6D section for bench test</a:t>
            </a:r>
          </a:p>
          <a:p>
            <a:r>
              <a:rPr lang="en-US" dirty="0" smtClean="0"/>
              <a:t>(FY13-15) </a:t>
            </a:r>
          </a:p>
          <a:p>
            <a:endParaRPr lang="en-US" sz="700" dirty="0" smtClean="0"/>
          </a:p>
          <a:p>
            <a:pPr>
              <a:buFont typeface="Arial" pitchFamily="34" charset="0"/>
              <a:buChar char="•"/>
            </a:pPr>
            <a:r>
              <a:rPr lang="en-US" dirty="0" smtClean="0"/>
              <a:t>Pursue a focused component R&amp;D program as aggressively as resources permit (FY12-16)</a:t>
            </a:r>
          </a:p>
          <a:p>
            <a:pPr>
              <a:buFont typeface="Arial" pitchFamily="34" charset="0"/>
              <a:buChar char="•"/>
            </a:pPr>
            <a:endParaRPr lang="en-US" sz="700" dirty="0" smtClean="0"/>
          </a:p>
          <a:p>
            <a:pPr>
              <a:buFont typeface="Arial" pitchFamily="34" charset="0"/>
              <a:buChar char="•"/>
            </a:pPr>
            <a:r>
              <a:rPr lang="en-US" dirty="0" smtClean="0"/>
              <a:t>Complete end-to-end MC</a:t>
            </a:r>
          </a:p>
          <a:p>
            <a:r>
              <a:rPr lang="en-US" dirty="0" smtClean="0"/>
              <a:t> Study (&amp; report) </a:t>
            </a:r>
            <a:r>
              <a:rPr lang="en-US" dirty="0" smtClean="0">
                <a:latin typeface="Arial"/>
                <a:cs typeface="Arial"/>
              </a:rPr>
              <a:t>→</a:t>
            </a:r>
            <a:r>
              <a:rPr lang="en-US" dirty="0" smtClean="0"/>
              <a:t> </a:t>
            </a:r>
            <a:endParaRPr lang="en-US" dirty="0" smtClean="0"/>
          </a:p>
          <a:p>
            <a:r>
              <a:rPr lang="en-US" dirty="0" smtClean="0"/>
              <a:t>complete list of remaining</a:t>
            </a:r>
          </a:p>
          <a:p>
            <a:r>
              <a:rPr lang="en-US" dirty="0" smtClean="0"/>
              <a:t>required component R&amp;D</a:t>
            </a:r>
            <a:br>
              <a:rPr lang="en-US" dirty="0" smtClean="0"/>
            </a:br>
            <a:r>
              <a:rPr lang="en-US" dirty="0" smtClean="0"/>
              <a:t> &amp; systems tests (FY16)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Where should we aspire to be </a:t>
            </a:r>
            <a:br>
              <a:rPr lang="en-US" sz="3200" dirty="0" smtClean="0"/>
            </a:br>
            <a:r>
              <a:rPr lang="en-US" sz="3200" dirty="0" smtClean="0"/>
              <a:t>in 10 Years ?</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18</a:t>
            </a:fld>
            <a:endParaRPr lang="en-US" dirty="0"/>
          </a:p>
        </p:txBody>
      </p:sp>
      <p:sp>
        <p:nvSpPr>
          <p:cNvPr id="6" name="TextBox 5"/>
          <p:cNvSpPr txBox="1"/>
          <p:nvPr/>
        </p:nvSpPr>
        <p:spPr>
          <a:xfrm>
            <a:off x="970872" y="1345240"/>
            <a:ext cx="7174313" cy="5016758"/>
          </a:xfrm>
          <a:prstGeom prst="rect">
            <a:avLst/>
          </a:prstGeom>
          <a:noFill/>
        </p:spPr>
        <p:txBody>
          <a:bodyPr wrap="square" rtlCol="0">
            <a:spAutoFit/>
          </a:bodyPr>
          <a:lstStyle/>
          <a:p>
            <a:pPr>
              <a:buFont typeface="Arial" pitchFamily="34" charset="0"/>
              <a:buChar char="•"/>
            </a:pPr>
            <a:r>
              <a:rPr lang="en-US" sz="2000" dirty="0" smtClean="0"/>
              <a:t> Should aspire to have, or be constructing, the first </a:t>
            </a:r>
            <a:r>
              <a:rPr lang="en-US" sz="2000" dirty="0" err="1" smtClean="0"/>
              <a:t>muon</a:t>
            </a:r>
            <a:r>
              <a:rPr lang="en-US" sz="2000" dirty="0" smtClean="0"/>
              <a:t>-decay-based neutrino facility/experiment and have understood the potential upgrade path(s) to the ultimate NF.</a:t>
            </a:r>
          </a:p>
          <a:p>
            <a:pPr>
              <a:buFont typeface="Arial" pitchFamily="34" charset="0"/>
              <a:buChar char="•"/>
            </a:pPr>
            <a:endParaRPr lang="en-US" sz="2000" dirty="0" smtClean="0"/>
          </a:p>
          <a:p>
            <a:pPr>
              <a:buFont typeface="Arial" pitchFamily="34" charset="0"/>
              <a:buChar char="•"/>
            </a:pPr>
            <a:r>
              <a:rPr lang="en-US" sz="2000" dirty="0" smtClean="0"/>
              <a:t> Should aspire to have established a complete list of the major high-tech components needed for a MC, and have an ongoing  R&amp;D program to prototype &amp; develop each of these components.</a:t>
            </a:r>
          </a:p>
          <a:p>
            <a:pPr>
              <a:buFont typeface="Arial" pitchFamily="34" charset="0"/>
              <a:buChar char="•"/>
            </a:pPr>
            <a:endParaRPr lang="en-US" sz="2000" dirty="0" smtClean="0"/>
          </a:p>
          <a:p>
            <a:pPr>
              <a:buFont typeface="Arial" pitchFamily="34" charset="0"/>
              <a:buChar char="•"/>
            </a:pPr>
            <a:r>
              <a:rPr lang="en-US" sz="2000" dirty="0" smtClean="0"/>
              <a:t> Should aspire to be constructing (or running) the next  big systems test beyond MICE (6D cooling experiment ?)</a:t>
            </a:r>
          </a:p>
          <a:p>
            <a:pPr>
              <a:buFont typeface="Arial" pitchFamily="34" charset="0"/>
              <a:buChar char="•"/>
            </a:pPr>
            <a:endParaRPr lang="en-US" sz="2000" dirty="0" smtClean="0"/>
          </a:p>
          <a:p>
            <a:pPr>
              <a:buFont typeface="Arial" pitchFamily="34" charset="0"/>
              <a:buChar char="•"/>
            </a:pPr>
            <a:r>
              <a:rPr lang="en-US" sz="2000" dirty="0" smtClean="0"/>
              <a:t> Should aspire to have completed an end-to-end simulation of a baseline MC design (needed to establish the component requirements and required systems tests) </a:t>
            </a:r>
            <a:r>
              <a:rPr lang="en-US" sz="2000" dirty="0" smtClean="0">
                <a:latin typeface="Arial"/>
                <a:cs typeface="Arial"/>
              </a:rPr>
              <a:t>→</a:t>
            </a:r>
            <a:r>
              <a:rPr lang="en-US" sz="2000" dirty="0" smtClean="0"/>
              <a:t> feasibility report +  estimated cost range</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SOME FINAL THOUGHTS</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19</a:t>
            </a:fld>
            <a:endParaRPr lang="en-US" dirty="0"/>
          </a:p>
        </p:txBody>
      </p:sp>
      <p:sp>
        <p:nvSpPr>
          <p:cNvPr id="6" name="TextBox 5"/>
          <p:cNvSpPr txBox="1"/>
          <p:nvPr/>
        </p:nvSpPr>
        <p:spPr>
          <a:xfrm>
            <a:off x="859810" y="1304296"/>
            <a:ext cx="7369790" cy="5070619"/>
          </a:xfrm>
          <a:prstGeom prst="rect">
            <a:avLst/>
          </a:prstGeom>
          <a:noFill/>
        </p:spPr>
        <p:txBody>
          <a:bodyPr wrap="square" rtlCol="0">
            <a:spAutoFit/>
          </a:bodyPr>
          <a:lstStyle/>
          <a:p>
            <a:pPr>
              <a:buFont typeface="Arial" pitchFamily="34" charset="0"/>
              <a:buChar char="•"/>
            </a:pPr>
            <a:r>
              <a:rPr lang="en-US" sz="2000" dirty="0" smtClean="0"/>
              <a:t> </a:t>
            </a:r>
            <a:r>
              <a:rPr lang="en-US" sz="2000" dirty="0" smtClean="0"/>
              <a:t>AD and TD are Crucial for the success of MAP, and opening the way for a </a:t>
            </a:r>
            <a:r>
              <a:rPr lang="en-US" sz="2000" dirty="0" err="1" smtClean="0"/>
              <a:t>muon</a:t>
            </a:r>
            <a:r>
              <a:rPr lang="en-US" sz="2000" dirty="0" smtClean="0"/>
              <a:t>-based future for </a:t>
            </a:r>
            <a:r>
              <a:rPr lang="en-US" sz="2000" dirty="0" err="1" smtClean="0"/>
              <a:t>Fermilab</a:t>
            </a:r>
            <a:endParaRPr lang="en-US" sz="2000" dirty="0" smtClean="0"/>
          </a:p>
          <a:p>
            <a:pPr lvl="1">
              <a:buFontTx/>
              <a:buChar char="-"/>
            </a:pPr>
            <a:r>
              <a:rPr lang="en-US" dirty="0" smtClean="0">
                <a:solidFill>
                  <a:schemeClr val="tx2"/>
                </a:solidFill>
              </a:rPr>
              <a:t>TD:  support for MICE magnets is the beginning of a long-term sustained need to support solenoid R&amp;D, construction, testing and operation.</a:t>
            </a:r>
            <a:endParaRPr lang="en-US" dirty="0" smtClean="0">
              <a:solidFill>
                <a:schemeClr val="tx2"/>
              </a:solidFill>
            </a:endParaRPr>
          </a:p>
          <a:p>
            <a:pPr lvl="1">
              <a:buFontTx/>
              <a:buChar char="-"/>
            </a:pPr>
            <a:r>
              <a:rPr lang="en-US" dirty="0" smtClean="0">
                <a:solidFill>
                  <a:schemeClr val="tx2"/>
                </a:solidFill>
              </a:rPr>
              <a:t>AD: we cannot succeed in the MTA without your help.</a:t>
            </a:r>
            <a:endParaRPr lang="en-US" dirty="0" smtClean="0">
              <a:solidFill>
                <a:schemeClr val="tx2"/>
              </a:solidFill>
            </a:endParaRPr>
          </a:p>
          <a:p>
            <a:pPr>
              <a:buFont typeface="Arial" pitchFamily="34" charset="0"/>
              <a:buChar char="•"/>
            </a:pPr>
            <a:endParaRPr lang="en-US" sz="1100" dirty="0" smtClean="0"/>
          </a:p>
          <a:p>
            <a:pPr>
              <a:buFont typeface="Arial" pitchFamily="34" charset="0"/>
              <a:buChar char="•"/>
            </a:pPr>
            <a:r>
              <a:rPr lang="en-US" sz="2000" dirty="0" smtClean="0"/>
              <a:t> </a:t>
            </a:r>
            <a:r>
              <a:rPr lang="en-US" sz="2000" dirty="0" smtClean="0"/>
              <a:t>Funding</a:t>
            </a:r>
            <a:r>
              <a:rPr lang="en-US" sz="2000" dirty="0" smtClean="0"/>
              <a:t>: </a:t>
            </a:r>
            <a:r>
              <a:rPr lang="en-US" sz="2000" dirty="0" smtClean="0"/>
              <a:t>The 15M$/year (in FY09 dollars) is meant to get us to through the present R&amp;D phase … it is barely adequate:</a:t>
            </a:r>
          </a:p>
          <a:p>
            <a:pPr lvl="1">
              <a:buFontTx/>
              <a:buChar char="-"/>
            </a:pPr>
            <a:r>
              <a:rPr lang="en-US" dirty="0" smtClean="0">
                <a:solidFill>
                  <a:schemeClr val="tx2"/>
                </a:solidFill>
              </a:rPr>
              <a:t>Vital component R&amp;D is queued. For example, HTS 30T solenoid development is not ballistic, and building and bench testing a 6D cooling section in a couple of years is going to be funding limited.</a:t>
            </a:r>
          </a:p>
          <a:p>
            <a:pPr lvl="1">
              <a:buFontTx/>
              <a:buChar char="-"/>
            </a:pPr>
            <a:r>
              <a:rPr lang="en-US" dirty="0" smtClean="0">
                <a:solidFill>
                  <a:schemeClr val="tx2"/>
                </a:solidFill>
              </a:rPr>
              <a:t>The next phase (beyon</a:t>
            </a:r>
            <a:r>
              <a:rPr lang="en-US" dirty="0" smtClean="0">
                <a:solidFill>
                  <a:schemeClr val="tx2"/>
                </a:solidFill>
              </a:rPr>
              <a:t>d FY16?) will certainly require more (e.g. for a 6D cooling test). </a:t>
            </a:r>
            <a:br>
              <a:rPr lang="en-US" dirty="0" smtClean="0">
                <a:solidFill>
                  <a:schemeClr val="tx2"/>
                </a:solidFill>
              </a:rPr>
            </a:br>
            <a:endParaRPr lang="en-US" sz="1050" dirty="0" smtClean="0">
              <a:solidFill>
                <a:schemeClr val="tx2"/>
              </a:solidFill>
            </a:endParaRPr>
          </a:p>
          <a:p>
            <a:pPr>
              <a:buFont typeface="Arial" pitchFamily="34" charset="0"/>
              <a:buChar char="•"/>
            </a:pPr>
            <a:r>
              <a:rPr lang="en-US" sz="2000" dirty="0" smtClean="0"/>
              <a:t> Ramping up the funding beyond 15M$/yr in FY13 would be effective (the first version of the MAP proposal ramped to 20M$/</a:t>
            </a:r>
            <a:r>
              <a:rPr lang="en-US" sz="2000" dirty="0" err="1" smtClean="0"/>
              <a:t>yer</a:t>
            </a:r>
            <a:r>
              <a:rPr lang="en-US" sz="20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8" name="Slide Number Placeholder 7"/>
          <p:cNvSpPr>
            <a:spLocks noGrp="1"/>
          </p:cNvSpPr>
          <p:nvPr>
            <p:ph type="sldNum" sz="quarter" idx="12"/>
          </p:nvPr>
        </p:nvSpPr>
        <p:spPr/>
        <p:txBody>
          <a:bodyPr/>
          <a:lstStyle/>
          <a:p>
            <a:pPr>
              <a:defRPr/>
            </a:pPr>
            <a:fld id="{9AFA9E42-8D75-4234-963E-9D8417C849F1}" type="slidenum">
              <a:rPr lang="en-US" smtClean="0"/>
              <a:pPr>
                <a:defRPr/>
              </a:pPr>
              <a:t>2</a:t>
            </a:fld>
            <a:endParaRPr lang="en-US" dirty="0"/>
          </a:p>
        </p:txBody>
      </p:sp>
      <p:sp>
        <p:nvSpPr>
          <p:cNvPr id="7" name="TextBox 6"/>
          <p:cNvSpPr txBox="1"/>
          <p:nvPr/>
        </p:nvSpPr>
        <p:spPr>
          <a:xfrm>
            <a:off x="1624085" y="1924325"/>
            <a:ext cx="5368329" cy="3539430"/>
          </a:xfrm>
          <a:prstGeom prst="rect">
            <a:avLst/>
          </a:prstGeom>
          <a:noFill/>
        </p:spPr>
        <p:txBody>
          <a:bodyPr wrap="none" rtlCol="0">
            <a:spAutoFit/>
          </a:bodyPr>
          <a:lstStyle/>
          <a:p>
            <a:pPr algn="ctr"/>
            <a:r>
              <a:rPr lang="en-US" sz="3200" dirty="0" smtClean="0"/>
              <a:t>We have a mission</a:t>
            </a:r>
          </a:p>
          <a:p>
            <a:pPr algn="ctr"/>
            <a:endParaRPr lang="en-US" sz="3200" dirty="0" smtClean="0"/>
          </a:p>
          <a:p>
            <a:pPr algn="ctr"/>
            <a:r>
              <a:rPr lang="en-US" sz="3200" dirty="0" smtClean="0"/>
              <a:t>We have resources</a:t>
            </a:r>
          </a:p>
          <a:p>
            <a:pPr algn="ctr"/>
            <a:endParaRPr lang="en-US" sz="3200" dirty="0" smtClean="0"/>
          </a:p>
          <a:p>
            <a:pPr algn="ctr"/>
            <a:r>
              <a:rPr lang="en-US" sz="3200" dirty="0" smtClean="0"/>
              <a:t>We have a vision</a:t>
            </a:r>
          </a:p>
          <a:p>
            <a:pPr algn="ctr"/>
            <a:endParaRPr lang="en-US" sz="3200" dirty="0" smtClean="0"/>
          </a:p>
          <a:p>
            <a:pPr algn="ctr"/>
            <a:r>
              <a:rPr lang="en-US" sz="3200" dirty="0" smtClean="0"/>
              <a:t>HOW DO WE GET THERE?</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20</a:t>
            </a:fld>
            <a:endParaRPr lang="en-US" dirty="0"/>
          </a:p>
        </p:txBody>
      </p:sp>
      <p:sp>
        <p:nvSpPr>
          <p:cNvPr id="11" name="TextBox 10"/>
          <p:cNvSpPr txBox="1"/>
          <p:nvPr/>
        </p:nvSpPr>
        <p:spPr>
          <a:xfrm>
            <a:off x="805217" y="2402014"/>
            <a:ext cx="7547212" cy="646331"/>
          </a:xfrm>
          <a:prstGeom prst="rect">
            <a:avLst/>
          </a:prstGeom>
          <a:noFill/>
        </p:spPr>
        <p:txBody>
          <a:bodyPr wrap="square" rtlCol="0">
            <a:spAutoFit/>
          </a:bodyPr>
          <a:lstStyle/>
          <a:p>
            <a:pPr algn="ctr"/>
            <a:r>
              <a:rPr lang="en-US" sz="3600" dirty="0" smtClean="0"/>
              <a:t>ADDITIONAL SLIDES</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z="3200" smtClean="0"/>
              <a:t>MUON COLLIDER SCHEMATIC</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11269" name="Rectangle 5"/>
          <p:cNvSpPr>
            <a:spLocks noChangeArrowheads="1"/>
          </p:cNvSpPr>
          <p:nvPr/>
        </p:nvSpPr>
        <p:spPr bwMode="auto">
          <a:xfrm>
            <a:off x="914400" y="4414838"/>
            <a:ext cx="1828800" cy="1754187"/>
          </a:xfrm>
          <a:prstGeom prst="rect">
            <a:avLst/>
          </a:prstGeom>
          <a:noFill/>
          <a:ln w="9525">
            <a:noFill/>
            <a:miter lim="800000"/>
            <a:headEnd/>
            <a:tailEnd/>
          </a:ln>
        </p:spPr>
        <p:txBody>
          <a:bodyPr>
            <a:spAutoFit/>
          </a:bodyPr>
          <a:lstStyle/>
          <a:p>
            <a:r>
              <a:rPr lang="en-US">
                <a:latin typeface="Comic Sans MS" pitchFamily="66" charset="0"/>
                <a:sym typeface="Symbol" pitchFamily="18" charset="2"/>
              </a:rPr>
              <a:t>Proton source: Example: upgraded PROJECT X </a:t>
            </a:r>
            <a:br>
              <a:rPr lang="en-US">
                <a:latin typeface="Comic Sans MS" pitchFamily="66" charset="0"/>
                <a:sym typeface="Symbol" pitchFamily="18" charset="2"/>
              </a:rPr>
            </a:br>
            <a:r>
              <a:rPr lang="en-US">
                <a:latin typeface="Comic Sans MS" pitchFamily="66" charset="0"/>
                <a:sym typeface="Symbol" pitchFamily="18" charset="2"/>
              </a:rPr>
              <a:t>(4 MW, 2±1 ns long bunches)</a:t>
            </a:r>
            <a:endParaRPr lang="en-US"/>
          </a:p>
        </p:txBody>
      </p:sp>
      <p:sp>
        <p:nvSpPr>
          <p:cNvPr id="11270" name="Rectangle 6"/>
          <p:cNvSpPr>
            <a:spLocks noChangeArrowheads="1"/>
          </p:cNvSpPr>
          <p:nvPr/>
        </p:nvSpPr>
        <p:spPr bwMode="auto">
          <a:xfrm>
            <a:off x="3276600" y="4256088"/>
            <a:ext cx="1828800" cy="2032000"/>
          </a:xfrm>
          <a:prstGeom prst="rect">
            <a:avLst/>
          </a:prstGeom>
          <a:noFill/>
          <a:ln w="9525">
            <a:noFill/>
            <a:miter lim="800000"/>
            <a:headEnd/>
            <a:tailEnd/>
          </a:ln>
        </p:spPr>
        <p:txBody>
          <a:bodyPr>
            <a:spAutoFit/>
          </a:bodyPr>
          <a:lstStyle/>
          <a:p>
            <a:r>
              <a:rPr lang="en-US" dirty="0">
                <a:solidFill>
                  <a:schemeClr val="tx2"/>
                </a:solidFill>
                <a:latin typeface="Comic Sans MS" pitchFamily="66" charset="0"/>
                <a:sym typeface="Symbol" pitchFamily="18" charset="2"/>
              </a:rPr>
              <a:t>10</a:t>
            </a:r>
            <a:r>
              <a:rPr lang="en-US" baseline="30000" dirty="0">
                <a:solidFill>
                  <a:schemeClr val="tx2"/>
                </a:solidFill>
                <a:latin typeface="Comic Sans MS" pitchFamily="66" charset="0"/>
                <a:sym typeface="Symbol" pitchFamily="18" charset="2"/>
              </a:rPr>
              <a:t>21</a:t>
            </a:r>
            <a:r>
              <a:rPr lang="en-US" dirty="0">
                <a:solidFill>
                  <a:schemeClr val="tx2"/>
                </a:solidFill>
                <a:latin typeface="Comic Sans MS" pitchFamily="66" charset="0"/>
                <a:sym typeface="Symbol" pitchFamily="18" charset="2"/>
              </a:rPr>
              <a:t> </a:t>
            </a:r>
            <a:r>
              <a:rPr lang="en-US" dirty="0" err="1">
                <a:solidFill>
                  <a:schemeClr val="tx2"/>
                </a:solidFill>
                <a:latin typeface="Comic Sans MS" pitchFamily="66" charset="0"/>
                <a:sym typeface="Symbol" pitchFamily="18" charset="2"/>
              </a:rPr>
              <a:t>muons</a:t>
            </a:r>
            <a:r>
              <a:rPr lang="en-US" dirty="0">
                <a:solidFill>
                  <a:schemeClr val="tx2"/>
                </a:solidFill>
                <a:latin typeface="Comic Sans MS" pitchFamily="66" charset="0"/>
                <a:sym typeface="Symbol" pitchFamily="18" charset="2"/>
              </a:rPr>
              <a:t> per year </a:t>
            </a:r>
            <a:r>
              <a:rPr lang="en-US" dirty="0">
                <a:latin typeface="Comic Sans MS" pitchFamily="66" charset="0"/>
                <a:sym typeface="Symbol" pitchFamily="18" charset="2"/>
              </a:rPr>
              <a:t>that fit within the acceptance of an accelerator:</a:t>
            </a:r>
          </a:p>
          <a:p>
            <a:r>
              <a:rPr lang="en-US" dirty="0">
                <a:solidFill>
                  <a:schemeClr val="tx2"/>
                </a:solidFill>
                <a:latin typeface="Symbol" pitchFamily="18" charset="2"/>
                <a:sym typeface="Symbol" pitchFamily="18" charset="2"/>
              </a:rPr>
              <a:t>   </a:t>
            </a:r>
            <a:r>
              <a:rPr lang="en-US" dirty="0" err="1">
                <a:solidFill>
                  <a:schemeClr val="tx2"/>
                </a:solidFill>
                <a:latin typeface="Symbol" pitchFamily="18" charset="2"/>
                <a:sym typeface="Symbol" pitchFamily="18" charset="2"/>
              </a:rPr>
              <a:t>e</a:t>
            </a:r>
            <a:r>
              <a:rPr lang="en-US" baseline="-25000" dirty="0" err="1">
                <a:solidFill>
                  <a:schemeClr val="tx2"/>
                </a:solidFill>
                <a:latin typeface="Comic Sans MS" pitchFamily="66" charset="0"/>
                <a:sym typeface="Symbol" pitchFamily="18" charset="2"/>
              </a:rPr>
              <a:t>N</a:t>
            </a:r>
            <a:r>
              <a:rPr lang="en-US" dirty="0">
                <a:solidFill>
                  <a:schemeClr val="tx2"/>
                </a:solidFill>
                <a:latin typeface="Comic Sans MS" pitchFamily="66" charset="0"/>
                <a:sym typeface="Symbol" pitchFamily="18" charset="2"/>
              </a:rPr>
              <a:t>=6000 </a:t>
            </a:r>
            <a:r>
              <a:rPr lang="en-US" dirty="0">
                <a:solidFill>
                  <a:schemeClr val="tx2"/>
                </a:solidFill>
                <a:latin typeface="Symbol" pitchFamily="18" charset="2"/>
                <a:sym typeface="Symbol" pitchFamily="18" charset="2"/>
              </a:rPr>
              <a:t>m</a:t>
            </a:r>
            <a:r>
              <a:rPr lang="en-US" dirty="0">
                <a:solidFill>
                  <a:schemeClr val="tx2"/>
                </a:solidFill>
                <a:latin typeface="Comic Sans MS" pitchFamily="66" charset="0"/>
                <a:sym typeface="Symbol" pitchFamily="18" charset="2"/>
              </a:rPr>
              <a:t>m</a:t>
            </a:r>
          </a:p>
          <a:p>
            <a:r>
              <a:rPr lang="en-US" dirty="0">
                <a:solidFill>
                  <a:schemeClr val="tx2"/>
                </a:solidFill>
                <a:latin typeface="Symbol" pitchFamily="18" charset="2"/>
                <a:sym typeface="Symbol" pitchFamily="18" charset="2"/>
              </a:rPr>
              <a:t>   e</a:t>
            </a:r>
            <a:r>
              <a:rPr lang="en-US" baseline="-25000" dirty="0">
                <a:solidFill>
                  <a:schemeClr val="tx2"/>
                </a:solidFill>
                <a:latin typeface="Comic Sans MS" pitchFamily="66" charset="0"/>
                <a:sym typeface="Symbol" pitchFamily="18" charset="2"/>
              </a:rPr>
              <a:t>//N</a:t>
            </a:r>
            <a:r>
              <a:rPr lang="en-US" dirty="0">
                <a:solidFill>
                  <a:schemeClr val="tx2"/>
                </a:solidFill>
                <a:latin typeface="Comic Sans MS" pitchFamily="66" charset="0"/>
                <a:sym typeface="Symbol" pitchFamily="18" charset="2"/>
              </a:rPr>
              <a:t>=25 mm</a:t>
            </a:r>
            <a:endParaRPr lang="en-US" baseline="-25000" dirty="0">
              <a:solidFill>
                <a:schemeClr val="tx2"/>
              </a:solidFill>
            </a:endParaRPr>
          </a:p>
        </p:txBody>
      </p:sp>
      <p:sp>
        <p:nvSpPr>
          <p:cNvPr id="11271" name="Rectangle 7"/>
          <p:cNvSpPr>
            <a:spLocks noChangeArrowheads="1"/>
          </p:cNvSpPr>
          <p:nvPr/>
        </p:nvSpPr>
        <p:spPr bwMode="auto">
          <a:xfrm>
            <a:off x="5791200" y="4016375"/>
            <a:ext cx="2819400" cy="2308225"/>
          </a:xfrm>
          <a:prstGeom prst="rect">
            <a:avLst/>
          </a:prstGeom>
          <a:noFill/>
          <a:ln w="9525">
            <a:noFill/>
            <a:miter lim="800000"/>
            <a:headEnd/>
            <a:tailEnd/>
          </a:ln>
        </p:spPr>
        <p:txBody>
          <a:bodyPr>
            <a:spAutoFit/>
          </a:bodyPr>
          <a:lstStyle/>
          <a:p>
            <a:r>
              <a:rPr lang="en-US" dirty="0">
                <a:solidFill>
                  <a:schemeClr val="tx2"/>
                </a:solidFill>
                <a:latin typeface="Comic Sans MS" pitchFamily="66" charset="0"/>
                <a:sym typeface="Symbol" pitchFamily="18" charset="2"/>
              </a:rPr>
              <a:t>√s = 3 </a:t>
            </a:r>
            <a:r>
              <a:rPr lang="en-US" dirty="0" err="1">
                <a:solidFill>
                  <a:schemeClr val="tx2"/>
                </a:solidFill>
                <a:latin typeface="Comic Sans MS" pitchFamily="66" charset="0"/>
                <a:sym typeface="Symbol" pitchFamily="18" charset="2"/>
              </a:rPr>
              <a:t>TeV</a:t>
            </a:r>
            <a:r>
              <a:rPr lang="en-US" dirty="0">
                <a:solidFill>
                  <a:schemeClr val="tx2"/>
                </a:solidFill>
                <a:latin typeface="Comic Sans MS" pitchFamily="66" charset="0"/>
                <a:sym typeface="Symbol" pitchFamily="18" charset="2"/>
              </a:rPr>
              <a:t> </a:t>
            </a:r>
          </a:p>
          <a:p>
            <a:r>
              <a:rPr lang="en-US" dirty="0">
                <a:latin typeface="Comic Sans MS" pitchFamily="66" charset="0"/>
                <a:sym typeface="Symbol" pitchFamily="18" charset="2"/>
              </a:rPr>
              <a:t>Circumference = 4.5km</a:t>
            </a:r>
            <a:br>
              <a:rPr lang="en-US" dirty="0">
                <a:latin typeface="Comic Sans MS" pitchFamily="66" charset="0"/>
                <a:sym typeface="Symbol" pitchFamily="18" charset="2"/>
              </a:rPr>
            </a:br>
            <a:r>
              <a:rPr lang="en-US" i="1" dirty="0">
                <a:solidFill>
                  <a:schemeClr val="tx2"/>
                </a:solidFill>
                <a:latin typeface="Comic Sans MS" pitchFamily="66" charset="0"/>
                <a:sym typeface="Symbol" pitchFamily="18" charset="2"/>
              </a:rPr>
              <a:t>L</a:t>
            </a:r>
            <a:r>
              <a:rPr lang="en-US" dirty="0">
                <a:solidFill>
                  <a:schemeClr val="tx2"/>
                </a:solidFill>
                <a:latin typeface="Comic Sans MS" pitchFamily="66" charset="0"/>
                <a:sym typeface="Symbol" pitchFamily="18" charset="2"/>
              </a:rPr>
              <a:t> = 3×10</a:t>
            </a:r>
            <a:r>
              <a:rPr lang="en-US" baseline="30000" dirty="0">
                <a:solidFill>
                  <a:schemeClr val="tx2"/>
                </a:solidFill>
                <a:latin typeface="Comic Sans MS" pitchFamily="66" charset="0"/>
                <a:sym typeface="Symbol" pitchFamily="18" charset="2"/>
              </a:rPr>
              <a:t>34</a:t>
            </a:r>
            <a:r>
              <a:rPr lang="en-US" dirty="0">
                <a:solidFill>
                  <a:schemeClr val="tx2"/>
                </a:solidFill>
                <a:latin typeface="Comic Sans MS" pitchFamily="66" charset="0"/>
                <a:sym typeface="Symbol" pitchFamily="18" charset="2"/>
              </a:rPr>
              <a:t> cm</a:t>
            </a:r>
            <a:r>
              <a:rPr lang="en-US" baseline="30000" dirty="0">
                <a:solidFill>
                  <a:schemeClr val="tx2"/>
                </a:solidFill>
                <a:latin typeface="Comic Sans MS" pitchFamily="66" charset="0"/>
                <a:sym typeface="Symbol" pitchFamily="18" charset="2"/>
              </a:rPr>
              <a:t>-2</a:t>
            </a:r>
            <a:r>
              <a:rPr lang="en-US" dirty="0">
                <a:solidFill>
                  <a:schemeClr val="tx2"/>
                </a:solidFill>
                <a:latin typeface="Comic Sans MS" pitchFamily="66" charset="0"/>
                <a:sym typeface="Symbol" pitchFamily="18" charset="2"/>
              </a:rPr>
              <a:t>s</a:t>
            </a:r>
            <a:r>
              <a:rPr lang="en-US" baseline="30000" dirty="0">
                <a:solidFill>
                  <a:schemeClr val="tx2"/>
                </a:solidFill>
                <a:latin typeface="Comic Sans MS" pitchFamily="66" charset="0"/>
                <a:sym typeface="Symbol" pitchFamily="18" charset="2"/>
              </a:rPr>
              <a:t>-1</a:t>
            </a:r>
            <a:r>
              <a:rPr lang="en-US" dirty="0">
                <a:solidFill>
                  <a:schemeClr val="tx2"/>
                </a:solidFill>
                <a:latin typeface="Comic Sans MS" pitchFamily="66" charset="0"/>
                <a:sym typeface="Symbol" pitchFamily="18" charset="2"/>
              </a:rPr>
              <a:t> </a:t>
            </a:r>
            <a:r>
              <a:rPr lang="en-US" dirty="0">
                <a:latin typeface="Symbol" pitchFamily="18" charset="2"/>
                <a:sym typeface="Symbol" pitchFamily="18" charset="2"/>
              </a:rPr>
              <a:t>m</a:t>
            </a:r>
            <a:r>
              <a:rPr lang="en-US" dirty="0">
                <a:latin typeface="Comic Sans MS" pitchFamily="66" charset="0"/>
                <a:sym typeface="Symbol" pitchFamily="18" charset="2"/>
              </a:rPr>
              <a:t>/bunch = 2x10</a:t>
            </a:r>
            <a:r>
              <a:rPr lang="en-US" baseline="30000" dirty="0">
                <a:latin typeface="Comic Sans MS" pitchFamily="66" charset="0"/>
                <a:sym typeface="Symbol" pitchFamily="18" charset="2"/>
              </a:rPr>
              <a:t>12</a:t>
            </a:r>
          </a:p>
          <a:p>
            <a:r>
              <a:rPr lang="en-US" dirty="0">
                <a:latin typeface="Symbol" pitchFamily="18" charset="2"/>
                <a:sym typeface="Symbol" pitchFamily="18" charset="2"/>
              </a:rPr>
              <a:t>s</a:t>
            </a:r>
            <a:r>
              <a:rPr lang="en-US" dirty="0">
                <a:latin typeface="Comic Sans MS" pitchFamily="66" charset="0"/>
                <a:sym typeface="Symbol" pitchFamily="18" charset="2"/>
              </a:rPr>
              <a:t>(p)/p = 0.1%</a:t>
            </a:r>
          </a:p>
          <a:p>
            <a:r>
              <a:rPr lang="en-US" dirty="0" err="1">
                <a:latin typeface="Symbol" pitchFamily="18" charset="2"/>
                <a:sym typeface="Symbol" pitchFamily="18" charset="2"/>
              </a:rPr>
              <a:t>e</a:t>
            </a:r>
            <a:r>
              <a:rPr lang="en-US" baseline="-25000" dirty="0" err="1">
                <a:latin typeface="Comic Sans MS" pitchFamily="66" charset="0"/>
                <a:sym typeface="Symbol" pitchFamily="18" charset="2"/>
              </a:rPr>
              <a:t>N</a:t>
            </a:r>
            <a:r>
              <a:rPr lang="en-US" dirty="0">
                <a:latin typeface="Comic Sans MS" pitchFamily="66" charset="0"/>
                <a:sym typeface="Symbol" pitchFamily="18" charset="2"/>
              </a:rPr>
              <a:t> = 25 </a:t>
            </a:r>
            <a:r>
              <a:rPr lang="en-US" dirty="0">
                <a:latin typeface="Symbol" pitchFamily="18" charset="2"/>
                <a:sym typeface="Symbol" pitchFamily="18" charset="2"/>
              </a:rPr>
              <a:t>m</a:t>
            </a:r>
            <a:r>
              <a:rPr lang="en-US" dirty="0">
                <a:latin typeface="Comic Sans MS" pitchFamily="66" charset="0"/>
                <a:sym typeface="Symbol" pitchFamily="18" charset="2"/>
              </a:rPr>
              <a:t>m, </a:t>
            </a:r>
            <a:r>
              <a:rPr lang="en-US" dirty="0">
                <a:latin typeface="Symbol" pitchFamily="18" charset="2"/>
                <a:sym typeface="Symbol" pitchFamily="18" charset="2"/>
              </a:rPr>
              <a:t>e</a:t>
            </a:r>
            <a:r>
              <a:rPr lang="en-US" baseline="-25000" dirty="0">
                <a:latin typeface="Comic Sans MS" pitchFamily="66" charset="0"/>
                <a:sym typeface="Symbol" pitchFamily="18" charset="2"/>
              </a:rPr>
              <a:t>//N</a:t>
            </a:r>
            <a:r>
              <a:rPr lang="en-US" dirty="0">
                <a:latin typeface="Comic Sans MS" pitchFamily="66" charset="0"/>
                <a:sym typeface="Symbol" pitchFamily="18" charset="2"/>
              </a:rPr>
              <a:t>=70 mm</a:t>
            </a:r>
          </a:p>
          <a:p>
            <a:r>
              <a:rPr lang="en-US" dirty="0">
                <a:latin typeface="Symbol" pitchFamily="18" charset="2"/>
                <a:sym typeface="Symbol" pitchFamily="18" charset="2"/>
              </a:rPr>
              <a:t>b</a:t>
            </a:r>
            <a:r>
              <a:rPr lang="en-US" dirty="0">
                <a:latin typeface="Comic Sans MS" pitchFamily="66" charset="0"/>
                <a:sym typeface="Symbol" pitchFamily="18" charset="2"/>
              </a:rPr>
              <a:t>* = 5mm</a:t>
            </a:r>
          </a:p>
          <a:p>
            <a:r>
              <a:rPr lang="en-US" dirty="0">
                <a:latin typeface="Comic Sans MS" pitchFamily="66" charset="0"/>
                <a:sym typeface="Symbol" pitchFamily="18" charset="2"/>
              </a:rPr>
              <a:t>Rep Rate = 12Hz</a:t>
            </a:r>
          </a:p>
        </p:txBody>
      </p:sp>
      <p:cxnSp>
        <p:nvCxnSpPr>
          <p:cNvPr id="16" name="Straight Arrow Connector 15"/>
          <p:cNvCxnSpPr>
            <a:stCxn id="11270" idx="0"/>
          </p:cNvCxnSpPr>
          <p:nvPr/>
        </p:nvCxnSpPr>
        <p:spPr bwMode="auto">
          <a:xfrm rot="5400000" flipH="1" flipV="1">
            <a:off x="4044950" y="4108450"/>
            <a:ext cx="293688"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bwMode="auto">
          <a:xfrm rot="5400000" flipH="1" flipV="1">
            <a:off x="1074737" y="3883026"/>
            <a:ext cx="1057275" cy="635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11274" name="Group 10"/>
          <p:cNvGrpSpPr>
            <a:grpSpLocks/>
          </p:cNvGrpSpPr>
          <p:nvPr/>
        </p:nvGrpSpPr>
        <p:grpSpPr bwMode="auto">
          <a:xfrm>
            <a:off x="717550" y="1452563"/>
            <a:ext cx="7664450" cy="2459037"/>
            <a:chOff x="717550" y="1295400"/>
            <a:chExt cx="7664450" cy="2459038"/>
          </a:xfrm>
        </p:grpSpPr>
        <p:pic>
          <p:nvPicPr>
            <p:cNvPr id="11276" name="Picture 2" descr="C:\Documents and Settings\sgeer-admin\My Documents\Papers\Review Articles\AnnRevNuclPartScience-2009\Figures\Fig1.JPG"/>
            <p:cNvPicPr>
              <a:picLocks noChangeAspect="1" noChangeArrowheads="1"/>
            </p:cNvPicPr>
            <p:nvPr/>
          </p:nvPicPr>
          <p:blipFill>
            <a:blip r:embed="rId2"/>
            <a:srcRect t="57533"/>
            <a:stretch>
              <a:fillRect/>
            </a:stretch>
          </p:blipFill>
          <p:spPr bwMode="auto">
            <a:xfrm>
              <a:off x="717550" y="1295400"/>
              <a:ext cx="7664450" cy="2459038"/>
            </a:xfrm>
            <a:prstGeom prst="rect">
              <a:avLst/>
            </a:prstGeom>
            <a:noFill/>
            <a:ln w="9525">
              <a:solidFill>
                <a:schemeClr val="tx1"/>
              </a:solidFill>
              <a:miter lim="800000"/>
              <a:headEnd/>
              <a:tailEnd/>
            </a:ln>
          </p:spPr>
        </p:pic>
        <p:sp>
          <p:nvSpPr>
            <p:cNvPr id="11277" name="Rectangle 9"/>
            <p:cNvSpPr>
              <a:spLocks noChangeArrowheads="1"/>
            </p:cNvSpPr>
            <p:nvPr/>
          </p:nvSpPr>
          <p:spPr bwMode="auto">
            <a:xfrm>
              <a:off x="7653528" y="2514600"/>
              <a:ext cx="152400" cy="128016"/>
            </a:xfrm>
            <a:prstGeom prst="rect">
              <a:avLst/>
            </a:prstGeom>
            <a:solidFill>
              <a:srgbClr val="FF0000"/>
            </a:solidFill>
            <a:ln w="9525" algn="ctr">
              <a:solidFill>
                <a:schemeClr val="tx1"/>
              </a:solidFill>
              <a:round/>
              <a:headEnd/>
              <a:tailEnd/>
            </a:ln>
          </p:spPr>
          <p:txBody>
            <a:bodyPr/>
            <a:lstStyle/>
            <a:p>
              <a:endParaRPr lang="en-US"/>
            </a:p>
          </p:txBody>
        </p:sp>
      </p:grpSp>
      <p:sp>
        <p:nvSpPr>
          <p:cNvPr id="11275" name="Rectangle 11"/>
          <p:cNvSpPr>
            <a:spLocks noChangeArrowheads="1"/>
          </p:cNvSpPr>
          <p:nvPr/>
        </p:nvSpPr>
        <p:spPr bwMode="auto">
          <a:xfrm>
            <a:off x="6248400" y="2214563"/>
            <a:ext cx="990600" cy="228600"/>
          </a:xfrm>
          <a:prstGeom prst="rect">
            <a:avLst/>
          </a:prstGeom>
          <a:solidFill>
            <a:srgbClr val="F6E7E6"/>
          </a:solidFill>
          <a:ln w="9525" algn="ctr">
            <a:noFill/>
            <a:round/>
            <a:headEnd/>
            <a:tailEnd/>
          </a:ln>
        </p:spPr>
        <p:txBody>
          <a:bodyPr/>
          <a:lstStyle/>
          <a:p>
            <a:endParaRPr lang="en-US"/>
          </a:p>
        </p:txBody>
      </p:sp>
      <p:sp>
        <p:nvSpPr>
          <p:cNvPr id="15" name="Slide Number Placeholder 14"/>
          <p:cNvSpPr>
            <a:spLocks noGrp="1"/>
          </p:cNvSpPr>
          <p:nvPr>
            <p:ph type="sldNum" sz="quarter" idx="12"/>
          </p:nvPr>
        </p:nvSpPr>
        <p:spPr/>
        <p:txBody>
          <a:bodyPr/>
          <a:lstStyle/>
          <a:p>
            <a:pPr>
              <a:defRPr/>
            </a:pPr>
            <a:fld id="{9AFA9E42-8D75-4234-963E-9D8417C849F1}"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sz="3200" smtClean="0"/>
              <a:t>Muon Collider cf. Neutrino Factory</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grpSp>
        <p:nvGrpSpPr>
          <p:cNvPr id="12293" name="Group 9"/>
          <p:cNvGrpSpPr>
            <a:grpSpLocks/>
          </p:cNvGrpSpPr>
          <p:nvPr/>
        </p:nvGrpSpPr>
        <p:grpSpPr bwMode="auto">
          <a:xfrm>
            <a:off x="762000" y="1295400"/>
            <a:ext cx="7899400" cy="5122795"/>
            <a:chOff x="762000" y="1295400"/>
            <a:chExt cx="7899400" cy="5122795"/>
          </a:xfrm>
        </p:grpSpPr>
        <p:pic>
          <p:nvPicPr>
            <p:cNvPr id="12294" name="Picture 2" descr="C:\Documents and Settings\sgeer-admin\My Documents\Papers\Review Articles\AnnRevNuclPartScience-2009\Figures\Fig1.JPG"/>
            <p:cNvPicPr>
              <a:picLocks noChangeAspect="1" noChangeArrowheads="1"/>
            </p:cNvPicPr>
            <p:nvPr/>
          </p:nvPicPr>
          <p:blipFill>
            <a:blip r:embed="rId2"/>
            <a:srcRect t="57533"/>
            <a:stretch>
              <a:fillRect/>
            </a:stretch>
          </p:blipFill>
          <p:spPr bwMode="auto">
            <a:xfrm>
              <a:off x="762000" y="3505200"/>
              <a:ext cx="6477000" cy="2078038"/>
            </a:xfrm>
            <a:prstGeom prst="rect">
              <a:avLst/>
            </a:prstGeom>
            <a:noFill/>
            <a:ln w="9525">
              <a:noFill/>
              <a:miter lim="800000"/>
              <a:headEnd/>
              <a:tailEnd/>
            </a:ln>
          </p:spPr>
        </p:pic>
        <p:pic>
          <p:nvPicPr>
            <p:cNvPr id="12295" name="Picture 2" descr="C:\Documents and Settings\sgeer-admin\My Documents\Papers\Review Articles\AnnRevNuclPartScience-2009\Figures\Fig1.JPG"/>
            <p:cNvPicPr>
              <a:picLocks noChangeAspect="1" noChangeArrowheads="1"/>
            </p:cNvPicPr>
            <p:nvPr/>
          </p:nvPicPr>
          <p:blipFill>
            <a:blip r:embed="rId2"/>
            <a:srcRect t="8218" b="49315"/>
            <a:stretch>
              <a:fillRect/>
            </a:stretch>
          </p:blipFill>
          <p:spPr bwMode="auto">
            <a:xfrm>
              <a:off x="762000" y="1295400"/>
              <a:ext cx="6477000" cy="2078038"/>
            </a:xfrm>
            <a:prstGeom prst="rect">
              <a:avLst/>
            </a:prstGeom>
            <a:noFill/>
            <a:ln w="9525">
              <a:noFill/>
              <a:miter lim="800000"/>
              <a:headEnd/>
              <a:tailEnd/>
            </a:ln>
          </p:spPr>
        </p:pic>
        <p:sp>
          <p:nvSpPr>
            <p:cNvPr id="12296" name="TextBox 165"/>
            <p:cNvSpPr txBox="1">
              <a:spLocks noChangeArrowheads="1"/>
            </p:cNvSpPr>
            <p:nvPr/>
          </p:nvSpPr>
          <p:spPr bwMode="auto">
            <a:xfrm>
              <a:off x="7010400" y="1849438"/>
              <a:ext cx="1390650" cy="646112"/>
            </a:xfrm>
            <a:prstGeom prst="rect">
              <a:avLst/>
            </a:prstGeom>
            <a:noFill/>
            <a:ln w="9525">
              <a:noFill/>
              <a:miter lim="800000"/>
              <a:headEnd/>
              <a:tailEnd/>
            </a:ln>
          </p:spPr>
          <p:txBody>
            <a:bodyPr wrap="none">
              <a:spAutoFit/>
            </a:bodyPr>
            <a:lstStyle/>
            <a:p>
              <a:r>
                <a:rPr lang="en-US" b="1"/>
                <a:t>NEUTRINO</a:t>
              </a:r>
              <a:br>
                <a:rPr lang="en-US" b="1"/>
              </a:br>
              <a:r>
                <a:rPr lang="en-US" b="1"/>
                <a:t>FACTORY</a:t>
              </a:r>
            </a:p>
          </p:txBody>
        </p:sp>
        <p:sp>
          <p:nvSpPr>
            <p:cNvPr id="12297" name="TextBox 166"/>
            <p:cNvSpPr txBox="1">
              <a:spLocks noChangeArrowheads="1"/>
            </p:cNvSpPr>
            <p:nvPr/>
          </p:nvSpPr>
          <p:spPr bwMode="auto">
            <a:xfrm>
              <a:off x="7296150" y="4251325"/>
              <a:ext cx="1365250" cy="646113"/>
            </a:xfrm>
            <a:prstGeom prst="rect">
              <a:avLst/>
            </a:prstGeom>
            <a:noFill/>
            <a:ln w="9525">
              <a:noFill/>
              <a:miter lim="800000"/>
              <a:headEnd/>
              <a:tailEnd/>
            </a:ln>
          </p:spPr>
          <p:txBody>
            <a:bodyPr wrap="none">
              <a:spAutoFit/>
            </a:bodyPr>
            <a:lstStyle/>
            <a:p>
              <a:r>
                <a:rPr lang="en-US" b="1"/>
                <a:t>MUON</a:t>
              </a:r>
              <a:br>
                <a:rPr lang="en-US" b="1"/>
              </a:br>
              <a:r>
                <a:rPr lang="en-US" b="1"/>
                <a:t>COLLIDER</a:t>
              </a:r>
            </a:p>
          </p:txBody>
        </p:sp>
        <p:sp>
          <p:nvSpPr>
            <p:cNvPr id="12298" name="TextBox 167"/>
            <p:cNvSpPr txBox="1">
              <a:spLocks noChangeArrowheads="1"/>
            </p:cNvSpPr>
            <p:nvPr/>
          </p:nvSpPr>
          <p:spPr bwMode="auto">
            <a:xfrm>
              <a:off x="838200" y="5771864"/>
              <a:ext cx="7417415" cy="646331"/>
            </a:xfrm>
            <a:prstGeom prst="rect">
              <a:avLst/>
            </a:prstGeom>
            <a:noFill/>
            <a:ln w="9525">
              <a:noFill/>
              <a:miter lim="800000"/>
              <a:headEnd/>
              <a:tailEnd/>
            </a:ln>
          </p:spPr>
          <p:txBody>
            <a:bodyPr wrap="none">
              <a:spAutoFit/>
            </a:bodyPr>
            <a:lstStyle/>
            <a:p>
              <a:r>
                <a:rPr lang="en-US" sz="2000" b="1" dirty="0"/>
                <a:t>In present MC baseline design, Front End is same as for </a:t>
              </a:r>
              <a:r>
                <a:rPr lang="en-US" sz="2000" b="1" dirty="0" smtClean="0"/>
                <a:t>NF</a:t>
              </a:r>
            </a:p>
            <a:p>
              <a:r>
                <a:rPr lang="en-US" sz="1600" b="1" dirty="0" smtClean="0"/>
                <a:t>(although the optimal initial coolers might  ultimately be different)</a:t>
              </a:r>
              <a:endParaRPr lang="en-US" sz="1600" b="1" dirty="0"/>
            </a:p>
          </p:txBody>
        </p:sp>
        <p:sp>
          <p:nvSpPr>
            <p:cNvPr id="12299" name="AutoShape 6"/>
            <p:cNvSpPr>
              <a:spLocks/>
            </p:cNvSpPr>
            <p:nvPr/>
          </p:nvSpPr>
          <p:spPr bwMode="auto">
            <a:xfrm rot="5400000">
              <a:off x="2209800" y="4440238"/>
              <a:ext cx="152400" cy="2590800"/>
            </a:xfrm>
            <a:prstGeom prst="rightBrace">
              <a:avLst>
                <a:gd name="adj1" fmla="val 26759"/>
                <a:gd name="adj2" fmla="val 50000"/>
              </a:avLst>
            </a:prstGeom>
            <a:noFill/>
            <a:ln w="19050">
              <a:solidFill>
                <a:srgbClr val="FF0000"/>
              </a:solidFill>
              <a:round/>
              <a:headEnd/>
              <a:tailEnd/>
            </a:ln>
          </p:spPr>
          <p:txBody>
            <a:bodyPr wrap="none" anchor="ctr"/>
            <a:lstStyle/>
            <a:p>
              <a:endParaRPr lang="en-US" sz="2000"/>
            </a:p>
          </p:txBody>
        </p:sp>
      </p:grpSp>
      <p:sp>
        <p:nvSpPr>
          <p:cNvPr id="13" name="Slide Number Placeholder 12"/>
          <p:cNvSpPr>
            <a:spLocks noGrp="1"/>
          </p:cNvSpPr>
          <p:nvPr>
            <p:ph type="sldNum" sz="quarter" idx="12"/>
          </p:nvPr>
        </p:nvSpPr>
        <p:spPr/>
        <p:txBody>
          <a:bodyPr/>
          <a:lstStyle/>
          <a:p>
            <a:pPr>
              <a:defRPr/>
            </a:pPr>
            <a:fld id="{9AFA9E42-8D75-4234-963E-9D8417C849F1}"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FY12 FUNDING DISTRIBUTION</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23</a:t>
            </a:fld>
            <a:endParaRPr lang="en-US" dirty="0"/>
          </a:p>
        </p:txBody>
      </p:sp>
      <p:graphicFrame>
        <p:nvGraphicFramePr>
          <p:cNvPr id="6" name="Table 5"/>
          <p:cNvGraphicFramePr>
            <a:graphicFrameLocks noGrp="1"/>
          </p:cNvGraphicFramePr>
          <p:nvPr/>
        </p:nvGraphicFramePr>
        <p:xfrm>
          <a:off x="1116812" y="1233219"/>
          <a:ext cx="5693402" cy="5101404"/>
        </p:xfrm>
        <a:graphic>
          <a:graphicData uri="http://schemas.openxmlformats.org/drawingml/2006/table">
            <a:tbl>
              <a:tblPr/>
              <a:tblGrid>
                <a:gridCol w="856530"/>
                <a:gridCol w="604609"/>
                <a:gridCol w="604609"/>
                <a:gridCol w="604609"/>
                <a:gridCol w="604609"/>
                <a:gridCol w="604609"/>
                <a:gridCol w="604609"/>
                <a:gridCol w="604609"/>
                <a:gridCol w="604609"/>
              </a:tblGrid>
              <a:tr h="755761">
                <a:tc>
                  <a:txBody>
                    <a:bodyPr/>
                    <a:lstStyle/>
                    <a:p>
                      <a:pPr algn="ctr" fontAlgn="b"/>
                      <a:r>
                        <a:rPr lang="en-US" sz="1100" b="0" i="0" u="none" strike="noStrike">
                          <a:solidFill>
                            <a:srgbClr val="000000"/>
                          </a:solidFill>
                          <a:latin typeface="Calibri"/>
                        </a:rPr>
                        <a:t>Institution</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RF</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Key Design</a:t>
                      </a:r>
                      <a:br>
                        <a:rPr lang="en-US" sz="1100" b="0" i="0" u="none" strike="noStrike">
                          <a:solidFill>
                            <a:srgbClr val="000000"/>
                          </a:solidFill>
                          <a:latin typeface="Calibri"/>
                        </a:rPr>
                      </a:br>
                      <a:r>
                        <a:rPr lang="en-US" sz="1100" b="0" i="0" u="none" strike="noStrike">
                          <a:solidFill>
                            <a:srgbClr val="000000"/>
                          </a:solidFill>
                          <a:latin typeface="Calibri"/>
                        </a:rPr>
                        <a:t>Simulation</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MICE</a:t>
                      </a:r>
                      <a:br>
                        <a:rPr lang="en-US" sz="1100" b="0" i="0" u="none" strike="noStrike">
                          <a:solidFill>
                            <a:srgbClr val="000000"/>
                          </a:solidFill>
                          <a:latin typeface="Calibri"/>
                        </a:rPr>
                      </a:br>
                      <a:r>
                        <a:rPr lang="en-US" sz="1100" b="0" i="0" u="none" strike="noStrike">
                          <a:solidFill>
                            <a:srgbClr val="000000"/>
                          </a:solidFill>
                          <a:latin typeface="Calibri"/>
                        </a:rPr>
                        <a:t>Non Magnet</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MICE</a:t>
                      </a:r>
                      <a:br>
                        <a:rPr lang="en-US" sz="1100" b="0" i="0" u="none" strike="noStrike">
                          <a:solidFill>
                            <a:srgbClr val="000000"/>
                          </a:solidFill>
                          <a:latin typeface="Calibri"/>
                        </a:rPr>
                      </a:br>
                      <a:r>
                        <a:rPr lang="en-US" sz="1100" b="0" i="0" u="none" strike="noStrike">
                          <a:solidFill>
                            <a:srgbClr val="000000"/>
                          </a:solidFill>
                          <a:latin typeface="Calibri"/>
                        </a:rPr>
                        <a:t>Magnet</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Target</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Non-MICE Magnet</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SUMS</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Percent</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8941">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ANL</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185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185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1.70%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BNL</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1378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461</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1839</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16.86%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FNAL</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2291</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1038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1119</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1488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974</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6925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63.50%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LBNL</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665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1165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10.68%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ORNL</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SLAC</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150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150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1.38%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Jlab</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0.09%</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UC-Berkeley</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3</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0.03%</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UCLA</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50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0.46%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UC-Riverside</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0.09%</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IIT</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216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42</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258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2.37%</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U. Mississippi</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230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2.11%</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Princeton</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0.09%</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Muons, Inc.</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58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0.53%</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Pass Thr. OH</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4.38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2.16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1.04</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0.2</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12.38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0.11%</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1" i="0" u="none" strike="noStrike">
                          <a:solidFill>
                            <a:srgbClr val="000000"/>
                          </a:solidFill>
                          <a:latin typeface="Calibri"/>
                        </a:rPr>
                        <a:t>SUMS</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1" i="0" u="none" strike="noStrike">
                          <a:solidFill>
                            <a:srgbClr val="000000"/>
                          </a:solidFill>
                          <a:latin typeface="Calibri"/>
                        </a:rPr>
                        <a:t>2849.38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2536.16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1837.04</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1988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486.2</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1208.6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10905.38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0" i="0" u="none" strike="noStrike">
                          <a:solidFill>
                            <a:srgbClr val="000000"/>
                          </a:solidFill>
                          <a:latin typeface="Calibri"/>
                        </a:rPr>
                        <a:t>% of Allocated</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latin typeface="Calibri"/>
                        </a:rPr>
                        <a:t>26.13%</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23.26%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16.85%</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18.23%</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4.46%</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11.08%</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100.00%</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1">
                <a:tc>
                  <a:txBody>
                    <a:bodyPr/>
                    <a:lstStyle/>
                    <a:p>
                      <a:pPr algn="l" fontAlgn="b"/>
                      <a:r>
                        <a:rPr lang="en-US" sz="1100" b="1" i="0" u="none" strike="noStrike">
                          <a:solidFill>
                            <a:srgbClr val="000000"/>
                          </a:solidFill>
                          <a:latin typeface="Calibri"/>
                        </a:rPr>
                        <a:t> </a:t>
                      </a:r>
                    </a:p>
                  </a:txBody>
                  <a:tcPr marL="9447" marR="9447" marT="94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88941">
                <a:tc>
                  <a:txBody>
                    <a:bodyPr/>
                    <a:lstStyle/>
                    <a:p>
                      <a:pPr algn="l" fontAlgn="b"/>
                      <a:r>
                        <a:rPr lang="en-US" sz="1100" b="0" i="0" u="none" strike="noStrike">
                          <a:solidFill>
                            <a:srgbClr val="000000"/>
                          </a:solidFill>
                          <a:latin typeface="Calibri"/>
                        </a:rPr>
                        <a:t>Unallocated</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a:endParaRPr>
                    </a:p>
                  </a:txBody>
                  <a:tcPr marL="9447" marR="9447" marT="9447"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47" marR="9447" marT="9447"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47" marR="9447" marT="9447"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47" marR="9447" marT="9447"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47" marR="9447" marT="9447"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447" marR="9447" marT="9447" marB="0" anchor="b">
                    <a:lnL>
                      <a:noFill/>
                    </a:lnL>
                    <a:lnR>
                      <a:noFill/>
                    </a:lnR>
                    <a:lnT>
                      <a:noFill/>
                    </a:lnT>
                    <a:lnB>
                      <a:noFill/>
                    </a:lnB>
                  </a:tcPr>
                </a:tc>
                <a:tc>
                  <a:txBody>
                    <a:bodyPr/>
                    <a:lstStyle/>
                    <a:p>
                      <a:pPr algn="r" fontAlgn="b"/>
                      <a:r>
                        <a:rPr lang="en-US" sz="1100" b="0" i="0" u="none" strike="noStrike">
                          <a:solidFill>
                            <a:srgbClr val="000000"/>
                          </a:solidFill>
                          <a:latin typeface="Calibri"/>
                        </a:rPr>
                        <a:t>1094.62</a:t>
                      </a:r>
                    </a:p>
                  </a:txBody>
                  <a:tcPr marL="9447" marR="9447" marT="9447"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r>
              <a:tr h="188941">
                <a:tc>
                  <a:txBody>
                    <a:bodyPr/>
                    <a:lstStyle/>
                    <a:p>
                      <a:pPr algn="l" fontAlgn="b"/>
                      <a:r>
                        <a:rPr lang="en-US" sz="1100" b="1" i="0" u="none" strike="noStrike">
                          <a:solidFill>
                            <a:srgbClr val="000000"/>
                          </a:solidFill>
                          <a:latin typeface="Calibri"/>
                        </a:rPr>
                        <a:t>FY12 TOTAL</a:t>
                      </a:r>
                    </a:p>
                  </a:txBody>
                  <a:tcPr marL="9447" marR="9447" marT="944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12000</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latin typeface="Calibri"/>
                        </a:rPr>
                        <a:t> </a:t>
                      </a:r>
                    </a:p>
                  </a:txBody>
                  <a:tcPr marL="9447" marR="9447" marT="944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110479" y="2934277"/>
            <a:ext cx="1614545" cy="1200329"/>
          </a:xfrm>
          <a:prstGeom prst="rect">
            <a:avLst/>
          </a:prstGeom>
          <a:noFill/>
        </p:spPr>
        <p:txBody>
          <a:bodyPr wrap="none" rtlCol="0">
            <a:spAutoFit/>
          </a:bodyPr>
          <a:lstStyle/>
          <a:p>
            <a:r>
              <a:rPr lang="en-US" dirty="0" smtClean="0"/>
              <a:t>FULLY</a:t>
            </a:r>
          </a:p>
          <a:p>
            <a:r>
              <a:rPr lang="en-US" dirty="0" smtClean="0"/>
              <a:t>LOADED</a:t>
            </a:r>
          </a:p>
          <a:p>
            <a:endParaRPr lang="en-US" dirty="0" smtClean="0"/>
          </a:p>
          <a:p>
            <a:r>
              <a:rPr lang="en-US" dirty="0" smtClean="0"/>
              <a:t>(M&amp;S + SWF)</a:t>
            </a:r>
            <a:endParaRPr lang="en-US" dirty="0"/>
          </a:p>
        </p:txBody>
      </p:sp>
      <p:sp>
        <p:nvSpPr>
          <p:cNvPr id="8" name="TextBox 7"/>
          <p:cNvSpPr txBox="1"/>
          <p:nvPr/>
        </p:nvSpPr>
        <p:spPr>
          <a:xfrm>
            <a:off x="7028593" y="5513690"/>
            <a:ext cx="1832553" cy="923330"/>
          </a:xfrm>
          <a:prstGeom prst="rect">
            <a:avLst/>
          </a:prstGeom>
          <a:noFill/>
        </p:spPr>
        <p:txBody>
          <a:bodyPr wrap="none" rtlCol="0">
            <a:spAutoFit/>
          </a:bodyPr>
          <a:lstStyle/>
          <a:p>
            <a:r>
              <a:rPr lang="en-US" dirty="0" smtClean="0"/>
              <a:t>To cover RFCC</a:t>
            </a:r>
          </a:p>
          <a:p>
            <a:r>
              <a:rPr lang="en-US" dirty="0" smtClean="0"/>
              <a:t>progress + new </a:t>
            </a:r>
            <a:br>
              <a:rPr lang="en-US" dirty="0" smtClean="0"/>
            </a:br>
            <a:r>
              <a:rPr lang="en-US" dirty="0" smtClean="0"/>
              <a:t>initiatives</a:t>
            </a:r>
            <a:endParaRPr lang="en-US" dirty="0"/>
          </a:p>
        </p:txBody>
      </p:sp>
      <p:cxnSp>
        <p:nvCxnSpPr>
          <p:cNvPr id="9" name="Straight Arrow Connector 8"/>
          <p:cNvCxnSpPr/>
          <p:nvPr/>
        </p:nvCxnSpPr>
        <p:spPr>
          <a:xfrm rot="10800000">
            <a:off x="6359858" y="6059606"/>
            <a:ext cx="600501"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FY12 FNAL DISTRIBUTION</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24</a:t>
            </a:fld>
            <a:endParaRPr lang="en-US" dirty="0"/>
          </a:p>
        </p:txBody>
      </p:sp>
      <p:graphicFrame>
        <p:nvGraphicFramePr>
          <p:cNvPr id="6" name="Table 5"/>
          <p:cNvGraphicFramePr>
            <a:graphicFrameLocks noGrp="1"/>
          </p:cNvGraphicFramePr>
          <p:nvPr/>
        </p:nvGraphicFramePr>
        <p:xfrm>
          <a:off x="705120" y="1378729"/>
          <a:ext cx="7565423" cy="4784085"/>
        </p:xfrm>
        <a:graphic>
          <a:graphicData uri="http://schemas.openxmlformats.org/drawingml/2006/table">
            <a:tbl>
              <a:tblPr/>
              <a:tblGrid>
                <a:gridCol w="534372"/>
                <a:gridCol w="728690"/>
                <a:gridCol w="262329"/>
                <a:gridCol w="728690"/>
                <a:gridCol w="213749"/>
                <a:gridCol w="728690"/>
                <a:gridCol w="262329"/>
                <a:gridCol w="728690"/>
                <a:gridCol w="291476"/>
                <a:gridCol w="641247"/>
                <a:gridCol w="252612"/>
                <a:gridCol w="923008"/>
                <a:gridCol w="246136"/>
                <a:gridCol w="518179"/>
                <a:gridCol w="505226"/>
              </a:tblGrid>
              <a:tr h="194317">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fontAlgn="b"/>
                      <a:r>
                        <a:rPr lang="en-US" sz="1100" b="1" i="0" u="none" strike="noStrike">
                          <a:solidFill>
                            <a:srgbClr val="000000"/>
                          </a:solidFill>
                          <a:latin typeface="Calibri"/>
                        </a:rPr>
                        <a:t>RF</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Design &amp; Sim</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MICE non-mag</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MICE mag</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gridSpan="2">
                  <a:txBody>
                    <a:bodyPr/>
                    <a:lstStyle/>
                    <a:p>
                      <a:pPr algn="ctr" fontAlgn="b"/>
                      <a:r>
                        <a:rPr lang="en-US" sz="1100" b="1" i="0" u="none" strike="noStrike">
                          <a:solidFill>
                            <a:srgbClr val="000000"/>
                          </a:solidFill>
                          <a:latin typeface="Calibri"/>
                        </a:rPr>
                        <a:t>Target</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a:txBody>
                    <a:bodyPr/>
                    <a:lstStyle/>
                    <a:p>
                      <a:pPr algn="ctr" fontAlgn="b"/>
                      <a:r>
                        <a:rPr lang="en-US" sz="1100" b="1" i="0" u="none" strike="noStrike">
                          <a:solidFill>
                            <a:srgbClr val="000000"/>
                          </a:solidFill>
                          <a:latin typeface="Calibri"/>
                        </a:rPr>
                        <a:t>non-MICE mag</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100" b="1" i="0" u="none" strike="noStrike">
                          <a:solidFill>
                            <a:srgbClr val="000000"/>
                          </a:solidFill>
                          <a:latin typeface="Calibri"/>
                        </a:rPr>
                        <a:t>Total</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1100" b="1" i="0" u="none" strike="noStrike">
                          <a:solidFill>
                            <a:srgbClr val="000000"/>
                          </a:solidFill>
                          <a:latin typeface="Calibri"/>
                        </a:rPr>
                        <a:t>FY11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4317">
                <a:tc>
                  <a:txBody>
                    <a:bodyPr/>
                    <a:lstStyle/>
                    <a:p>
                      <a:pPr algn="l" fontAlgn="b"/>
                      <a:r>
                        <a:rPr lang="en-US" sz="1100" b="1" i="0" u="none" strike="noStrike">
                          <a:solidFill>
                            <a:srgbClr val="000000"/>
                          </a:solidFill>
                          <a:latin typeface="Calibri"/>
                        </a:rPr>
                        <a:t>AD</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472.4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20.86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493.26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457</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M&amp;S</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20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SWF</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240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248</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OH</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212.4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220.26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l" fontAlgn="b"/>
                      <a:r>
                        <a:rPr lang="en-US" sz="1100" b="1" i="0" u="none" strike="noStrike">
                          <a:solidFill>
                            <a:srgbClr val="000000"/>
                          </a:solidFill>
                          <a:latin typeface="Calibri"/>
                        </a:rPr>
                        <a:t>TD</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[3]</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841.5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[7]</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959.5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[8]</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1801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1800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M&amp;S</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[11]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14">
                <a:tc>
                  <a:txBody>
                    <a:bodyPr/>
                    <a:lstStyle/>
                    <a:p>
                      <a:pPr algn="ctr" fontAlgn="b"/>
                      <a:r>
                        <a:rPr lang="en-US" sz="1100" b="0" i="0" u="none" strike="noStrike">
                          <a:solidFill>
                            <a:srgbClr val="000000"/>
                          </a:solidFill>
                          <a:latin typeface="Calibri"/>
                        </a:rPr>
                        <a:t>SWF</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450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450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[12]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900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OH</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391.5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409.5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801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l" fontAlgn="b"/>
                      <a:r>
                        <a:rPr lang="en-US" sz="1100" b="1" i="0" u="none" strike="noStrike">
                          <a:solidFill>
                            <a:srgbClr val="000000"/>
                          </a:solidFill>
                          <a:latin typeface="Calibri"/>
                        </a:rPr>
                        <a:t>PPD</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170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284.24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454.24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599</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M&amp;S</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SWF</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100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152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FF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252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OH</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70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132.24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202.24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l" fontAlgn="b"/>
                      <a:r>
                        <a:rPr lang="en-US" sz="1100" b="1" i="0" u="none" strike="noStrike">
                          <a:solidFill>
                            <a:srgbClr val="000000"/>
                          </a:solidFill>
                          <a:latin typeface="Calibri"/>
                        </a:rPr>
                        <a:t>APC</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1649.04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1038.3</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754.12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705.94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14.586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14.586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4176.6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3250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714">
                <a:tc>
                  <a:txBody>
                    <a:bodyPr/>
                    <a:lstStyle/>
                    <a:p>
                      <a:pPr algn="ctr" fontAlgn="b"/>
                      <a:r>
                        <a:rPr lang="en-US" sz="1100" b="0" i="0" u="none" strike="noStrike">
                          <a:solidFill>
                            <a:srgbClr val="000000"/>
                          </a:solidFill>
                          <a:latin typeface="Calibri"/>
                        </a:rPr>
                        <a:t>M&amp;S</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285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[13]</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170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500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[11]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995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SWF</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702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[9]</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530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0000"/>
                          </a:solidFill>
                          <a:latin typeface="Calibri"/>
                        </a:rPr>
                        <a:t>[10]</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7.8</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7.8</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1605.6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OH</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662.04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468.3</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288.12</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143.94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6.786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6.786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1576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1" i="0" u="none" strike="noStrike">
                          <a:solidFill>
                            <a:srgbClr val="000000"/>
                          </a:solidFill>
                          <a:latin typeface="Calibri"/>
                        </a:rPr>
                        <a:t>TOTALS</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000000"/>
                          </a:solidFill>
                          <a:latin typeface="Calibri"/>
                        </a:rPr>
                        <a:t>2291.44</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1038.3</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1038.36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1568.3</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14.586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974.086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6925.1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6106</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317">
                <a:tc>
                  <a:txBody>
                    <a:bodyPr/>
                    <a:lstStyle/>
                    <a:p>
                      <a:pPr algn="ctr" fontAlgn="b"/>
                      <a:r>
                        <a:rPr lang="en-US" sz="1100" b="0" i="0" u="none" strike="noStrike">
                          <a:solidFill>
                            <a:srgbClr val="000000"/>
                          </a:solidFill>
                          <a:latin typeface="Calibri"/>
                        </a:rPr>
                        <a:t>%</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latin typeface="Calibri"/>
                        </a:rPr>
                        <a:t>33.09%</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14.99%</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14.99%</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22.65%</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0.21%</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14.07%</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717" marR="9717" marT="9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MAP MISSION STATEMENT</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21509" name="Rectangle 20"/>
          <p:cNvSpPr>
            <a:spLocks noChangeArrowheads="1"/>
          </p:cNvSpPr>
          <p:nvPr/>
        </p:nvSpPr>
        <p:spPr bwMode="auto">
          <a:xfrm>
            <a:off x="914400" y="1371600"/>
            <a:ext cx="7620000" cy="4894263"/>
          </a:xfrm>
          <a:prstGeom prst="rect">
            <a:avLst/>
          </a:prstGeom>
          <a:noFill/>
          <a:ln w="9525">
            <a:solidFill>
              <a:schemeClr val="bg1"/>
            </a:solidFill>
            <a:miter lim="800000"/>
            <a:headEnd/>
            <a:tailEnd/>
          </a:ln>
        </p:spPr>
        <p:txBody>
          <a:bodyPr>
            <a:spAutoFit/>
          </a:bodyPr>
          <a:lstStyle/>
          <a:p>
            <a:r>
              <a:rPr lang="en-US" sz="2400" dirty="0"/>
              <a:t>The mission of the </a:t>
            </a:r>
            <a:r>
              <a:rPr lang="en-US" sz="2400" dirty="0" err="1"/>
              <a:t>Muon</a:t>
            </a:r>
            <a:r>
              <a:rPr lang="en-US" sz="2400" dirty="0"/>
              <a:t> Accelerator Program (MAP) is to develop and demonstrate the concepts and critical technologies required to produce, capture, condition, accelerate, and store intense beams of </a:t>
            </a:r>
            <a:r>
              <a:rPr lang="en-US" sz="2400" dirty="0" err="1"/>
              <a:t>muons</a:t>
            </a:r>
            <a:r>
              <a:rPr lang="en-US" sz="2400" dirty="0"/>
              <a:t> for </a:t>
            </a:r>
            <a:r>
              <a:rPr lang="en-US" sz="2400" dirty="0" err="1"/>
              <a:t>Muon</a:t>
            </a:r>
            <a:r>
              <a:rPr lang="en-US" sz="2400" dirty="0"/>
              <a:t> Colliders and Neutrino Factories. </a:t>
            </a:r>
            <a:r>
              <a:rPr lang="en-US" sz="2400" dirty="0">
                <a:solidFill>
                  <a:schemeClr val="tx2"/>
                </a:solidFill>
              </a:rPr>
              <a:t>The goal of MAP is to deliver results that will permit the high-energy physics community to make an informed choice of the optimal path to a high-energy lepton collider and/or a next-generation neutrino beam facility.</a:t>
            </a:r>
            <a:r>
              <a:rPr lang="en-US" sz="2400" dirty="0"/>
              <a:t> Coordination with the parallel </a:t>
            </a:r>
            <a:r>
              <a:rPr lang="en-US" sz="2400" dirty="0" err="1"/>
              <a:t>Muon</a:t>
            </a:r>
            <a:r>
              <a:rPr lang="en-US" sz="2400" dirty="0"/>
              <a:t> Collider Physics and Detector Study and with the International Design Study of a Neutrino Factory will ensure MAP responsiveness to physics requirements.</a:t>
            </a:r>
          </a:p>
        </p:txBody>
      </p:sp>
      <p:sp>
        <p:nvSpPr>
          <p:cNvPr id="22" name="Rounded Rectangle 21"/>
          <p:cNvSpPr/>
          <p:nvPr/>
        </p:nvSpPr>
        <p:spPr>
          <a:xfrm>
            <a:off x="533400" y="1219200"/>
            <a:ext cx="8153400" cy="510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lide Number Placeholder 7"/>
          <p:cNvSpPr>
            <a:spLocks noGrp="1"/>
          </p:cNvSpPr>
          <p:nvPr>
            <p:ph type="sldNum" sz="quarter" idx="12"/>
          </p:nvPr>
        </p:nvSpPr>
        <p:spPr/>
        <p:txBody>
          <a:bodyPr/>
          <a:lstStyle/>
          <a:p>
            <a:pPr>
              <a:defRPr/>
            </a:pPr>
            <a:fld id="{9AFA9E42-8D75-4234-963E-9D8417C849F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600" dirty="0" smtClean="0"/>
              <a:t>RESOURCES</a:t>
            </a:r>
            <a:endParaRPr lang="en-US" sz="36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74" name="Right Arrow 35"/>
          <p:cNvSpPr>
            <a:spLocks noChangeArrowheads="1"/>
          </p:cNvSpPr>
          <p:nvPr/>
        </p:nvSpPr>
        <p:spPr bwMode="auto">
          <a:xfrm>
            <a:off x="1142999" y="5562600"/>
            <a:ext cx="6649873" cy="457200"/>
          </a:xfrm>
          <a:prstGeom prst="rightArrow">
            <a:avLst>
              <a:gd name="adj1" fmla="val 50000"/>
              <a:gd name="adj2" fmla="val 49986"/>
            </a:avLst>
          </a:prstGeom>
          <a:solidFill>
            <a:srgbClr val="333399"/>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4</a:t>
            </a:fld>
            <a:endParaRPr lang="en-US" dirty="0"/>
          </a:p>
        </p:txBody>
      </p:sp>
      <p:grpSp>
        <p:nvGrpSpPr>
          <p:cNvPr id="46" name="Group 45"/>
          <p:cNvGrpSpPr/>
          <p:nvPr/>
        </p:nvGrpSpPr>
        <p:grpSpPr>
          <a:xfrm>
            <a:off x="527712" y="2136164"/>
            <a:ext cx="8235362" cy="3108351"/>
            <a:chOff x="432176" y="2381828"/>
            <a:chExt cx="8235362" cy="3108351"/>
          </a:xfrm>
        </p:grpSpPr>
        <p:grpSp>
          <p:nvGrpSpPr>
            <p:cNvPr id="26629" name="Group 31"/>
            <p:cNvGrpSpPr>
              <a:grpSpLocks/>
            </p:cNvGrpSpPr>
            <p:nvPr/>
          </p:nvGrpSpPr>
          <p:grpSpPr bwMode="auto">
            <a:xfrm>
              <a:off x="595423" y="3571133"/>
              <a:ext cx="838118" cy="693827"/>
              <a:chOff x="849005" y="2514600"/>
              <a:chExt cx="1474134" cy="1219200"/>
            </a:xfrm>
          </p:grpSpPr>
          <p:sp>
            <p:nvSpPr>
              <p:cNvPr id="69" name="Oval 7"/>
              <p:cNvSpPr>
                <a:spLocks noChangeArrowheads="1"/>
              </p:cNvSpPr>
              <p:nvPr/>
            </p:nvSpPr>
            <p:spPr bwMode="auto">
              <a:xfrm>
                <a:off x="1104890" y="2514600"/>
                <a:ext cx="1218249" cy="12192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sp>
            <p:nvSpPr>
              <p:cNvPr id="70" name="TextBox 23"/>
              <p:cNvSpPr txBox="1">
                <a:spLocks noChangeArrowheads="1"/>
              </p:cNvSpPr>
              <p:nvPr/>
            </p:nvSpPr>
            <p:spPr bwMode="auto">
              <a:xfrm>
                <a:off x="849005" y="2823915"/>
                <a:ext cx="1344059" cy="488099"/>
              </a:xfrm>
              <a:prstGeom prst="rect">
                <a:avLst/>
              </a:prstGeom>
              <a:noFill/>
              <a:ln w="9525">
                <a:noFill/>
                <a:miter lim="800000"/>
                <a:headEnd/>
                <a:tailEnd/>
              </a:ln>
            </p:spPr>
            <p:txBody>
              <a:bodyPr wrap="none">
                <a:spAutoFit/>
              </a:bodyPr>
              <a:lstStyle/>
              <a:p>
                <a:pPr fontAlgn="auto">
                  <a:spcBef>
                    <a:spcPts val="0"/>
                  </a:spcBef>
                  <a:spcAft>
                    <a:spcPts val="0"/>
                  </a:spcAft>
                  <a:defRPr/>
                </a:pPr>
                <a:r>
                  <a:rPr lang="en-US" kern="0" dirty="0">
                    <a:solidFill>
                      <a:sysClr val="windowText" lastClr="000000"/>
                    </a:solidFill>
                  </a:rPr>
                  <a:t>NFMCC</a:t>
                </a:r>
              </a:p>
            </p:txBody>
          </p:sp>
        </p:grpSp>
        <p:grpSp>
          <p:nvGrpSpPr>
            <p:cNvPr id="26630" name="Group 30"/>
            <p:cNvGrpSpPr>
              <a:grpSpLocks/>
            </p:cNvGrpSpPr>
            <p:nvPr/>
          </p:nvGrpSpPr>
          <p:grpSpPr bwMode="auto">
            <a:xfrm>
              <a:off x="1794868" y="3289787"/>
              <a:ext cx="764164" cy="1256519"/>
              <a:chOff x="2589212" y="2057400"/>
              <a:chExt cx="1344059" cy="2209800"/>
            </a:xfrm>
          </p:grpSpPr>
          <p:grpSp>
            <p:nvGrpSpPr>
              <p:cNvPr id="26654" name="Group 10"/>
              <p:cNvGrpSpPr>
                <a:grpSpLocks/>
              </p:cNvGrpSpPr>
              <p:nvPr/>
            </p:nvGrpSpPr>
            <p:grpSpPr bwMode="auto">
              <a:xfrm>
                <a:off x="2630488" y="2057400"/>
                <a:ext cx="1216025" cy="2209800"/>
                <a:chOff x="2593263" y="2057400"/>
                <a:chExt cx="1216025" cy="2209800"/>
              </a:xfrm>
            </p:grpSpPr>
            <p:sp>
              <p:nvSpPr>
                <p:cNvPr id="67" name="Oval 8"/>
                <p:cNvSpPr>
                  <a:spLocks noChangeArrowheads="1"/>
                </p:cNvSpPr>
                <p:nvPr/>
              </p:nvSpPr>
              <p:spPr bwMode="auto">
                <a:xfrm>
                  <a:off x="2593923" y="2057400"/>
                  <a:ext cx="1216153" cy="1220212"/>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sp>
              <p:nvSpPr>
                <p:cNvPr id="68" name="Oval 9"/>
                <p:cNvSpPr>
                  <a:spLocks noChangeArrowheads="1"/>
                </p:cNvSpPr>
                <p:nvPr/>
              </p:nvSpPr>
              <p:spPr bwMode="auto">
                <a:xfrm>
                  <a:off x="2593923" y="3046988"/>
                  <a:ext cx="1216153" cy="1220212"/>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grpSp>
          <p:sp>
            <p:nvSpPr>
              <p:cNvPr id="66" name="TextBox 24"/>
              <p:cNvSpPr txBox="1">
                <a:spLocks noChangeArrowheads="1"/>
              </p:cNvSpPr>
              <p:nvPr/>
            </p:nvSpPr>
            <p:spPr bwMode="auto">
              <a:xfrm>
                <a:off x="2589212" y="2394443"/>
                <a:ext cx="1344059" cy="121811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kern="0" dirty="0">
                    <a:solidFill>
                      <a:sysClr val="windowText" lastClr="000000"/>
                    </a:solidFill>
                  </a:rPr>
                  <a:t>NFMCC</a:t>
                </a:r>
              </a:p>
              <a:p>
                <a:pPr algn="ctr" fontAlgn="auto">
                  <a:spcBef>
                    <a:spcPts val="0"/>
                  </a:spcBef>
                  <a:spcAft>
                    <a:spcPts val="0"/>
                  </a:spcAft>
                  <a:defRPr/>
                </a:pPr>
                <a:r>
                  <a:rPr lang="en-US" kern="0" dirty="0">
                    <a:solidFill>
                      <a:sysClr val="windowText" lastClr="000000"/>
                    </a:solidFill>
                  </a:rPr>
                  <a:t>+</a:t>
                </a:r>
              </a:p>
              <a:p>
                <a:pPr algn="ctr" fontAlgn="auto">
                  <a:spcBef>
                    <a:spcPts val="0"/>
                  </a:spcBef>
                  <a:spcAft>
                    <a:spcPts val="0"/>
                  </a:spcAft>
                  <a:defRPr/>
                </a:pPr>
                <a:r>
                  <a:rPr lang="en-US" kern="0" dirty="0">
                    <a:solidFill>
                      <a:sysClr val="windowText" lastClr="000000"/>
                    </a:solidFill>
                  </a:rPr>
                  <a:t>MCTF</a:t>
                </a:r>
              </a:p>
            </p:txBody>
          </p:sp>
        </p:grpSp>
        <p:grpSp>
          <p:nvGrpSpPr>
            <p:cNvPr id="26631" name="Group 36"/>
            <p:cNvGrpSpPr>
              <a:grpSpLocks/>
            </p:cNvGrpSpPr>
            <p:nvPr/>
          </p:nvGrpSpPr>
          <p:grpSpPr bwMode="auto">
            <a:xfrm>
              <a:off x="2859494" y="3242101"/>
              <a:ext cx="789199" cy="1351890"/>
              <a:chOff x="4138613" y="2270180"/>
              <a:chExt cx="1387475" cy="2378075"/>
            </a:xfrm>
          </p:grpSpPr>
          <p:grpSp>
            <p:nvGrpSpPr>
              <p:cNvPr id="26648" name="Group 15"/>
              <p:cNvGrpSpPr>
                <a:grpSpLocks/>
              </p:cNvGrpSpPr>
              <p:nvPr/>
            </p:nvGrpSpPr>
            <p:grpSpPr bwMode="auto">
              <a:xfrm>
                <a:off x="4138613" y="2270180"/>
                <a:ext cx="1387475" cy="2378075"/>
                <a:chOff x="4267620" y="1889180"/>
                <a:chExt cx="1387475" cy="2378075"/>
              </a:xfrm>
            </p:grpSpPr>
            <p:grpSp>
              <p:nvGrpSpPr>
                <p:cNvPr id="26650" name="Group 11"/>
                <p:cNvGrpSpPr>
                  <a:grpSpLocks/>
                </p:cNvGrpSpPr>
                <p:nvPr/>
              </p:nvGrpSpPr>
              <p:grpSpPr bwMode="auto">
                <a:xfrm>
                  <a:off x="4267620" y="1889180"/>
                  <a:ext cx="1387475" cy="2378075"/>
                  <a:chOff x="2591220" y="1889180"/>
                  <a:chExt cx="1387475" cy="2378075"/>
                </a:xfrm>
              </p:grpSpPr>
              <p:sp>
                <p:nvSpPr>
                  <p:cNvPr id="63" name="Oval 12"/>
                  <p:cNvSpPr>
                    <a:spLocks noChangeArrowheads="1"/>
                  </p:cNvSpPr>
                  <p:nvPr/>
                </p:nvSpPr>
                <p:spPr bwMode="auto">
                  <a:xfrm>
                    <a:off x="2591220" y="1889180"/>
                    <a:ext cx="1387475" cy="1388259"/>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sp>
                <p:nvSpPr>
                  <p:cNvPr id="64" name="Oval 13"/>
                  <p:cNvSpPr>
                    <a:spLocks noChangeArrowheads="1"/>
                  </p:cNvSpPr>
                  <p:nvPr/>
                </p:nvSpPr>
                <p:spPr bwMode="auto">
                  <a:xfrm>
                    <a:off x="2591220" y="2878996"/>
                    <a:ext cx="1387475" cy="1388259"/>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grpSp>
            <p:sp>
              <p:nvSpPr>
                <p:cNvPr id="56" name="Rectangle 14"/>
                <p:cNvSpPr>
                  <a:spLocks noChangeArrowheads="1"/>
                </p:cNvSpPr>
                <p:nvPr/>
              </p:nvSpPr>
              <p:spPr bwMode="auto">
                <a:xfrm>
                  <a:off x="4267620" y="2434418"/>
                  <a:ext cx="1387475" cy="1300182"/>
                </a:xfrm>
                <a:prstGeom prst="rect">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grpSp>
          <p:sp>
            <p:nvSpPr>
              <p:cNvPr id="48" name="TextBox 25"/>
              <p:cNvSpPr txBox="1">
                <a:spLocks noChangeArrowheads="1"/>
              </p:cNvSpPr>
              <p:nvPr/>
            </p:nvSpPr>
            <p:spPr bwMode="auto">
              <a:xfrm>
                <a:off x="4268558" y="3054483"/>
                <a:ext cx="1175791" cy="85350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kern="0" dirty="0">
                    <a:solidFill>
                      <a:sysClr val="windowText" lastClr="000000"/>
                    </a:solidFill>
                  </a:rPr>
                  <a:t>Interim</a:t>
                </a:r>
              </a:p>
              <a:p>
                <a:pPr algn="ctr" fontAlgn="auto">
                  <a:spcBef>
                    <a:spcPts val="0"/>
                  </a:spcBef>
                  <a:spcAft>
                    <a:spcPts val="0"/>
                  </a:spcAft>
                  <a:defRPr/>
                </a:pPr>
                <a:r>
                  <a:rPr lang="en-US" kern="0" dirty="0">
                    <a:solidFill>
                      <a:sysClr val="windowText" lastClr="000000"/>
                    </a:solidFill>
                  </a:rPr>
                  <a:t>MAP</a:t>
                </a:r>
              </a:p>
            </p:txBody>
          </p:sp>
        </p:grpSp>
        <p:grpSp>
          <p:nvGrpSpPr>
            <p:cNvPr id="26632" name="Group 37"/>
            <p:cNvGrpSpPr>
              <a:grpSpLocks/>
            </p:cNvGrpSpPr>
            <p:nvPr/>
          </p:nvGrpSpPr>
          <p:grpSpPr bwMode="auto">
            <a:xfrm>
              <a:off x="6782980" y="3146949"/>
              <a:ext cx="1542194" cy="1542194"/>
              <a:chOff x="5791200" y="2133600"/>
              <a:chExt cx="2514600" cy="2514600"/>
            </a:xfrm>
          </p:grpSpPr>
          <p:sp>
            <p:nvSpPr>
              <p:cNvPr id="39" name="Oval 22"/>
              <p:cNvSpPr>
                <a:spLocks noChangeArrowheads="1"/>
              </p:cNvSpPr>
              <p:nvPr/>
            </p:nvSpPr>
            <p:spPr bwMode="auto">
              <a:xfrm>
                <a:off x="5791200" y="2133600"/>
                <a:ext cx="2514600" cy="25146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sp>
            <p:nvSpPr>
              <p:cNvPr id="42" name="TextBox 26"/>
              <p:cNvSpPr txBox="1">
                <a:spLocks noChangeArrowheads="1"/>
              </p:cNvSpPr>
              <p:nvPr/>
            </p:nvSpPr>
            <p:spPr bwMode="auto">
              <a:xfrm>
                <a:off x="6623114" y="3160395"/>
                <a:ext cx="903160" cy="48825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kern="0" dirty="0">
                    <a:solidFill>
                      <a:sysClr val="windowText" lastClr="000000"/>
                    </a:solidFill>
                  </a:rPr>
                  <a:t>MAP</a:t>
                </a:r>
              </a:p>
            </p:txBody>
          </p:sp>
        </p:grpSp>
        <p:sp>
          <p:nvSpPr>
            <p:cNvPr id="71" name="TextBox 27"/>
            <p:cNvSpPr txBox="1">
              <a:spLocks noChangeArrowheads="1"/>
            </p:cNvSpPr>
            <p:nvPr/>
          </p:nvSpPr>
          <p:spPr bwMode="auto">
            <a:xfrm>
              <a:off x="1655658" y="2381828"/>
              <a:ext cx="1042584" cy="7078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a:solidFill>
                    <a:srgbClr val="333399"/>
                  </a:solidFill>
                </a:rPr>
                <a:t>FY07 –</a:t>
              </a:r>
            </a:p>
            <a:p>
              <a:pPr algn="ctr" fontAlgn="auto">
                <a:spcBef>
                  <a:spcPts val="0"/>
                </a:spcBef>
                <a:spcAft>
                  <a:spcPts val="0"/>
                </a:spcAft>
                <a:defRPr/>
              </a:pPr>
              <a:r>
                <a:rPr lang="en-US" sz="2000" kern="0" dirty="0">
                  <a:solidFill>
                    <a:srgbClr val="333399"/>
                  </a:solidFill>
                </a:rPr>
                <a:t>FY09</a:t>
              </a:r>
            </a:p>
          </p:txBody>
        </p:sp>
        <p:sp>
          <p:nvSpPr>
            <p:cNvPr id="26634" name="TextBox 28"/>
            <p:cNvSpPr txBox="1">
              <a:spLocks noChangeArrowheads="1"/>
            </p:cNvSpPr>
            <p:nvPr/>
          </p:nvSpPr>
          <p:spPr bwMode="auto">
            <a:xfrm>
              <a:off x="2840995" y="2535716"/>
              <a:ext cx="826196" cy="400110"/>
            </a:xfrm>
            <a:prstGeom prst="rect">
              <a:avLst/>
            </a:prstGeom>
            <a:noFill/>
            <a:ln w="9525">
              <a:noFill/>
              <a:miter lim="800000"/>
              <a:headEnd/>
              <a:tailEnd/>
            </a:ln>
          </p:spPr>
          <p:txBody>
            <a:bodyPr wrap="square">
              <a:spAutoFit/>
            </a:bodyPr>
            <a:lstStyle/>
            <a:p>
              <a:pPr algn="ctr"/>
              <a:r>
                <a:rPr lang="en-US" sz="2000" dirty="0" smtClean="0">
                  <a:solidFill>
                    <a:srgbClr val="333399"/>
                  </a:solidFill>
                </a:rPr>
                <a:t>FY10</a:t>
              </a:r>
              <a:endParaRPr lang="en-US" sz="2000" dirty="0">
                <a:solidFill>
                  <a:srgbClr val="333399"/>
                </a:solidFill>
              </a:endParaRPr>
            </a:p>
          </p:txBody>
        </p:sp>
        <p:sp>
          <p:nvSpPr>
            <p:cNvPr id="26635" name="TextBox 29"/>
            <p:cNvSpPr txBox="1">
              <a:spLocks noChangeArrowheads="1"/>
            </p:cNvSpPr>
            <p:nvPr/>
          </p:nvSpPr>
          <p:spPr bwMode="auto">
            <a:xfrm>
              <a:off x="7028071" y="2535716"/>
              <a:ext cx="1052012" cy="400110"/>
            </a:xfrm>
            <a:prstGeom prst="rect">
              <a:avLst/>
            </a:prstGeom>
            <a:noFill/>
            <a:ln w="9525">
              <a:noFill/>
              <a:miter lim="800000"/>
              <a:headEnd/>
              <a:tailEnd/>
            </a:ln>
          </p:spPr>
          <p:txBody>
            <a:bodyPr wrap="square">
              <a:spAutoFit/>
            </a:bodyPr>
            <a:lstStyle/>
            <a:p>
              <a:pPr algn="ctr"/>
              <a:r>
                <a:rPr lang="en-US" sz="2000" dirty="0" smtClean="0">
                  <a:solidFill>
                    <a:srgbClr val="333399"/>
                  </a:solidFill>
                  <a:cs typeface="Arial" charset="0"/>
                </a:rPr>
                <a:t>≥</a:t>
              </a:r>
              <a:r>
                <a:rPr lang="en-US" sz="2000" dirty="0" smtClean="0">
                  <a:solidFill>
                    <a:srgbClr val="333399"/>
                  </a:solidFill>
                </a:rPr>
                <a:t>FY13</a:t>
              </a:r>
              <a:endParaRPr lang="en-US" sz="2000" dirty="0">
                <a:solidFill>
                  <a:srgbClr val="333399"/>
                </a:solidFill>
              </a:endParaRPr>
            </a:p>
          </p:txBody>
        </p:sp>
        <p:sp>
          <p:nvSpPr>
            <p:cNvPr id="75" name="TextBox 39"/>
            <p:cNvSpPr txBox="1">
              <a:spLocks noChangeArrowheads="1"/>
            </p:cNvSpPr>
            <p:nvPr/>
          </p:nvSpPr>
          <p:spPr bwMode="auto">
            <a:xfrm>
              <a:off x="522023" y="4936181"/>
              <a:ext cx="984918" cy="40011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a:solidFill>
                    <a:sysClr val="windowText" lastClr="000000"/>
                  </a:solidFill>
                </a:rPr>
                <a:t>~4 M$</a:t>
              </a:r>
            </a:p>
          </p:txBody>
        </p:sp>
        <p:sp>
          <p:nvSpPr>
            <p:cNvPr id="76" name="TextBox 40"/>
            <p:cNvSpPr txBox="1">
              <a:spLocks noChangeArrowheads="1"/>
            </p:cNvSpPr>
            <p:nvPr/>
          </p:nvSpPr>
          <p:spPr bwMode="auto">
            <a:xfrm>
              <a:off x="1461441" y="4936181"/>
              <a:ext cx="1431018" cy="40011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a:solidFill>
                    <a:sysClr val="windowText" lastClr="000000"/>
                  </a:solidFill>
                </a:rPr>
                <a:t>~9 M$</a:t>
              </a:r>
            </a:p>
          </p:txBody>
        </p:sp>
        <p:sp>
          <p:nvSpPr>
            <p:cNvPr id="77" name="TextBox 41"/>
            <p:cNvSpPr txBox="1">
              <a:spLocks noChangeArrowheads="1"/>
            </p:cNvSpPr>
            <p:nvPr/>
          </p:nvSpPr>
          <p:spPr bwMode="auto">
            <a:xfrm>
              <a:off x="2544494" y="4936181"/>
              <a:ext cx="1419198" cy="40011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smtClean="0">
                  <a:solidFill>
                    <a:sysClr val="windowText" lastClr="000000"/>
                  </a:solidFill>
                </a:rPr>
                <a:t>10 </a:t>
              </a:r>
              <a:r>
                <a:rPr lang="en-US" sz="2000" kern="0" dirty="0">
                  <a:solidFill>
                    <a:sysClr val="windowText" lastClr="000000"/>
                  </a:solidFill>
                </a:rPr>
                <a:t>M</a:t>
              </a:r>
              <a:r>
                <a:rPr lang="en-US" sz="2000" kern="0" dirty="0" smtClean="0">
                  <a:solidFill>
                    <a:sysClr val="windowText" lastClr="000000"/>
                  </a:solidFill>
                </a:rPr>
                <a:t>$</a:t>
              </a:r>
              <a:endParaRPr lang="en-US" sz="2000" kern="0" dirty="0">
                <a:solidFill>
                  <a:sysClr val="windowText" lastClr="000000"/>
                </a:solidFill>
              </a:endParaRPr>
            </a:p>
          </p:txBody>
        </p:sp>
        <p:sp>
          <p:nvSpPr>
            <p:cNvPr id="78" name="TextBox 42"/>
            <p:cNvSpPr txBox="1">
              <a:spLocks noChangeArrowheads="1"/>
            </p:cNvSpPr>
            <p:nvPr/>
          </p:nvSpPr>
          <p:spPr bwMode="auto">
            <a:xfrm>
              <a:off x="6440616" y="4782293"/>
              <a:ext cx="2226922" cy="7078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a:solidFill>
                    <a:sysClr val="windowText" lastClr="000000"/>
                  </a:solidFill>
                </a:rPr>
                <a:t>~15 M$ </a:t>
              </a:r>
              <a:r>
                <a:rPr lang="en-US" sz="2000" kern="0" dirty="0" smtClean="0">
                  <a:solidFill>
                    <a:sysClr val="windowText" lastClr="000000"/>
                  </a:solidFill>
                </a:rPr>
                <a:t>(anticipated</a:t>
              </a:r>
              <a:r>
                <a:rPr lang="en-US" sz="2000" kern="0" dirty="0">
                  <a:solidFill>
                    <a:sysClr val="windowText" lastClr="000000"/>
                  </a:solidFill>
                </a:rPr>
                <a:t>)</a:t>
              </a:r>
            </a:p>
          </p:txBody>
        </p:sp>
        <p:sp>
          <p:nvSpPr>
            <p:cNvPr id="79" name="TextBox 27"/>
            <p:cNvSpPr txBox="1">
              <a:spLocks noChangeArrowheads="1"/>
            </p:cNvSpPr>
            <p:nvPr/>
          </p:nvSpPr>
          <p:spPr bwMode="auto">
            <a:xfrm>
              <a:off x="432176" y="2381828"/>
              <a:ext cx="1164612" cy="7078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a:solidFill>
                    <a:srgbClr val="333399"/>
                  </a:solidFill>
                </a:rPr>
                <a:t>First</a:t>
              </a:r>
            </a:p>
            <a:p>
              <a:pPr algn="ctr" fontAlgn="auto">
                <a:spcBef>
                  <a:spcPts val="0"/>
                </a:spcBef>
                <a:spcAft>
                  <a:spcPts val="0"/>
                </a:spcAft>
                <a:defRPr/>
              </a:pPr>
              <a:r>
                <a:rPr lang="en-US" sz="2000" kern="0" dirty="0">
                  <a:solidFill>
                    <a:srgbClr val="333399"/>
                  </a:solidFill>
                </a:rPr>
                <a:t>~10 </a:t>
              </a:r>
              <a:r>
                <a:rPr lang="en-US" sz="2000" kern="0" dirty="0" smtClean="0">
                  <a:solidFill>
                    <a:srgbClr val="333399"/>
                  </a:solidFill>
                </a:rPr>
                <a:t>yrs</a:t>
              </a:r>
              <a:endParaRPr lang="en-US" sz="2000" kern="0" dirty="0">
                <a:solidFill>
                  <a:srgbClr val="333399"/>
                </a:solidFill>
              </a:endParaRPr>
            </a:p>
          </p:txBody>
        </p:sp>
        <p:grpSp>
          <p:nvGrpSpPr>
            <p:cNvPr id="26642" name="Group 37"/>
            <p:cNvGrpSpPr>
              <a:grpSpLocks/>
            </p:cNvGrpSpPr>
            <p:nvPr/>
          </p:nvGrpSpPr>
          <p:grpSpPr bwMode="auto">
            <a:xfrm>
              <a:off x="3934182" y="3317206"/>
              <a:ext cx="1201680" cy="1201680"/>
              <a:chOff x="5791200" y="2133600"/>
              <a:chExt cx="2514600" cy="2514600"/>
            </a:xfrm>
          </p:grpSpPr>
          <p:sp>
            <p:nvSpPr>
              <p:cNvPr id="35" name="Oval 22"/>
              <p:cNvSpPr>
                <a:spLocks noChangeArrowheads="1"/>
              </p:cNvSpPr>
              <p:nvPr/>
            </p:nvSpPr>
            <p:spPr bwMode="auto">
              <a:xfrm>
                <a:off x="5791200" y="2133600"/>
                <a:ext cx="2514600" cy="25146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a:solidFill>
                    <a:sysClr val="windowText" lastClr="000000"/>
                  </a:solidFill>
                </a:endParaRPr>
              </a:p>
            </p:txBody>
          </p:sp>
          <p:sp>
            <p:nvSpPr>
              <p:cNvPr id="36" name="TextBox 26"/>
              <p:cNvSpPr txBox="1">
                <a:spLocks noChangeArrowheads="1"/>
              </p:cNvSpPr>
              <p:nvPr/>
            </p:nvSpPr>
            <p:spPr bwMode="auto">
              <a:xfrm>
                <a:off x="6621917" y="3161393"/>
                <a:ext cx="905555" cy="48645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kern="0">
                    <a:solidFill>
                      <a:sysClr val="windowText" lastClr="000000"/>
                    </a:solidFill>
                  </a:rPr>
                  <a:t>MAP</a:t>
                </a:r>
              </a:p>
            </p:txBody>
          </p:sp>
        </p:grpSp>
        <p:sp>
          <p:nvSpPr>
            <p:cNvPr id="26643" name="TextBox 28"/>
            <p:cNvSpPr txBox="1">
              <a:spLocks noChangeArrowheads="1"/>
            </p:cNvSpPr>
            <p:nvPr/>
          </p:nvSpPr>
          <p:spPr bwMode="auto">
            <a:xfrm>
              <a:off x="4104047" y="2535716"/>
              <a:ext cx="861950" cy="400110"/>
            </a:xfrm>
            <a:prstGeom prst="rect">
              <a:avLst/>
            </a:prstGeom>
            <a:noFill/>
            <a:ln w="9525">
              <a:noFill/>
              <a:miter lim="800000"/>
              <a:headEnd/>
              <a:tailEnd/>
            </a:ln>
          </p:spPr>
          <p:txBody>
            <a:bodyPr wrap="square">
              <a:spAutoFit/>
            </a:bodyPr>
            <a:lstStyle/>
            <a:p>
              <a:pPr algn="ctr"/>
              <a:r>
                <a:rPr lang="en-US" sz="2000" dirty="0" smtClean="0">
                  <a:solidFill>
                    <a:srgbClr val="333399"/>
                  </a:solidFill>
                </a:rPr>
                <a:t>FY11</a:t>
              </a:r>
              <a:endParaRPr lang="en-US" sz="2000" dirty="0">
                <a:solidFill>
                  <a:srgbClr val="333399"/>
                </a:solidFill>
              </a:endParaRPr>
            </a:p>
          </p:txBody>
        </p:sp>
        <p:sp>
          <p:nvSpPr>
            <p:cNvPr id="38" name="TextBox 41"/>
            <p:cNvSpPr txBox="1">
              <a:spLocks noChangeArrowheads="1"/>
            </p:cNvSpPr>
            <p:nvPr/>
          </p:nvSpPr>
          <p:spPr bwMode="auto">
            <a:xfrm>
              <a:off x="3650538" y="4936181"/>
              <a:ext cx="1768968" cy="40011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kern="0" dirty="0" smtClean="0">
                  <a:solidFill>
                    <a:sysClr val="windowText" lastClr="000000"/>
                  </a:solidFill>
                </a:rPr>
                <a:t>10.5 </a:t>
              </a:r>
              <a:r>
                <a:rPr lang="en-US" sz="2000" kern="0" dirty="0">
                  <a:solidFill>
                    <a:sysClr val="windowText" lastClr="000000"/>
                  </a:solidFill>
                </a:rPr>
                <a:t>M</a:t>
              </a:r>
              <a:r>
                <a:rPr lang="en-US" sz="2000" kern="0" dirty="0" smtClean="0">
                  <a:solidFill>
                    <a:sysClr val="windowText" lastClr="000000"/>
                  </a:solidFill>
                </a:rPr>
                <a:t>$</a:t>
              </a:r>
              <a:endParaRPr lang="en-US" sz="2000" kern="0" dirty="0">
                <a:solidFill>
                  <a:sysClr val="windowText" lastClr="000000"/>
                </a:solidFill>
              </a:endParaRPr>
            </a:p>
          </p:txBody>
        </p:sp>
        <p:sp>
          <p:nvSpPr>
            <p:cNvPr id="40" name="TextBox 29"/>
            <p:cNvSpPr txBox="1">
              <a:spLocks noChangeArrowheads="1"/>
            </p:cNvSpPr>
            <p:nvPr/>
          </p:nvSpPr>
          <p:spPr bwMode="auto">
            <a:xfrm>
              <a:off x="5506867" y="2535716"/>
              <a:ext cx="872343" cy="400110"/>
            </a:xfrm>
            <a:prstGeom prst="rect">
              <a:avLst/>
            </a:prstGeom>
            <a:noFill/>
            <a:ln w="9525">
              <a:noFill/>
              <a:miter lim="800000"/>
              <a:headEnd/>
              <a:tailEnd/>
            </a:ln>
          </p:spPr>
          <p:txBody>
            <a:bodyPr wrap="square">
              <a:spAutoFit/>
            </a:bodyPr>
            <a:lstStyle/>
            <a:p>
              <a:pPr algn="ctr"/>
              <a:r>
                <a:rPr lang="en-US" sz="2000" b="1" dirty="0" smtClean="0">
                  <a:solidFill>
                    <a:srgbClr val="333399"/>
                  </a:solidFill>
                </a:rPr>
                <a:t>FY12</a:t>
              </a:r>
              <a:endParaRPr lang="en-US" sz="2000" b="1" dirty="0">
                <a:solidFill>
                  <a:srgbClr val="333399"/>
                </a:solidFill>
              </a:endParaRPr>
            </a:p>
          </p:txBody>
        </p:sp>
        <p:grpSp>
          <p:nvGrpSpPr>
            <p:cNvPr id="41" name="Group 37"/>
            <p:cNvGrpSpPr>
              <a:grpSpLocks/>
            </p:cNvGrpSpPr>
            <p:nvPr/>
          </p:nvGrpSpPr>
          <p:grpSpPr bwMode="auto">
            <a:xfrm>
              <a:off x="5248710" y="3223718"/>
              <a:ext cx="1388656" cy="1388656"/>
              <a:chOff x="5791200" y="2133600"/>
              <a:chExt cx="2514600" cy="2514600"/>
            </a:xfrm>
          </p:grpSpPr>
          <p:sp>
            <p:nvSpPr>
              <p:cNvPr id="43" name="Oval 22"/>
              <p:cNvSpPr>
                <a:spLocks noChangeArrowheads="1"/>
              </p:cNvSpPr>
              <p:nvPr/>
            </p:nvSpPr>
            <p:spPr bwMode="auto">
              <a:xfrm>
                <a:off x="5791200" y="2133600"/>
                <a:ext cx="2514600" cy="25146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sz="1400" kern="0" dirty="0">
                  <a:solidFill>
                    <a:sysClr val="windowText" lastClr="000000"/>
                  </a:solidFill>
                </a:endParaRPr>
              </a:p>
            </p:txBody>
          </p:sp>
          <p:sp>
            <p:nvSpPr>
              <p:cNvPr id="44" name="TextBox 26"/>
              <p:cNvSpPr txBox="1">
                <a:spLocks noChangeArrowheads="1"/>
              </p:cNvSpPr>
              <p:nvPr/>
            </p:nvSpPr>
            <p:spPr bwMode="auto">
              <a:xfrm>
                <a:off x="6425402" y="3160396"/>
                <a:ext cx="1263276" cy="66879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kern="0" dirty="0">
                    <a:solidFill>
                      <a:sysClr val="windowText" lastClr="000000"/>
                    </a:solidFill>
                  </a:rPr>
                  <a:t>MAP</a:t>
                </a:r>
              </a:p>
            </p:txBody>
          </p:sp>
        </p:grpSp>
        <p:sp>
          <p:nvSpPr>
            <p:cNvPr id="45" name="TextBox 41"/>
            <p:cNvSpPr txBox="1">
              <a:spLocks noChangeArrowheads="1"/>
            </p:cNvSpPr>
            <p:nvPr/>
          </p:nvSpPr>
          <p:spPr bwMode="auto">
            <a:xfrm>
              <a:off x="5058554" y="4782293"/>
              <a:ext cx="1768968" cy="7078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b="1" kern="0" dirty="0" smtClean="0">
                  <a:solidFill>
                    <a:sysClr val="windowText" lastClr="000000"/>
                  </a:solidFill>
                </a:rPr>
                <a:t>12 </a:t>
              </a:r>
              <a:r>
                <a:rPr lang="en-US" sz="2000" b="1" kern="0" dirty="0">
                  <a:solidFill>
                    <a:sysClr val="windowText" lastClr="000000"/>
                  </a:solidFill>
                </a:rPr>
                <a:t>M</a:t>
              </a:r>
              <a:r>
                <a:rPr lang="en-US" sz="2000" b="1" kern="0" dirty="0" smtClean="0">
                  <a:solidFill>
                    <a:sysClr val="windowText" lastClr="000000"/>
                  </a:solidFill>
                </a:rPr>
                <a:t>$</a:t>
              </a:r>
            </a:p>
            <a:p>
              <a:pPr algn="ctr" fontAlgn="auto">
                <a:spcBef>
                  <a:spcPts val="0"/>
                </a:spcBef>
                <a:spcAft>
                  <a:spcPts val="0"/>
                </a:spcAft>
                <a:defRPr/>
              </a:pPr>
              <a:r>
                <a:rPr lang="en-US" sz="2000" b="1" kern="0" dirty="0" smtClean="0">
                  <a:solidFill>
                    <a:sysClr val="windowText" lastClr="000000"/>
                  </a:solidFill>
                </a:rPr>
                <a:t>(guideline)</a:t>
              </a:r>
              <a:endParaRPr lang="en-US" sz="2000" b="1" kern="0" dirty="0">
                <a:solidFill>
                  <a:sysClr val="windowText" lastClr="00000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dirty="0" smtClean="0"/>
              <a:t>SOME FY11 HIGHLIGHTS</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37" name="Slide Number Placeholder 36"/>
          <p:cNvSpPr>
            <a:spLocks noGrp="1"/>
          </p:cNvSpPr>
          <p:nvPr>
            <p:ph type="sldNum" sz="quarter" idx="12"/>
          </p:nvPr>
        </p:nvSpPr>
        <p:spPr/>
        <p:txBody>
          <a:bodyPr/>
          <a:lstStyle/>
          <a:p>
            <a:pPr>
              <a:defRPr/>
            </a:pPr>
            <a:fld id="{9AFA9E42-8D75-4234-963E-9D8417C849F1}" type="slidenum">
              <a:rPr lang="en-US" smtClean="0"/>
              <a:pPr>
                <a:defRPr/>
              </a:pPr>
              <a:t>5</a:t>
            </a:fld>
            <a:endParaRPr lang="en-US" dirty="0"/>
          </a:p>
        </p:txBody>
      </p:sp>
      <p:pic>
        <p:nvPicPr>
          <p:cNvPr id="8" name="Picture 7"/>
          <p:cNvPicPr/>
          <p:nvPr/>
        </p:nvPicPr>
        <p:blipFill>
          <a:blip r:embed="rId2"/>
          <a:srcRect/>
          <a:stretch>
            <a:fillRect/>
          </a:stretch>
        </p:blipFill>
        <p:spPr bwMode="auto">
          <a:xfrm>
            <a:off x="866324" y="1236338"/>
            <a:ext cx="1930652" cy="1351275"/>
          </a:xfrm>
          <a:prstGeom prst="rect">
            <a:avLst/>
          </a:prstGeom>
          <a:noFill/>
          <a:ln w="9525">
            <a:noFill/>
            <a:miter lim="800000"/>
            <a:headEnd/>
            <a:tailEnd/>
          </a:ln>
        </p:spPr>
      </p:pic>
      <p:pic>
        <p:nvPicPr>
          <p:cNvPr id="9" name="Picture 8" descr="cavity1.jpg"/>
          <p:cNvPicPr/>
          <p:nvPr/>
        </p:nvPicPr>
        <p:blipFill>
          <a:blip r:embed="rId3" cstate="print"/>
          <a:stretch>
            <a:fillRect/>
          </a:stretch>
        </p:blipFill>
        <p:spPr>
          <a:xfrm>
            <a:off x="848932" y="2920612"/>
            <a:ext cx="1933505" cy="1289003"/>
          </a:xfrm>
          <a:prstGeom prst="rect">
            <a:avLst/>
          </a:prstGeom>
          <a:effectLst/>
        </p:spPr>
      </p:pic>
      <p:pic>
        <p:nvPicPr>
          <p:cNvPr id="10" name="Picture 9"/>
          <p:cNvPicPr/>
          <p:nvPr/>
        </p:nvPicPr>
        <p:blipFill>
          <a:blip r:embed="rId4"/>
          <a:srcRect l="46900" r="1876" b="2933"/>
          <a:stretch>
            <a:fillRect/>
          </a:stretch>
        </p:blipFill>
        <p:spPr bwMode="auto">
          <a:xfrm>
            <a:off x="3540495" y="3771903"/>
            <a:ext cx="1700294" cy="2055695"/>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975596" y="4626592"/>
            <a:ext cx="1603439" cy="1187100"/>
          </a:xfrm>
          <a:prstGeom prst="rect">
            <a:avLst/>
          </a:prstGeom>
          <a:noFill/>
          <a:ln w="9525">
            <a:noFill/>
            <a:miter lim="800000"/>
            <a:headEnd/>
            <a:tailEnd/>
          </a:ln>
        </p:spPr>
      </p:pic>
      <p:pic>
        <p:nvPicPr>
          <p:cNvPr id="12" name="Picture 11"/>
          <p:cNvPicPr/>
          <p:nvPr/>
        </p:nvPicPr>
        <p:blipFill>
          <a:blip r:embed="rId6" cstate="print"/>
          <a:srcRect l="12188" t="15000" r="9375" b="20875"/>
          <a:stretch>
            <a:fillRect/>
          </a:stretch>
        </p:blipFill>
        <p:spPr bwMode="auto">
          <a:xfrm>
            <a:off x="6343374" y="1275070"/>
            <a:ext cx="1736099" cy="1423489"/>
          </a:xfrm>
          <a:prstGeom prst="rect">
            <a:avLst/>
          </a:prstGeom>
          <a:noFill/>
          <a:ln w="9525">
            <a:solidFill>
              <a:schemeClr val="tx1"/>
            </a:solidFill>
            <a:miter lim="800000"/>
            <a:headEnd/>
            <a:tailEnd/>
          </a:ln>
        </p:spPr>
      </p:pic>
      <p:sp>
        <p:nvSpPr>
          <p:cNvPr id="13" name="TextBox 12"/>
          <p:cNvSpPr txBox="1"/>
          <p:nvPr/>
        </p:nvSpPr>
        <p:spPr>
          <a:xfrm>
            <a:off x="504966" y="2565777"/>
            <a:ext cx="2665345" cy="307777"/>
          </a:xfrm>
          <a:prstGeom prst="rect">
            <a:avLst/>
          </a:prstGeom>
          <a:noFill/>
        </p:spPr>
        <p:txBody>
          <a:bodyPr wrap="square" rtlCol="0">
            <a:spAutoFit/>
          </a:bodyPr>
          <a:lstStyle/>
          <a:p>
            <a:r>
              <a:rPr lang="en-US" sz="1400" dirty="0" smtClean="0"/>
              <a:t>COMPLETED MTA BEAMLINE</a:t>
            </a:r>
            <a:endParaRPr lang="en-US" sz="1400" dirty="0"/>
          </a:p>
        </p:txBody>
      </p:sp>
      <p:sp>
        <p:nvSpPr>
          <p:cNvPr id="14" name="TextBox 13"/>
          <p:cNvSpPr txBox="1"/>
          <p:nvPr/>
        </p:nvSpPr>
        <p:spPr>
          <a:xfrm>
            <a:off x="411702" y="4244453"/>
            <a:ext cx="2984407" cy="307777"/>
          </a:xfrm>
          <a:prstGeom prst="rect">
            <a:avLst/>
          </a:prstGeom>
          <a:noFill/>
        </p:spPr>
        <p:txBody>
          <a:bodyPr wrap="square" rtlCol="0">
            <a:spAutoFit/>
          </a:bodyPr>
          <a:lstStyle/>
          <a:p>
            <a:r>
              <a:rPr lang="en-US" sz="1400" dirty="0" smtClean="0"/>
              <a:t>FIRST HPRF CAVITY BEAM TEST</a:t>
            </a:r>
            <a:endParaRPr lang="en-US" sz="1400" dirty="0"/>
          </a:p>
        </p:txBody>
      </p:sp>
      <p:pic>
        <p:nvPicPr>
          <p:cNvPr id="15" name="Picture 14" descr="IMG_3361"/>
          <p:cNvPicPr/>
          <p:nvPr/>
        </p:nvPicPr>
        <p:blipFill>
          <a:blip r:embed="rId7" cstate="print"/>
          <a:srcRect/>
          <a:stretch>
            <a:fillRect/>
          </a:stretch>
        </p:blipFill>
        <p:spPr bwMode="auto">
          <a:xfrm>
            <a:off x="3644798" y="1228297"/>
            <a:ext cx="1418515" cy="1891353"/>
          </a:xfrm>
          <a:prstGeom prst="rect">
            <a:avLst/>
          </a:prstGeom>
          <a:noFill/>
        </p:spPr>
      </p:pic>
      <p:sp>
        <p:nvSpPr>
          <p:cNvPr id="16" name="TextBox 15"/>
          <p:cNvSpPr txBox="1"/>
          <p:nvPr/>
        </p:nvSpPr>
        <p:spPr>
          <a:xfrm>
            <a:off x="3236839" y="5857167"/>
            <a:ext cx="2295308" cy="523220"/>
          </a:xfrm>
          <a:prstGeom prst="rect">
            <a:avLst/>
          </a:prstGeom>
          <a:noFill/>
        </p:spPr>
        <p:txBody>
          <a:bodyPr wrap="none" rtlCol="0">
            <a:spAutoFit/>
          </a:bodyPr>
          <a:lstStyle/>
          <a:p>
            <a:pPr algn="ctr"/>
            <a:r>
              <a:rPr lang="en-US" sz="1400" dirty="0" smtClean="0"/>
              <a:t>YBCO COIL ASSEMBLED</a:t>
            </a:r>
            <a:br>
              <a:rPr lang="en-US" sz="1400" dirty="0" smtClean="0"/>
            </a:br>
            <a:r>
              <a:rPr lang="en-US" sz="1400" dirty="0" smtClean="0"/>
              <a:t>&amp; REACHED 21.2T</a:t>
            </a:r>
            <a:endParaRPr lang="en-US" sz="1400" dirty="0"/>
          </a:p>
        </p:txBody>
      </p:sp>
      <p:sp>
        <p:nvSpPr>
          <p:cNvPr id="17" name="TextBox 16"/>
          <p:cNvSpPr txBox="1"/>
          <p:nvPr/>
        </p:nvSpPr>
        <p:spPr>
          <a:xfrm>
            <a:off x="545910" y="5845830"/>
            <a:ext cx="2470245" cy="523220"/>
          </a:xfrm>
          <a:prstGeom prst="rect">
            <a:avLst/>
          </a:prstGeom>
          <a:noFill/>
        </p:spPr>
        <p:txBody>
          <a:bodyPr wrap="square" rtlCol="0">
            <a:spAutoFit/>
          </a:bodyPr>
          <a:lstStyle/>
          <a:p>
            <a:pPr algn="ctr"/>
            <a:r>
              <a:rPr lang="en-US" sz="1400" dirty="0" smtClean="0"/>
              <a:t>HCC 4-COIL MODEL TESTS COMPLETED</a:t>
            </a:r>
            <a:endParaRPr lang="en-US" sz="1400" dirty="0"/>
          </a:p>
        </p:txBody>
      </p:sp>
      <p:sp>
        <p:nvSpPr>
          <p:cNvPr id="18" name="TextBox 17"/>
          <p:cNvSpPr txBox="1"/>
          <p:nvPr/>
        </p:nvSpPr>
        <p:spPr>
          <a:xfrm>
            <a:off x="2975206" y="3138982"/>
            <a:ext cx="2797789" cy="523220"/>
          </a:xfrm>
          <a:prstGeom prst="rect">
            <a:avLst/>
          </a:prstGeom>
          <a:noFill/>
        </p:spPr>
        <p:txBody>
          <a:bodyPr wrap="square" rtlCol="0">
            <a:spAutoFit/>
          </a:bodyPr>
          <a:lstStyle/>
          <a:p>
            <a:pPr algn="ctr"/>
            <a:r>
              <a:rPr lang="en-US" sz="1400" dirty="0" smtClean="0"/>
              <a:t>MICE SPECTROMETER SOLENOID PLAN COMPLETED</a:t>
            </a:r>
            <a:endParaRPr lang="en-US" sz="1400" dirty="0"/>
          </a:p>
        </p:txBody>
      </p:sp>
      <p:sp>
        <p:nvSpPr>
          <p:cNvPr id="19" name="TextBox 18"/>
          <p:cNvSpPr txBox="1"/>
          <p:nvPr/>
        </p:nvSpPr>
        <p:spPr>
          <a:xfrm>
            <a:off x="6059610" y="2756843"/>
            <a:ext cx="2320120" cy="738664"/>
          </a:xfrm>
          <a:prstGeom prst="rect">
            <a:avLst/>
          </a:prstGeom>
          <a:noFill/>
        </p:spPr>
        <p:txBody>
          <a:bodyPr wrap="square" rtlCol="0">
            <a:spAutoFit/>
          </a:bodyPr>
          <a:lstStyle/>
          <a:p>
            <a:pPr algn="ctr"/>
            <a:r>
              <a:rPr lang="en-US" sz="1400" dirty="0" smtClean="0"/>
              <a:t>MARS MC DETECTOR BACKGROUND FILES DELIVERED &amp; EXPOITED</a:t>
            </a:r>
            <a:endParaRPr lang="en-US" sz="1400" dirty="0"/>
          </a:p>
        </p:txBody>
      </p:sp>
      <p:pic>
        <p:nvPicPr>
          <p:cNvPr id="20" name="Picture 2" descr="C:\Documents and Settings\sgeer\My Documents\Talks\LCWS11 Grenada\palmer-cooling.bmp"/>
          <p:cNvPicPr>
            <a:picLocks noChangeAspect="1" noChangeArrowheads="1"/>
          </p:cNvPicPr>
          <p:nvPr/>
        </p:nvPicPr>
        <p:blipFill>
          <a:blip r:embed="rId8"/>
          <a:srcRect/>
          <a:stretch>
            <a:fillRect/>
          </a:stretch>
        </p:blipFill>
        <p:spPr bwMode="auto">
          <a:xfrm>
            <a:off x="5786654" y="3655037"/>
            <a:ext cx="2743200" cy="1492825"/>
          </a:xfrm>
          <a:prstGeom prst="rect">
            <a:avLst/>
          </a:prstGeom>
          <a:noFill/>
          <a:ln>
            <a:solidFill>
              <a:schemeClr val="tx1"/>
            </a:solidFill>
          </a:ln>
        </p:spPr>
      </p:pic>
      <p:sp>
        <p:nvSpPr>
          <p:cNvPr id="21" name="TextBox 20"/>
          <p:cNvSpPr txBox="1"/>
          <p:nvPr/>
        </p:nvSpPr>
        <p:spPr>
          <a:xfrm>
            <a:off x="5636525" y="5213482"/>
            <a:ext cx="3043450" cy="1169551"/>
          </a:xfrm>
          <a:prstGeom prst="rect">
            <a:avLst/>
          </a:prstGeom>
          <a:noFill/>
        </p:spPr>
        <p:txBody>
          <a:bodyPr wrap="square" rtlCol="0">
            <a:spAutoFit/>
          </a:bodyPr>
          <a:lstStyle/>
          <a:p>
            <a:pPr algn="ctr"/>
            <a:r>
              <a:rPr lang="en-US" sz="1400" dirty="0" smtClean="0"/>
              <a:t>PROGRESS ON UNDERSTANDING COMPONENT REQUIREMENTS FOR ALMOST EVERY PART OF COOLING CHANNEL</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200" smtClean="0"/>
              <a:t>A VISION</a:t>
            </a:r>
            <a:endParaRPr lang="en-US" sz="200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solidFill>
                  <a:schemeClr val="tx1">
                    <a:tint val="75000"/>
                  </a:schemeClr>
                </a:solidFill>
                <a:latin typeface="+mn-lt"/>
              </a:rPr>
              <a:t>STEVE GEER                Accel. Sector Planning &amp; Strategy          Naperville                         27-28 October, 2011</a:t>
            </a:r>
            <a:endParaRPr lang="en-US" dirty="0">
              <a:solidFill>
                <a:schemeClr val="tx1">
                  <a:tint val="75000"/>
                </a:schemeClr>
              </a:solidFill>
              <a:latin typeface="+mn-lt"/>
            </a:endParaRPr>
          </a:p>
        </p:txBody>
      </p:sp>
      <p:pic>
        <p:nvPicPr>
          <p:cNvPr id="29701" name="Picture 6" descr="17_Project X.jpg                                               004145A0Macintosh HD                   BCDA8BE4:"/>
          <p:cNvPicPr>
            <a:picLocks noChangeAspect="1" noChangeArrowheads="1"/>
          </p:cNvPicPr>
          <p:nvPr/>
        </p:nvPicPr>
        <p:blipFill>
          <a:blip r:embed="rId2"/>
          <a:srcRect/>
          <a:stretch>
            <a:fillRect/>
          </a:stretch>
        </p:blipFill>
        <p:spPr bwMode="auto">
          <a:xfrm>
            <a:off x="-1588" y="0"/>
            <a:ext cx="9145588" cy="6859588"/>
          </a:xfrm>
          <a:prstGeom prst="rect">
            <a:avLst/>
          </a:prstGeom>
          <a:noFill/>
          <a:ln w="9525">
            <a:noFill/>
            <a:miter lim="800000"/>
            <a:headEnd/>
            <a:tailEnd/>
          </a:ln>
        </p:spPr>
      </p:pic>
      <p:sp>
        <p:nvSpPr>
          <p:cNvPr id="42" name="Rectangle 41"/>
          <p:cNvSpPr/>
          <p:nvPr/>
        </p:nvSpPr>
        <p:spPr>
          <a:xfrm>
            <a:off x="0" y="0"/>
            <a:ext cx="2667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Box 4"/>
          <p:cNvSpPr txBox="1">
            <a:spLocks noChangeArrowheads="1"/>
          </p:cNvSpPr>
          <p:nvPr/>
        </p:nvSpPr>
        <p:spPr bwMode="auto">
          <a:xfrm>
            <a:off x="4419600" y="4319588"/>
            <a:ext cx="3324225" cy="1243012"/>
          </a:xfrm>
          <a:prstGeom prst="rect">
            <a:avLst/>
          </a:prstGeom>
          <a:noFill/>
          <a:ln w="9525">
            <a:noFill/>
            <a:miter lim="800000"/>
            <a:headEnd/>
            <a:tailEnd/>
          </a:ln>
        </p:spPr>
        <p:txBody>
          <a:bodyPr>
            <a:spAutoFit/>
          </a:bodyPr>
          <a:lstStyle/>
          <a:p>
            <a:pPr algn="ctr">
              <a:defRPr/>
            </a:pPr>
            <a:r>
              <a:rPr lang="en-US" dirty="0">
                <a:solidFill>
                  <a:srgbClr val="00FFFF"/>
                </a:solidFill>
                <a:effectLst>
                  <a:outerShdw blurRad="38100" dist="38100" dir="2700000" algn="tl">
                    <a:srgbClr val="000000">
                      <a:alpha val="43137"/>
                    </a:srgbClr>
                  </a:outerShdw>
                </a:effectLst>
              </a:rPr>
              <a:t>2 MW at ~3 GeV</a:t>
            </a:r>
          </a:p>
          <a:p>
            <a:pPr algn="ctr">
              <a:defRPr/>
            </a:pPr>
            <a:r>
              <a:rPr lang="en-US" dirty="0">
                <a:solidFill>
                  <a:srgbClr val="00FFFF"/>
                </a:solidFill>
                <a:effectLst>
                  <a:outerShdw blurRad="38100" dist="38100" dir="2700000" algn="tl">
                    <a:srgbClr val="000000">
                      <a:alpha val="43137"/>
                    </a:srgbClr>
                  </a:outerShdw>
                </a:effectLst>
              </a:rPr>
              <a:t>flexible time structure</a:t>
            </a:r>
          </a:p>
          <a:p>
            <a:pPr algn="ctr">
              <a:defRPr/>
            </a:pPr>
            <a:r>
              <a:rPr lang="en-US" dirty="0">
                <a:solidFill>
                  <a:srgbClr val="00FFFF"/>
                </a:solidFill>
                <a:effectLst>
                  <a:outerShdw blurRad="38100" dist="38100" dir="2700000" algn="tl">
                    <a:srgbClr val="000000">
                      <a:alpha val="43137"/>
                    </a:srgbClr>
                  </a:outerShdw>
                </a:effectLst>
              </a:rPr>
              <a:t>and pulse intensities</a:t>
            </a:r>
          </a:p>
        </p:txBody>
      </p:sp>
      <p:sp>
        <p:nvSpPr>
          <p:cNvPr id="44" name="TextBox 43"/>
          <p:cNvSpPr txBox="1">
            <a:spLocks noChangeArrowheads="1"/>
          </p:cNvSpPr>
          <p:nvPr/>
        </p:nvSpPr>
        <p:spPr bwMode="auto">
          <a:xfrm rot="600000">
            <a:off x="1876425" y="3660775"/>
            <a:ext cx="2563813" cy="769938"/>
          </a:xfrm>
          <a:prstGeom prst="rect">
            <a:avLst/>
          </a:prstGeom>
          <a:noFill/>
          <a:ln w="9525">
            <a:noFill/>
            <a:miter lim="800000"/>
            <a:headEnd/>
            <a:tailEnd/>
          </a:ln>
        </p:spPr>
        <p:txBody>
          <a:bodyPr>
            <a:spAutoFit/>
          </a:bodyPr>
          <a:lstStyle/>
          <a:p>
            <a:pPr algn="ctr">
              <a:defRPr/>
            </a:pPr>
            <a:r>
              <a:rPr lang="en-US" sz="2000" dirty="0">
                <a:solidFill>
                  <a:srgbClr val="FF9900"/>
                </a:solidFill>
                <a:effectLst>
                  <a:outerShdw blurRad="38100" dist="38100" dir="2700000" algn="tl">
                    <a:srgbClr val="000000">
                      <a:alpha val="43137"/>
                    </a:srgbClr>
                  </a:outerShdw>
                </a:effectLst>
              </a:rPr>
              <a:t>2 MW (60-120 GeV)</a:t>
            </a:r>
          </a:p>
          <a:p>
            <a:pPr algn="ctr">
              <a:defRPr/>
            </a:pPr>
            <a:r>
              <a:rPr lang="en-US" sz="2000" dirty="0">
                <a:solidFill>
                  <a:srgbClr val="FF9900"/>
                </a:solidFill>
                <a:effectLst>
                  <a:outerShdw blurRad="38100" dist="38100" dir="2700000" algn="tl">
                    <a:srgbClr val="000000">
                      <a:alpha val="43137"/>
                    </a:srgbClr>
                  </a:outerShdw>
                </a:effectLst>
              </a:rPr>
              <a:t>1300 km</a:t>
            </a:r>
          </a:p>
        </p:txBody>
      </p:sp>
      <p:sp>
        <p:nvSpPr>
          <p:cNvPr id="29705" name="TextBox 44"/>
          <p:cNvSpPr txBox="1">
            <a:spLocks noChangeArrowheads="1"/>
          </p:cNvSpPr>
          <p:nvPr/>
        </p:nvSpPr>
        <p:spPr bwMode="auto">
          <a:xfrm>
            <a:off x="443552" y="381000"/>
            <a:ext cx="1796262" cy="707886"/>
          </a:xfrm>
          <a:prstGeom prst="rect">
            <a:avLst/>
          </a:prstGeom>
          <a:noFill/>
          <a:ln w="9525">
            <a:noFill/>
            <a:miter lim="800000"/>
            <a:headEnd/>
            <a:tailEnd/>
          </a:ln>
        </p:spPr>
        <p:txBody>
          <a:bodyPr wrap="none">
            <a:spAutoFit/>
          </a:bodyPr>
          <a:lstStyle/>
          <a:p>
            <a:pPr algn="ctr"/>
            <a:r>
              <a:rPr lang="en-US" sz="2000" dirty="0" smtClean="0">
                <a:solidFill>
                  <a:schemeClr val="bg1"/>
                </a:solidFill>
              </a:rPr>
              <a:t>START  </a:t>
            </a:r>
            <a:r>
              <a:rPr lang="en-US" sz="2000" dirty="0">
                <a:solidFill>
                  <a:schemeClr val="bg1"/>
                </a:solidFill>
              </a:rPr>
              <a:t>WITH</a:t>
            </a:r>
            <a:br>
              <a:rPr lang="en-US" sz="2000" dirty="0">
                <a:solidFill>
                  <a:schemeClr val="bg1"/>
                </a:solidFill>
              </a:rPr>
            </a:br>
            <a:r>
              <a:rPr lang="en-US" sz="2000" dirty="0">
                <a:solidFill>
                  <a:schemeClr val="bg1"/>
                </a:solidFill>
              </a:rPr>
              <a:t>PROJECT </a:t>
            </a:r>
            <a:r>
              <a:rPr lang="en-US" sz="2000" dirty="0" smtClean="0">
                <a:solidFill>
                  <a:schemeClr val="bg1"/>
                </a:solidFill>
              </a:rPr>
              <a:t> X</a:t>
            </a:r>
            <a:endParaRPr lang="en-US" sz="2000" dirty="0">
              <a:solidFill>
                <a:schemeClr val="bg1"/>
              </a:solidFill>
            </a:endParaRPr>
          </a:p>
        </p:txBody>
      </p:sp>
      <p:sp>
        <p:nvSpPr>
          <p:cNvPr id="29706" name="TextBox 45"/>
          <p:cNvSpPr txBox="1">
            <a:spLocks noChangeArrowheads="1"/>
          </p:cNvSpPr>
          <p:nvPr/>
        </p:nvSpPr>
        <p:spPr bwMode="auto">
          <a:xfrm>
            <a:off x="420688" y="1295400"/>
            <a:ext cx="1865312" cy="2032000"/>
          </a:xfrm>
          <a:prstGeom prst="rect">
            <a:avLst/>
          </a:prstGeom>
          <a:noFill/>
          <a:ln w="9525">
            <a:noFill/>
            <a:miter lim="800000"/>
            <a:headEnd/>
            <a:tailEnd/>
          </a:ln>
        </p:spPr>
        <p:txBody>
          <a:bodyPr wrap="none">
            <a:spAutoFit/>
          </a:bodyPr>
          <a:lstStyle/>
          <a:p>
            <a:r>
              <a:rPr lang="en-US" dirty="0">
                <a:solidFill>
                  <a:schemeClr val="bg1"/>
                </a:solidFill>
              </a:rPr>
              <a:t>Neutrinos</a:t>
            </a:r>
          </a:p>
          <a:p>
            <a:r>
              <a:rPr lang="en-US" dirty="0" err="1">
                <a:solidFill>
                  <a:schemeClr val="bg1"/>
                </a:solidFill>
              </a:rPr>
              <a:t>Muons</a:t>
            </a:r>
            <a:endParaRPr lang="en-US" dirty="0">
              <a:solidFill>
                <a:schemeClr val="bg1"/>
              </a:solidFill>
            </a:endParaRPr>
          </a:p>
          <a:p>
            <a:r>
              <a:rPr lang="en-US" dirty="0" err="1">
                <a:solidFill>
                  <a:schemeClr val="bg1"/>
                </a:solidFill>
              </a:rPr>
              <a:t>Kaons</a:t>
            </a:r>
            <a:endParaRPr lang="en-US" dirty="0">
              <a:solidFill>
                <a:schemeClr val="bg1"/>
              </a:solidFill>
            </a:endParaRPr>
          </a:p>
          <a:p>
            <a:r>
              <a:rPr lang="en-US" dirty="0" smtClean="0">
                <a:solidFill>
                  <a:schemeClr val="bg1"/>
                </a:solidFill>
              </a:rPr>
              <a:t>Nuclei</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“simultaneously”</a:t>
            </a:r>
          </a:p>
        </p:txBody>
      </p:sp>
      <p:sp>
        <p:nvSpPr>
          <p:cNvPr id="47" name="Freeform 46"/>
          <p:cNvSpPr/>
          <p:nvPr/>
        </p:nvSpPr>
        <p:spPr>
          <a:xfrm>
            <a:off x="6219825" y="1619250"/>
            <a:ext cx="295275" cy="295275"/>
          </a:xfrm>
          <a:custGeom>
            <a:avLst/>
            <a:gdLst>
              <a:gd name="connsiteX0" fmla="*/ 0 w 295275"/>
              <a:gd name="connsiteY0" fmla="*/ 228600 h 295275"/>
              <a:gd name="connsiteX1" fmla="*/ 219075 w 295275"/>
              <a:gd name="connsiteY1" fmla="*/ 0 h 295275"/>
              <a:gd name="connsiteX2" fmla="*/ 295275 w 295275"/>
              <a:gd name="connsiteY2" fmla="*/ 57150 h 295275"/>
              <a:gd name="connsiteX3" fmla="*/ 104775 w 295275"/>
              <a:gd name="connsiteY3" fmla="*/ 295275 h 295275"/>
            </a:gdLst>
            <a:ahLst/>
            <a:cxnLst>
              <a:cxn ang="0">
                <a:pos x="connsiteX0" y="connsiteY0"/>
              </a:cxn>
              <a:cxn ang="0">
                <a:pos x="connsiteX1" y="connsiteY1"/>
              </a:cxn>
              <a:cxn ang="0">
                <a:pos x="connsiteX2" y="connsiteY2"/>
              </a:cxn>
              <a:cxn ang="0">
                <a:pos x="connsiteX3" y="connsiteY3"/>
              </a:cxn>
            </a:cxnLst>
            <a:rect l="l" t="t" r="r" b="b"/>
            <a:pathLst>
              <a:path w="295275" h="295275">
                <a:moveTo>
                  <a:pt x="0" y="228600"/>
                </a:moveTo>
                <a:lnTo>
                  <a:pt x="219075" y="0"/>
                </a:lnTo>
                <a:lnTo>
                  <a:pt x="295275" y="57150"/>
                </a:lnTo>
                <a:lnTo>
                  <a:pt x="104775" y="295275"/>
                </a:lnTo>
              </a:path>
            </a:pathLst>
          </a:custGeom>
          <a:solidFill>
            <a:schemeClr val="bg1">
              <a:lumMod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Slide Number Placeholder 12"/>
          <p:cNvSpPr>
            <a:spLocks noGrp="1"/>
          </p:cNvSpPr>
          <p:nvPr>
            <p:ph type="sldNum" sz="quarter" idx="12"/>
          </p:nvPr>
        </p:nvSpPr>
        <p:spPr/>
        <p:txBody>
          <a:bodyPr/>
          <a:lstStyle/>
          <a:p>
            <a:pPr>
              <a:defRPr/>
            </a:pPr>
            <a:fld id="{9AFA9E42-8D75-4234-963E-9D8417C849F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200" smtClean="0"/>
              <a:t>A VISION</a:t>
            </a:r>
            <a:endParaRPr lang="en-US" sz="200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solidFill>
                  <a:schemeClr val="tx1">
                    <a:tint val="75000"/>
                  </a:schemeClr>
                </a:solidFill>
                <a:latin typeface="+mn-lt"/>
              </a:rPr>
              <a:t>STEVE GEER                Accel. Sector Planning &amp; Strategy          Naperville                         27-28 October, 2011</a:t>
            </a:r>
            <a:endParaRPr lang="en-US" dirty="0">
              <a:solidFill>
                <a:schemeClr val="tx1">
                  <a:tint val="75000"/>
                </a:schemeClr>
              </a:solidFill>
              <a:latin typeface="+mn-lt"/>
            </a:endParaRPr>
          </a:p>
        </p:txBody>
      </p:sp>
      <p:pic>
        <p:nvPicPr>
          <p:cNvPr id="30725" name="Picture 6" descr="17_Project X.jpg                                               004145A0Macintosh HD                   BCDA8BE4:"/>
          <p:cNvPicPr>
            <a:picLocks noChangeAspect="1" noChangeArrowheads="1"/>
          </p:cNvPicPr>
          <p:nvPr/>
        </p:nvPicPr>
        <p:blipFill>
          <a:blip r:embed="rId2"/>
          <a:srcRect/>
          <a:stretch>
            <a:fillRect/>
          </a:stretch>
        </p:blipFill>
        <p:spPr bwMode="auto">
          <a:xfrm>
            <a:off x="0" y="0"/>
            <a:ext cx="9145588" cy="6859588"/>
          </a:xfrm>
          <a:prstGeom prst="rect">
            <a:avLst/>
          </a:prstGeom>
          <a:solidFill>
            <a:srgbClr val="FFFF00"/>
          </a:solidFill>
          <a:ln w="28575">
            <a:solidFill>
              <a:srgbClr val="FFFF00"/>
            </a:solidFill>
            <a:miter lim="800000"/>
            <a:headEnd/>
            <a:tailEnd/>
          </a:ln>
        </p:spPr>
      </p:pic>
      <p:sp>
        <p:nvSpPr>
          <p:cNvPr id="42" name="Rectangle 41"/>
          <p:cNvSpPr/>
          <p:nvPr/>
        </p:nvSpPr>
        <p:spPr>
          <a:xfrm>
            <a:off x="0" y="0"/>
            <a:ext cx="2667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7" name="TextBox 44"/>
          <p:cNvSpPr txBox="1">
            <a:spLocks noChangeArrowheads="1"/>
          </p:cNvSpPr>
          <p:nvPr/>
        </p:nvSpPr>
        <p:spPr bwMode="auto">
          <a:xfrm>
            <a:off x="531813" y="228600"/>
            <a:ext cx="1525587" cy="1016000"/>
          </a:xfrm>
          <a:prstGeom prst="rect">
            <a:avLst/>
          </a:prstGeom>
          <a:noFill/>
          <a:ln w="9525">
            <a:noFill/>
            <a:miter lim="800000"/>
            <a:headEnd/>
            <a:tailEnd/>
          </a:ln>
        </p:spPr>
        <p:txBody>
          <a:bodyPr wrap="none">
            <a:spAutoFit/>
          </a:bodyPr>
          <a:lstStyle/>
          <a:p>
            <a:pPr algn="ctr"/>
            <a:r>
              <a:rPr lang="en-US" sz="2000">
                <a:solidFill>
                  <a:schemeClr val="bg1"/>
                </a:solidFill>
              </a:rPr>
              <a:t>ADD </a:t>
            </a:r>
            <a:br>
              <a:rPr lang="en-US" sz="2000">
                <a:solidFill>
                  <a:schemeClr val="bg1"/>
                </a:solidFill>
              </a:rPr>
            </a:br>
            <a:r>
              <a:rPr lang="en-US" sz="2000">
                <a:solidFill>
                  <a:schemeClr val="bg1"/>
                </a:solidFill>
              </a:rPr>
              <a:t>NEUTRINO</a:t>
            </a:r>
          </a:p>
          <a:p>
            <a:pPr algn="ctr"/>
            <a:r>
              <a:rPr lang="en-US" sz="2000">
                <a:solidFill>
                  <a:schemeClr val="bg1"/>
                </a:solidFill>
              </a:rPr>
              <a:t>FACTORY</a:t>
            </a:r>
          </a:p>
        </p:txBody>
      </p:sp>
      <p:sp>
        <p:nvSpPr>
          <p:cNvPr id="30728" name="TextBox 45"/>
          <p:cNvSpPr txBox="1">
            <a:spLocks noChangeArrowheads="1"/>
          </p:cNvSpPr>
          <p:nvPr/>
        </p:nvSpPr>
        <p:spPr bwMode="auto">
          <a:xfrm>
            <a:off x="152400" y="2000250"/>
            <a:ext cx="2492375" cy="2584450"/>
          </a:xfrm>
          <a:prstGeom prst="rect">
            <a:avLst/>
          </a:prstGeom>
          <a:noFill/>
          <a:ln w="9525">
            <a:noFill/>
            <a:miter lim="800000"/>
            <a:headEnd/>
            <a:tailEnd/>
          </a:ln>
        </p:spPr>
        <p:txBody>
          <a:bodyPr wrap="none">
            <a:spAutoFit/>
          </a:bodyPr>
          <a:lstStyle/>
          <a:p>
            <a:r>
              <a:rPr lang="en-US" dirty="0" smtClean="0">
                <a:solidFill>
                  <a:schemeClr val="bg1"/>
                </a:solidFill>
              </a:rPr>
              <a:t>Enhanced Neutrinos</a:t>
            </a:r>
            <a:endParaRPr lang="en-US" dirty="0">
              <a:solidFill>
                <a:schemeClr val="bg1"/>
              </a:solidFill>
            </a:endParaRPr>
          </a:p>
          <a:p>
            <a:r>
              <a:rPr lang="en-US" dirty="0">
                <a:solidFill>
                  <a:schemeClr val="bg1"/>
                </a:solidFill>
              </a:rPr>
              <a:t>Enhanced </a:t>
            </a:r>
            <a:r>
              <a:rPr lang="en-US" dirty="0" err="1">
                <a:solidFill>
                  <a:schemeClr val="bg1"/>
                </a:solidFill>
              </a:rPr>
              <a:t>Muons</a:t>
            </a:r>
            <a:endParaRPr lang="en-US" dirty="0">
              <a:solidFill>
                <a:schemeClr val="bg1"/>
              </a:solidFill>
            </a:endParaRPr>
          </a:p>
          <a:p>
            <a:r>
              <a:rPr lang="en-US" dirty="0" err="1">
                <a:solidFill>
                  <a:schemeClr val="bg1"/>
                </a:solidFill>
              </a:rPr>
              <a:t>Muon</a:t>
            </a:r>
            <a:r>
              <a:rPr lang="en-US" dirty="0">
                <a:solidFill>
                  <a:schemeClr val="bg1"/>
                </a:solidFill>
              </a:rPr>
              <a:t> Collider test bed</a:t>
            </a:r>
          </a:p>
          <a:p>
            <a:r>
              <a:rPr lang="en-US" dirty="0" err="1">
                <a:solidFill>
                  <a:schemeClr val="bg1"/>
                </a:solidFill>
              </a:rPr>
              <a:t>Kaons</a:t>
            </a:r>
            <a:endParaRPr lang="en-US" dirty="0">
              <a:solidFill>
                <a:schemeClr val="bg1"/>
              </a:solidFill>
            </a:endParaRPr>
          </a:p>
          <a:p>
            <a:r>
              <a:rPr lang="en-US" dirty="0" smtClean="0">
                <a:solidFill>
                  <a:schemeClr val="bg1"/>
                </a:solidFill>
              </a:rPr>
              <a:t>Nuclei</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“simultaneously”</a:t>
            </a:r>
          </a:p>
          <a:p>
            <a:endParaRPr lang="en-US" dirty="0">
              <a:solidFill>
                <a:schemeClr val="bg1"/>
              </a:solidFill>
            </a:endParaRPr>
          </a:p>
        </p:txBody>
      </p:sp>
      <p:sp>
        <p:nvSpPr>
          <p:cNvPr id="12" name="Oval 11"/>
          <p:cNvSpPr/>
          <p:nvPr/>
        </p:nvSpPr>
        <p:spPr>
          <a:xfrm>
            <a:off x="4219575" y="4748213"/>
            <a:ext cx="228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4129088" y="4038600"/>
            <a:ext cx="123825" cy="809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731" name="Group 48"/>
          <p:cNvGrpSpPr>
            <a:grpSpLocks/>
          </p:cNvGrpSpPr>
          <p:nvPr/>
        </p:nvGrpSpPr>
        <p:grpSpPr bwMode="auto">
          <a:xfrm rot="-1920000">
            <a:off x="4338638" y="4457700"/>
            <a:ext cx="957262" cy="590550"/>
            <a:chOff x="4338636" y="4724366"/>
            <a:chExt cx="957336" cy="590600"/>
          </a:xfrm>
        </p:grpSpPr>
        <p:sp>
          <p:nvSpPr>
            <p:cNvPr id="13" name="Freeform 12"/>
            <p:cNvSpPr/>
            <p:nvPr/>
          </p:nvSpPr>
          <p:spPr>
            <a:xfrm>
              <a:off x="4337857" y="4735246"/>
              <a:ext cx="368328" cy="96846"/>
            </a:xfrm>
            <a:custGeom>
              <a:avLst/>
              <a:gdLst>
                <a:gd name="connsiteX0" fmla="*/ 0 w 368300"/>
                <a:gd name="connsiteY0" fmla="*/ 11906 h 96837"/>
                <a:gd name="connsiteX1" fmla="*/ 228600 w 368300"/>
                <a:gd name="connsiteY1" fmla="*/ 11906 h 96837"/>
                <a:gd name="connsiteX2" fmla="*/ 347663 w 368300"/>
                <a:gd name="connsiteY2" fmla="*/ 83343 h 96837"/>
                <a:gd name="connsiteX3" fmla="*/ 352425 w 368300"/>
                <a:gd name="connsiteY3" fmla="*/ 92868 h 96837"/>
              </a:gdLst>
              <a:ahLst/>
              <a:cxnLst>
                <a:cxn ang="0">
                  <a:pos x="connsiteX0" y="connsiteY0"/>
                </a:cxn>
                <a:cxn ang="0">
                  <a:pos x="connsiteX1" y="connsiteY1"/>
                </a:cxn>
                <a:cxn ang="0">
                  <a:pos x="connsiteX2" y="connsiteY2"/>
                </a:cxn>
                <a:cxn ang="0">
                  <a:pos x="connsiteX3" y="connsiteY3"/>
                </a:cxn>
              </a:cxnLst>
              <a:rect l="l" t="t" r="r" b="b"/>
              <a:pathLst>
                <a:path w="368300" h="96837">
                  <a:moveTo>
                    <a:pt x="0" y="11906"/>
                  </a:moveTo>
                  <a:cubicBezTo>
                    <a:pt x="85328" y="5953"/>
                    <a:pt x="170656" y="0"/>
                    <a:pt x="228600" y="11906"/>
                  </a:cubicBezTo>
                  <a:cubicBezTo>
                    <a:pt x="286544" y="23812"/>
                    <a:pt x="327026" y="69849"/>
                    <a:pt x="347663" y="83343"/>
                  </a:cubicBezTo>
                  <a:cubicBezTo>
                    <a:pt x="368300" y="96837"/>
                    <a:pt x="360362" y="94852"/>
                    <a:pt x="352425" y="92868"/>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ectangle 13"/>
            <p:cNvSpPr/>
            <p:nvPr/>
          </p:nvSpPr>
          <p:spPr>
            <a:xfrm rot="-2160000">
              <a:off x="4669403" y="4819814"/>
              <a:ext cx="71444" cy="6668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p:cNvCxnSpPr>
              <a:stCxn id="14" idx="2"/>
            </p:cNvCxnSpPr>
            <p:nvPr/>
          </p:nvCxnSpPr>
          <p:spPr>
            <a:xfrm rot="16200000" flipH="1">
              <a:off x="4714793" y="4890674"/>
              <a:ext cx="293713" cy="27783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0738" name="Group 22"/>
            <p:cNvGrpSpPr>
              <a:grpSpLocks/>
            </p:cNvGrpSpPr>
            <p:nvPr/>
          </p:nvGrpSpPr>
          <p:grpSpPr bwMode="auto">
            <a:xfrm>
              <a:off x="5019746" y="5033977"/>
              <a:ext cx="276226" cy="280989"/>
              <a:chOff x="5005457" y="4900613"/>
              <a:chExt cx="276226" cy="280989"/>
            </a:xfrm>
          </p:grpSpPr>
          <p:sp>
            <p:nvSpPr>
              <p:cNvPr id="18" name="Oval 17"/>
              <p:cNvSpPr/>
              <p:nvPr/>
            </p:nvSpPr>
            <p:spPr>
              <a:xfrm>
                <a:off x="5004020" y="4896859"/>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165760" y="5063451"/>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a:stCxn id="18" idx="5"/>
                <a:endCxn id="19" idx="1"/>
              </p:cNvCxnSpPr>
              <p:nvPr/>
            </p:nvCxnSpPr>
            <p:spPr>
              <a:xfrm rot="16200000" flipH="1">
                <a:off x="5100236" y="4999060"/>
                <a:ext cx="87319" cy="8255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4995732" y="5166529"/>
              <a:ext cx="200040" cy="52391"/>
            </a:xfrm>
            <a:custGeom>
              <a:avLst/>
              <a:gdLst>
                <a:gd name="connsiteX0" fmla="*/ 0 w 200025"/>
                <a:gd name="connsiteY0" fmla="*/ 0 h 52387"/>
                <a:gd name="connsiteX1" fmla="*/ 71437 w 200025"/>
                <a:gd name="connsiteY1" fmla="*/ 23812 h 52387"/>
                <a:gd name="connsiteX2" fmla="*/ 147637 w 200025"/>
                <a:gd name="connsiteY2" fmla="*/ 14287 h 52387"/>
                <a:gd name="connsiteX3" fmla="*/ 200025 w 200025"/>
                <a:gd name="connsiteY3" fmla="*/ 52387 h 52387"/>
                <a:gd name="connsiteX4" fmla="*/ 200025 w 200025"/>
                <a:gd name="connsiteY4" fmla="*/ 52387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2387">
                  <a:moveTo>
                    <a:pt x="0" y="0"/>
                  </a:moveTo>
                  <a:cubicBezTo>
                    <a:pt x="23415" y="10715"/>
                    <a:pt x="46831" y="21431"/>
                    <a:pt x="71437" y="23812"/>
                  </a:cubicBezTo>
                  <a:cubicBezTo>
                    <a:pt x="96043" y="26193"/>
                    <a:pt x="126206" y="9525"/>
                    <a:pt x="147637" y="14287"/>
                  </a:cubicBezTo>
                  <a:cubicBezTo>
                    <a:pt x="169068" y="19049"/>
                    <a:pt x="200025" y="52387"/>
                    <a:pt x="200025" y="52387"/>
                  </a:cubicBezTo>
                  <a:lnTo>
                    <a:pt x="200025" y="52387"/>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a:off x="5067647" y="4904693"/>
              <a:ext cx="123835" cy="300063"/>
            </a:xfrm>
            <a:custGeom>
              <a:avLst/>
              <a:gdLst>
                <a:gd name="connsiteX0" fmla="*/ 123825 w 123825"/>
                <a:gd name="connsiteY0" fmla="*/ 300038 h 300038"/>
                <a:gd name="connsiteX1" fmla="*/ 95250 w 123825"/>
                <a:gd name="connsiteY1" fmla="*/ 257175 h 300038"/>
                <a:gd name="connsiteX2" fmla="*/ 109538 w 123825"/>
                <a:gd name="connsiteY2" fmla="*/ 171450 h 300038"/>
                <a:gd name="connsiteX3" fmla="*/ 109538 w 123825"/>
                <a:gd name="connsiteY3" fmla="*/ 114300 h 300038"/>
                <a:gd name="connsiteX4" fmla="*/ 95250 w 123825"/>
                <a:gd name="connsiteY4" fmla="*/ 71438 h 300038"/>
                <a:gd name="connsiteX5" fmla="*/ 38100 w 123825"/>
                <a:gd name="connsiteY5" fmla="*/ 23813 h 300038"/>
                <a:gd name="connsiteX6" fmla="*/ 0 w 123825"/>
                <a:gd name="connsiteY6"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300038">
                  <a:moveTo>
                    <a:pt x="123825" y="300038"/>
                  </a:moveTo>
                  <a:cubicBezTo>
                    <a:pt x="110728" y="289322"/>
                    <a:pt x="97631" y="278606"/>
                    <a:pt x="95250" y="257175"/>
                  </a:cubicBezTo>
                  <a:cubicBezTo>
                    <a:pt x="92869" y="235744"/>
                    <a:pt x="107157" y="195263"/>
                    <a:pt x="109538" y="171450"/>
                  </a:cubicBezTo>
                  <a:cubicBezTo>
                    <a:pt x="111919" y="147637"/>
                    <a:pt x="111919" y="130969"/>
                    <a:pt x="109538" y="114300"/>
                  </a:cubicBezTo>
                  <a:cubicBezTo>
                    <a:pt x="107157" y="97631"/>
                    <a:pt x="107156" y="86519"/>
                    <a:pt x="95250" y="71438"/>
                  </a:cubicBezTo>
                  <a:cubicBezTo>
                    <a:pt x="83344" y="56357"/>
                    <a:pt x="53975" y="35719"/>
                    <a:pt x="38100" y="23813"/>
                  </a:cubicBezTo>
                  <a:cubicBezTo>
                    <a:pt x="22225" y="11907"/>
                    <a:pt x="11112" y="5953"/>
                    <a:pt x="0" y="0"/>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0741" name="Group 47"/>
            <p:cNvGrpSpPr>
              <a:grpSpLocks/>
            </p:cNvGrpSpPr>
            <p:nvPr/>
          </p:nvGrpSpPr>
          <p:grpSpPr bwMode="auto">
            <a:xfrm rot="-60000">
              <a:off x="4810158" y="4724366"/>
              <a:ext cx="276226" cy="280989"/>
              <a:chOff x="5172146" y="4148043"/>
              <a:chExt cx="276226" cy="280989"/>
            </a:xfrm>
          </p:grpSpPr>
          <p:grpSp>
            <p:nvGrpSpPr>
              <p:cNvPr id="30742" name="Group 39"/>
              <p:cNvGrpSpPr>
                <a:grpSpLocks/>
              </p:cNvGrpSpPr>
              <p:nvPr/>
            </p:nvGrpSpPr>
            <p:grpSpPr bwMode="auto">
              <a:xfrm>
                <a:off x="5172146" y="4148043"/>
                <a:ext cx="276226" cy="280989"/>
                <a:chOff x="5172146" y="4148043"/>
                <a:chExt cx="276226" cy="280989"/>
              </a:xfrm>
            </p:grpSpPr>
            <p:sp>
              <p:nvSpPr>
                <p:cNvPr id="34" name="Oval 33"/>
                <p:cNvSpPr/>
                <p:nvPr/>
              </p:nvSpPr>
              <p:spPr>
                <a:xfrm>
                  <a:off x="5171403" y="4145017"/>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334137" y="4311276"/>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a:stCxn id="34" idx="3"/>
                  <a:endCxn id="35" idx="3"/>
                </p:cNvCxnSpPr>
                <p:nvPr/>
              </p:nvCxnSpPr>
              <p:spPr>
                <a:xfrm rot="16200000" flipH="1">
                  <a:off x="5188087" y="4244649"/>
                  <a:ext cx="166702" cy="1619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5272651" y="4172732"/>
                  <a:ext cx="166701" cy="1619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7" name="Freeform 46"/>
              <p:cNvSpPr/>
              <p:nvPr/>
            </p:nvSpPr>
            <p:spPr>
              <a:xfrm>
                <a:off x="5200646" y="4181302"/>
                <a:ext cx="219092" cy="215918"/>
              </a:xfrm>
              <a:custGeom>
                <a:avLst/>
                <a:gdLst>
                  <a:gd name="connsiteX0" fmla="*/ 61912 w 219075"/>
                  <a:gd name="connsiteY0" fmla="*/ 114300 h 215480"/>
                  <a:gd name="connsiteX1" fmla="*/ 0 w 219075"/>
                  <a:gd name="connsiteY1" fmla="*/ 57150 h 215480"/>
                  <a:gd name="connsiteX2" fmla="*/ 85725 w 219075"/>
                  <a:gd name="connsiteY2" fmla="*/ 0 h 215480"/>
                  <a:gd name="connsiteX3" fmla="*/ 71437 w 219075"/>
                  <a:gd name="connsiteY3" fmla="*/ 9525 h 215480"/>
                  <a:gd name="connsiteX4" fmla="*/ 104775 w 219075"/>
                  <a:gd name="connsiteY4" fmla="*/ 42863 h 215480"/>
                  <a:gd name="connsiteX5" fmla="*/ 180975 w 219075"/>
                  <a:gd name="connsiteY5" fmla="*/ 123825 h 215480"/>
                  <a:gd name="connsiteX6" fmla="*/ 219075 w 219075"/>
                  <a:gd name="connsiteY6" fmla="*/ 152400 h 215480"/>
                  <a:gd name="connsiteX7" fmla="*/ 157162 w 219075"/>
                  <a:gd name="connsiteY7" fmla="*/ 214313 h 215480"/>
                  <a:gd name="connsiteX8" fmla="*/ 61912 w 219075"/>
                  <a:gd name="connsiteY8" fmla="*/ 114300 h 21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15480">
                    <a:moveTo>
                      <a:pt x="61912" y="114300"/>
                    </a:moveTo>
                    <a:lnTo>
                      <a:pt x="0" y="57150"/>
                    </a:lnTo>
                    <a:lnTo>
                      <a:pt x="85725" y="0"/>
                    </a:lnTo>
                    <a:lnTo>
                      <a:pt x="71437" y="9525"/>
                    </a:lnTo>
                    <a:lnTo>
                      <a:pt x="104775" y="42863"/>
                    </a:lnTo>
                    <a:lnTo>
                      <a:pt x="180975" y="123825"/>
                    </a:lnTo>
                    <a:lnTo>
                      <a:pt x="219075" y="152400"/>
                    </a:lnTo>
                    <a:cubicBezTo>
                      <a:pt x="160848" y="215480"/>
                      <a:pt x="190011" y="214313"/>
                      <a:pt x="157162" y="214313"/>
                    </a:cubicBezTo>
                    <a:lnTo>
                      <a:pt x="61912" y="1143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cxnSp>
        <p:nvCxnSpPr>
          <p:cNvPr id="51" name="Straight Arrow Connector 50"/>
          <p:cNvCxnSpPr/>
          <p:nvPr/>
        </p:nvCxnSpPr>
        <p:spPr>
          <a:xfrm rot="16200000" flipV="1">
            <a:off x="4210050" y="3971926"/>
            <a:ext cx="173037" cy="811212"/>
          </a:xfrm>
          <a:prstGeom prst="straightConnector1">
            <a:avLst/>
          </a:prstGeom>
          <a:ln w="28575">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6253163" y="1633538"/>
            <a:ext cx="223837" cy="257175"/>
          </a:xfrm>
          <a:custGeom>
            <a:avLst/>
            <a:gdLst>
              <a:gd name="connsiteX0" fmla="*/ 0 w 223837"/>
              <a:gd name="connsiteY0" fmla="*/ 214312 h 257175"/>
              <a:gd name="connsiteX1" fmla="*/ 180975 w 223837"/>
              <a:gd name="connsiteY1" fmla="*/ 0 h 257175"/>
              <a:gd name="connsiteX2" fmla="*/ 223837 w 223837"/>
              <a:gd name="connsiteY2" fmla="*/ 38100 h 257175"/>
              <a:gd name="connsiteX3" fmla="*/ 47625 w 223837"/>
              <a:gd name="connsiteY3" fmla="*/ 257175 h 257175"/>
              <a:gd name="connsiteX4" fmla="*/ 0 w 223837"/>
              <a:gd name="connsiteY4" fmla="*/ 214312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 h="257175">
                <a:moveTo>
                  <a:pt x="0" y="214312"/>
                </a:moveTo>
                <a:lnTo>
                  <a:pt x="180975" y="0"/>
                </a:lnTo>
                <a:lnTo>
                  <a:pt x="223837" y="38100"/>
                </a:lnTo>
                <a:lnTo>
                  <a:pt x="47625" y="257175"/>
                </a:lnTo>
                <a:lnTo>
                  <a:pt x="0" y="21431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4"/>
          <p:cNvSpPr txBox="1">
            <a:spLocks noChangeArrowheads="1"/>
          </p:cNvSpPr>
          <p:nvPr/>
        </p:nvSpPr>
        <p:spPr bwMode="auto">
          <a:xfrm rot="600000">
            <a:off x="1943100" y="3424238"/>
            <a:ext cx="2563813" cy="1016000"/>
          </a:xfrm>
          <a:prstGeom prst="rect">
            <a:avLst/>
          </a:prstGeom>
          <a:noFill/>
          <a:ln w="9525">
            <a:noFill/>
            <a:miter lim="800000"/>
            <a:headEnd/>
            <a:tailEnd/>
          </a:ln>
        </p:spPr>
        <p:txBody>
          <a:bodyPr>
            <a:spAutoFit/>
          </a:bodyPr>
          <a:lstStyle/>
          <a:p>
            <a:pPr algn="ctr">
              <a:defRPr/>
            </a:pPr>
            <a:r>
              <a:rPr lang="en-US" sz="2000" dirty="0">
                <a:solidFill>
                  <a:srgbClr val="FFFF00"/>
                </a:solidFill>
                <a:effectLst>
                  <a:outerShdw blurRad="38100" dist="38100" dir="2700000" algn="tl">
                    <a:srgbClr val="000000">
                      <a:alpha val="43137"/>
                    </a:srgbClr>
                  </a:outerShdw>
                </a:effectLst>
              </a:rPr>
              <a:t>4MW protons</a:t>
            </a:r>
          </a:p>
          <a:p>
            <a:pPr algn="ctr">
              <a:defRPr/>
            </a:pPr>
            <a:r>
              <a:rPr lang="en-US" sz="2000" dirty="0">
                <a:solidFill>
                  <a:srgbClr val="FFFF00"/>
                </a:solidFill>
                <a:effectLst>
                  <a:outerShdw blurRad="38100" dist="38100" dir="2700000" algn="tl">
                    <a:srgbClr val="000000">
                      <a:alpha val="43137"/>
                    </a:srgbClr>
                  </a:outerShdw>
                </a:effectLst>
              </a:rPr>
              <a:t>5 </a:t>
            </a:r>
            <a:r>
              <a:rPr lang="en-US" sz="2000" dirty="0" err="1">
                <a:solidFill>
                  <a:srgbClr val="FFFF00"/>
                </a:solidFill>
                <a:effectLst>
                  <a:outerShdw blurRad="38100" dist="38100" dir="2700000" algn="tl">
                    <a:srgbClr val="000000">
                      <a:alpha val="43137"/>
                    </a:srgbClr>
                  </a:outerShdw>
                </a:effectLst>
              </a:rPr>
              <a:t>GeV</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muons</a:t>
            </a:r>
            <a:endParaRPr lang="en-US" sz="2000" dirty="0">
              <a:solidFill>
                <a:srgbClr val="FFFF00"/>
              </a:solidFill>
              <a:effectLst>
                <a:outerShdw blurRad="38100" dist="38100" dir="2700000" algn="tl">
                  <a:srgbClr val="000000">
                    <a:alpha val="43137"/>
                  </a:srgbClr>
                </a:outerShdw>
              </a:effectLst>
            </a:endParaRPr>
          </a:p>
          <a:p>
            <a:pPr algn="ctr">
              <a:defRPr/>
            </a:pPr>
            <a:r>
              <a:rPr lang="en-US" sz="2000" dirty="0">
                <a:solidFill>
                  <a:srgbClr val="FFFF00"/>
                </a:solidFill>
                <a:effectLst>
                  <a:outerShdw blurRad="38100" dist="38100" dir="2700000" algn="tl">
                    <a:srgbClr val="000000">
                      <a:alpha val="43137"/>
                    </a:srgbClr>
                  </a:outerShdw>
                </a:effectLst>
              </a:rPr>
              <a:t>1300 km</a:t>
            </a:r>
          </a:p>
        </p:txBody>
      </p:sp>
      <p:sp>
        <p:nvSpPr>
          <p:cNvPr id="32" name="Slide Number Placeholder 31"/>
          <p:cNvSpPr>
            <a:spLocks noGrp="1"/>
          </p:cNvSpPr>
          <p:nvPr>
            <p:ph type="sldNum" sz="quarter" idx="12"/>
          </p:nvPr>
        </p:nvSpPr>
        <p:spPr/>
        <p:txBody>
          <a:bodyPr/>
          <a:lstStyle/>
          <a:p>
            <a:pPr>
              <a:defRPr/>
            </a:pPr>
            <a:fld id="{9AFA9E42-8D75-4234-963E-9D8417C849F1}"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3200" smtClean="0"/>
              <a:t>A VISION</a:t>
            </a:r>
            <a:endParaRPr lang="en-US" sz="200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solidFill>
                  <a:schemeClr val="tx1">
                    <a:tint val="75000"/>
                  </a:schemeClr>
                </a:solidFill>
                <a:latin typeface="+mn-lt"/>
              </a:rPr>
              <a:t>STEVE GEER                Accel. Sector Planning &amp; Strategy          Naperville                         27-28 October, 2011</a:t>
            </a:r>
            <a:endParaRPr lang="en-US" dirty="0">
              <a:solidFill>
                <a:schemeClr val="tx1">
                  <a:tint val="75000"/>
                </a:schemeClr>
              </a:solidFill>
              <a:latin typeface="+mn-lt"/>
            </a:endParaRPr>
          </a:p>
        </p:txBody>
      </p:sp>
      <p:pic>
        <p:nvPicPr>
          <p:cNvPr id="41" name="Picture 6" descr="17_Project X.jpg                                               004145A0Macintosh HD                   BCDA8BE4:"/>
          <p:cNvPicPr>
            <a:picLocks noChangeAspect="1" noChangeArrowheads="1"/>
          </p:cNvPicPr>
          <p:nvPr/>
        </p:nvPicPr>
        <p:blipFill>
          <a:blip r:embed="rId2"/>
          <a:srcRect/>
          <a:stretch>
            <a:fillRect/>
          </a:stretch>
        </p:blipFill>
        <p:spPr bwMode="auto">
          <a:xfrm>
            <a:off x="0" y="0"/>
            <a:ext cx="9145588" cy="6859588"/>
          </a:xfrm>
          <a:prstGeom prst="rect">
            <a:avLst/>
          </a:prstGeom>
          <a:solidFill>
            <a:srgbClr val="FFFF00"/>
          </a:solidFill>
          <a:ln w="28575">
            <a:solidFill>
              <a:srgbClr val="FFFF00"/>
            </a:solidFill>
            <a:miter lim="800000"/>
            <a:headEnd/>
            <a:tailEnd/>
          </a:ln>
          <a:effectLst>
            <a:outerShdw blurRad="50800" dist="38100" dir="13500000" algn="br" rotWithShape="0">
              <a:prstClr val="black">
                <a:alpha val="40000"/>
              </a:prstClr>
            </a:outerShdw>
          </a:effectLst>
        </p:spPr>
      </p:pic>
      <p:sp>
        <p:nvSpPr>
          <p:cNvPr id="42" name="Rectangle 41"/>
          <p:cNvSpPr/>
          <p:nvPr/>
        </p:nvSpPr>
        <p:spPr>
          <a:xfrm>
            <a:off x="0" y="0"/>
            <a:ext cx="2667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751" name="TextBox 44"/>
          <p:cNvSpPr txBox="1">
            <a:spLocks noChangeArrowheads="1"/>
          </p:cNvSpPr>
          <p:nvPr/>
        </p:nvSpPr>
        <p:spPr bwMode="auto">
          <a:xfrm>
            <a:off x="298450" y="1238250"/>
            <a:ext cx="1982788" cy="1385888"/>
          </a:xfrm>
          <a:prstGeom prst="rect">
            <a:avLst/>
          </a:prstGeom>
          <a:noFill/>
          <a:ln w="9525">
            <a:noFill/>
            <a:miter lim="800000"/>
            <a:headEnd/>
            <a:tailEnd/>
          </a:ln>
        </p:spPr>
        <p:txBody>
          <a:bodyPr wrap="none">
            <a:spAutoFit/>
          </a:bodyPr>
          <a:lstStyle/>
          <a:p>
            <a:pPr algn="ctr"/>
            <a:r>
              <a:rPr lang="en-US" sz="2800">
                <a:solidFill>
                  <a:schemeClr val="bg1"/>
                </a:solidFill>
              </a:rPr>
              <a:t>ADD </a:t>
            </a:r>
            <a:br>
              <a:rPr lang="en-US" sz="2800">
                <a:solidFill>
                  <a:schemeClr val="bg1"/>
                </a:solidFill>
              </a:rPr>
            </a:br>
            <a:r>
              <a:rPr lang="en-US" sz="2800">
                <a:solidFill>
                  <a:schemeClr val="bg1"/>
                </a:solidFill>
              </a:rPr>
              <a:t>MUON</a:t>
            </a:r>
            <a:br>
              <a:rPr lang="en-US" sz="2800">
                <a:solidFill>
                  <a:schemeClr val="bg1"/>
                </a:solidFill>
              </a:rPr>
            </a:br>
            <a:r>
              <a:rPr lang="en-US" sz="2800">
                <a:solidFill>
                  <a:schemeClr val="bg1"/>
                </a:solidFill>
              </a:rPr>
              <a:t>COLLIDER</a:t>
            </a:r>
          </a:p>
        </p:txBody>
      </p:sp>
      <p:sp>
        <p:nvSpPr>
          <p:cNvPr id="12" name="Oval 11"/>
          <p:cNvSpPr/>
          <p:nvPr/>
        </p:nvSpPr>
        <p:spPr>
          <a:xfrm>
            <a:off x="4219575" y="4748213"/>
            <a:ext cx="228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4129088" y="4038600"/>
            <a:ext cx="123825" cy="809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754" name="Group 48"/>
          <p:cNvGrpSpPr>
            <a:grpSpLocks/>
          </p:cNvGrpSpPr>
          <p:nvPr/>
        </p:nvGrpSpPr>
        <p:grpSpPr bwMode="auto">
          <a:xfrm rot="-1920000">
            <a:off x="4338638" y="4457700"/>
            <a:ext cx="957262" cy="590550"/>
            <a:chOff x="4338636" y="4724366"/>
            <a:chExt cx="957336" cy="590600"/>
          </a:xfrm>
        </p:grpSpPr>
        <p:sp>
          <p:nvSpPr>
            <p:cNvPr id="13" name="Freeform 12"/>
            <p:cNvSpPr/>
            <p:nvPr/>
          </p:nvSpPr>
          <p:spPr>
            <a:xfrm>
              <a:off x="4337857" y="4735246"/>
              <a:ext cx="368328" cy="96846"/>
            </a:xfrm>
            <a:custGeom>
              <a:avLst/>
              <a:gdLst>
                <a:gd name="connsiteX0" fmla="*/ 0 w 368300"/>
                <a:gd name="connsiteY0" fmla="*/ 11906 h 96837"/>
                <a:gd name="connsiteX1" fmla="*/ 228600 w 368300"/>
                <a:gd name="connsiteY1" fmla="*/ 11906 h 96837"/>
                <a:gd name="connsiteX2" fmla="*/ 347663 w 368300"/>
                <a:gd name="connsiteY2" fmla="*/ 83343 h 96837"/>
                <a:gd name="connsiteX3" fmla="*/ 352425 w 368300"/>
                <a:gd name="connsiteY3" fmla="*/ 92868 h 96837"/>
              </a:gdLst>
              <a:ahLst/>
              <a:cxnLst>
                <a:cxn ang="0">
                  <a:pos x="connsiteX0" y="connsiteY0"/>
                </a:cxn>
                <a:cxn ang="0">
                  <a:pos x="connsiteX1" y="connsiteY1"/>
                </a:cxn>
                <a:cxn ang="0">
                  <a:pos x="connsiteX2" y="connsiteY2"/>
                </a:cxn>
                <a:cxn ang="0">
                  <a:pos x="connsiteX3" y="connsiteY3"/>
                </a:cxn>
              </a:cxnLst>
              <a:rect l="l" t="t" r="r" b="b"/>
              <a:pathLst>
                <a:path w="368300" h="96837">
                  <a:moveTo>
                    <a:pt x="0" y="11906"/>
                  </a:moveTo>
                  <a:cubicBezTo>
                    <a:pt x="85328" y="5953"/>
                    <a:pt x="170656" y="0"/>
                    <a:pt x="228600" y="11906"/>
                  </a:cubicBezTo>
                  <a:cubicBezTo>
                    <a:pt x="286544" y="23812"/>
                    <a:pt x="327026" y="69849"/>
                    <a:pt x="347663" y="83343"/>
                  </a:cubicBezTo>
                  <a:cubicBezTo>
                    <a:pt x="368300" y="96837"/>
                    <a:pt x="360362" y="94852"/>
                    <a:pt x="352425" y="92868"/>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ectangle 13"/>
            <p:cNvSpPr/>
            <p:nvPr/>
          </p:nvSpPr>
          <p:spPr>
            <a:xfrm rot="-2160000">
              <a:off x="4669403" y="4819814"/>
              <a:ext cx="71444" cy="6668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p:cNvCxnSpPr>
              <a:stCxn id="14" idx="2"/>
            </p:cNvCxnSpPr>
            <p:nvPr/>
          </p:nvCxnSpPr>
          <p:spPr>
            <a:xfrm rot="16200000" flipH="1">
              <a:off x="4714793" y="4890674"/>
              <a:ext cx="293713" cy="27783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1773" name="Group 22"/>
            <p:cNvGrpSpPr>
              <a:grpSpLocks/>
            </p:cNvGrpSpPr>
            <p:nvPr/>
          </p:nvGrpSpPr>
          <p:grpSpPr bwMode="auto">
            <a:xfrm>
              <a:off x="5019746" y="5033977"/>
              <a:ext cx="276226" cy="280989"/>
              <a:chOff x="5005457" y="4900613"/>
              <a:chExt cx="276226" cy="280989"/>
            </a:xfrm>
          </p:grpSpPr>
          <p:sp>
            <p:nvSpPr>
              <p:cNvPr id="18" name="Oval 17"/>
              <p:cNvSpPr/>
              <p:nvPr/>
            </p:nvSpPr>
            <p:spPr>
              <a:xfrm>
                <a:off x="5004020" y="4896859"/>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165760" y="5063451"/>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a:stCxn id="18" idx="5"/>
                <a:endCxn id="19" idx="1"/>
              </p:cNvCxnSpPr>
              <p:nvPr/>
            </p:nvCxnSpPr>
            <p:spPr>
              <a:xfrm rot="16200000" flipH="1">
                <a:off x="5100236" y="4999060"/>
                <a:ext cx="87319" cy="8255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4995732" y="5166529"/>
              <a:ext cx="200040" cy="52391"/>
            </a:xfrm>
            <a:custGeom>
              <a:avLst/>
              <a:gdLst>
                <a:gd name="connsiteX0" fmla="*/ 0 w 200025"/>
                <a:gd name="connsiteY0" fmla="*/ 0 h 52387"/>
                <a:gd name="connsiteX1" fmla="*/ 71437 w 200025"/>
                <a:gd name="connsiteY1" fmla="*/ 23812 h 52387"/>
                <a:gd name="connsiteX2" fmla="*/ 147637 w 200025"/>
                <a:gd name="connsiteY2" fmla="*/ 14287 h 52387"/>
                <a:gd name="connsiteX3" fmla="*/ 200025 w 200025"/>
                <a:gd name="connsiteY3" fmla="*/ 52387 h 52387"/>
                <a:gd name="connsiteX4" fmla="*/ 200025 w 200025"/>
                <a:gd name="connsiteY4" fmla="*/ 52387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2387">
                  <a:moveTo>
                    <a:pt x="0" y="0"/>
                  </a:moveTo>
                  <a:cubicBezTo>
                    <a:pt x="23415" y="10715"/>
                    <a:pt x="46831" y="21431"/>
                    <a:pt x="71437" y="23812"/>
                  </a:cubicBezTo>
                  <a:cubicBezTo>
                    <a:pt x="96043" y="26193"/>
                    <a:pt x="126206" y="9525"/>
                    <a:pt x="147637" y="14287"/>
                  </a:cubicBezTo>
                  <a:cubicBezTo>
                    <a:pt x="169068" y="19049"/>
                    <a:pt x="200025" y="52387"/>
                    <a:pt x="200025" y="52387"/>
                  </a:cubicBezTo>
                  <a:lnTo>
                    <a:pt x="200025" y="52387"/>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a:off x="5067647" y="4904693"/>
              <a:ext cx="123835" cy="300063"/>
            </a:xfrm>
            <a:custGeom>
              <a:avLst/>
              <a:gdLst>
                <a:gd name="connsiteX0" fmla="*/ 123825 w 123825"/>
                <a:gd name="connsiteY0" fmla="*/ 300038 h 300038"/>
                <a:gd name="connsiteX1" fmla="*/ 95250 w 123825"/>
                <a:gd name="connsiteY1" fmla="*/ 257175 h 300038"/>
                <a:gd name="connsiteX2" fmla="*/ 109538 w 123825"/>
                <a:gd name="connsiteY2" fmla="*/ 171450 h 300038"/>
                <a:gd name="connsiteX3" fmla="*/ 109538 w 123825"/>
                <a:gd name="connsiteY3" fmla="*/ 114300 h 300038"/>
                <a:gd name="connsiteX4" fmla="*/ 95250 w 123825"/>
                <a:gd name="connsiteY4" fmla="*/ 71438 h 300038"/>
                <a:gd name="connsiteX5" fmla="*/ 38100 w 123825"/>
                <a:gd name="connsiteY5" fmla="*/ 23813 h 300038"/>
                <a:gd name="connsiteX6" fmla="*/ 0 w 123825"/>
                <a:gd name="connsiteY6"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300038">
                  <a:moveTo>
                    <a:pt x="123825" y="300038"/>
                  </a:moveTo>
                  <a:cubicBezTo>
                    <a:pt x="110728" y="289322"/>
                    <a:pt x="97631" y="278606"/>
                    <a:pt x="95250" y="257175"/>
                  </a:cubicBezTo>
                  <a:cubicBezTo>
                    <a:pt x="92869" y="235744"/>
                    <a:pt x="107157" y="195263"/>
                    <a:pt x="109538" y="171450"/>
                  </a:cubicBezTo>
                  <a:cubicBezTo>
                    <a:pt x="111919" y="147637"/>
                    <a:pt x="111919" y="130969"/>
                    <a:pt x="109538" y="114300"/>
                  </a:cubicBezTo>
                  <a:cubicBezTo>
                    <a:pt x="107157" y="97631"/>
                    <a:pt x="107156" y="86519"/>
                    <a:pt x="95250" y="71438"/>
                  </a:cubicBezTo>
                  <a:cubicBezTo>
                    <a:pt x="83344" y="56357"/>
                    <a:pt x="53975" y="35719"/>
                    <a:pt x="38100" y="23813"/>
                  </a:cubicBezTo>
                  <a:cubicBezTo>
                    <a:pt x="22225" y="11907"/>
                    <a:pt x="11112" y="5953"/>
                    <a:pt x="0" y="0"/>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1776" name="Group 47"/>
            <p:cNvGrpSpPr>
              <a:grpSpLocks/>
            </p:cNvGrpSpPr>
            <p:nvPr/>
          </p:nvGrpSpPr>
          <p:grpSpPr bwMode="auto">
            <a:xfrm rot="-60000">
              <a:off x="4810158" y="4724366"/>
              <a:ext cx="276226" cy="280989"/>
              <a:chOff x="5172146" y="4148043"/>
              <a:chExt cx="276226" cy="280989"/>
            </a:xfrm>
          </p:grpSpPr>
          <p:grpSp>
            <p:nvGrpSpPr>
              <p:cNvPr id="31777" name="Group 39"/>
              <p:cNvGrpSpPr>
                <a:grpSpLocks/>
              </p:cNvGrpSpPr>
              <p:nvPr/>
            </p:nvGrpSpPr>
            <p:grpSpPr bwMode="auto">
              <a:xfrm>
                <a:off x="5172146" y="4148043"/>
                <a:ext cx="276226" cy="280989"/>
                <a:chOff x="5172146" y="4148043"/>
                <a:chExt cx="276226" cy="280989"/>
              </a:xfrm>
            </p:grpSpPr>
            <p:sp>
              <p:nvSpPr>
                <p:cNvPr id="34" name="Oval 33"/>
                <p:cNvSpPr/>
                <p:nvPr/>
              </p:nvSpPr>
              <p:spPr>
                <a:xfrm>
                  <a:off x="5171403" y="4145017"/>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334137" y="4311276"/>
                  <a:ext cx="114309" cy="1143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a:stCxn id="34" idx="3"/>
                  <a:endCxn id="35" idx="3"/>
                </p:cNvCxnSpPr>
                <p:nvPr/>
              </p:nvCxnSpPr>
              <p:spPr>
                <a:xfrm rot="16200000" flipH="1">
                  <a:off x="5188087" y="4244649"/>
                  <a:ext cx="166702" cy="1619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5272651" y="4172732"/>
                  <a:ext cx="166701" cy="1619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7" name="Freeform 46"/>
              <p:cNvSpPr/>
              <p:nvPr/>
            </p:nvSpPr>
            <p:spPr>
              <a:xfrm>
                <a:off x="5200646" y="4181302"/>
                <a:ext cx="219092" cy="215918"/>
              </a:xfrm>
              <a:custGeom>
                <a:avLst/>
                <a:gdLst>
                  <a:gd name="connsiteX0" fmla="*/ 61912 w 219075"/>
                  <a:gd name="connsiteY0" fmla="*/ 114300 h 215480"/>
                  <a:gd name="connsiteX1" fmla="*/ 0 w 219075"/>
                  <a:gd name="connsiteY1" fmla="*/ 57150 h 215480"/>
                  <a:gd name="connsiteX2" fmla="*/ 85725 w 219075"/>
                  <a:gd name="connsiteY2" fmla="*/ 0 h 215480"/>
                  <a:gd name="connsiteX3" fmla="*/ 71437 w 219075"/>
                  <a:gd name="connsiteY3" fmla="*/ 9525 h 215480"/>
                  <a:gd name="connsiteX4" fmla="*/ 104775 w 219075"/>
                  <a:gd name="connsiteY4" fmla="*/ 42863 h 215480"/>
                  <a:gd name="connsiteX5" fmla="*/ 180975 w 219075"/>
                  <a:gd name="connsiteY5" fmla="*/ 123825 h 215480"/>
                  <a:gd name="connsiteX6" fmla="*/ 219075 w 219075"/>
                  <a:gd name="connsiteY6" fmla="*/ 152400 h 215480"/>
                  <a:gd name="connsiteX7" fmla="*/ 157162 w 219075"/>
                  <a:gd name="connsiteY7" fmla="*/ 214313 h 215480"/>
                  <a:gd name="connsiteX8" fmla="*/ 61912 w 219075"/>
                  <a:gd name="connsiteY8" fmla="*/ 114300 h 21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15480">
                    <a:moveTo>
                      <a:pt x="61912" y="114300"/>
                    </a:moveTo>
                    <a:lnTo>
                      <a:pt x="0" y="57150"/>
                    </a:lnTo>
                    <a:lnTo>
                      <a:pt x="85725" y="0"/>
                    </a:lnTo>
                    <a:lnTo>
                      <a:pt x="71437" y="9525"/>
                    </a:lnTo>
                    <a:lnTo>
                      <a:pt x="104775" y="42863"/>
                    </a:lnTo>
                    <a:lnTo>
                      <a:pt x="180975" y="123825"/>
                    </a:lnTo>
                    <a:lnTo>
                      <a:pt x="219075" y="152400"/>
                    </a:lnTo>
                    <a:cubicBezTo>
                      <a:pt x="160848" y="215480"/>
                      <a:pt x="190011" y="214313"/>
                      <a:pt x="157162" y="214313"/>
                    </a:cubicBezTo>
                    <a:lnTo>
                      <a:pt x="61912" y="1143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cxnSp>
        <p:nvCxnSpPr>
          <p:cNvPr id="51" name="Straight Arrow Connector 50"/>
          <p:cNvCxnSpPr/>
          <p:nvPr/>
        </p:nvCxnSpPr>
        <p:spPr>
          <a:xfrm rot="16200000" flipV="1">
            <a:off x="4210050" y="3971926"/>
            <a:ext cx="173037" cy="811212"/>
          </a:xfrm>
          <a:prstGeom prst="straightConnector1">
            <a:avLst/>
          </a:prstGeom>
          <a:ln w="28575">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6253163" y="1633538"/>
            <a:ext cx="223837" cy="257175"/>
          </a:xfrm>
          <a:custGeom>
            <a:avLst/>
            <a:gdLst>
              <a:gd name="connsiteX0" fmla="*/ 0 w 223837"/>
              <a:gd name="connsiteY0" fmla="*/ 214312 h 257175"/>
              <a:gd name="connsiteX1" fmla="*/ 180975 w 223837"/>
              <a:gd name="connsiteY1" fmla="*/ 0 h 257175"/>
              <a:gd name="connsiteX2" fmla="*/ 223837 w 223837"/>
              <a:gd name="connsiteY2" fmla="*/ 38100 h 257175"/>
              <a:gd name="connsiteX3" fmla="*/ 47625 w 223837"/>
              <a:gd name="connsiteY3" fmla="*/ 257175 h 257175"/>
              <a:gd name="connsiteX4" fmla="*/ 0 w 223837"/>
              <a:gd name="connsiteY4" fmla="*/ 214312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 h="257175">
                <a:moveTo>
                  <a:pt x="0" y="214312"/>
                </a:moveTo>
                <a:lnTo>
                  <a:pt x="180975" y="0"/>
                </a:lnTo>
                <a:lnTo>
                  <a:pt x="223837" y="38100"/>
                </a:lnTo>
                <a:lnTo>
                  <a:pt x="47625" y="257175"/>
                </a:lnTo>
                <a:lnTo>
                  <a:pt x="0" y="21431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p:cNvCxnSpPr/>
          <p:nvPr/>
        </p:nvCxnSpPr>
        <p:spPr>
          <a:xfrm>
            <a:off x="5024438" y="4781550"/>
            <a:ext cx="533400" cy="142875"/>
          </a:xfrm>
          <a:prstGeom prst="line">
            <a:avLst/>
          </a:prstGeom>
          <a:ln w="28575">
            <a:solidFill>
              <a:srgbClr val="0066FF"/>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Group 22"/>
          <p:cNvGrpSpPr/>
          <p:nvPr/>
        </p:nvGrpSpPr>
        <p:grpSpPr>
          <a:xfrm rot="19680000">
            <a:off x="5559657" y="4701370"/>
            <a:ext cx="276226" cy="280989"/>
            <a:chOff x="5005457" y="4900613"/>
            <a:chExt cx="276226" cy="280989"/>
          </a:xfrm>
          <a:effectLst>
            <a:outerShdw blurRad="50800" dist="38100" dir="13500000" algn="br" rotWithShape="0">
              <a:prstClr val="black">
                <a:alpha val="40000"/>
              </a:prstClr>
            </a:outerShdw>
          </a:effectLst>
        </p:grpSpPr>
        <p:sp>
          <p:nvSpPr>
            <p:cNvPr id="59" name="Oval 58"/>
            <p:cNvSpPr/>
            <p:nvPr/>
          </p:nvSpPr>
          <p:spPr>
            <a:xfrm>
              <a:off x="5005457" y="4900613"/>
              <a:ext cx="114300" cy="1143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5167383" y="5067302"/>
              <a:ext cx="114300" cy="1143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1" name="Straight Connector 60"/>
            <p:cNvCxnSpPr>
              <a:stCxn id="59" idx="5"/>
              <a:endCxn id="60" idx="1"/>
            </p:cNvCxnSpPr>
            <p:nvPr/>
          </p:nvCxnSpPr>
          <p:spPr>
            <a:xfrm rot="16200000" flipH="1">
              <a:off x="5100637" y="5000555"/>
              <a:ext cx="85867" cy="81104"/>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grpSp>
      <p:sp>
        <p:nvSpPr>
          <p:cNvPr id="48" name="Freeform 47"/>
          <p:cNvSpPr/>
          <p:nvPr/>
        </p:nvSpPr>
        <p:spPr>
          <a:xfrm rot="19680000">
            <a:off x="5554663" y="4864100"/>
            <a:ext cx="200025" cy="52388"/>
          </a:xfrm>
          <a:custGeom>
            <a:avLst/>
            <a:gdLst>
              <a:gd name="connsiteX0" fmla="*/ 0 w 200025"/>
              <a:gd name="connsiteY0" fmla="*/ 0 h 52387"/>
              <a:gd name="connsiteX1" fmla="*/ 71437 w 200025"/>
              <a:gd name="connsiteY1" fmla="*/ 23812 h 52387"/>
              <a:gd name="connsiteX2" fmla="*/ 147637 w 200025"/>
              <a:gd name="connsiteY2" fmla="*/ 14287 h 52387"/>
              <a:gd name="connsiteX3" fmla="*/ 200025 w 200025"/>
              <a:gd name="connsiteY3" fmla="*/ 52387 h 52387"/>
              <a:gd name="connsiteX4" fmla="*/ 200025 w 200025"/>
              <a:gd name="connsiteY4" fmla="*/ 52387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2387">
                <a:moveTo>
                  <a:pt x="0" y="0"/>
                </a:moveTo>
                <a:cubicBezTo>
                  <a:pt x="23415" y="10715"/>
                  <a:pt x="46831" y="21431"/>
                  <a:pt x="71437" y="23812"/>
                </a:cubicBezTo>
                <a:cubicBezTo>
                  <a:pt x="96043" y="26193"/>
                  <a:pt x="126206" y="9525"/>
                  <a:pt x="147637" y="14287"/>
                </a:cubicBezTo>
                <a:cubicBezTo>
                  <a:pt x="169068" y="19049"/>
                  <a:pt x="200025" y="52387"/>
                  <a:pt x="200025" y="52387"/>
                </a:cubicBezTo>
                <a:lnTo>
                  <a:pt x="200025" y="52387"/>
                </a:lnTo>
              </a:path>
            </a:pathLst>
          </a:custGeom>
          <a:ln w="28575">
            <a:solidFill>
              <a:srgbClr val="00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65" name="Group 64"/>
          <p:cNvGrpSpPr/>
          <p:nvPr/>
        </p:nvGrpSpPr>
        <p:grpSpPr>
          <a:xfrm>
            <a:off x="4661276" y="1455620"/>
            <a:ext cx="3390884" cy="3390884"/>
            <a:chOff x="4661276" y="1714932"/>
            <a:chExt cx="3390884" cy="3390884"/>
          </a:xfrm>
          <a:effectLst>
            <a:outerShdw blurRad="50800" dist="38100" dir="13500000" algn="br" rotWithShape="0">
              <a:prstClr val="black">
                <a:alpha val="40000"/>
              </a:prstClr>
            </a:outerShdw>
          </a:effectLst>
        </p:grpSpPr>
        <p:sp>
          <p:nvSpPr>
            <p:cNvPr id="63" name="Oval 62"/>
            <p:cNvSpPr/>
            <p:nvPr/>
          </p:nvSpPr>
          <p:spPr>
            <a:xfrm>
              <a:off x="5600716" y="1849140"/>
              <a:ext cx="2176463" cy="2176463"/>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4661276" y="1714932"/>
              <a:ext cx="3390884" cy="3390884"/>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7" name="Freeform 66"/>
          <p:cNvSpPr/>
          <p:nvPr/>
        </p:nvSpPr>
        <p:spPr>
          <a:xfrm>
            <a:off x="5514975" y="4624388"/>
            <a:ext cx="200025" cy="219075"/>
          </a:xfrm>
          <a:custGeom>
            <a:avLst/>
            <a:gdLst>
              <a:gd name="connsiteX0" fmla="*/ 200025 w 200025"/>
              <a:gd name="connsiteY0" fmla="*/ 219075 h 219075"/>
              <a:gd name="connsiteX1" fmla="*/ 147638 w 200025"/>
              <a:gd name="connsiteY1" fmla="*/ 138112 h 219075"/>
              <a:gd name="connsiteX2" fmla="*/ 123825 w 200025"/>
              <a:gd name="connsiteY2" fmla="*/ 95250 h 219075"/>
              <a:gd name="connsiteX3" fmla="*/ 42863 w 200025"/>
              <a:gd name="connsiteY3" fmla="*/ 28575 h 219075"/>
              <a:gd name="connsiteX4" fmla="*/ 0 w 200025"/>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19075">
                <a:moveTo>
                  <a:pt x="200025" y="219075"/>
                </a:moveTo>
                <a:cubicBezTo>
                  <a:pt x="180181" y="188912"/>
                  <a:pt x="160338" y="158749"/>
                  <a:pt x="147638" y="138112"/>
                </a:cubicBezTo>
                <a:cubicBezTo>
                  <a:pt x="134938" y="117475"/>
                  <a:pt x="141287" y="113506"/>
                  <a:pt x="123825" y="95250"/>
                </a:cubicBezTo>
                <a:cubicBezTo>
                  <a:pt x="106363" y="76994"/>
                  <a:pt x="63501" y="44450"/>
                  <a:pt x="42863" y="28575"/>
                </a:cubicBezTo>
                <a:cubicBezTo>
                  <a:pt x="22226" y="12700"/>
                  <a:pt x="11113" y="6350"/>
                  <a:pt x="0" y="0"/>
                </a:cubicBezTo>
              </a:path>
            </a:pathLst>
          </a:custGeom>
          <a:ln w="28575">
            <a:solidFill>
              <a:srgbClr val="0066FF"/>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Freeform 67"/>
          <p:cNvSpPr/>
          <p:nvPr/>
        </p:nvSpPr>
        <p:spPr>
          <a:xfrm>
            <a:off x="5691188" y="4738688"/>
            <a:ext cx="127000" cy="76200"/>
          </a:xfrm>
          <a:custGeom>
            <a:avLst/>
            <a:gdLst>
              <a:gd name="connsiteX0" fmla="*/ 0 w 127000"/>
              <a:gd name="connsiteY0" fmla="*/ 75407 h 75407"/>
              <a:gd name="connsiteX1" fmla="*/ 9525 w 127000"/>
              <a:gd name="connsiteY1" fmla="*/ 18257 h 75407"/>
              <a:gd name="connsiteX2" fmla="*/ 33337 w 127000"/>
              <a:gd name="connsiteY2" fmla="*/ 3969 h 75407"/>
              <a:gd name="connsiteX3" fmla="*/ 71437 w 127000"/>
              <a:gd name="connsiteY3" fmla="*/ 3969 h 75407"/>
              <a:gd name="connsiteX4" fmla="*/ 119062 w 127000"/>
              <a:gd name="connsiteY4" fmla="*/ 27782 h 75407"/>
              <a:gd name="connsiteX5" fmla="*/ 119062 w 127000"/>
              <a:gd name="connsiteY5" fmla="*/ 32544 h 7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 h="75407">
                <a:moveTo>
                  <a:pt x="0" y="75407"/>
                </a:moveTo>
                <a:cubicBezTo>
                  <a:pt x="1984" y="52785"/>
                  <a:pt x="3969" y="30163"/>
                  <a:pt x="9525" y="18257"/>
                </a:cubicBezTo>
                <a:cubicBezTo>
                  <a:pt x="15081" y="6351"/>
                  <a:pt x="23018" y="6350"/>
                  <a:pt x="33337" y="3969"/>
                </a:cubicBezTo>
                <a:cubicBezTo>
                  <a:pt x="43656" y="1588"/>
                  <a:pt x="57150" y="0"/>
                  <a:pt x="71437" y="3969"/>
                </a:cubicBezTo>
                <a:cubicBezTo>
                  <a:pt x="85724" y="7938"/>
                  <a:pt x="111125" y="23020"/>
                  <a:pt x="119062" y="27782"/>
                </a:cubicBezTo>
                <a:cubicBezTo>
                  <a:pt x="127000" y="32545"/>
                  <a:pt x="123031" y="32544"/>
                  <a:pt x="119062" y="32544"/>
                </a:cubicBezTo>
              </a:path>
            </a:pathLst>
          </a:custGeom>
          <a:ln w="28575">
            <a:solidFill>
              <a:srgbClr val="0066FF"/>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763" name="TextBox 69"/>
          <p:cNvSpPr txBox="1">
            <a:spLocks noChangeArrowheads="1"/>
          </p:cNvSpPr>
          <p:nvPr/>
        </p:nvSpPr>
        <p:spPr bwMode="auto">
          <a:xfrm>
            <a:off x="5700713" y="2181225"/>
            <a:ext cx="582612" cy="584200"/>
          </a:xfrm>
          <a:prstGeom prst="rect">
            <a:avLst/>
          </a:prstGeom>
          <a:noFill/>
          <a:ln w="9525">
            <a:noFill/>
            <a:miter lim="800000"/>
            <a:headEnd/>
            <a:tailEnd/>
          </a:ln>
        </p:spPr>
        <p:txBody>
          <a:bodyPr wrap="none">
            <a:spAutoFit/>
          </a:bodyPr>
          <a:lstStyle/>
          <a:p>
            <a:r>
              <a:rPr lang="en-US" sz="3200">
                <a:solidFill>
                  <a:schemeClr val="bg1"/>
                </a:solidFill>
                <a:latin typeface="Symbol" pitchFamily="18" charset="2"/>
              </a:rPr>
              <a:t>m</a:t>
            </a:r>
            <a:r>
              <a:rPr lang="en-US" sz="3200" baseline="30000">
                <a:solidFill>
                  <a:schemeClr val="bg1"/>
                </a:solidFill>
              </a:rPr>
              <a:t>+</a:t>
            </a:r>
          </a:p>
        </p:txBody>
      </p:sp>
      <p:sp>
        <p:nvSpPr>
          <p:cNvPr id="31764" name="TextBox 70"/>
          <p:cNvSpPr txBox="1">
            <a:spLocks noChangeArrowheads="1"/>
          </p:cNvSpPr>
          <p:nvPr/>
        </p:nvSpPr>
        <p:spPr bwMode="auto">
          <a:xfrm>
            <a:off x="7148513" y="2366963"/>
            <a:ext cx="512762" cy="584200"/>
          </a:xfrm>
          <a:prstGeom prst="rect">
            <a:avLst/>
          </a:prstGeom>
          <a:noFill/>
          <a:ln w="9525">
            <a:noFill/>
            <a:miter lim="800000"/>
            <a:headEnd/>
            <a:tailEnd/>
          </a:ln>
        </p:spPr>
        <p:txBody>
          <a:bodyPr wrap="none">
            <a:spAutoFit/>
          </a:bodyPr>
          <a:lstStyle/>
          <a:p>
            <a:r>
              <a:rPr lang="en-US" sz="3200">
                <a:solidFill>
                  <a:schemeClr val="bg1"/>
                </a:solidFill>
                <a:latin typeface="Symbol" pitchFamily="18" charset="2"/>
              </a:rPr>
              <a:t>m</a:t>
            </a:r>
            <a:r>
              <a:rPr lang="en-US" sz="3200" baseline="30000">
                <a:solidFill>
                  <a:schemeClr val="bg1"/>
                </a:solidFill>
              </a:rPr>
              <a:t>-</a:t>
            </a:r>
          </a:p>
        </p:txBody>
      </p:sp>
      <p:cxnSp>
        <p:nvCxnSpPr>
          <p:cNvPr id="73" name="Straight Arrow Connector 72"/>
          <p:cNvCxnSpPr/>
          <p:nvPr/>
        </p:nvCxnSpPr>
        <p:spPr>
          <a:xfrm rot="5400000">
            <a:off x="5572919" y="2647157"/>
            <a:ext cx="238125" cy="15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7501731" y="2799557"/>
            <a:ext cx="238125" cy="1588"/>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7439025" y="3314700"/>
            <a:ext cx="161925" cy="1428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5705475" y="1990725"/>
            <a:ext cx="161925" cy="1428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TextBox 4"/>
          <p:cNvSpPr txBox="1">
            <a:spLocks noChangeArrowheads="1"/>
          </p:cNvSpPr>
          <p:nvPr/>
        </p:nvSpPr>
        <p:spPr bwMode="auto">
          <a:xfrm>
            <a:off x="4748213" y="3711575"/>
            <a:ext cx="3324225" cy="522288"/>
          </a:xfrm>
          <a:prstGeom prst="rect">
            <a:avLst/>
          </a:prstGeom>
          <a:noFill/>
          <a:ln w="9525">
            <a:noFill/>
            <a:miter lim="800000"/>
            <a:headEnd/>
            <a:tailEnd/>
          </a:ln>
        </p:spPr>
        <p:txBody>
          <a:bodyPr>
            <a:spAutoFit/>
          </a:bodyPr>
          <a:lstStyle/>
          <a:p>
            <a:pPr algn="ctr">
              <a:defRPr/>
            </a:pPr>
            <a:r>
              <a:rPr lang="en-US" sz="2800" b="1" dirty="0">
                <a:solidFill>
                  <a:srgbClr val="0066FF"/>
                </a:solidFill>
                <a:effectLst>
                  <a:outerShdw blurRad="38100" dist="38100" dir="2700000" algn="tl">
                    <a:srgbClr val="000000">
                      <a:alpha val="43137"/>
                    </a:srgbClr>
                  </a:outerShdw>
                </a:effectLst>
              </a:rPr>
              <a:t>4 </a:t>
            </a:r>
            <a:r>
              <a:rPr lang="en-US" sz="2800" b="1" dirty="0" err="1">
                <a:solidFill>
                  <a:srgbClr val="0066FF"/>
                </a:solidFill>
                <a:effectLst>
                  <a:outerShdw blurRad="38100" dist="38100" dir="2700000" algn="tl">
                    <a:srgbClr val="000000">
                      <a:alpha val="43137"/>
                    </a:srgbClr>
                  </a:outerShdw>
                </a:effectLst>
              </a:rPr>
              <a:t>TeV</a:t>
            </a:r>
            <a:r>
              <a:rPr lang="en-US" sz="2800" b="1" dirty="0">
                <a:solidFill>
                  <a:srgbClr val="0066FF"/>
                </a:solidFill>
                <a:effectLst>
                  <a:outerShdw blurRad="38100" dist="38100" dir="2700000" algn="tl">
                    <a:srgbClr val="000000">
                      <a:alpha val="43137"/>
                    </a:srgbClr>
                  </a:outerShdw>
                </a:effectLst>
              </a:rPr>
              <a:t> Collider</a:t>
            </a:r>
          </a:p>
        </p:txBody>
      </p:sp>
      <p:sp>
        <p:nvSpPr>
          <p:cNvPr id="49" name="Slide Number Placeholder 48"/>
          <p:cNvSpPr>
            <a:spLocks noGrp="1"/>
          </p:cNvSpPr>
          <p:nvPr>
            <p:ph type="sldNum" sz="quarter" idx="12"/>
          </p:nvPr>
        </p:nvSpPr>
        <p:spPr/>
        <p:txBody>
          <a:bodyPr/>
          <a:lstStyle/>
          <a:p>
            <a:pPr>
              <a:defRPr/>
            </a:pPr>
            <a:fld id="{9AFA9E42-8D75-4234-963E-9D8417C849F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z="3200" dirty="0" smtClean="0"/>
              <a:t>HOW DO WE GET THERE</a:t>
            </a:r>
            <a:r>
              <a:rPr lang="en-US" sz="3200" dirty="0" smtClean="0"/>
              <a:t> </a:t>
            </a:r>
            <a:r>
              <a:rPr lang="en-US" sz="3200" dirty="0" smtClean="0"/>
              <a:t>?</a:t>
            </a:r>
            <a:endParaRPr lang="en-US" sz="3200" dirty="0" smtClean="0"/>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nl-NL" smtClean="0">
                <a:latin typeface="+mn-lt"/>
              </a:rPr>
              <a:t>STEVE GEER                Accel. Sector Planning &amp; Strategy          Naperville                         27-28 October, 2011</a:t>
            </a:r>
            <a:endParaRPr lang="en-US" dirty="0">
              <a:latin typeface="+mn-lt"/>
            </a:endParaRPr>
          </a:p>
        </p:txBody>
      </p:sp>
      <p:sp>
        <p:nvSpPr>
          <p:cNvPr id="15" name="Slide Number Placeholder 14"/>
          <p:cNvSpPr>
            <a:spLocks noGrp="1"/>
          </p:cNvSpPr>
          <p:nvPr>
            <p:ph type="sldNum" sz="quarter" idx="12"/>
          </p:nvPr>
        </p:nvSpPr>
        <p:spPr/>
        <p:txBody>
          <a:bodyPr/>
          <a:lstStyle/>
          <a:p>
            <a:pPr>
              <a:defRPr/>
            </a:pPr>
            <a:fld id="{9AFA9E42-8D75-4234-963E-9D8417C849F1}" type="slidenum">
              <a:rPr lang="en-US" smtClean="0"/>
              <a:pPr>
                <a:defRPr/>
              </a:pPr>
              <a:t>9</a:t>
            </a:fld>
            <a:endParaRPr lang="en-US" dirty="0"/>
          </a:p>
        </p:txBody>
      </p:sp>
      <p:sp>
        <p:nvSpPr>
          <p:cNvPr id="14" name="TextBox 13"/>
          <p:cNvSpPr txBox="1"/>
          <p:nvPr/>
        </p:nvSpPr>
        <p:spPr>
          <a:xfrm>
            <a:off x="1392064" y="1801502"/>
            <a:ext cx="5320687" cy="3785652"/>
          </a:xfrm>
          <a:prstGeom prst="rect">
            <a:avLst/>
          </a:prstGeom>
          <a:noFill/>
        </p:spPr>
        <p:txBody>
          <a:bodyPr wrap="none" rtlCol="0">
            <a:spAutoFit/>
          </a:bodyPr>
          <a:lstStyle/>
          <a:p>
            <a:pPr>
              <a:buFont typeface="Arial" pitchFamily="34" charset="0"/>
              <a:buChar char="•"/>
            </a:pPr>
            <a:r>
              <a:rPr lang="en-US" sz="2400" dirty="0" smtClean="0"/>
              <a:t>NEAR TERM  (next 2 years)</a:t>
            </a:r>
          </a:p>
          <a:p>
            <a:pPr lvl="1">
              <a:buFontTx/>
              <a:buChar char="-"/>
            </a:pPr>
            <a:r>
              <a:rPr lang="en-US" sz="2400" dirty="0" smtClean="0">
                <a:solidFill>
                  <a:srgbClr val="002060"/>
                </a:solidFill>
              </a:rPr>
              <a:t>Critical activities</a:t>
            </a:r>
          </a:p>
          <a:p>
            <a:pPr lvl="1">
              <a:buFontTx/>
              <a:buChar char="-"/>
            </a:pPr>
            <a:r>
              <a:rPr lang="en-US" sz="2400" dirty="0" smtClean="0">
                <a:solidFill>
                  <a:srgbClr val="002060"/>
                </a:solidFill>
              </a:rPr>
              <a:t>Defining success</a:t>
            </a:r>
          </a:p>
          <a:p>
            <a:pPr lvl="1">
              <a:buFontTx/>
              <a:buChar char="-"/>
            </a:pPr>
            <a:r>
              <a:rPr lang="en-US" sz="2400" dirty="0" smtClean="0">
                <a:solidFill>
                  <a:srgbClr val="002060"/>
                </a:solidFill>
              </a:rPr>
              <a:t>What’s missing</a:t>
            </a:r>
          </a:p>
          <a:p>
            <a:pPr lvl="1">
              <a:buFontTx/>
              <a:buChar char="-"/>
            </a:pPr>
            <a:endParaRPr lang="en-US" sz="2400" dirty="0" smtClean="0"/>
          </a:p>
          <a:p>
            <a:pPr>
              <a:buFont typeface="Arial" pitchFamily="34" charset="0"/>
              <a:buChar char="•"/>
            </a:pPr>
            <a:r>
              <a:rPr lang="en-US" sz="2400" dirty="0" smtClean="0"/>
              <a:t>MEDIUM TERM </a:t>
            </a:r>
          </a:p>
          <a:p>
            <a:pPr lvl="1"/>
            <a:r>
              <a:rPr lang="en-US" sz="2400" dirty="0" smtClean="0">
                <a:solidFill>
                  <a:srgbClr val="002060"/>
                </a:solidFill>
              </a:rPr>
              <a:t>-MC Design Feasibility Study</a:t>
            </a:r>
          </a:p>
          <a:p>
            <a:pPr lvl="1"/>
            <a:endParaRPr lang="en-US" sz="2400" dirty="0" smtClean="0"/>
          </a:p>
          <a:p>
            <a:pPr>
              <a:buFont typeface="Arial" pitchFamily="34" charset="0"/>
              <a:buChar char="•"/>
            </a:pPr>
            <a:r>
              <a:rPr lang="en-US" sz="2400" dirty="0" smtClean="0"/>
              <a:t>LONGER TERM </a:t>
            </a:r>
          </a:p>
          <a:p>
            <a:pPr lvl="1"/>
            <a:r>
              <a:rPr lang="en-US" sz="2400" dirty="0" smtClean="0"/>
              <a:t>-</a:t>
            </a:r>
            <a:r>
              <a:rPr lang="en-US" sz="2400" dirty="0" smtClean="0">
                <a:solidFill>
                  <a:srgbClr val="002060"/>
                </a:solidFill>
              </a:rPr>
              <a:t>Where should we be in 10 years?</a:t>
            </a:r>
            <a:endParaRPr lang="en-US" sz="2400"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4824</TotalTime>
  <Words>1868</Words>
  <Application>Microsoft Office PowerPoint</Application>
  <PresentationFormat>On-screen Show (4:3)</PresentationFormat>
  <Paragraphs>878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Comic Sans MS</vt:lpstr>
      <vt:lpstr>MS Shell Dlg 2</vt:lpstr>
      <vt:lpstr>Presentation1</vt:lpstr>
      <vt:lpstr>  </vt:lpstr>
      <vt:lpstr>Slide 2</vt:lpstr>
      <vt:lpstr>MAP MISSION STATEMENT</vt:lpstr>
      <vt:lpstr>RESOURCES</vt:lpstr>
      <vt:lpstr>SOME FY11 HIGHLIGHTS</vt:lpstr>
      <vt:lpstr>A VISION</vt:lpstr>
      <vt:lpstr>A VISION</vt:lpstr>
      <vt:lpstr>A VISION</vt:lpstr>
      <vt:lpstr>HOW DO WE GET THERE ?</vt:lpstr>
      <vt:lpstr>NEAR TERM</vt:lpstr>
      <vt:lpstr>NEAR TERM SUCCESS</vt:lpstr>
      <vt:lpstr>FY12 MILESTONES / DELIVERABLES</vt:lpstr>
      <vt:lpstr>NEAR TERM: What’s Missing?</vt:lpstr>
      <vt:lpstr>WE WANT A NEUTRINO FACTORY</vt:lpstr>
      <vt:lpstr>NEED TO EXPLORE A PATH TO THE FIRST MUON-DECAY-BASED NEUTRINO EXPERIMENT</vt:lpstr>
      <vt:lpstr>MEDIUM TERM MAP PRIORITIES &amp; DELIVERABLES</vt:lpstr>
      <vt:lpstr>MEDIUM TERM</vt:lpstr>
      <vt:lpstr>Where should we aspire to be  in 10 Years ?</vt:lpstr>
      <vt:lpstr>SOME FINAL THOUGHTS</vt:lpstr>
      <vt:lpstr>Slide 20</vt:lpstr>
      <vt:lpstr>MUON COLLIDER SCHEMATIC</vt:lpstr>
      <vt:lpstr>Muon Collider cf. Neutrino Factory</vt:lpstr>
      <vt:lpstr>FY12 FUNDING DISTRIBUTION</vt:lpstr>
      <vt:lpstr>FY12 FNAL DISTRIBUTION</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OVERVIEW</dc:title>
  <dc:creator> </dc:creator>
  <cp:lastModifiedBy> </cp:lastModifiedBy>
  <cp:revision>516</cp:revision>
  <dcterms:created xsi:type="dcterms:W3CDTF">2010-07-20T19:13:29Z</dcterms:created>
  <dcterms:modified xsi:type="dcterms:W3CDTF">2011-10-27T16:07:48Z</dcterms:modified>
</cp:coreProperties>
</file>