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1" r:id="rId4"/>
    <p:sldId id="262" r:id="rId5"/>
    <p:sldId id="265" r:id="rId6"/>
    <p:sldId id="266" r:id="rId7"/>
    <p:sldId id="267" r:id="rId8"/>
    <p:sldId id="258" r:id="rId9"/>
    <p:sldId id="270" r:id="rId10"/>
    <p:sldId id="275" r:id="rId11"/>
    <p:sldId id="277" r:id="rId12"/>
    <p:sldId id="282" r:id="rId13"/>
    <p:sldId id="278" r:id="rId14"/>
    <p:sldId id="286" r:id="rId15"/>
    <p:sldId id="298" r:id="rId16"/>
    <p:sldId id="302" r:id="rId17"/>
    <p:sldId id="304" r:id="rId18"/>
    <p:sldId id="310" r:id="rId19"/>
    <p:sldId id="309" r:id="rId20"/>
    <p:sldId id="314" r:id="rId21"/>
    <p:sldId id="317" r:id="rId22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339966"/>
    <a:srgbClr val="009900"/>
    <a:srgbClr val="009799"/>
    <a:srgbClr val="CC0000"/>
    <a:srgbClr val="000000"/>
    <a:srgbClr val="FFFF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>
        <p:scale>
          <a:sx n="70" d="100"/>
          <a:sy n="70" d="100"/>
        </p:scale>
        <p:origin x="-7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054"/>
    </p:cViewPr>
  </p:sorterViewPr>
  <p:notesViewPr>
    <p:cSldViewPr>
      <p:cViewPr varScale="1">
        <p:scale>
          <a:sx n="47" d="100"/>
          <a:sy n="47" d="100"/>
        </p:scale>
        <p:origin x="-193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49DFE-7EDD-4C7C-A845-C17739FD057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EF46E7-721E-4ED8-B2A3-54F7AE429016}">
      <dgm:prSet phldrT="[Text]" custT="1"/>
      <dgm:spPr>
        <a:solidFill>
          <a:schemeClr val="accent1">
            <a:lumMod val="75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b="1" dirty="0" smtClean="0"/>
            <a:t>R&amp;D</a:t>
          </a:r>
        </a:p>
        <a:p>
          <a:r>
            <a:rPr lang="en-US" sz="1800" dirty="0" smtClean="0"/>
            <a:t>-----------------</a:t>
          </a:r>
        </a:p>
        <a:p>
          <a:r>
            <a:rPr lang="en-US" sz="1800" b="1" dirty="0" smtClean="0"/>
            <a:t>LHC</a:t>
          </a:r>
          <a:r>
            <a:rPr lang="en-US" sz="1800" dirty="0" smtClean="0"/>
            <a:t> Hi-Energy,</a:t>
          </a:r>
        </a:p>
        <a:p>
          <a:r>
            <a:rPr lang="en-US" sz="1800" b="1" dirty="0" smtClean="0"/>
            <a:t>NF/MC</a:t>
          </a:r>
          <a:r>
            <a:rPr lang="en-US" sz="1800" dirty="0" smtClean="0"/>
            <a:t>, VLHC...</a:t>
          </a:r>
        </a:p>
        <a:p>
          <a:r>
            <a:rPr lang="en-US" sz="1800" dirty="0" smtClean="0"/>
            <a:t>-------------------</a:t>
          </a:r>
        </a:p>
        <a:p>
          <a:r>
            <a:rPr lang="en-US" sz="1800" dirty="0" smtClean="0"/>
            <a:t>HTS + Nb</a:t>
          </a:r>
          <a:r>
            <a:rPr lang="en-US" sz="1800" baseline="-25000" dirty="0" smtClean="0"/>
            <a:t>3</a:t>
          </a:r>
          <a:r>
            <a:rPr lang="en-US" sz="1800" dirty="0" smtClean="0"/>
            <a:t>Sn</a:t>
          </a:r>
        </a:p>
        <a:p>
          <a:r>
            <a:rPr lang="en-US" sz="1800" dirty="0" smtClean="0"/>
            <a:t>--------------------</a:t>
          </a:r>
        </a:p>
        <a:p>
          <a:r>
            <a:rPr lang="en-US" sz="1800" dirty="0" smtClean="0"/>
            <a:t>Dipoles, Quads</a:t>
          </a:r>
        </a:p>
        <a:p>
          <a:r>
            <a:rPr lang="en-US" sz="1800" dirty="0" smtClean="0"/>
            <a:t>--------------------</a:t>
          </a:r>
        </a:p>
        <a:p>
          <a:r>
            <a:rPr lang="en-US" sz="1800" i="1" dirty="0" smtClean="0"/>
            <a:t>Quads LHC-HE</a:t>
          </a:r>
        </a:p>
        <a:p>
          <a:r>
            <a:rPr lang="en-US" sz="1800" i="1" dirty="0" smtClean="0"/>
            <a:t>D &amp; Q NF/MC</a:t>
          </a:r>
          <a:endParaRPr lang="en-US" sz="1800" i="1" dirty="0"/>
        </a:p>
      </dgm:t>
    </dgm:pt>
    <dgm:pt modelId="{25582E9C-12CE-407F-B4C9-70A2010615B9}" type="parTrans" cxnId="{2DD3DD46-4D72-4734-A949-FE6DEA42F9F0}">
      <dgm:prSet/>
      <dgm:spPr/>
      <dgm:t>
        <a:bodyPr/>
        <a:lstStyle/>
        <a:p>
          <a:endParaRPr lang="en-US"/>
        </a:p>
      </dgm:t>
    </dgm:pt>
    <dgm:pt modelId="{9751D4DB-A20C-46CB-899B-91C14D62B084}" type="sibTrans" cxnId="{2DD3DD46-4D72-4734-A949-FE6DEA42F9F0}">
      <dgm:prSet/>
      <dgm:spPr/>
      <dgm:t>
        <a:bodyPr/>
        <a:lstStyle/>
        <a:p>
          <a:endParaRPr lang="en-US"/>
        </a:p>
      </dgm:t>
    </dgm:pt>
    <dgm:pt modelId="{BF9C3A2E-E134-43D2-9E9C-4BAB1D6401AB}">
      <dgm:prSet phldrT="[Text]" custT="1"/>
      <dgm:spPr>
        <a:solidFill>
          <a:srgbClr val="002060">
            <a:alpha val="50000"/>
          </a:srgb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b="1" dirty="0" smtClean="0"/>
            <a:t>“Construct. Project”</a:t>
          </a:r>
        </a:p>
        <a:p>
          <a:r>
            <a:rPr lang="en-US" sz="1800" dirty="0" smtClean="0"/>
            <a:t>-----------------</a:t>
          </a:r>
        </a:p>
        <a:p>
          <a:r>
            <a:rPr lang="en-US" sz="1800" b="1" dirty="0" smtClean="0"/>
            <a:t>LHC</a:t>
          </a:r>
          <a:r>
            <a:rPr lang="en-US" sz="1800" dirty="0" smtClean="0"/>
            <a:t> Hi-Luminosity</a:t>
          </a:r>
        </a:p>
        <a:p>
          <a:r>
            <a:rPr lang="en-US" sz="1800" dirty="0" smtClean="0"/>
            <a:t>-----------------</a:t>
          </a:r>
        </a:p>
        <a:p>
          <a:r>
            <a:rPr lang="en-US" sz="1800" dirty="0" smtClean="0"/>
            <a:t>Nb</a:t>
          </a:r>
          <a:r>
            <a:rPr lang="en-US" sz="1800" baseline="-25000" dirty="0" smtClean="0"/>
            <a:t>3</a:t>
          </a:r>
          <a:r>
            <a:rPr lang="en-US" sz="1800" dirty="0" smtClean="0"/>
            <a:t>Sn</a:t>
          </a:r>
        </a:p>
        <a:p>
          <a:r>
            <a:rPr lang="en-US" sz="1800" dirty="0" smtClean="0"/>
            <a:t>-----------------</a:t>
          </a:r>
        </a:p>
        <a:p>
          <a:r>
            <a:rPr lang="en-US" sz="1800" dirty="0" smtClean="0"/>
            <a:t>Dipoles, Quads</a:t>
          </a:r>
        </a:p>
        <a:p>
          <a:r>
            <a:rPr lang="en-US" sz="1800" dirty="0" smtClean="0"/>
            <a:t>-----------------</a:t>
          </a:r>
        </a:p>
        <a:p>
          <a:r>
            <a:rPr lang="en-US" sz="1800" i="1" dirty="0" smtClean="0"/>
            <a:t>“11 T Dipole”</a:t>
          </a:r>
        </a:p>
        <a:p>
          <a:r>
            <a:rPr lang="en-US" sz="1800" i="1" dirty="0" smtClean="0"/>
            <a:t>“IR Quads”</a:t>
          </a:r>
          <a:endParaRPr lang="en-US" sz="1800" i="1" dirty="0"/>
        </a:p>
      </dgm:t>
    </dgm:pt>
    <dgm:pt modelId="{A0768A72-7321-4ED5-970D-E8D8A0813AA0}" type="parTrans" cxnId="{FA41AE43-B7C1-4EA2-9928-332D3B127849}">
      <dgm:prSet/>
      <dgm:spPr/>
      <dgm:t>
        <a:bodyPr/>
        <a:lstStyle/>
        <a:p>
          <a:endParaRPr lang="en-US"/>
        </a:p>
      </dgm:t>
    </dgm:pt>
    <dgm:pt modelId="{E82F9F2E-6FC5-413F-9205-2833A8380CBA}" type="sibTrans" cxnId="{FA41AE43-B7C1-4EA2-9928-332D3B127849}">
      <dgm:prSet/>
      <dgm:spPr/>
      <dgm:t>
        <a:bodyPr/>
        <a:lstStyle/>
        <a:p>
          <a:endParaRPr lang="en-US"/>
        </a:p>
      </dgm:t>
    </dgm:pt>
    <dgm:pt modelId="{D5C10AB7-5754-4735-991C-D8F145CD54FA}">
      <dgm:prSet phldrT="[Text]" custT="1"/>
      <dgm:spPr>
        <a:solidFill>
          <a:schemeClr val="accent1">
            <a:lumMod val="75000"/>
            <a:alpha val="5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b="1" dirty="0" smtClean="0"/>
            <a:t>R&amp;D</a:t>
          </a:r>
        </a:p>
        <a:p>
          <a:r>
            <a:rPr lang="en-US" sz="1800" dirty="0" smtClean="0"/>
            <a:t>-----------------</a:t>
          </a:r>
        </a:p>
        <a:p>
          <a:r>
            <a:rPr lang="en-US" sz="1800" b="1" dirty="0" smtClean="0"/>
            <a:t>NF/MC</a:t>
          </a:r>
          <a:r>
            <a:rPr lang="en-US" sz="1800" b="0" dirty="0" smtClean="0"/>
            <a:t>,</a:t>
          </a:r>
          <a:r>
            <a:rPr lang="en-US" sz="1800" dirty="0" smtClean="0"/>
            <a:t> </a:t>
          </a:r>
        </a:p>
        <a:p>
          <a:r>
            <a:rPr lang="en-US" sz="1800" dirty="0" smtClean="0"/>
            <a:t>Light sources ..</a:t>
          </a:r>
        </a:p>
        <a:p>
          <a:r>
            <a:rPr lang="en-US" sz="1800" dirty="0" smtClean="0"/>
            <a:t>-------------------</a:t>
          </a:r>
        </a:p>
        <a:p>
          <a:r>
            <a:rPr lang="en-US" sz="1800" dirty="0" smtClean="0"/>
            <a:t>HTS + Nb</a:t>
          </a:r>
          <a:r>
            <a:rPr lang="en-US" sz="1800" baseline="-25000" dirty="0" smtClean="0"/>
            <a:t>3</a:t>
          </a:r>
          <a:r>
            <a:rPr lang="en-US" sz="1800" dirty="0" smtClean="0"/>
            <a:t>Sn + </a:t>
          </a:r>
          <a:r>
            <a:rPr lang="en-US" sz="1800" dirty="0" err="1" smtClean="0"/>
            <a:t>NbTi</a:t>
          </a:r>
          <a:endParaRPr lang="en-US" sz="1800" dirty="0" smtClean="0"/>
        </a:p>
        <a:p>
          <a:r>
            <a:rPr lang="en-US" sz="1800" dirty="0" smtClean="0"/>
            <a:t>--------------------</a:t>
          </a:r>
        </a:p>
        <a:p>
          <a:r>
            <a:rPr lang="en-US" sz="1800" i="1" dirty="0" smtClean="0"/>
            <a:t>Helical channel</a:t>
          </a:r>
        </a:p>
        <a:p>
          <a:r>
            <a:rPr lang="en-US" sz="1800" i="1" dirty="0" smtClean="0"/>
            <a:t>Solenoids</a:t>
          </a:r>
        </a:p>
        <a:p>
          <a:r>
            <a:rPr lang="en-US" sz="1800" i="1" dirty="0" smtClean="0"/>
            <a:t>Wigglers</a:t>
          </a:r>
        </a:p>
        <a:p>
          <a:r>
            <a:rPr lang="en-US" sz="1800" dirty="0" smtClean="0"/>
            <a:t>….</a:t>
          </a:r>
        </a:p>
      </dgm:t>
    </dgm:pt>
    <dgm:pt modelId="{1EDF8E7F-2E94-4867-9678-B8CF726FF7FF}" type="parTrans" cxnId="{B955415A-FDA0-4324-9AD0-53CDFB53FDFA}">
      <dgm:prSet/>
      <dgm:spPr/>
      <dgm:t>
        <a:bodyPr/>
        <a:lstStyle/>
        <a:p>
          <a:endParaRPr lang="en-US"/>
        </a:p>
      </dgm:t>
    </dgm:pt>
    <dgm:pt modelId="{1E63AA6A-D3F1-4886-8CA6-860446CFA88D}" type="sibTrans" cxnId="{B955415A-FDA0-4324-9AD0-53CDFB53FDFA}">
      <dgm:prSet/>
      <dgm:spPr/>
      <dgm:t>
        <a:bodyPr/>
        <a:lstStyle/>
        <a:p>
          <a:endParaRPr lang="en-US"/>
        </a:p>
      </dgm:t>
    </dgm:pt>
    <dgm:pt modelId="{FC483781-75E0-4106-9844-62E3B931FB39}" type="pres">
      <dgm:prSet presAssocID="{04249DFE-7EDD-4C7C-A845-C17739FD05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8164ED-C7DA-46EE-9D63-38A2BBC9653C}" type="pres">
      <dgm:prSet presAssocID="{23EF46E7-721E-4ED8-B2A3-54F7AE429016}" presName="Name5" presStyleLbl="vennNode1" presStyleIdx="0" presStyleCnt="3" custScaleX="115211" custScaleY="200725" custLinFactNeighborX="-17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8C80F-6186-42E1-A6D6-0C6C13AC64C4}" type="pres">
      <dgm:prSet presAssocID="{9751D4DB-A20C-46CB-899B-91C14D62B084}" presName="space" presStyleCnt="0"/>
      <dgm:spPr/>
    </dgm:pt>
    <dgm:pt modelId="{BED6E05B-6535-4945-BB9A-57153045A066}" type="pres">
      <dgm:prSet presAssocID="{BF9C3A2E-E134-43D2-9E9C-4BAB1D6401AB}" presName="Name5" presStyleLbl="vennNode1" presStyleIdx="1" presStyleCnt="3" custScaleY="207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2EA6E-14DB-41EE-A66F-88D5B0C853F8}" type="pres">
      <dgm:prSet presAssocID="{E82F9F2E-6FC5-413F-9205-2833A8380CBA}" presName="space" presStyleCnt="0"/>
      <dgm:spPr/>
    </dgm:pt>
    <dgm:pt modelId="{4FC3F3AD-0548-442A-82C1-FD5DA709A17F}" type="pres">
      <dgm:prSet presAssocID="{D5C10AB7-5754-4735-991C-D8F145CD54FA}" presName="Name5" presStyleLbl="vennNode1" presStyleIdx="2" presStyleCnt="3" custScaleX="110693" custScaleY="204363" custLinFactNeighborX="17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258286-7475-4939-85E4-270870070CCA}" type="presOf" srcId="{D5C10AB7-5754-4735-991C-D8F145CD54FA}" destId="{4FC3F3AD-0548-442A-82C1-FD5DA709A17F}" srcOrd="0" destOrd="0" presId="urn:microsoft.com/office/officeart/2005/8/layout/venn3"/>
    <dgm:cxn modelId="{2DD3DD46-4D72-4734-A949-FE6DEA42F9F0}" srcId="{04249DFE-7EDD-4C7C-A845-C17739FD0573}" destId="{23EF46E7-721E-4ED8-B2A3-54F7AE429016}" srcOrd="0" destOrd="0" parTransId="{25582E9C-12CE-407F-B4C9-70A2010615B9}" sibTransId="{9751D4DB-A20C-46CB-899B-91C14D62B084}"/>
    <dgm:cxn modelId="{35C0E6B0-2CE6-4350-9A30-6C19315215C9}" type="presOf" srcId="{BF9C3A2E-E134-43D2-9E9C-4BAB1D6401AB}" destId="{BED6E05B-6535-4945-BB9A-57153045A066}" srcOrd="0" destOrd="0" presId="urn:microsoft.com/office/officeart/2005/8/layout/venn3"/>
    <dgm:cxn modelId="{26427C70-A742-4810-820F-23D89FF50F1A}" type="presOf" srcId="{23EF46E7-721E-4ED8-B2A3-54F7AE429016}" destId="{DE8164ED-C7DA-46EE-9D63-38A2BBC9653C}" srcOrd="0" destOrd="0" presId="urn:microsoft.com/office/officeart/2005/8/layout/venn3"/>
    <dgm:cxn modelId="{FA41AE43-B7C1-4EA2-9928-332D3B127849}" srcId="{04249DFE-7EDD-4C7C-A845-C17739FD0573}" destId="{BF9C3A2E-E134-43D2-9E9C-4BAB1D6401AB}" srcOrd="1" destOrd="0" parTransId="{A0768A72-7321-4ED5-970D-E8D8A0813AA0}" sibTransId="{E82F9F2E-6FC5-413F-9205-2833A8380CBA}"/>
    <dgm:cxn modelId="{B955415A-FDA0-4324-9AD0-53CDFB53FDFA}" srcId="{04249DFE-7EDD-4C7C-A845-C17739FD0573}" destId="{D5C10AB7-5754-4735-991C-D8F145CD54FA}" srcOrd="2" destOrd="0" parTransId="{1EDF8E7F-2E94-4867-9678-B8CF726FF7FF}" sibTransId="{1E63AA6A-D3F1-4886-8CA6-860446CFA88D}"/>
    <dgm:cxn modelId="{D995F124-DAD5-450C-8977-16F16400DF35}" type="presOf" srcId="{04249DFE-7EDD-4C7C-A845-C17739FD0573}" destId="{FC483781-75E0-4106-9844-62E3B931FB39}" srcOrd="0" destOrd="0" presId="urn:microsoft.com/office/officeart/2005/8/layout/venn3"/>
    <dgm:cxn modelId="{71B3D782-92F6-41CA-8DF8-FACF54740795}" type="presParOf" srcId="{FC483781-75E0-4106-9844-62E3B931FB39}" destId="{DE8164ED-C7DA-46EE-9D63-38A2BBC9653C}" srcOrd="0" destOrd="0" presId="urn:microsoft.com/office/officeart/2005/8/layout/venn3"/>
    <dgm:cxn modelId="{B823D1FF-C825-4126-AA01-C0CF4B604EE0}" type="presParOf" srcId="{FC483781-75E0-4106-9844-62E3B931FB39}" destId="{2CA8C80F-6186-42E1-A6D6-0C6C13AC64C4}" srcOrd="1" destOrd="0" presId="urn:microsoft.com/office/officeart/2005/8/layout/venn3"/>
    <dgm:cxn modelId="{A2B23EBC-EB02-4FCF-80D1-D8A2572FAA6C}" type="presParOf" srcId="{FC483781-75E0-4106-9844-62E3B931FB39}" destId="{BED6E05B-6535-4945-BB9A-57153045A066}" srcOrd="2" destOrd="0" presId="urn:microsoft.com/office/officeart/2005/8/layout/venn3"/>
    <dgm:cxn modelId="{D17F176B-EBA7-4EE1-87E1-027A0C59E301}" type="presParOf" srcId="{FC483781-75E0-4106-9844-62E3B931FB39}" destId="{DFE2EA6E-14DB-41EE-A66F-88D5B0C853F8}" srcOrd="3" destOrd="0" presId="urn:microsoft.com/office/officeart/2005/8/layout/venn3"/>
    <dgm:cxn modelId="{3D7F736D-8847-4A2F-BC8B-FE71BCD368A2}" type="presParOf" srcId="{FC483781-75E0-4106-9844-62E3B931FB39}" destId="{4FC3F3AD-0548-442A-82C1-FD5DA709A17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164ED-C7DA-46EE-9D63-38A2BBC9653C}">
      <dsp:nvSpPr>
        <dsp:cNvPr id="0" name=""/>
        <dsp:cNvSpPr/>
      </dsp:nvSpPr>
      <dsp:spPr>
        <a:xfrm>
          <a:off x="662927" y="76315"/>
          <a:ext cx="2624078" cy="4571769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345" tIns="22860" rIns="12534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R&amp;D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-----------------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LHC</a:t>
          </a:r>
          <a:r>
            <a:rPr lang="en-US" sz="1800" kern="1200" dirty="0" smtClean="0"/>
            <a:t> Hi-Energy,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NF/MC</a:t>
          </a:r>
          <a:r>
            <a:rPr lang="en-US" sz="1800" kern="1200" dirty="0" smtClean="0"/>
            <a:t>, VLHC...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-------------------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HTS + Nb</a:t>
          </a:r>
          <a:r>
            <a:rPr lang="en-US" sz="1800" kern="1200" baseline="-25000" dirty="0" smtClean="0"/>
            <a:t>3</a:t>
          </a:r>
          <a:r>
            <a:rPr lang="en-US" sz="1800" kern="1200" dirty="0" smtClean="0"/>
            <a:t>Sn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--------------------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Dipoles, Quads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--------------------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Quads LHC-HE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D &amp; Q NF/MC</a:t>
          </a:r>
          <a:endParaRPr lang="en-US" sz="1800" i="1" kern="1200" dirty="0"/>
        </a:p>
      </dsp:txBody>
      <dsp:txXfrm>
        <a:off x="1047214" y="745835"/>
        <a:ext cx="1855504" cy="3232729"/>
      </dsp:txXfrm>
    </dsp:sp>
    <dsp:sp modelId="{BED6E05B-6535-4945-BB9A-57153045A066}">
      <dsp:nvSpPr>
        <dsp:cNvPr id="0" name=""/>
        <dsp:cNvSpPr/>
      </dsp:nvSpPr>
      <dsp:spPr>
        <a:xfrm>
          <a:off x="2913137" y="2360"/>
          <a:ext cx="2277628" cy="4719678"/>
        </a:xfrm>
        <a:prstGeom prst="ellipse">
          <a:avLst/>
        </a:prstGeom>
        <a:solidFill>
          <a:srgbClr val="002060">
            <a:alpha val="50000"/>
          </a:srgb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345" tIns="22860" rIns="12534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“Construct. Project”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-----------------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LHC</a:t>
          </a:r>
          <a:r>
            <a:rPr lang="en-US" sz="1800" kern="1200" dirty="0" smtClean="0"/>
            <a:t> Hi-Luminosity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-----------------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Nb</a:t>
          </a:r>
          <a:r>
            <a:rPr lang="en-US" sz="1800" kern="1200" baseline="-25000" dirty="0" smtClean="0"/>
            <a:t>3</a:t>
          </a:r>
          <a:r>
            <a:rPr lang="en-US" sz="1800" kern="1200" dirty="0" smtClean="0"/>
            <a:t>Sn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-----------------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Dipoles, Quads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-----------------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“11 T Dipole”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“IR Quads”</a:t>
          </a:r>
          <a:endParaRPr lang="en-US" sz="1800" i="1" kern="1200" dirty="0"/>
        </a:p>
      </dsp:txBody>
      <dsp:txXfrm>
        <a:off x="3246688" y="693541"/>
        <a:ext cx="1610526" cy="3337316"/>
      </dsp:txXfrm>
    </dsp:sp>
    <dsp:sp modelId="{4FC3F3AD-0548-442A-82C1-FD5DA709A17F}">
      <dsp:nvSpPr>
        <dsp:cNvPr id="0" name=""/>
        <dsp:cNvSpPr/>
      </dsp:nvSpPr>
      <dsp:spPr>
        <a:xfrm>
          <a:off x="4816897" y="34885"/>
          <a:ext cx="2521175" cy="4654629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345" tIns="22860" rIns="12534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R&amp;D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-----------------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NF/MC</a:t>
          </a:r>
          <a:r>
            <a:rPr lang="en-US" sz="1800" b="0" kern="1200" dirty="0" smtClean="0"/>
            <a:t>,</a:t>
          </a:r>
          <a:r>
            <a:rPr lang="en-US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Light sources ..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-------------------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HTS + Nb</a:t>
          </a:r>
          <a:r>
            <a:rPr lang="en-US" sz="1800" kern="1200" baseline="-25000" dirty="0" smtClean="0"/>
            <a:t>3</a:t>
          </a:r>
          <a:r>
            <a:rPr lang="en-US" sz="1800" kern="1200" dirty="0" smtClean="0"/>
            <a:t>Sn + </a:t>
          </a:r>
          <a:r>
            <a:rPr lang="en-US" sz="1800" kern="1200" dirty="0" err="1" smtClean="0"/>
            <a:t>NbTi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--------------------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Helical channel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Solenoids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Wigglers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….</a:t>
          </a:r>
        </a:p>
      </dsp:txBody>
      <dsp:txXfrm>
        <a:off x="5186115" y="716540"/>
        <a:ext cx="1782739" cy="3291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buFont typeface="Wingdings" pitchFamily="-112" charset="2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buFont typeface="Wingdings" pitchFamily="-112" charset="2"/>
              <a:buNone/>
              <a:defRPr sz="1200"/>
            </a:lvl1pPr>
          </a:lstStyle>
          <a:p>
            <a:pPr>
              <a:defRPr/>
            </a:pPr>
            <a:fld id="{7366E94C-CCF8-4E39-ACF9-7AF833F57427}" type="datetimeFigureOut">
              <a:rPr lang="en-US"/>
              <a:pPr>
                <a:defRPr/>
              </a:pPr>
              <a:t>10/28/2011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buFont typeface="Wingdings" pitchFamily="-112" charset="2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buFont typeface="Wingdings" pitchFamily="-112" charset="2"/>
              <a:buNone/>
              <a:defRPr sz="1200"/>
            </a:lvl1pPr>
          </a:lstStyle>
          <a:p>
            <a:pPr>
              <a:defRPr/>
            </a:pPr>
            <a:fld id="{993F17F5-C4D8-42CA-B2D5-5D3D3E102E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6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l">
              <a:buFont typeface="Wingdings" pitchFamily="-112" charset="2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-112" charset="2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l">
              <a:buFont typeface="Wingdings" pitchFamily="-112" charset="2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buFont typeface="Wingdings" pitchFamily="-112" charset="2"/>
              <a:buNone/>
              <a:defRPr sz="1200"/>
            </a:lvl1pPr>
          </a:lstStyle>
          <a:p>
            <a:pPr>
              <a:defRPr/>
            </a:pPr>
            <a:fld id="{8900EFDF-1E60-4BEE-8DB9-82D23AD03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61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-11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-11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-11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-11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dirty="0">
              <a:latin typeface="Arial Narrow" pitchFamily="-112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705E-FD9B-4ACB-A9C1-8A8238C29C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38400" y="6400800"/>
            <a:ext cx="5257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HEP Program Managers Visit, Sept. 21-22, 2009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9322-81A9-48F9-8BF1-EB7669910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38400" y="6400800"/>
            <a:ext cx="5257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HEP Program Managers Visit, Sept. 21-22, 2009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1000" y="630555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ADDA-BFB7-48A6-8ECB-3B2433C6A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0" y="6400800"/>
            <a:ext cx="5867400" cy="381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Accelerator Sector Planning &amp; Strategy Workshop, October 27</a:t>
            </a:r>
            <a:r>
              <a:rPr lang="en-US" baseline="30000" dirty="0" smtClean="0"/>
              <a:t>th</a:t>
            </a:r>
            <a:r>
              <a:rPr lang="en-US" dirty="0" smtClean="0"/>
              <a:t> – 28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4801B-CE9A-4DCF-A342-DC242011FE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38400" y="6400800"/>
            <a:ext cx="5257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HEP Program Managers Visit, Sept. 21-22, 2009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7684-B9FC-48F4-941B-DA9172C4F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38400" y="6400800"/>
            <a:ext cx="5257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HEP Program Managers Visit, Sept. 21-22, 2009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D0B62-4607-4149-851A-4033DB34C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38400" y="6400800"/>
            <a:ext cx="5257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HEP Program Managers Visit, Sept. 21-22, 2009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858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6948-ED6C-47D8-B070-06B2CEAB9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38400" y="6400800"/>
            <a:ext cx="5257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HEP Program Managers Visit, Sept. 21-22, 2009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CAFC-AE8D-4931-AA02-BEE199344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38400" y="6400800"/>
            <a:ext cx="5257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HEP Program Managers Visit, Sept. 21-22, 2009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1B6B-0181-4AF2-A577-6D75CB6E6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38400" y="6400800"/>
            <a:ext cx="5257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HEP Program Managers Visit, Sept. 21-22, 2009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84BB-98E9-49CE-B73A-A167CF326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38400" y="6400800"/>
            <a:ext cx="5257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HEP Program Managers Visit, Sept. 21-22, 2009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Fermi_Blue_subpag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5E5C31-EF89-40EA-85B9-962373017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-11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-11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-11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-11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610600" cy="3276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Strategic Initiative: HL-LHC and </a:t>
            </a:r>
            <a:r>
              <a:rPr lang="en-US" sz="3600" dirty="0" smtClean="0"/>
              <a:t>HE-LHC: 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u="sng" dirty="0" smtClean="0"/>
              <a:t>Magnet Program</a:t>
            </a:r>
            <a:br>
              <a:rPr lang="en-US" sz="3600" u="sng" dirty="0" smtClean="0"/>
            </a:br>
            <a:r>
              <a:rPr lang="en-US" sz="3600" u="sng" dirty="0" smtClean="0"/>
              <a:t/>
            </a:r>
            <a:br>
              <a:rPr lang="en-US" sz="3600" u="sng" dirty="0" smtClean="0"/>
            </a:br>
            <a:endParaRPr lang="en-US" sz="2800" i="1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4600" y="42672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Apollinari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NIU Conference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Center,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Naperville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27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28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62000"/>
          </a:xfrm>
        </p:spPr>
        <p:txBody>
          <a:bodyPr/>
          <a:lstStyle/>
          <a:p>
            <a:r>
              <a:rPr lang="en-US" sz="2800" b="1" u="sng" dirty="0" smtClean="0"/>
              <a:t>11 T Model Development Program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08812"/>
            <a:ext cx="8611543" cy="4758606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305550"/>
            <a:ext cx="1143000" cy="457200"/>
          </a:xfrm>
        </p:spPr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58674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Accelerator Sector Planning &amp; Strategy Workshop, October 27</a:t>
            </a:r>
            <a:r>
              <a:rPr lang="en-US" baseline="30000" dirty="0" smtClean="0"/>
              <a:t>th</a:t>
            </a:r>
            <a:r>
              <a:rPr lang="en-US" dirty="0" smtClean="0"/>
              <a:t> – 28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2809740"/>
          </a:xfrm>
        </p:spPr>
        <p:txBody>
          <a:bodyPr>
            <a:normAutofit/>
          </a:bodyPr>
          <a:lstStyle/>
          <a:p>
            <a:r>
              <a:rPr lang="en-US" dirty="0" smtClean="0"/>
              <a:t>Coil production (CERN &amp; FNAL)</a:t>
            </a:r>
          </a:p>
          <a:p>
            <a:r>
              <a:rPr lang="en-US" dirty="0" smtClean="0"/>
              <a:t>Collaring (CERN &amp; FNAL)</a:t>
            </a:r>
          </a:p>
          <a:p>
            <a:r>
              <a:rPr lang="en-US" dirty="0" smtClean="0"/>
              <a:t>Cold mass assembly (CERN)</a:t>
            </a:r>
          </a:p>
          <a:p>
            <a:r>
              <a:rPr lang="en-US" dirty="0" smtClean="0"/>
              <a:t>Cryostat integration (CERN)</a:t>
            </a:r>
          </a:p>
          <a:p>
            <a:r>
              <a:rPr lang="en-US" dirty="0" smtClean="0"/>
              <a:t>Testing (CERN)</a:t>
            </a:r>
          </a:p>
          <a:p>
            <a:r>
              <a:rPr lang="en-US" dirty="0" smtClean="0"/>
              <a:t>Installation in the tunnel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62000"/>
          </a:xfrm>
        </p:spPr>
        <p:txBody>
          <a:bodyPr/>
          <a:lstStyle/>
          <a:p>
            <a:r>
              <a:rPr lang="en-US" sz="2800" b="1" u="sng" dirty="0" smtClean="0"/>
              <a:t>Production Phase 2014-17</a:t>
            </a:r>
            <a:endParaRPr lang="en-US" sz="2800" b="1" u="sng" dirty="0"/>
          </a:p>
        </p:txBody>
      </p:sp>
      <p:sp>
        <p:nvSpPr>
          <p:cNvPr id="4" name="Right Brace 3"/>
          <p:cNvSpPr/>
          <p:nvPr/>
        </p:nvSpPr>
        <p:spPr>
          <a:xfrm>
            <a:off x="6832600" y="927156"/>
            <a:ext cx="330200" cy="2349444"/>
          </a:xfrm>
          <a:prstGeom prst="rightBrac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22433" y="1900535"/>
            <a:ext cx="1661933" cy="461665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3..4 years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4" descr="SM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2"/>
          <a:stretch/>
        </p:blipFill>
        <p:spPr bwMode="auto">
          <a:xfrm>
            <a:off x="3397513" y="3741696"/>
            <a:ext cx="2862221" cy="208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B_yoking_pres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9" y="3741697"/>
            <a:ext cx="3117198" cy="2087062"/>
          </a:xfrm>
          <a:prstGeom prst="rect">
            <a:avLst/>
          </a:prstGeom>
        </p:spPr>
      </p:pic>
      <p:pic>
        <p:nvPicPr>
          <p:cNvPr id="11" name="Picture 5" descr="Tunnal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10" y="3741698"/>
            <a:ext cx="2560666" cy="208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305550"/>
            <a:ext cx="1143000" cy="457200"/>
          </a:xfrm>
        </p:spPr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58674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Accelerator Sector Planning &amp; Strategy Workshop, October 27</a:t>
            </a:r>
            <a:r>
              <a:rPr lang="en-US" baseline="30000" dirty="0" smtClean="0"/>
              <a:t>th</a:t>
            </a:r>
            <a:r>
              <a:rPr lang="en-US" dirty="0" smtClean="0"/>
              <a:t> – 28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24151" y="0"/>
            <a:ext cx="6858000" cy="762000"/>
          </a:xfrm>
        </p:spPr>
        <p:txBody>
          <a:bodyPr/>
          <a:lstStyle/>
          <a:p>
            <a:r>
              <a:rPr lang="en-US" b="1" i="0" u="sng" dirty="0" smtClean="0">
                <a:latin typeface="+mn-lt"/>
                <a:cs typeface="Arial" charset="0"/>
              </a:rPr>
              <a:t>1-in-1 Demonstrator </a:t>
            </a:r>
            <a:r>
              <a:rPr lang="en-US" b="1" i="0" u="sng" dirty="0">
                <a:latin typeface="+mn-lt"/>
                <a:cs typeface="Arial" charset="0"/>
              </a:rPr>
              <a:t>Parameters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388337"/>
              </p:ext>
            </p:extLst>
          </p:nvPr>
        </p:nvGraphicFramePr>
        <p:xfrm>
          <a:off x="305020" y="1738730"/>
          <a:ext cx="6224278" cy="3742425"/>
        </p:xfrm>
        <a:graphic>
          <a:graphicData uri="http://schemas.openxmlformats.org/drawingml/2006/table">
            <a:tbl>
              <a:tblPr/>
              <a:tblGrid>
                <a:gridCol w="4799108"/>
                <a:gridCol w="1425170"/>
              </a:tblGrid>
              <a:tr h="331757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n-lt"/>
                          <a:ea typeface="Times New Roman"/>
                          <a:cs typeface="Times New Roman"/>
                        </a:rPr>
                        <a:t>Parameter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n-lt"/>
                          <a:ea typeface="Times New Roman"/>
                          <a:cs typeface="Times New Roman"/>
                        </a:rPr>
                        <a:t>Value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76">
                <a:tc>
                  <a:txBody>
                    <a:bodyPr/>
                    <a:lstStyle/>
                    <a:p>
                      <a:pPr marL="0" marR="0" algn="jus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Aperture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[m]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76">
                <a:tc>
                  <a:txBody>
                    <a:bodyPr/>
                    <a:lstStyle/>
                    <a:p>
                      <a:pPr marL="0" marR="0" algn="jus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Nominal current 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b="1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nom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[A]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11850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92">
                <a:tc>
                  <a:txBody>
                    <a:bodyPr/>
                    <a:lstStyle/>
                    <a:p>
                      <a:pPr marL="0" marR="0" algn="jus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Nominal bore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field (with 400 mm yoke) [T]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10.86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76">
                <a:tc>
                  <a:txBody>
                    <a:bodyPr/>
                    <a:lstStyle/>
                    <a:p>
                      <a:pPr marL="0" marR="0" algn="jus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Short-sample bore field at 1.9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 [T]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13.6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76">
                <a:tc>
                  <a:txBody>
                    <a:bodyPr/>
                    <a:lstStyle/>
                    <a:p>
                      <a:pPr marL="0" marR="0" algn="jus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Margin 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GB" sz="1600" b="1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GB" sz="1600" b="1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nom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at 1.9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 [%]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25.4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76">
                <a:tc>
                  <a:txBody>
                    <a:bodyPr/>
                    <a:lstStyle/>
                    <a:p>
                      <a:pPr marL="0" marR="0" algn="jus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Ultimate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design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field [T]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76">
                <a:tc>
                  <a:txBody>
                    <a:bodyPr/>
                    <a:lstStyle/>
                    <a:p>
                      <a:pPr marL="0" marR="0" algn="jus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Inductance at 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b="1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nom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mH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/m]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76">
                <a:tc>
                  <a:txBody>
                    <a:bodyPr/>
                    <a:lstStyle/>
                    <a:p>
                      <a:pPr marL="0" marR="0" algn="jus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Stored energy at 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b="1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nom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[kJ/m]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473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76">
                <a:tc>
                  <a:txBody>
                    <a:bodyPr/>
                    <a:lstStyle/>
                    <a:p>
                      <a:pPr marL="0" marR="0" algn="jus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GB" sz="1600" b="1" baseline="-250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per quadrant at 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b="1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nom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kN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/m]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2889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76">
                <a:tc>
                  <a:txBody>
                    <a:bodyPr/>
                    <a:lstStyle/>
                    <a:p>
                      <a:pPr marL="0" marR="0" algn="jus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GB" sz="1600" b="1" baseline="-250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GB" sz="1600" b="1" baseline="-25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per quadrant at 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b="1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nom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kN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/m]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1570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76">
                <a:tc>
                  <a:txBody>
                    <a:bodyPr/>
                    <a:lstStyle/>
                    <a:p>
                      <a:pPr marL="0" marR="0" algn="jus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Coil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length [m]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76">
                <a:tc>
                  <a:txBody>
                    <a:bodyPr/>
                    <a:lstStyle/>
                    <a:p>
                      <a:pPr marL="0" marR="0" algn="jus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Magnetic length [m]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1.79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88" marR="66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51" y="1551224"/>
            <a:ext cx="1957049" cy="181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50513"/>
          <a:stretch/>
        </p:blipFill>
        <p:spPr bwMode="auto">
          <a:xfrm>
            <a:off x="6597490" y="3784312"/>
            <a:ext cx="2369640" cy="20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305550"/>
            <a:ext cx="1143000" cy="457200"/>
          </a:xfrm>
        </p:spPr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58674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Accelerator Sector Planning &amp; Strategy Workshop, October 27</a:t>
            </a:r>
            <a:r>
              <a:rPr lang="en-US" baseline="30000" dirty="0" smtClean="0"/>
              <a:t>th</a:t>
            </a:r>
            <a:r>
              <a:rPr lang="en-US" dirty="0" smtClean="0"/>
              <a:t> – 28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5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4114800"/>
          </a:xfrm>
        </p:spPr>
        <p:txBody>
          <a:bodyPr/>
          <a:lstStyle/>
          <a:p>
            <a:r>
              <a:rPr lang="en-US" dirty="0" smtClean="0"/>
              <a:t>Design </a:t>
            </a:r>
            <a:r>
              <a:rPr lang="en-US" dirty="0"/>
              <a:t>and construction of a </a:t>
            </a:r>
            <a:r>
              <a:rPr lang="en-US" dirty="0" smtClean="0"/>
              <a:t>2-m-long single aperture magnet</a:t>
            </a:r>
            <a:r>
              <a:rPr lang="en-US" dirty="0"/>
              <a:t>, delivering 11 T at the LHC nominal operating current of 11.85 kA with 20% margin </a:t>
            </a:r>
          </a:p>
          <a:p>
            <a:r>
              <a:rPr lang="en-US" dirty="0" smtClean="0"/>
              <a:t>Cable &amp; Coil technology</a:t>
            </a:r>
          </a:p>
          <a:p>
            <a:pPr lvl="1"/>
            <a:r>
              <a:rPr lang="en-US" dirty="0" err="1" smtClean="0"/>
              <a:t>J</a:t>
            </a:r>
            <a:r>
              <a:rPr lang="en-US" baseline="-25000" dirty="0" err="1" smtClean="0"/>
              <a:t>c</a:t>
            </a:r>
            <a:r>
              <a:rPr lang="en-US" dirty="0" smtClean="0"/>
              <a:t> degradation</a:t>
            </a:r>
          </a:p>
          <a:p>
            <a:pPr lvl="1"/>
            <a:r>
              <a:rPr lang="en-US" dirty="0" smtClean="0"/>
              <a:t>Fabrication procedures</a:t>
            </a:r>
          </a:p>
          <a:p>
            <a:r>
              <a:rPr lang="en-US" dirty="0" smtClean="0"/>
              <a:t>Quench performance</a:t>
            </a:r>
          </a:p>
          <a:p>
            <a:pPr lvl="1"/>
            <a:r>
              <a:rPr lang="en-US" dirty="0" smtClean="0"/>
              <a:t>Operation margin</a:t>
            </a:r>
          </a:p>
          <a:p>
            <a:pPr lvl="1"/>
            <a:r>
              <a:rPr lang="en-US" dirty="0" smtClean="0"/>
              <a:t>Ramp-rate studies</a:t>
            </a:r>
          </a:p>
          <a:p>
            <a:r>
              <a:rPr lang="en-US" dirty="0" smtClean="0"/>
              <a:t>Magnet protection</a:t>
            </a:r>
          </a:p>
          <a:p>
            <a:pPr lvl="1"/>
            <a:r>
              <a:rPr lang="en-US" dirty="0" smtClean="0"/>
              <a:t>Heater development</a:t>
            </a:r>
          </a:p>
          <a:p>
            <a:pPr lvl="1"/>
            <a:r>
              <a:rPr lang="en-US" dirty="0" smtClean="0"/>
              <a:t>Heater efficiency and delays</a:t>
            </a:r>
          </a:p>
          <a:p>
            <a:r>
              <a:rPr lang="en-US" dirty="0" smtClean="0"/>
              <a:t>Coil Magnetization &amp; coupling currents</a:t>
            </a:r>
          </a:p>
          <a:p>
            <a:r>
              <a:rPr lang="en-US" dirty="0" smtClean="0"/>
              <a:t>Coils under Production, Magnet to be tested in Feb ‘12.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-76200"/>
            <a:ext cx="6858000" cy="762000"/>
          </a:xfrm>
        </p:spPr>
        <p:txBody>
          <a:bodyPr/>
          <a:lstStyle/>
          <a:p>
            <a:r>
              <a:rPr lang="en-US" b="1" u="sng" dirty="0" smtClean="0"/>
              <a:t>1-in-1 Demonstrator Goals and Status</a:t>
            </a:r>
            <a:endParaRPr lang="en-US" b="1" u="sng" dirty="0"/>
          </a:p>
        </p:txBody>
      </p:sp>
      <p:pic>
        <p:nvPicPr>
          <p:cNvPr id="8" name="Picture 6" descr="1mm 102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47896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375" b="-1993"/>
          <a:stretch>
            <a:fillRect/>
          </a:stretch>
        </p:blipFill>
        <p:spPr bwMode="auto">
          <a:xfrm>
            <a:off x="5410200" y="2109787"/>
            <a:ext cx="35814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3274595" cy="21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1000217.jpg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l="9323" t="18594" b="23521"/>
          <a:stretch/>
        </p:blipFill>
        <p:spPr>
          <a:xfrm rot="16200000">
            <a:off x="6846325" y="3669274"/>
            <a:ext cx="2648561" cy="125361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305550"/>
            <a:ext cx="1143000" cy="457200"/>
          </a:xfrm>
        </p:spPr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58674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Accelerator Sector Planning &amp; Strategy Workshop, October 27</a:t>
            </a:r>
            <a:r>
              <a:rPr lang="en-US" baseline="30000" dirty="0" smtClean="0"/>
              <a:t>th</a:t>
            </a:r>
            <a:r>
              <a:rPr lang="en-US" dirty="0" smtClean="0"/>
              <a:t> – 28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96" y="609600"/>
            <a:ext cx="8973403" cy="5867400"/>
          </a:xfrm>
        </p:spPr>
        <p:txBody>
          <a:bodyPr/>
          <a:lstStyle/>
          <a:p>
            <a:r>
              <a:rPr lang="en-US" sz="2000" dirty="0" smtClean="0"/>
              <a:t>Design </a:t>
            </a:r>
            <a:r>
              <a:rPr lang="en-US" sz="2000" dirty="0"/>
              <a:t>and construction of a </a:t>
            </a:r>
            <a:r>
              <a:rPr lang="en-US" sz="2000" dirty="0" smtClean="0"/>
              <a:t>2-m-long 2-in-1 magnet</a:t>
            </a:r>
            <a:r>
              <a:rPr lang="en-US" sz="2000" dirty="0"/>
              <a:t>, delivering 11 T at the LHC nominal operating current of 11.85 kA with 20% margin </a:t>
            </a:r>
          </a:p>
          <a:p>
            <a:r>
              <a:rPr lang="en-US" sz="2000" dirty="0" smtClean="0"/>
              <a:t>Quench performance</a:t>
            </a:r>
          </a:p>
          <a:p>
            <a:pPr lvl="1"/>
            <a:r>
              <a:rPr lang="en-US" sz="1800" dirty="0" smtClean="0"/>
              <a:t>Operation margin</a:t>
            </a:r>
          </a:p>
          <a:p>
            <a:pPr lvl="1"/>
            <a:r>
              <a:rPr lang="en-US" sz="1800" dirty="0" smtClean="0"/>
              <a:t>Ramp-rate studies</a:t>
            </a:r>
          </a:p>
          <a:p>
            <a:r>
              <a:rPr lang="en-US" sz="2000" dirty="0" smtClean="0"/>
              <a:t>Transfer function matching with MB</a:t>
            </a:r>
          </a:p>
          <a:p>
            <a:r>
              <a:rPr lang="en-US" sz="2000" dirty="0" smtClean="0"/>
              <a:t>Field quality</a:t>
            </a:r>
          </a:p>
          <a:p>
            <a:pPr lvl="1"/>
            <a:r>
              <a:rPr lang="en-US" sz="1800" dirty="0" smtClean="0"/>
              <a:t>Iron saturation, persistent current effects &amp; passive correction</a:t>
            </a:r>
          </a:p>
          <a:p>
            <a:pPr lvl="1"/>
            <a:r>
              <a:rPr lang="en-US" sz="1800" dirty="0" smtClean="0"/>
              <a:t>Coupling current effects &amp; </a:t>
            </a:r>
            <a:r>
              <a:rPr lang="en-US" sz="1800" dirty="0"/>
              <a:t> </a:t>
            </a:r>
            <a:r>
              <a:rPr lang="en-US" sz="1800" dirty="0" smtClean="0"/>
              <a:t>Magnetic </a:t>
            </a:r>
            <a:r>
              <a:rPr lang="en-US" sz="1800" dirty="0"/>
              <a:t>c</a:t>
            </a:r>
            <a:r>
              <a:rPr lang="en-US" sz="1800" dirty="0" smtClean="0"/>
              <a:t>ross-talk between the apertures</a:t>
            </a:r>
          </a:p>
          <a:p>
            <a:r>
              <a:rPr lang="en-US" sz="2000" dirty="0" smtClean="0"/>
              <a:t>Magnet protection</a:t>
            </a:r>
          </a:p>
          <a:p>
            <a:pPr lvl="1"/>
            <a:r>
              <a:rPr lang="en-US" sz="1800" dirty="0" smtClean="0"/>
              <a:t>Heater development &amp; Heater efficiency and delays</a:t>
            </a:r>
          </a:p>
          <a:p>
            <a:r>
              <a:rPr lang="en-US" sz="2000" dirty="0"/>
              <a:t>2-in-1 magnet with FNAL </a:t>
            </a:r>
            <a:r>
              <a:rPr lang="en-US" sz="2000" dirty="0" smtClean="0"/>
              <a:t>coils</a:t>
            </a:r>
            <a:endParaRPr lang="en-US" sz="2000" dirty="0"/>
          </a:p>
          <a:p>
            <a:pPr lvl="1"/>
            <a:r>
              <a:rPr lang="en-US" sz="1800" dirty="0"/>
              <a:t>Cold test of 1</a:t>
            </a:r>
            <a:r>
              <a:rPr lang="en-US" sz="1800" baseline="30000" dirty="0"/>
              <a:t>st</a:t>
            </a:r>
            <a:r>
              <a:rPr lang="en-US" sz="1800" dirty="0"/>
              <a:t> aperture		</a:t>
            </a:r>
            <a:r>
              <a:rPr lang="en-US" sz="1800" dirty="0" smtClean="0"/>
              <a:t>Sep-12</a:t>
            </a:r>
            <a:endParaRPr lang="en-US" sz="1800" dirty="0"/>
          </a:p>
          <a:p>
            <a:pPr lvl="1"/>
            <a:r>
              <a:rPr lang="en-US" sz="1800" dirty="0"/>
              <a:t>Cold test of 2</a:t>
            </a:r>
            <a:r>
              <a:rPr lang="en-US" sz="1800" baseline="30000" dirty="0"/>
              <a:t>nd</a:t>
            </a:r>
            <a:r>
              <a:rPr lang="en-US" sz="1800" dirty="0"/>
              <a:t> aperture		</a:t>
            </a:r>
            <a:r>
              <a:rPr lang="en-US" sz="1800" dirty="0" smtClean="0"/>
              <a:t>Oct-12</a:t>
            </a:r>
            <a:r>
              <a:rPr lang="en-US" sz="1800" dirty="0"/>
              <a:t>		</a:t>
            </a:r>
          </a:p>
          <a:p>
            <a:pPr lvl="1"/>
            <a:r>
              <a:rPr lang="en-US" sz="1800" dirty="0"/>
              <a:t>2-in-1 CM assembly at CERN	Jan-13</a:t>
            </a:r>
          </a:p>
          <a:p>
            <a:pPr lvl="1"/>
            <a:r>
              <a:rPr lang="en-US" sz="1800" dirty="0"/>
              <a:t>2-in-1 cold test at CERN		</a:t>
            </a:r>
            <a:r>
              <a:rPr lang="en-US" sz="1800" dirty="0" smtClean="0"/>
              <a:t>Feb-13</a:t>
            </a:r>
          </a:p>
          <a:p>
            <a:r>
              <a:rPr lang="en-US" sz="2000" dirty="0" smtClean="0"/>
              <a:t>Production plans integrated with IR effort </a:t>
            </a:r>
            <a:r>
              <a:rPr lang="en-US" sz="2000" dirty="0"/>
              <a:t> </a:t>
            </a:r>
            <a:r>
              <a:rPr lang="en-US" sz="2000" dirty="0" smtClean="0"/>
              <a:t>(G. </a:t>
            </a:r>
            <a:r>
              <a:rPr lang="en-US" sz="2000" dirty="0" err="1" smtClean="0"/>
              <a:t>Ambrosio</a:t>
            </a:r>
            <a:r>
              <a:rPr lang="en-US" sz="2000" dirty="0" smtClean="0"/>
              <a:t>)</a:t>
            </a:r>
            <a:r>
              <a:rPr lang="en-US" dirty="0"/>
              <a:t>	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62000"/>
          </a:xfrm>
        </p:spPr>
        <p:txBody>
          <a:bodyPr/>
          <a:lstStyle/>
          <a:p>
            <a:r>
              <a:rPr lang="en-US" b="1" u="sng" dirty="0"/>
              <a:t>2</a:t>
            </a:r>
            <a:r>
              <a:rPr lang="en-US" b="1" u="sng" dirty="0" smtClean="0"/>
              <a:t>-in-1 Demonstrator Goals &amp; Plans</a:t>
            </a:r>
            <a:endParaRPr lang="en-US" b="1" u="sng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33400" y="6457950"/>
            <a:ext cx="1143000" cy="457200"/>
          </a:xfrm>
        </p:spPr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1676400" y="6477000"/>
            <a:ext cx="5867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Accelerator Sector Planning &amp; Strategy Workshop, October 27</a:t>
            </a:r>
            <a:r>
              <a:rPr lang="en-US" baseline="30000" smtClean="0"/>
              <a:t>th</a:t>
            </a:r>
            <a:r>
              <a:rPr lang="en-US" smtClean="0"/>
              <a:t> – 28</a:t>
            </a:r>
            <a:r>
              <a:rPr lang="en-US" baseline="30000" smtClean="0"/>
              <a:t>th</a:t>
            </a:r>
            <a:r>
              <a:rPr lang="en-US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762000"/>
          </a:xfrm>
        </p:spPr>
        <p:txBody>
          <a:bodyPr/>
          <a:lstStyle/>
          <a:p>
            <a:r>
              <a:rPr lang="en-US" b="1" u="sng" dirty="0" smtClean="0"/>
              <a:t>ITER and </a:t>
            </a:r>
            <a:r>
              <a:rPr lang="en-US" b="1" u="sng" dirty="0" err="1" smtClean="0"/>
              <a:t>SolTeF</a:t>
            </a:r>
            <a:r>
              <a:rPr lang="en-US" b="1" u="sng" dirty="0" smtClean="0"/>
              <a:t> (</a:t>
            </a:r>
            <a:r>
              <a:rPr lang="en-US" b="1" u="sng" dirty="0" err="1" smtClean="0"/>
              <a:t>Solenoidal</a:t>
            </a:r>
            <a:r>
              <a:rPr lang="en-US" b="1" u="sng" dirty="0" smtClean="0"/>
              <a:t> Test Facility)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2667000"/>
          </a:xfrm>
        </p:spPr>
        <p:txBody>
          <a:bodyPr/>
          <a:lstStyle/>
          <a:p>
            <a:r>
              <a:rPr lang="en-US" dirty="0" smtClean="0"/>
              <a:t>Support National program with Nb</a:t>
            </a:r>
            <a:r>
              <a:rPr lang="en-US" baseline="-25000" dirty="0" smtClean="0"/>
              <a:t>3</a:t>
            </a:r>
            <a:r>
              <a:rPr lang="en-US" dirty="0" smtClean="0"/>
              <a:t>Sn expertise:</a:t>
            </a:r>
          </a:p>
          <a:p>
            <a:pPr lvl="1"/>
            <a:r>
              <a:rPr lang="en-US" dirty="0" smtClean="0"/>
              <a:t>Consultancy on: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/>
              <a:t>Magnetic/Cryogenic Design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/>
              <a:t>Quench Detection and Protection Systems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/>
              <a:t>Cable Performance</a:t>
            </a:r>
          </a:p>
          <a:p>
            <a:pPr lvl="1"/>
            <a:r>
              <a:rPr lang="en-US" dirty="0" smtClean="0"/>
              <a:t>ITER  CS Module Test Facility Opportunity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Accelerator Sector Planning &amp; Strategy Workshop, October 27</a:t>
            </a:r>
            <a:r>
              <a:rPr lang="en-US" baseline="30000" smtClean="0"/>
              <a:t>th</a:t>
            </a:r>
            <a:r>
              <a:rPr lang="en-US" smtClean="0"/>
              <a:t> – 28</a:t>
            </a:r>
            <a:r>
              <a:rPr lang="en-US" baseline="30000" smtClean="0"/>
              <a:t>th</a:t>
            </a:r>
            <a:r>
              <a:rPr lang="en-US" smtClean="0"/>
              <a:t>, 2011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" y="2438400"/>
            <a:ext cx="8839200" cy="4267200"/>
            <a:chOff x="152400" y="2438400"/>
            <a:chExt cx="8839200" cy="42672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09600" y="2438400"/>
              <a:ext cx="5334000" cy="45720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-11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 bwMode="auto">
            <a:xfrm>
              <a:off x="3276600" y="2895600"/>
              <a:ext cx="0" cy="3048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152400" y="3206087"/>
              <a:ext cx="8839200" cy="3499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FFFF"/>
                </a:buClr>
                <a:buSzPct val="8000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SzPct val="60000"/>
                <a:buFont typeface="Wingdings" pitchFamily="2" charset="2"/>
                <a:buChar char="®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2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itchFamily="-112" charset="2"/>
                <a:buChar char="l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itchFamily="-112" charset="2"/>
                <a:buChar char="l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itchFamily="-112" charset="2"/>
                <a:buChar char="l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itchFamily="-112" charset="2"/>
                <a:buChar char="l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Several present and future activities at FNAL will need the ability to test “naked” (i.e. no containment of return flux) high-field (~5-30T) solenoids.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/>
                <a:t>MICE, Mu2e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/>
                <a:t>MC 6-D Cooling and final focusing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/>
                <a:t>ITER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Ongoing effort to determine best location at FNAL to build and support a </a:t>
              </a:r>
              <a:r>
                <a:rPr lang="en-US" dirty="0" err="1" smtClean="0"/>
                <a:t>Solenoidal</a:t>
              </a:r>
              <a:r>
                <a:rPr lang="en-US" dirty="0" smtClean="0"/>
                <a:t> Test Facility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09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762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5 G Contours for ITER CS Modules and MICE/Mu2e coils</a:t>
            </a:r>
            <a:endParaRPr lang="en-US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577573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19800" y="990600"/>
            <a:ext cx="2895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FESHM 5062.2: Warning signs required for  &gt; 5 Gauss field (restricted access for people with pacemakers, medical implants). </a:t>
            </a:r>
          </a:p>
          <a:p>
            <a:r>
              <a:rPr lang="en-US" sz="1800" dirty="0" smtClean="0"/>
              <a:t>From the ITER fringe field point of view, the CHL building appears to be the best option</a:t>
            </a:r>
          </a:p>
          <a:p>
            <a:r>
              <a:rPr lang="en-US" sz="1800" dirty="0" smtClean="0"/>
              <a:t>A short-term solution (6 months) is needed for MICE and shortly thereafter for mu2e</a:t>
            </a:r>
          </a:p>
          <a:p>
            <a:r>
              <a:rPr lang="en-US" sz="1800" dirty="0" smtClean="0"/>
              <a:t>It is better to avoid IB1 because of the risk of permanently magnetizing the building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305550"/>
            <a:ext cx="1143000" cy="457200"/>
          </a:xfrm>
        </p:spPr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58674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Accelerator Sector Planning &amp; Strategy Workshop, October 27</a:t>
            </a:r>
            <a:r>
              <a:rPr lang="en-US" baseline="30000" dirty="0" smtClean="0"/>
              <a:t>th</a:t>
            </a:r>
            <a:r>
              <a:rPr lang="en-US" dirty="0" smtClean="0"/>
              <a:t> – 28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MICE/mu2e Contour Lines at CDF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391400" cy="488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239000" y="4196189"/>
            <a:ext cx="0" cy="2128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91400" y="2067778"/>
            <a:ext cx="0" cy="2128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785527" y="3215008"/>
            <a:ext cx="838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18827" y="2941004"/>
            <a:ext cx="1371600" cy="13862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21338" y="2743200"/>
            <a:ext cx="8043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 G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023417" y="4308833"/>
            <a:ext cx="8043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6</a:t>
            </a:r>
            <a:r>
              <a:rPr lang="en-US" sz="1600" dirty="0" smtClean="0"/>
              <a:t>00 G</a:t>
            </a:r>
            <a:endParaRPr lang="en-US" sz="1600" dirty="0"/>
          </a:p>
        </p:txBody>
      </p:sp>
      <p:cxnSp>
        <p:nvCxnSpPr>
          <p:cNvPr id="18" name="Straight Arrow Connector 17"/>
          <p:cNvCxnSpPr>
            <a:stCxn id="16" idx="1"/>
            <a:endCxn id="12" idx="7"/>
          </p:cNvCxnSpPr>
          <p:nvPr/>
        </p:nvCxnSpPr>
        <p:spPr>
          <a:xfrm flipH="1">
            <a:off x="5689561" y="2912477"/>
            <a:ext cx="231777" cy="231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1"/>
          </p:cNvCxnSpPr>
          <p:nvPr/>
        </p:nvCxnSpPr>
        <p:spPr>
          <a:xfrm flipH="1" flipV="1">
            <a:off x="5486400" y="3962400"/>
            <a:ext cx="537017" cy="515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000" y="3385092"/>
            <a:ext cx="510767" cy="512445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657600" y="2807391"/>
            <a:ext cx="9621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Cryostat</a:t>
            </a:r>
            <a:endParaRPr lang="en-US" sz="1600" dirty="0"/>
          </a:p>
        </p:txBody>
      </p:sp>
      <p:cxnSp>
        <p:nvCxnSpPr>
          <p:cNvPr id="27" name="Straight Arrow Connector 26"/>
          <p:cNvCxnSpPr>
            <a:endCxn id="22" idx="1"/>
          </p:cNvCxnSpPr>
          <p:nvPr/>
        </p:nvCxnSpPr>
        <p:spPr>
          <a:xfrm>
            <a:off x="4495800" y="3028243"/>
            <a:ext cx="532000" cy="431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rot="5400000">
            <a:off x="2282762" y="3478663"/>
            <a:ext cx="447842" cy="4572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371600" y="3440259"/>
            <a:ext cx="76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NOVA Test</a:t>
            </a:r>
            <a:endParaRPr lang="en-US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981200" y="3732646"/>
            <a:ext cx="2968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66700" y="1558310"/>
            <a:ext cx="2971800" cy="1685880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5 Gauss Limit :</a:t>
            </a:r>
          </a:p>
          <a:p>
            <a:pPr lvl="1"/>
            <a:r>
              <a:rPr lang="en-US" dirty="0" smtClean="0"/>
              <a:t>Away from General Public areas (main control room, offices, tours) and </a:t>
            </a:r>
            <a:r>
              <a:rPr lang="en-US" dirty="0" err="1" smtClean="0"/>
              <a:t>NOvA</a:t>
            </a:r>
            <a:r>
              <a:rPr lang="en-US" dirty="0" smtClean="0"/>
              <a:t> test setup</a:t>
            </a:r>
          </a:p>
          <a:p>
            <a:pPr lvl="1"/>
            <a:r>
              <a:rPr lang="en-US" dirty="0" smtClean="0"/>
              <a:t>May spill outside building and reach pedestrian path?</a:t>
            </a:r>
          </a:p>
          <a:p>
            <a:r>
              <a:rPr lang="en-US" dirty="0" smtClean="0"/>
              <a:t>600 Gauss Limit (High Field Hazard):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ontained within corner area</a:t>
            </a:r>
          </a:p>
          <a:p>
            <a:pPr lvl="1"/>
            <a:r>
              <a:rPr lang="en-US" dirty="0" smtClean="0"/>
              <a:t>&gt; 100 Gauss at exit door and stairwell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93883" y="1491431"/>
            <a:ext cx="4221317" cy="42997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52999" y="1292085"/>
            <a:ext cx="6707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 G</a:t>
            </a:r>
            <a:endParaRPr lang="en-US" sz="16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305550"/>
            <a:ext cx="1143000" cy="457200"/>
          </a:xfrm>
        </p:spPr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58674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Accelerator Sector Planning &amp; Strategy Workshop, October 27</a:t>
            </a:r>
            <a:r>
              <a:rPr lang="en-US" baseline="30000" dirty="0" smtClean="0"/>
              <a:t>th</a:t>
            </a:r>
            <a:r>
              <a:rPr lang="en-US" dirty="0" smtClean="0"/>
              <a:t> – 28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MICE/mu2e Contour Lines at CHL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72" y="1676400"/>
            <a:ext cx="8829987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4616" y="2438400"/>
            <a:ext cx="255384" cy="256223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 rot="5400000">
            <a:off x="6195142" y="1272459"/>
            <a:ext cx="2544917" cy="2590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914900" y="2055732"/>
            <a:ext cx="0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10800000">
            <a:off x="7249667" y="2296667"/>
            <a:ext cx="512065" cy="5013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0800000">
            <a:off x="7079822" y="2140377"/>
            <a:ext cx="851753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49010" y="1143000"/>
            <a:ext cx="5825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  <a:r>
              <a:rPr lang="en-US" sz="1200" dirty="0" smtClean="0"/>
              <a:t> G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848600" y="1932801"/>
            <a:ext cx="61389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G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7761732" y="2071301"/>
            <a:ext cx="86868" cy="138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96710" y="2694801"/>
            <a:ext cx="61389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  <a:r>
              <a:rPr lang="en-US" sz="1200" dirty="0" smtClean="0"/>
              <a:t>00 G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7748655" y="2667000"/>
            <a:ext cx="299970" cy="108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305550"/>
            <a:ext cx="1143000" cy="457200"/>
          </a:xfrm>
        </p:spPr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58674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Accelerator Sector Planning &amp; Strategy Workshop, October 27</a:t>
            </a:r>
            <a:r>
              <a:rPr lang="en-US" baseline="30000" dirty="0" smtClean="0"/>
              <a:t>th</a:t>
            </a:r>
            <a:r>
              <a:rPr lang="en-US" dirty="0" smtClean="0"/>
              <a:t> – 28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 Option for MICE/mu2e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1600200"/>
            <a:ext cx="22860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Available space in “South Annex” end, near rollup door and compressor “D”</a:t>
            </a:r>
          </a:p>
          <a:p>
            <a:r>
              <a:rPr lang="en-US" sz="2000" dirty="0" smtClean="0"/>
              <a:t>Need to bring cryogenics and magnet power and energy extraction system to this location</a:t>
            </a:r>
          </a:p>
          <a:p>
            <a:endParaRPr lang="en-US" sz="2000" dirty="0"/>
          </a:p>
        </p:txBody>
      </p:sp>
      <p:pic>
        <p:nvPicPr>
          <p:cNvPr id="7170" name="Picture 2" descr="Q:\Solenoid Test Facility\CHL\DSC021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371600"/>
            <a:ext cx="5867400" cy="50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ruben\AppData\Local\Microsoft\Windows\Temporary Internet Files\Content.Word\DSC02048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558" y="3644257"/>
            <a:ext cx="2386642" cy="249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896" y="3435784"/>
            <a:ext cx="441551" cy="304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4114800"/>
            <a:ext cx="14478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MICE/mu2e Cryostat (to scale)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76600" y="4484132"/>
            <a:ext cx="1524000" cy="490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305550"/>
            <a:ext cx="1143000" cy="457200"/>
          </a:xfrm>
        </p:spPr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58674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Accelerator Sector Planning &amp; Strategy Workshop, October 27</a:t>
            </a:r>
            <a:r>
              <a:rPr lang="en-US" baseline="30000" dirty="0" smtClean="0"/>
              <a:t>th</a:t>
            </a:r>
            <a:r>
              <a:rPr lang="en-US" dirty="0" smtClean="0"/>
              <a:t> – 28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6858000" cy="762000"/>
          </a:xfrm>
        </p:spPr>
        <p:txBody>
          <a:bodyPr/>
          <a:lstStyle/>
          <a:p>
            <a:r>
              <a:rPr lang="en-US" b="1" u="sng" dirty="0" smtClean="0"/>
              <a:t>Introduction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486400"/>
          </a:xfrm>
        </p:spPr>
        <p:txBody>
          <a:bodyPr/>
          <a:lstStyle/>
          <a:p>
            <a:r>
              <a:rPr lang="en-US" dirty="0" smtClean="0"/>
              <a:t>FNAL has played the leading role in the original development of SC magnet technology for accelerator applications and subsequent developments:</a:t>
            </a:r>
          </a:p>
          <a:p>
            <a:pPr lvl="1"/>
            <a:r>
              <a:rPr lang="en-US" dirty="0" err="1" smtClean="0"/>
              <a:t>NbTi</a:t>
            </a:r>
            <a:r>
              <a:rPr lang="en-US" dirty="0" smtClean="0"/>
              <a:t> for </a:t>
            </a:r>
            <a:r>
              <a:rPr lang="en-US" dirty="0" err="1" smtClean="0"/>
              <a:t>Tevatron</a:t>
            </a:r>
            <a:r>
              <a:rPr lang="en-US" dirty="0" smtClean="0"/>
              <a:t>, LHC-Triplets, prototype magnets for diverse applications (ILC, </a:t>
            </a:r>
            <a:r>
              <a:rPr lang="en-US" dirty="0" err="1" smtClean="0"/>
              <a:t>PrX</a:t>
            </a:r>
            <a:r>
              <a:rPr lang="en-US" dirty="0" smtClean="0"/>
              <a:t>, MC,…)</a:t>
            </a:r>
          </a:p>
          <a:p>
            <a:r>
              <a:rPr lang="en-US" dirty="0" smtClean="0"/>
              <a:t>FNAL is one of the leaders in the development of Nb</a:t>
            </a:r>
            <a:r>
              <a:rPr lang="en-US" baseline="-25000" dirty="0" smtClean="0"/>
              <a:t>3</a:t>
            </a:r>
            <a:r>
              <a:rPr lang="en-US" dirty="0" smtClean="0"/>
              <a:t>Sn technology for the next generation of magnets:</a:t>
            </a:r>
          </a:p>
          <a:p>
            <a:pPr lvl="1"/>
            <a:r>
              <a:rPr lang="en-US" dirty="0" smtClean="0"/>
              <a:t>HFM/LARP </a:t>
            </a:r>
            <a:r>
              <a:rPr lang="en-US" dirty="0" err="1" smtClean="0"/>
              <a:t>quadrupoles</a:t>
            </a:r>
            <a:r>
              <a:rPr lang="en-US" dirty="0" smtClean="0"/>
              <a:t>, 11 T, ..</a:t>
            </a:r>
          </a:p>
          <a:p>
            <a:r>
              <a:rPr lang="en-US" dirty="0" smtClean="0"/>
              <a:t>FNAL intends to remain a leader in the development, prototyping and construction of future HTS-based magnets for accelerator applications</a:t>
            </a:r>
          </a:p>
          <a:p>
            <a:r>
              <a:rPr lang="en-US" dirty="0" smtClean="0"/>
              <a:t> FNAL has contributed and will continue contributing to national programs that may benefit from the local expertise:</a:t>
            </a:r>
          </a:p>
          <a:p>
            <a:pPr lvl="1"/>
            <a:r>
              <a:rPr lang="en-US" dirty="0" smtClean="0"/>
              <a:t>LHC-Triplet Feedbox, MICE, ITER (?),….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Accelerator Sector Planning &amp; Strategy Workshop, October 27</a:t>
            </a:r>
            <a:r>
              <a:rPr lang="en-US" baseline="30000" smtClean="0"/>
              <a:t>th</a:t>
            </a:r>
            <a:r>
              <a:rPr lang="en-US" smtClean="0"/>
              <a:t> – 28</a:t>
            </a:r>
            <a:r>
              <a:rPr lang="en-US" baseline="30000" smtClean="0"/>
              <a:t>th</a:t>
            </a:r>
            <a:r>
              <a:rPr lang="en-US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858000" cy="762000"/>
          </a:xfrm>
        </p:spPr>
        <p:txBody>
          <a:bodyPr/>
          <a:lstStyle/>
          <a:p>
            <a:r>
              <a:rPr lang="en-US" b="1" u="sng" dirty="0" smtClean="0"/>
              <a:t>CHL Options for ITER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19200"/>
            <a:ext cx="4953000" cy="4525963"/>
          </a:xfrm>
        </p:spPr>
        <p:txBody>
          <a:bodyPr/>
          <a:lstStyle/>
          <a:p>
            <a:r>
              <a:rPr lang="en-US" dirty="0" smtClean="0"/>
              <a:t>These are being discussed. One option for the ITER cryostat is to remove the N2 re-liquefier plant (left picture) and install the cryostat there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Another option is to remove old reciprocating compressors and massive concrete foundation and use the empty space for the ITER cryostat and </a:t>
            </a:r>
            <a:r>
              <a:rPr lang="en-US" dirty="0" err="1"/>
              <a:t>Tevatron</a:t>
            </a:r>
            <a:r>
              <a:rPr lang="en-US" dirty="0"/>
              <a:t> satellite refrigerators</a:t>
            </a:r>
          </a:p>
          <a:p>
            <a:endParaRPr lang="en-US" dirty="0"/>
          </a:p>
        </p:txBody>
      </p:sp>
      <p:pic>
        <p:nvPicPr>
          <p:cNvPr id="9218" name="Picture 2" descr="Q:\Solenoid Test Facility\CHL\DSC02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Q:\Solenoid Test Facility\CHL\DSC02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305550"/>
            <a:ext cx="1143000" cy="457200"/>
          </a:xfrm>
        </p:spPr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58674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Accelerator Sector Planning &amp; Strategy Workshop, October 27</a:t>
            </a:r>
            <a:r>
              <a:rPr lang="en-US" baseline="30000" dirty="0" smtClean="0"/>
              <a:t>th</a:t>
            </a:r>
            <a:r>
              <a:rPr lang="en-US" dirty="0" smtClean="0"/>
              <a:t> – 28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001000" cy="762000"/>
          </a:xfrm>
        </p:spPr>
        <p:txBody>
          <a:bodyPr/>
          <a:lstStyle/>
          <a:p>
            <a:r>
              <a:rPr lang="en-US" b="1" u="sng" dirty="0" smtClean="0"/>
              <a:t>Summary of High Field Magnet Strategy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562600"/>
          </a:xfrm>
        </p:spPr>
        <p:txBody>
          <a:bodyPr/>
          <a:lstStyle/>
          <a:p>
            <a:r>
              <a:rPr lang="en-US" sz="2200" dirty="0" smtClean="0"/>
              <a:t>Focus </a:t>
            </a:r>
            <a:r>
              <a:rPr lang="en-US" sz="2200" u="sng" dirty="0" smtClean="0"/>
              <a:t>R&amp;D</a:t>
            </a:r>
            <a:r>
              <a:rPr lang="en-US" sz="2200" dirty="0" smtClean="0"/>
              <a:t> on HTS-hybrid “conventional” magnets (quads, dipoles) searching for complementarity and synergy with other world programs.</a:t>
            </a:r>
          </a:p>
          <a:p>
            <a:r>
              <a:rPr lang="en-US" sz="2200" dirty="0"/>
              <a:t>Maintain vibrant “</a:t>
            </a:r>
            <a:r>
              <a:rPr lang="en-US" sz="2200" u="sng" dirty="0"/>
              <a:t>hands-on production</a:t>
            </a:r>
            <a:r>
              <a:rPr lang="en-US" sz="2200" dirty="0"/>
              <a:t>” capability pursuing 11 T and LHC-IR upgrades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Maintain capability in design and construction of specific magnets in </a:t>
            </a:r>
            <a:r>
              <a:rPr lang="en-US" sz="2200" dirty="0" err="1" smtClean="0"/>
              <a:t>NbTi</a:t>
            </a:r>
            <a:r>
              <a:rPr lang="en-US" sz="2200" dirty="0" smtClean="0"/>
              <a:t> and/or Nb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Sn (MC Cooling Channels, PX/ILC magnets, </a:t>
            </a:r>
            <a:r>
              <a:rPr lang="en-US" sz="2200" dirty="0" smtClean="0"/>
              <a:t>Wigglers, Experimental </a:t>
            </a:r>
            <a:r>
              <a:rPr lang="en-US" sz="2200" dirty="0" smtClean="0"/>
              <a:t>Magnets (Mu2e),….)</a:t>
            </a:r>
          </a:p>
          <a:p>
            <a:r>
              <a:rPr lang="en-US" sz="2200" dirty="0" smtClean="0"/>
              <a:t>Maintain interest, contacts with other facilities and ability to build small prototypes of High Field Hybrid Solenoids (~30-40T)</a:t>
            </a:r>
          </a:p>
          <a:p>
            <a:pPr lvl="1"/>
            <a:r>
              <a:rPr lang="en-US" sz="1800" dirty="0" smtClean="0"/>
              <a:t>Consider and plan for possible “step function” involvement at the end of MAP studies and HL-LHC effort (~5-7 y from now)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Address, when requested or synergistic with FNAL activities,  issues of national interest related to SC magnet know-how at the Laboratory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Accelerator Sector Planning &amp; Strategy Workshop, October 27</a:t>
            </a:r>
            <a:r>
              <a:rPr lang="en-US" baseline="30000" smtClean="0"/>
              <a:t>th</a:t>
            </a:r>
            <a:r>
              <a:rPr lang="en-US" smtClean="0"/>
              <a:t> – 28</a:t>
            </a:r>
            <a:r>
              <a:rPr lang="en-US" baseline="30000" smtClean="0"/>
              <a:t>th</a:t>
            </a:r>
            <a:r>
              <a:rPr lang="en-US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858000" cy="762000"/>
          </a:xfrm>
        </p:spPr>
        <p:txBody>
          <a:bodyPr/>
          <a:lstStyle/>
          <a:p>
            <a:r>
              <a:rPr lang="en-US" b="1" u="sng" dirty="0" smtClean="0"/>
              <a:t>“Certain” Landscape in next 10 years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257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SC magnet development program needs to support physics research at present facilities (LHC) and planned future facilities (MC, ILC, ….)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Accelerator Sector Planning &amp; Strategy Workshop, October 27</a:t>
            </a:r>
            <a:r>
              <a:rPr lang="en-US" baseline="30000" smtClean="0"/>
              <a:t>th</a:t>
            </a:r>
            <a:r>
              <a:rPr lang="en-US" smtClean="0"/>
              <a:t> – 28</a:t>
            </a:r>
            <a:r>
              <a:rPr lang="en-US" baseline="30000" smtClean="0"/>
              <a:t>th</a:t>
            </a:r>
            <a:r>
              <a:rPr lang="en-US" smtClean="0"/>
              <a:t>, 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72112"/>
            <a:ext cx="4343400" cy="327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304800" y="1752600"/>
                <a:ext cx="4191000" cy="525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FFFF"/>
                  </a:buClr>
                  <a:buSzPct val="8000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00"/>
                  </a:buClr>
                  <a:buSzPct val="60000"/>
                  <a:buFont typeface="Wingdings" pitchFamily="2" charset="2"/>
                  <a:buChar char="®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2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-112" charset="2"/>
                  <a:buChar char="l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-112" charset="2"/>
                  <a:buChar char="l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-112" charset="2"/>
                  <a:buChar char="l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-112" charset="2"/>
                  <a:buChar char="l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Wingdings" pitchFamily="2" charset="2"/>
                  <a:buChar char="§"/>
                </a:pPr>
                <a:endParaRPr lang="en-US" dirty="0" smtClean="0"/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 HL-LHC (Eric/Giorgio)</a:t>
                </a:r>
              </a:p>
              <a:p>
                <a:pPr lvl="1"/>
                <a:r>
                  <a:rPr lang="en-US" dirty="0" smtClean="0"/>
                  <a:t>When “error halving time” increases beyond ~2-3 y (i.e. integrated L ~8-12 y because of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 smtClean="0"/>
                  <a:t>) continued running requires major upgrade.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>
                    <a:latin typeface="Symbol" pitchFamily="18" charset="2"/>
                  </a:rPr>
                  <a:t>b</a:t>
                </a:r>
                <a:r>
                  <a:rPr lang="en-US" dirty="0" smtClean="0"/>
                  <a:t>* involves “only” IR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752600"/>
                <a:ext cx="4191000" cy="5257800"/>
              </a:xfrm>
              <a:prstGeom prst="rect">
                <a:avLst/>
              </a:prstGeom>
              <a:blipFill rotWithShape="1">
                <a:blip r:embed="rId3"/>
                <a:stretch>
                  <a:fillRect l="-1017" r="-27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2671813" cy="841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667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Accelerator Sector Planning &amp; Strategy Workshop, October 27</a:t>
            </a:r>
            <a:r>
              <a:rPr lang="en-US" baseline="30000" smtClean="0"/>
              <a:t>th</a:t>
            </a:r>
            <a:r>
              <a:rPr lang="en-US" smtClean="0"/>
              <a:t> – 28</a:t>
            </a:r>
            <a:r>
              <a:rPr lang="en-US" baseline="30000" smtClean="0"/>
              <a:t>th</a:t>
            </a:r>
            <a:r>
              <a:rPr lang="en-US" smtClean="0"/>
              <a:t>, 2011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762000"/>
          </a:xfrm>
        </p:spPr>
        <p:txBody>
          <a:bodyPr/>
          <a:lstStyle/>
          <a:p>
            <a:r>
              <a:rPr lang="en-US" b="1" u="sng" dirty="0" smtClean="0"/>
              <a:t>“Possible” Landscape beyond next 10 years</a:t>
            </a:r>
            <a:endParaRPr lang="en-US" b="1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5029200" cy="572061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Stopped living on linear section of Livingston plot</a:t>
            </a:r>
          </a:p>
          <a:p>
            <a:pPr lvl="1"/>
            <a:r>
              <a:rPr lang="en-US" sz="1800" dirty="0" smtClean="0"/>
              <a:t>Self-limiting effect, similar to population growth in biological sciences, probably related to Type I (</a:t>
            </a:r>
            <a:r>
              <a:rPr lang="en-US" sz="1800" dirty="0" err="1" smtClean="0"/>
              <a:t>Kardashev</a:t>
            </a:r>
            <a:r>
              <a:rPr lang="en-US" sz="1800" dirty="0" smtClean="0"/>
              <a:t> scale) Civilization level for humanity.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Energy Frontier exploitation will require a long-lead time SC magnet development program.</a:t>
            </a:r>
          </a:p>
          <a:p>
            <a:pPr lvl="1"/>
            <a:r>
              <a:rPr lang="en-US" sz="1800" dirty="0" smtClean="0"/>
              <a:t>MC technology “might” be on hand (Nb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Sn)</a:t>
            </a:r>
          </a:p>
          <a:p>
            <a:pPr lvl="1"/>
            <a:r>
              <a:rPr lang="en-US" sz="1800" dirty="0" smtClean="0"/>
              <a:t>Pushing for a HE-LHC (or VLHC)  </a:t>
            </a:r>
            <a:r>
              <a:rPr lang="en-US" sz="1800" i="1" dirty="0" smtClean="0"/>
              <a:t>exploiting HF magnets*</a:t>
            </a:r>
            <a:r>
              <a:rPr lang="en-US" sz="1800" dirty="0" smtClean="0"/>
              <a:t> will require hybrid magnet with an expected development time measured in decade(s), based on Nb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Sn experience</a:t>
            </a:r>
          </a:p>
          <a:p>
            <a:pPr lvl="1"/>
            <a:endParaRPr lang="en-US" sz="1800" dirty="0" smtClean="0"/>
          </a:p>
          <a:p>
            <a:pPr marL="457200" lvl="1" indent="0">
              <a:buNone/>
            </a:pPr>
            <a:r>
              <a:rPr lang="en-US" sz="1200" i="1" dirty="0" smtClean="0"/>
              <a:t>* Apparent societal limit of ~20-200 km on tunnel rings </a:t>
            </a:r>
            <a:endParaRPr lang="en-US" sz="1200" i="1" dirty="0"/>
          </a:p>
          <a:p>
            <a:pPr lvl="1"/>
            <a:endParaRPr lang="en-US" sz="18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0" t="26120" r="36854" b="11008"/>
          <a:stretch/>
        </p:blipFill>
        <p:spPr bwMode="auto">
          <a:xfrm>
            <a:off x="5486400" y="820003"/>
            <a:ext cx="252160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47281"/>
            <a:ext cx="4021596" cy="262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t="22341" r="28707" b="14039"/>
          <a:stretch/>
        </p:blipFill>
        <p:spPr bwMode="auto">
          <a:xfrm>
            <a:off x="5029200" y="3505200"/>
            <a:ext cx="4021596" cy="2901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7039998" y="1295400"/>
            <a:ext cx="656202" cy="3810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7270503" y="1513764"/>
            <a:ext cx="501897" cy="1905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5029200" y="761999"/>
            <a:ext cx="4021596" cy="2648803"/>
            <a:chOff x="5029200" y="761999"/>
            <a:chExt cx="4021596" cy="26488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74" r="-1" b="50000"/>
            <a:stretch/>
          </p:blipFill>
          <p:spPr bwMode="auto">
            <a:xfrm>
              <a:off x="5029200" y="761999"/>
              <a:ext cx="4021596" cy="2648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743977" y="2514600"/>
                  <a:ext cx="1900071" cy="6640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 smtClean="0"/>
                    <a:t>E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t-BR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3977" y="2514600"/>
                  <a:ext cx="1900071" cy="66409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526" b="-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854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858000" cy="762000"/>
          </a:xfrm>
        </p:spPr>
        <p:txBody>
          <a:bodyPr/>
          <a:lstStyle/>
          <a:p>
            <a:r>
              <a:rPr lang="en-US" b="1" u="sng" dirty="0" smtClean="0"/>
              <a:t>Superconductor Landscape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839200" cy="914400"/>
          </a:xfrm>
        </p:spPr>
        <p:txBody>
          <a:bodyPr/>
          <a:lstStyle/>
          <a:p>
            <a:r>
              <a:rPr lang="en-US" dirty="0" smtClean="0"/>
              <a:t>Consider HTS for its HF performance capabilities</a:t>
            </a:r>
          </a:p>
          <a:p>
            <a:r>
              <a:rPr lang="en-US" dirty="0" smtClean="0"/>
              <a:t>Issues: Performance and Cost </a:t>
            </a:r>
            <a:r>
              <a:rPr lang="en-US" sz="1600" dirty="0"/>
              <a:t>	</a:t>
            </a:r>
            <a:r>
              <a:rPr lang="en-US" sz="1600" dirty="0" smtClean="0"/>
              <a:t>Nb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Sn $ ~ 5 x </a:t>
            </a:r>
            <a:r>
              <a:rPr lang="en-US" sz="1600" dirty="0" err="1" smtClean="0"/>
              <a:t>NbTi</a:t>
            </a:r>
            <a:r>
              <a:rPr lang="en-US" sz="1600" dirty="0" smtClean="0"/>
              <a:t> $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		Bi2212 $ ~ 30 x </a:t>
            </a:r>
            <a:r>
              <a:rPr lang="en-US" sz="1600" dirty="0" err="1" smtClean="0"/>
              <a:t>NbTi</a:t>
            </a:r>
            <a:r>
              <a:rPr lang="en-US" sz="1600" dirty="0" smtClean="0"/>
              <a:t> $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		Order Magnitude cost decrease in production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Accelerator Sector Planning &amp; Strategy Workshop, October 27</a:t>
            </a:r>
            <a:r>
              <a:rPr lang="en-US" baseline="30000" smtClean="0"/>
              <a:t>th</a:t>
            </a:r>
            <a:r>
              <a:rPr lang="en-US" smtClean="0"/>
              <a:t> – 28</a:t>
            </a:r>
            <a:r>
              <a:rPr lang="en-US" baseline="30000" smtClean="0"/>
              <a:t>th</a:t>
            </a:r>
            <a:r>
              <a:rPr lang="en-US" smtClean="0"/>
              <a:t>, 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6" t="19217" r="22169" b="16418"/>
          <a:stretch/>
        </p:blipFill>
        <p:spPr bwMode="auto">
          <a:xfrm>
            <a:off x="335867" y="2098644"/>
            <a:ext cx="5607733" cy="410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990600" y="4460205"/>
            <a:ext cx="2080189" cy="568995"/>
            <a:chOff x="1882211" y="3995877"/>
            <a:chExt cx="2080189" cy="568995"/>
          </a:xfrm>
        </p:grpSpPr>
        <p:sp>
          <p:nvSpPr>
            <p:cNvPr id="7" name="Rounded Rectangle 6"/>
            <p:cNvSpPr/>
            <p:nvPr/>
          </p:nvSpPr>
          <p:spPr>
            <a:xfrm>
              <a:off x="1882211" y="3995877"/>
              <a:ext cx="708590" cy="54848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tx1"/>
                  </a:solidFill>
                </a:rPr>
                <a:t>Nb-Ti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339325" y="3995878"/>
              <a:ext cx="623075" cy="56899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tx1"/>
                  </a:solidFill>
                </a:rPr>
                <a:t>HTS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590801" y="3995878"/>
              <a:ext cx="748524" cy="54848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dirty="0" smtClean="0">
                  <a:solidFill>
                    <a:schemeClr val="tx1"/>
                  </a:solidFill>
                </a:rPr>
                <a:t>Nb</a:t>
              </a:r>
              <a:r>
                <a:rPr lang="fr-CH" sz="1400" baseline="-25000" dirty="0" smtClean="0">
                  <a:solidFill>
                    <a:schemeClr val="tx1"/>
                  </a:solidFill>
                </a:rPr>
                <a:t>3</a:t>
              </a:r>
              <a:r>
                <a:rPr lang="fr-CH" sz="1400" dirty="0" smtClean="0">
                  <a:solidFill>
                    <a:schemeClr val="tx1"/>
                  </a:solidFill>
                </a:rPr>
                <a:t>Sn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3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6858000" cy="762000"/>
          </a:xfrm>
        </p:spPr>
        <p:txBody>
          <a:bodyPr/>
          <a:lstStyle/>
          <a:p>
            <a:r>
              <a:rPr lang="en-US" b="1" u="sng" dirty="0" smtClean="0"/>
              <a:t>4-Points FNAL Magnet Strategy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839200" cy="4953000"/>
          </a:xfrm>
          <a:noFill/>
          <a:ln>
            <a:noFill/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Exploit and maintain present Nb</a:t>
            </a:r>
            <a:r>
              <a:rPr lang="en-US" baseline="-25000" dirty="0" smtClean="0"/>
              <a:t>3</a:t>
            </a:r>
            <a:r>
              <a:rPr lang="en-US" dirty="0" smtClean="0"/>
              <a:t>Sn (and </a:t>
            </a:r>
            <a:r>
              <a:rPr lang="en-US" dirty="0" err="1" smtClean="0"/>
              <a:t>NbTi</a:t>
            </a:r>
            <a:r>
              <a:rPr lang="en-US" dirty="0" smtClean="0"/>
              <a:t>) know-how in accelerator-worth magnets for HL-LHC</a:t>
            </a:r>
          </a:p>
          <a:p>
            <a:pPr lvl="1"/>
            <a:r>
              <a:rPr lang="en-US" sz="1800" i="1" dirty="0" smtClean="0"/>
              <a:t>“present Nb</a:t>
            </a:r>
            <a:r>
              <a:rPr lang="en-US" sz="1800" i="1" baseline="-25000" dirty="0" smtClean="0"/>
              <a:t>3</a:t>
            </a:r>
            <a:r>
              <a:rPr lang="en-US" sz="1800" i="1" dirty="0" smtClean="0"/>
              <a:t>Sn (and </a:t>
            </a:r>
            <a:r>
              <a:rPr lang="en-US" sz="1800" i="1" dirty="0" err="1" smtClean="0"/>
              <a:t>NbTi</a:t>
            </a:r>
            <a:r>
              <a:rPr lang="en-US" sz="1800" i="1" dirty="0" smtClean="0"/>
              <a:t>*) know-how” </a:t>
            </a:r>
            <a:r>
              <a:rPr lang="en-US" sz="1800" dirty="0" smtClean="0"/>
              <a:t> </a:t>
            </a:r>
          </a:p>
          <a:p>
            <a:pPr lvl="2"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600" dirty="0" smtClean="0"/>
              <a:t>SSC-times experience and SRF-development ramp-up have shown that it takes a good fraction of a decade to reconstitute viable group(s) on the technology frontier. FNAL has them now, we cannot afford to loose them by having less than a vibrant program.</a:t>
            </a:r>
          </a:p>
          <a:p>
            <a:pPr lvl="2"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600" dirty="0" smtClean="0"/>
              <a:t>MICE experience at LBL shows that even leading-edge R&amp;D laboratory may be challenged by application of what should be an “acquired technology” to ongoing program</a:t>
            </a:r>
          </a:p>
          <a:p>
            <a:pPr lvl="1"/>
            <a:r>
              <a:rPr lang="en-US" sz="1800" i="1" dirty="0" smtClean="0"/>
              <a:t>“accelerator-worth magnets”</a:t>
            </a:r>
            <a:r>
              <a:rPr lang="en-US" sz="1800" dirty="0" smtClean="0"/>
              <a:t> </a:t>
            </a:r>
            <a:endParaRPr lang="en-US" sz="1800" dirty="0"/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/>
              <a:t>N</a:t>
            </a:r>
            <a:r>
              <a:rPr lang="en-US" sz="1600" dirty="0" smtClean="0"/>
              <a:t>ot interested in record-breakers . As only Accelerator Lab in the country, we WILL carry the weight of “knowing” how to build </a:t>
            </a:r>
            <a:r>
              <a:rPr lang="en-US" sz="1600" i="1" u="sng" dirty="0" smtClean="0"/>
              <a:t>accelerators</a:t>
            </a:r>
            <a:r>
              <a:rPr lang="en-US" sz="1600" dirty="0" smtClean="0"/>
              <a:t> and not mere </a:t>
            </a:r>
            <a:r>
              <a:rPr lang="en-US" sz="1600" i="1" u="sng" dirty="0" smtClean="0"/>
              <a:t>components. </a:t>
            </a:r>
          </a:p>
          <a:p>
            <a:pPr lvl="1"/>
            <a:r>
              <a:rPr lang="en-US" sz="1800" i="1" dirty="0" smtClean="0"/>
              <a:t>“HL-LHC” -  </a:t>
            </a:r>
            <a:r>
              <a:rPr lang="en-US" sz="1800" dirty="0" smtClean="0"/>
              <a:t>11 T, Triplets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Adapt Nb</a:t>
            </a:r>
            <a:r>
              <a:rPr lang="en-US" baseline="-25000" dirty="0" smtClean="0"/>
              <a:t>3</a:t>
            </a:r>
            <a:r>
              <a:rPr lang="en-US" dirty="0" smtClean="0"/>
              <a:t>Sn know-how to address design and issues for future planned machines in the US</a:t>
            </a:r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Collider, VLHC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Accelerator Sector Planning &amp; Strategy Workshop, October 27</a:t>
            </a:r>
            <a:r>
              <a:rPr lang="en-US" baseline="30000" smtClean="0"/>
              <a:t>th</a:t>
            </a:r>
            <a:r>
              <a:rPr lang="en-US" smtClean="0"/>
              <a:t> – 28</a:t>
            </a:r>
            <a:r>
              <a:rPr lang="en-US" baseline="30000" smtClean="0"/>
              <a:t>th</a:t>
            </a:r>
            <a:r>
              <a:rPr lang="en-US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62000"/>
          </a:xfrm>
        </p:spPr>
        <p:txBody>
          <a:bodyPr/>
          <a:lstStyle/>
          <a:p>
            <a:r>
              <a:rPr lang="en-US" b="1" u="sng" dirty="0" smtClean="0"/>
              <a:t>FNAL Magnet Strategy (</a:t>
            </a:r>
            <a:r>
              <a:rPr lang="en-US" b="1" u="sng" dirty="0" err="1" smtClean="0"/>
              <a:t>Cont</a:t>
            </a:r>
            <a:r>
              <a:rPr lang="en-US" b="1" u="sng" dirty="0" smtClean="0"/>
              <a:t>)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Accelerator Sector Planning &amp; Strategy Workshop, October 27</a:t>
            </a:r>
            <a:r>
              <a:rPr lang="en-US" baseline="30000" smtClean="0"/>
              <a:t>th</a:t>
            </a:r>
            <a:r>
              <a:rPr lang="en-US" smtClean="0"/>
              <a:t> – 28</a:t>
            </a:r>
            <a:r>
              <a:rPr lang="en-US" baseline="30000" smtClean="0"/>
              <a:t>th</a:t>
            </a:r>
            <a:r>
              <a:rPr lang="en-US" smtClean="0"/>
              <a:t>, 2011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839200" cy="5715000"/>
          </a:xfrm>
        </p:spPr>
        <p:txBody>
          <a:bodyPr/>
          <a:lstStyle/>
          <a:p>
            <a:pPr marL="457200" indent="-457200">
              <a:buAutoNum type="arabicPeriod" startAt="3"/>
            </a:pPr>
            <a:r>
              <a:rPr lang="en-US" dirty="0" smtClean="0"/>
              <a:t>Initiate a conductor and magnet R&amp;D program for hybrid magnets synergetic but distinct from present Eucard2 effort </a:t>
            </a:r>
          </a:p>
          <a:p>
            <a:pPr lvl="1"/>
            <a:r>
              <a:rPr lang="en-US" sz="1800" i="1" dirty="0" smtClean="0"/>
              <a:t>“Initiate (Continue) conductor …. program” </a:t>
            </a:r>
            <a:r>
              <a:rPr lang="en-US" sz="1800" dirty="0" smtClean="0"/>
              <a:t> </a:t>
            </a:r>
            <a:endParaRPr lang="en-US" sz="1800" dirty="0"/>
          </a:p>
          <a:p>
            <a:pPr lvl="2"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600" dirty="0" smtClean="0"/>
              <a:t>Continue Bi2212 effort initiated by VHFMSC to develop appropriate magnet cables. Monitor and low-scale prototyping (if funding permitted) of simple magnet models (solenoids) based on YBCO tape.</a:t>
            </a:r>
            <a:endParaRPr lang="en-US" sz="1200" dirty="0"/>
          </a:p>
          <a:p>
            <a:pPr lvl="1"/>
            <a:r>
              <a:rPr lang="en-US" sz="1800" i="1" dirty="0" smtClean="0"/>
              <a:t>“..for hybrid magnets synergetic but </a:t>
            </a:r>
            <a:r>
              <a:rPr lang="en-US" sz="1800" i="1" u="sng" dirty="0" smtClean="0"/>
              <a:t>distinct</a:t>
            </a:r>
            <a:r>
              <a:rPr lang="en-US" sz="1800" i="1" dirty="0" smtClean="0"/>
              <a:t> from present Eucard2 effort” </a:t>
            </a:r>
            <a:endParaRPr lang="en-US" sz="1800" dirty="0"/>
          </a:p>
          <a:p>
            <a:pPr lvl="2"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600" dirty="0" smtClean="0"/>
              <a:t>Eucard2 will propose an HTS ~10kA-class </a:t>
            </a:r>
            <a:endParaRPr lang="en-US" sz="1600" dirty="0"/>
          </a:p>
          <a:p>
            <a:pPr marL="914400" lvl="2" indent="0">
              <a:buClr>
                <a:srgbClr val="FFFFFF"/>
              </a:buClr>
              <a:buNone/>
            </a:pPr>
            <a:r>
              <a:rPr lang="en-US" sz="1600" dirty="0"/>
              <a:t> </a:t>
            </a:r>
            <a:r>
              <a:rPr lang="en-US" sz="1600" dirty="0" smtClean="0"/>
              <a:t>   magnet cable to test in a ~5 T accelerator</a:t>
            </a:r>
          </a:p>
          <a:p>
            <a:pPr marL="914400" lvl="2" indent="0">
              <a:buClr>
                <a:srgbClr val="FFFFFF"/>
              </a:buClr>
              <a:buNone/>
            </a:pPr>
            <a:r>
              <a:rPr lang="en-US" sz="1600" dirty="0"/>
              <a:t> </a:t>
            </a:r>
            <a:r>
              <a:rPr lang="en-US" sz="1600" dirty="0" smtClean="0"/>
              <a:t>   quality dipole for insertion in a ~20-21 T</a:t>
            </a:r>
          </a:p>
          <a:p>
            <a:pPr marL="914400" lvl="2" indent="0">
              <a:buClr>
                <a:srgbClr val="FFFFFF"/>
              </a:buClr>
              <a:buNone/>
            </a:pPr>
            <a:r>
              <a:rPr lang="en-US" sz="1600" dirty="0" smtClean="0"/>
              <a:t>    Main dipole for LHC (16.5 </a:t>
            </a:r>
            <a:r>
              <a:rPr lang="en-US" sz="1600" dirty="0" err="1" smtClean="0"/>
              <a:t>TeV</a:t>
            </a:r>
            <a:r>
              <a:rPr lang="en-US" sz="1600" dirty="0" smtClean="0"/>
              <a:t>/beam)</a:t>
            </a:r>
          </a:p>
          <a:p>
            <a:pPr lvl="2">
              <a:buClr>
                <a:srgbClr val="FFFFFF"/>
              </a:buClr>
            </a:pPr>
            <a:r>
              <a:rPr lang="en-US" sz="1600" u="sng" dirty="0" smtClean="0"/>
              <a:t>Distinction</a:t>
            </a:r>
            <a:r>
              <a:rPr lang="en-US" sz="1600" dirty="0" smtClean="0"/>
              <a:t> will come from initiating a </a:t>
            </a:r>
          </a:p>
          <a:p>
            <a:pPr marL="914400" lvl="2" indent="0">
              <a:buClr>
                <a:srgbClr val="FFFFFF"/>
              </a:buClr>
              <a:buNone/>
            </a:pPr>
            <a:r>
              <a:rPr lang="en-US" sz="1600" dirty="0" smtClean="0"/>
              <a:t>    </a:t>
            </a:r>
            <a:r>
              <a:rPr lang="en-US" sz="1600" dirty="0" err="1" smtClean="0"/>
              <a:t>Quadrupole</a:t>
            </a:r>
            <a:r>
              <a:rPr lang="en-US" sz="1600" dirty="0" smtClean="0"/>
              <a:t> Hybrid program to achieve </a:t>
            </a:r>
          </a:p>
          <a:p>
            <a:pPr marL="914400" lvl="2" indent="0">
              <a:buClr>
                <a:srgbClr val="FFFFFF"/>
              </a:buClr>
              <a:buNone/>
            </a:pPr>
            <a:r>
              <a:rPr lang="en-US" sz="1600" dirty="0" smtClean="0"/>
              <a:t>    Gradients of ~300-400 T/m over typical</a:t>
            </a:r>
          </a:p>
          <a:p>
            <a:pPr marL="914400" lvl="2" indent="0">
              <a:buClr>
                <a:srgbClr val="FFFFFF"/>
              </a:buClr>
              <a:buNone/>
            </a:pPr>
            <a:r>
              <a:rPr lang="en-US" sz="1600" dirty="0" smtClean="0"/>
              <a:t>    Accelerator aperture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en-US" dirty="0" smtClean="0"/>
              <a:t>4.  Support (when requested or synergetic with FNAL goals) SC         Magnets national programs such </a:t>
            </a:r>
            <a:r>
              <a:rPr lang="en-US" dirty="0" smtClean="0"/>
              <a:t>as </a:t>
            </a:r>
            <a:r>
              <a:rPr lang="en-US" dirty="0" smtClean="0"/>
              <a:t>ITER, NGLS,…</a:t>
            </a:r>
          </a:p>
          <a:p>
            <a:pPr marL="457200" indent="-457200">
              <a:buAutoNum type="arabicPeriod" startAt="3"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22574" r="29722" b="28172"/>
          <a:stretch/>
        </p:blipFill>
        <p:spPr bwMode="auto">
          <a:xfrm>
            <a:off x="5183912" y="2971800"/>
            <a:ext cx="3883888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8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Accelerator Sector Planning &amp; Strategy Workshop, October 27</a:t>
            </a:r>
            <a:r>
              <a:rPr lang="en-US" baseline="30000" smtClean="0"/>
              <a:t>th</a:t>
            </a:r>
            <a:r>
              <a:rPr lang="en-US" smtClean="0"/>
              <a:t> – 28</a:t>
            </a:r>
            <a:r>
              <a:rPr lang="en-US" baseline="30000" smtClean="0"/>
              <a:t>th</a:t>
            </a:r>
            <a:r>
              <a:rPr lang="en-US" smtClean="0"/>
              <a:t>, 2011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517669"/>
              </p:ext>
            </p:extLst>
          </p:nvPr>
        </p:nvGraphicFramePr>
        <p:xfrm>
          <a:off x="457200" y="1295400"/>
          <a:ext cx="800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858000" cy="762000"/>
          </a:xfrm>
        </p:spPr>
        <p:txBody>
          <a:bodyPr/>
          <a:lstStyle/>
          <a:p>
            <a:r>
              <a:rPr lang="en-US" b="1" u="sng" dirty="0" smtClean="0"/>
              <a:t>FNAL Magnet Strategy (in picture)</a:t>
            </a:r>
            <a:endParaRPr lang="en-US" b="1" u="sng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0" y="4263436"/>
            <a:ext cx="4523057" cy="1987941"/>
            <a:chOff x="1524000" y="4263436"/>
            <a:chExt cx="4523057" cy="1987941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3810000" y="4876800"/>
              <a:ext cx="1447800" cy="38100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-11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810000" y="5334000"/>
              <a:ext cx="1447800" cy="38100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-11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524000" y="4876800"/>
              <a:ext cx="1828800" cy="64770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-11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78486" y="4263436"/>
              <a:ext cx="1151020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G.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Apollinari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76800" y="5943600"/>
              <a:ext cx="1170257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G.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Ambrosio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13609" y="5864423"/>
              <a:ext cx="891591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</a:t>
              </a:r>
              <a:r>
                <a:rPr lang="en-US" sz="1400" dirty="0" smtClean="0">
                  <a:solidFill>
                    <a:schemeClr val="bg1"/>
                  </a:solidFill>
                </a:rPr>
                <a:t>.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Zlobin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5257800" y="4571213"/>
              <a:ext cx="194510" cy="305587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10" idx="0"/>
            </p:cNvCxnSpPr>
            <p:nvPr/>
          </p:nvCxnSpPr>
          <p:spPr bwMode="auto">
            <a:xfrm flipH="1" flipV="1">
              <a:off x="5215690" y="5708919"/>
              <a:ext cx="246239" cy="234681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3106562" y="5524501"/>
              <a:ext cx="246238" cy="33992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559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untitle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2225" y="2092215"/>
            <a:ext cx="7918372" cy="17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6Bl_NC_BYoke2ACry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4" t="14047"/>
          <a:stretch>
            <a:fillRect/>
          </a:stretch>
        </p:blipFill>
        <p:spPr bwMode="auto">
          <a:xfrm>
            <a:off x="3005972" y="2848018"/>
            <a:ext cx="1501691" cy="14273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06132" y="3782351"/>
            <a:ext cx="10881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11 T Nb</a:t>
            </a:r>
            <a:r>
              <a:rPr lang="en-US" sz="1400" baseline="-25000" dirty="0" smtClean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Sn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0" name="Picture 29" descr="CryoCollAxo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421" y="727318"/>
            <a:ext cx="2557379" cy="152038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762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11 Tesla Effort</a:t>
            </a:r>
            <a:r>
              <a:rPr lang="en-US" sz="2800" b="1" u="sng" dirty="0" smtClean="0"/>
              <a:t>  (HL-LHC)</a:t>
            </a:r>
            <a:endParaRPr lang="en-US" sz="28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79455" y="626196"/>
            <a:ext cx="5749966" cy="1050204"/>
          </a:xfrm>
        </p:spPr>
        <p:txBody>
          <a:bodyPr/>
          <a:lstStyle/>
          <a:p>
            <a:r>
              <a:rPr lang="en-US" sz="2000" dirty="0" smtClean="0"/>
              <a:t>Upgrade for nominal (0.5A), ultimate (0.86A) and higher beam intensities</a:t>
            </a:r>
          </a:p>
          <a:p>
            <a:r>
              <a:rPr lang="en-US" sz="2000" dirty="0" smtClean="0"/>
              <a:t>2017-18</a:t>
            </a:r>
            <a:r>
              <a:rPr lang="en-US" sz="2000" dirty="0"/>
              <a:t>: Point-3,7 &amp; </a:t>
            </a:r>
            <a:r>
              <a:rPr lang="en-US" sz="2000" dirty="0" smtClean="0"/>
              <a:t>IR-2</a:t>
            </a:r>
            <a:endParaRPr lang="en-US" sz="2000" dirty="0"/>
          </a:p>
          <a:p>
            <a:r>
              <a:rPr lang="en-US" sz="2000" dirty="0"/>
              <a:t>2020: IR1,5 as part of HL-LHC</a:t>
            </a:r>
          </a:p>
          <a:p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2345668" y="2364038"/>
            <a:ext cx="397191" cy="354599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370005">
            <a:off x="5786048" y="2693737"/>
            <a:ext cx="362874" cy="354599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25" idx="3"/>
          </p:cNvCxnSpPr>
          <p:nvPr/>
        </p:nvCxnSpPr>
        <p:spPr bwMode="auto">
          <a:xfrm flipH="1">
            <a:off x="4507663" y="3007140"/>
            <a:ext cx="1328580" cy="554558"/>
          </a:xfrm>
          <a:prstGeom prst="line">
            <a:avLst/>
          </a:prstGeom>
          <a:ln w="34925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445917">
            <a:off x="5629344" y="2699719"/>
            <a:ext cx="542197" cy="34392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15089" y="2356469"/>
            <a:ext cx="552160" cy="377641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5679540" y="1970795"/>
            <a:ext cx="658497" cy="747842"/>
          </a:xfrm>
          <a:prstGeom prst="line">
            <a:avLst/>
          </a:prstGeom>
          <a:ln w="34925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62990" y="2793259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MB.B8R/L</a:t>
            </a:r>
            <a:endParaRPr lang="en-US" sz="1200" dirty="0"/>
          </a:p>
        </p:txBody>
      </p:sp>
      <p:cxnSp>
        <p:nvCxnSpPr>
          <p:cNvPr id="42" name="Straight Connector 41"/>
          <p:cNvCxnSpPr/>
          <p:nvPr/>
        </p:nvCxnSpPr>
        <p:spPr bwMode="auto">
          <a:xfrm flipV="1">
            <a:off x="2845649" y="1970795"/>
            <a:ext cx="3492388" cy="524946"/>
          </a:xfrm>
          <a:prstGeom prst="line">
            <a:avLst/>
          </a:prstGeom>
          <a:ln w="34925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61529" y="310976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MB.B11R/L</a:t>
            </a:r>
            <a:endParaRPr lang="en-US" sz="1200" dirty="0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626077" y="2722304"/>
            <a:ext cx="379895" cy="525963"/>
          </a:xfrm>
          <a:prstGeom prst="line">
            <a:avLst/>
          </a:prstGeom>
          <a:ln w="34925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34547" y="5888451"/>
            <a:ext cx="4136897" cy="613409"/>
            <a:chOff x="234547" y="5965158"/>
            <a:chExt cx="4136897" cy="613409"/>
          </a:xfrm>
        </p:grpSpPr>
        <p:sp>
          <p:nvSpPr>
            <p:cNvPr id="36" name="Rectangle 35"/>
            <p:cNvSpPr/>
            <p:nvPr/>
          </p:nvSpPr>
          <p:spPr>
            <a:xfrm rot="21134547">
              <a:off x="317768" y="6110483"/>
              <a:ext cx="1468291" cy="365599"/>
            </a:xfrm>
            <a:prstGeom prst="rect">
              <a:avLst/>
            </a:prstGeom>
            <a:solidFill>
              <a:srgbClr val="3333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5.5 m Nb</a:t>
              </a:r>
              <a:r>
                <a:rPr lang="en-US" sz="1400" baseline="-25000" dirty="0" smtClean="0"/>
                <a:t>3</a:t>
              </a:r>
              <a:r>
                <a:rPr lang="en-US" sz="1400" dirty="0" smtClean="0"/>
                <a:t>Sn</a:t>
              </a:r>
              <a:endParaRPr lang="en-US" sz="1400" dirty="0"/>
            </a:p>
          </p:txBody>
        </p:sp>
        <p:sp>
          <p:nvSpPr>
            <p:cNvPr id="37" name="Rectangle 36"/>
            <p:cNvSpPr/>
            <p:nvPr/>
          </p:nvSpPr>
          <p:spPr>
            <a:xfrm rot="388096">
              <a:off x="2789131" y="6093520"/>
              <a:ext cx="1468291" cy="388460"/>
            </a:xfrm>
            <a:prstGeom prst="rect">
              <a:avLst/>
            </a:prstGeom>
            <a:solidFill>
              <a:srgbClr val="3333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5.5 m Nb</a:t>
              </a:r>
              <a:r>
                <a:rPr lang="en-US" sz="1400" baseline="-25000" dirty="0" smtClean="0"/>
                <a:t>3</a:t>
              </a:r>
              <a:r>
                <a:rPr lang="en-US" sz="1400" dirty="0" smtClean="0"/>
                <a:t>Sn</a:t>
              </a:r>
              <a:endParaRPr lang="en-US" sz="14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7892" y="6004734"/>
              <a:ext cx="851924" cy="38768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3 m </a:t>
              </a:r>
              <a:r>
                <a:rPr lang="en-US" sz="1200" b="1" dirty="0" err="1" smtClean="0"/>
                <a:t>Collim</a:t>
              </a:r>
              <a:r>
                <a:rPr lang="en-US" sz="1200" b="1" dirty="0" smtClean="0"/>
                <a:t>.</a:t>
              </a:r>
              <a:endParaRPr lang="en-US" sz="1200" b="1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34547" y="5965158"/>
              <a:ext cx="4136897" cy="61340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4547" y="5128671"/>
            <a:ext cx="4136897" cy="613409"/>
            <a:chOff x="234547" y="5205378"/>
            <a:chExt cx="4136897" cy="613409"/>
          </a:xfrm>
        </p:grpSpPr>
        <p:sp>
          <p:nvSpPr>
            <p:cNvPr id="26" name="Rectangle 25"/>
            <p:cNvSpPr/>
            <p:nvPr/>
          </p:nvSpPr>
          <p:spPr>
            <a:xfrm rot="21134547">
              <a:off x="325788" y="5340637"/>
              <a:ext cx="1468291" cy="379063"/>
            </a:xfrm>
            <a:prstGeom prst="rect">
              <a:avLst/>
            </a:prstGeom>
            <a:solidFill>
              <a:srgbClr val="3333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5.5 m Nb</a:t>
              </a:r>
              <a:r>
                <a:rPr lang="en-US" sz="1400" baseline="-25000" dirty="0" smtClean="0"/>
                <a:t>3</a:t>
              </a:r>
              <a:r>
                <a:rPr lang="en-US" sz="1400" dirty="0" smtClean="0"/>
                <a:t>Sn</a:t>
              </a:r>
              <a:endParaRPr lang="en-US" sz="1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47608" y="5251798"/>
              <a:ext cx="1468291" cy="386737"/>
            </a:xfrm>
            <a:prstGeom prst="rect">
              <a:avLst/>
            </a:prstGeom>
            <a:solidFill>
              <a:srgbClr val="3333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5.5 m Nb</a:t>
              </a:r>
              <a:r>
                <a:rPr lang="en-US" sz="1400" baseline="-25000" dirty="0" smtClean="0"/>
                <a:t>3</a:t>
              </a:r>
              <a:r>
                <a:rPr lang="en-US" sz="1400" dirty="0" smtClean="0"/>
                <a:t>Sn</a:t>
              </a:r>
              <a:endParaRPr lang="en-US" sz="1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91723" y="5239337"/>
              <a:ext cx="877267" cy="40304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3 m </a:t>
              </a:r>
              <a:r>
                <a:rPr lang="en-US" sz="1200" b="1" dirty="0" err="1" smtClean="0"/>
                <a:t>Collim</a:t>
              </a:r>
              <a:endParaRPr lang="en-US" sz="1200" b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34547" y="5205378"/>
              <a:ext cx="4136897" cy="61340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4547" y="4437272"/>
            <a:ext cx="4136897" cy="613409"/>
            <a:chOff x="234547" y="4513979"/>
            <a:chExt cx="4136897" cy="613409"/>
          </a:xfrm>
        </p:grpSpPr>
        <p:sp>
          <p:nvSpPr>
            <p:cNvPr id="45" name="Rectangle 44"/>
            <p:cNvSpPr/>
            <p:nvPr/>
          </p:nvSpPr>
          <p:spPr>
            <a:xfrm>
              <a:off x="316860" y="4599076"/>
              <a:ext cx="2999039" cy="395534"/>
            </a:xfrm>
            <a:prstGeom prst="rect">
              <a:avLst/>
            </a:prstGeom>
            <a:solidFill>
              <a:srgbClr val="3333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11 m Nb</a:t>
              </a:r>
              <a:r>
                <a:rPr lang="en-US" sz="1400" baseline="-25000" dirty="0" smtClean="0"/>
                <a:t>3</a:t>
              </a:r>
              <a:r>
                <a:rPr lang="en-US" sz="1400" dirty="0" smtClean="0"/>
                <a:t>Sn</a:t>
              </a:r>
              <a:endParaRPr lang="en-US" sz="14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417295" y="4616122"/>
              <a:ext cx="877267" cy="378488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3 m </a:t>
              </a:r>
              <a:r>
                <a:rPr lang="en-US" sz="1200" b="1" dirty="0" err="1" smtClean="0"/>
                <a:t>Collim</a:t>
              </a:r>
              <a:endParaRPr lang="en-US" sz="1200" b="1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34547" y="4513979"/>
              <a:ext cx="4136897" cy="61340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8" name="Content Placeholder 4"/>
          <p:cNvSpPr>
            <a:spLocks noGrp="1"/>
          </p:cNvSpPr>
          <p:nvPr>
            <p:ph sz="half" idx="2"/>
          </p:nvPr>
        </p:nvSpPr>
        <p:spPr>
          <a:xfrm>
            <a:off x="4507664" y="4479754"/>
            <a:ext cx="4568290" cy="1800697"/>
          </a:xfrm>
        </p:spPr>
        <p:txBody>
          <a:bodyPr/>
          <a:lstStyle/>
          <a:p>
            <a:pPr marL="0" indent="0"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(</a:t>
            </a:r>
            <a:r>
              <a:rPr lang="de-DE" sz="1400" dirty="0">
                <a:solidFill>
                  <a:schemeClr val="tx1"/>
                </a:solidFill>
              </a:rPr>
              <a:t>11.2 T x 10.6 m</a:t>
            </a:r>
            <a:r>
              <a:rPr lang="de-DE" sz="1400" dirty="0" smtClean="0">
                <a:solidFill>
                  <a:schemeClr val="tx1"/>
                </a:solidFill>
              </a:rPr>
              <a:t>), L</a:t>
            </a:r>
            <a:r>
              <a:rPr lang="de-DE" sz="1400" baseline="-25000" dirty="0" smtClean="0">
                <a:solidFill>
                  <a:schemeClr val="tx1"/>
                </a:solidFill>
              </a:rPr>
              <a:t>CM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≈  11 m, </a:t>
            </a:r>
            <a:r>
              <a:rPr lang="de-DE" sz="1400" dirty="0" smtClean="0">
                <a:solidFill>
                  <a:schemeClr val="tx1"/>
                </a:solidFill>
              </a:rPr>
              <a:t> =</a:t>
            </a:r>
            <a:r>
              <a:rPr lang="de-DE" sz="1400" dirty="0">
                <a:solidFill>
                  <a:schemeClr val="tx1"/>
                </a:solidFill>
              </a:rPr>
              <a:t>&gt; 12 coldmass + 2 spares = 14 CM</a:t>
            </a:r>
          </a:p>
          <a:p>
            <a:pPr marL="0" indent="0">
              <a:buNone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2 </a:t>
            </a:r>
            <a:r>
              <a:rPr lang="de-DE" sz="1400" dirty="0">
                <a:solidFill>
                  <a:schemeClr val="tx1"/>
                </a:solidFill>
              </a:rPr>
              <a:t>x (11.2 T x 5.3 m</a:t>
            </a:r>
            <a:r>
              <a:rPr lang="de-DE" sz="1400" dirty="0" smtClean="0">
                <a:solidFill>
                  <a:schemeClr val="tx1"/>
                </a:solidFill>
              </a:rPr>
              <a:t>), L</a:t>
            </a:r>
            <a:r>
              <a:rPr lang="de-DE" sz="1400" baseline="-25000" dirty="0" smtClean="0">
                <a:solidFill>
                  <a:schemeClr val="tx1"/>
                </a:solidFill>
              </a:rPr>
              <a:t>CM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≈ 11.5 m</a:t>
            </a:r>
            <a:r>
              <a:rPr lang="de-DE" sz="1400" dirty="0" smtClean="0">
                <a:solidFill>
                  <a:schemeClr val="tx1"/>
                </a:solidFill>
              </a:rPr>
              <a:t>,</a:t>
            </a:r>
            <a:r>
              <a:rPr lang="de-DE" sz="1400" dirty="0"/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=&gt; </a:t>
            </a:r>
            <a:r>
              <a:rPr lang="de-DE" sz="1400" dirty="0">
                <a:solidFill>
                  <a:schemeClr val="tx1"/>
                </a:solidFill>
              </a:rPr>
              <a:t>24 coldmass + 4 spares = 28 CM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0" y="3633180"/>
            <a:ext cx="3477671" cy="63402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∫</a:t>
            </a:r>
            <a:r>
              <a:rPr lang="en-US" sz="1600" b="1" dirty="0" err="1"/>
              <a:t>BdL</a:t>
            </a:r>
            <a:r>
              <a:rPr lang="en-US" sz="1600" b="1" dirty="0"/>
              <a:t> = 119.2 Tm @ </a:t>
            </a:r>
            <a:r>
              <a:rPr lang="en-US" sz="1600" b="1" dirty="0" err="1"/>
              <a:t>I</a:t>
            </a:r>
            <a:r>
              <a:rPr lang="en-US" sz="1600" b="1" baseline="-25000" dirty="0" err="1"/>
              <a:t>nom</a:t>
            </a:r>
            <a:r>
              <a:rPr lang="en-US" sz="1600" b="1" dirty="0"/>
              <a:t> = 11.85 </a:t>
            </a:r>
            <a:r>
              <a:rPr lang="en-US" sz="1600" b="1" dirty="0" smtClean="0"/>
              <a:t>kA</a:t>
            </a:r>
          </a:p>
          <a:p>
            <a:r>
              <a:rPr lang="en-US" sz="1600" b="1" dirty="0"/>
              <a:t>i</a:t>
            </a:r>
            <a:r>
              <a:rPr lang="en-US" sz="1600" b="1" dirty="0" smtClean="0"/>
              <a:t>n series with MB</a:t>
            </a:r>
            <a:endParaRPr lang="en-US" sz="1600" b="1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5867400" cy="381000"/>
          </a:xfrm>
        </p:spPr>
        <p:txBody>
          <a:bodyPr/>
          <a:lstStyle/>
          <a:p>
            <a:pPr>
              <a:defRPr/>
            </a:pPr>
            <a:r>
              <a:rPr lang="en-US" sz="1200" dirty="0" smtClean="0"/>
              <a:t>Accelerator Sector Planning &amp; Strategy Workshop, October 27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– 28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, 2011</a:t>
            </a:r>
            <a:endParaRPr lang="en-US" sz="1200" dirty="0"/>
          </a:p>
        </p:txBody>
      </p:sp>
      <p:sp>
        <p:nvSpPr>
          <p:cNvPr id="4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305550"/>
            <a:ext cx="1143000" cy="457200"/>
          </a:xfrm>
        </p:spPr>
        <p:txBody>
          <a:bodyPr/>
          <a:lstStyle/>
          <a:p>
            <a:pPr>
              <a:defRPr/>
            </a:pPr>
            <a:fld id="{AA43ADDA-BFB7-48A6-8ECB-3B2433C6A6D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7" grpId="0" animBg="1"/>
      <p:bldP spid="27" grpId="0" animBg="1"/>
      <p:bldP spid="8" grpId="0"/>
      <p:bldP spid="28" grpId="0"/>
      <p:bldP spid="15" grpId="0" animBg="1"/>
    </p:bld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-11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-11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9348</TotalTime>
  <Words>1819</Words>
  <Application>Microsoft Office PowerPoint</Application>
  <PresentationFormat>On-screen Show (4:3)</PresentationFormat>
  <Paragraphs>273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Factory</vt:lpstr>
      <vt:lpstr>  Strategic Initiative: HL-LHC and HE-LHC:  Magnet Program  </vt:lpstr>
      <vt:lpstr>Introduction</vt:lpstr>
      <vt:lpstr>“Certain” Landscape in next 10 years</vt:lpstr>
      <vt:lpstr>“Possible” Landscape beyond next 10 years</vt:lpstr>
      <vt:lpstr>Superconductor Landscape</vt:lpstr>
      <vt:lpstr>4-Points FNAL Magnet Strategy</vt:lpstr>
      <vt:lpstr>FNAL Magnet Strategy (Cont)</vt:lpstr>
      <vt:lpstr>FNAL Magnet Strategy (in picture)</vt:lpstr>
      <vt:lpstr>11 Tesla Effort  (HL-LHC)</vt:lpstr>
      <vt:lpstr>11 T Model Development Program</vt:lpstr>
      <vt:lpstr>Production Phase 2014-17</vt:lpstr>
      <vt:lpstr>1-in-1 Demonstrator Parameters</vt:lpstr>
      <vt:lpstr>1-in-1 Demonstrator Goals and Status</vt:lpstr>
      <vt:lpstr>2-in-1 Demonstrator Goals &amp; Plans</vt:lpstr>
      <vt:lpstr>ITER and SolTeF (Solenoidal Test Facility)</vt:lpstr>
      <vt:lpstr>5 G Contours for ITER CS Modules and MICE/Mu2e coils</vt:lpstr>
      <vt:lpstr>MICE/mu2e Contour Lines at CDF</vt:lpstr>
      <vt:lpstr>MICE/mu2e Contour Lines at CHL</vt:lpstr>
      <vt:lpstr>CHL Option for MICE/mu2e</vt:lpstr>
      <vt:lpstr>CHL Options for ITER</vt:lpstr>
      <vt:lpstr>Summary of High Field Magnet Strategy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Young-kee Kim x3384 05917V</dc:creator>
  <cp:lastModifiedBy>Giorgio Apollinari x4641 07400N</cp:lastModifiedBy>
  <cp:revision>234</cp:revision>
  <cp:lastPrinted>2011-10-25T15:30:51Z</cp:lastPrinted>
  <dcterms:created xsi:type="dcterms:W3CDTF">2008-08-01T20:03:26Z</dcterms:created>
  <dcterms:modified xsi:type="dcterms:W3CDTF">2011-10-28T13:09:11Z</dcterms:modified>
</cp:coreProperties>
</file>