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168" r:id="rId1"/>
  </p:sldMasterIdLst>
  <p:notesMasterIdLst>
    <p:notesMasterId r:id="rId22"/>
  </p:notesMasterIdLst>
  <p:handoutMasterIdLst>
    <p:handoutMasterId r:id="rId23"/>
  </p:handoutMasterIdLst>
  <p:sldIdLst>
    <p:sldId id="256" r:id="rId2"/>
    <p:sldId id="502" r:id="rId3"/>
    <p:sldId id="435" r:id="rId4"/>
    <p:sldId id="509" r:id="rId5"/>
    <p:sldId id="475" r:id="rId6"/>
    <p:sldId id="484" r:id="rId7"/>
    <p:sldId id="483" r:id="rId8"/>
    <p:sldId id="495" r:id="rId9"/>
    <p:sldId id="503" r:id="rId10"/>
    <p:sldId id="504" r:id="rId11"/>
    <p:sldId id="505" r:id="rId12"/>
    <p:sldId id="508" r:id="rId13"/>
    <p:sldId id="507" r:id="rId14"/>
    <p:sldId id="510" r:id="rId15"/>
    <p:sldId id="496" r:id="rId16"/>
    <p:sldId id="497" r:id="rId17"/>
    <p:sldId id="499" r:id="rId18"/>
    <p:sldId id="511" r:id="rId19"/>
    <p:sldId id="512" r:id="rId20"/>
    <p:sldId id="513" r:id="rId21"/>
  </p:sldIdLst>
  <p:sldSz cx="9144000" cy="6858000" type="screen4x3"/>
  <p:notesSz cx="6946900" cy="9220200"/>
  <p:embeddedFontLst>
    <p:embeddedFont>
      <p:font typeface="Trebuchet MS" pitchFamily="34" charset="0"/>
      <p:regular r:id="rId24"/>
      <p:bold r:id="rId25"/>
      <p:italic r:id="rId26"/>
      <p:boldItalic r:id="rId27"/>
    </p:embeddedFont>
    <p:embeddedFont>
      <p:font typeface="Wingdings 2" pitchFamily="18" charset="2"/>
      <p:regular r:id="rId28"/>
    </p:embeddedFont>
    <p:embeddedFont>
      <p:font typeface="Comic Sans MS" pitchFamily="66" charset="0"/>
      <p:regular r:id="rId29"/>
      <p:bold r:id="rId30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863D"/>
    <a:srgbClr val="097D27"/>
    <a:srgbClr val="FF0000"/>
    <a:srgbClr val="FF1F1F"/>
    <a:srgbClr val="0033CC"/>
    <a:srgbClr val="E1F4FF"/>
    <a:srgbClr val="CCECFF"/>
    <a:srgbClr val="FFCC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11" autoAdjust="0"/>
    <p:restoredTop sz="94715" autoAdjust="0"/>
  </p:normalViewPr>
  <p:slideViewPr>
    <p:cSldViewPr>
      <p:cViewPr varScale="1">
        <p:scale>
          <a:sx n="70" d="100"/>
          <a:sy n="70" d="100"/>
        </p:scale>
        <p:origin x="-1158" y="-108"/>
      </p:cViewPr>
      <p:guideLst>
        <p:guide orient="horz" pos="213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fld id="{D6D5AFC7-0EE6-45E1-8E7D-8B2D2B327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413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2150"/>
            <a:ext cx="4611688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79913"/>
            <a:ext cx="5556250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413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fld id="{E7EBEC1A-5C7A-4C22-9286-A90B9CBE9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larp.org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0" y="0"/>
            <a:ext cx="9144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2536825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6" name="Picture 11" descr="LARP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95950"/>
            <a:ext cx="8763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FNAL_logo_sm.gif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921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/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October 28, 2011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28, 2011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 - LARP Accelerator Systems</a:t>
            </a: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149E7-ABE5-4164-B725-77FE95D30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October 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Eric Prebys - LARP Accelerator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63CE438-BF8E-4F6D-A982-E993BC79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6400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143000"/>
            <a:ext cx="8229600" cy="2490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3786188"/>
            <a:ext cx="8229600" cy="2492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gradFill>
          <a:gsLst>
            <a:gs pos="1000">
              <a:schemeClr val="tx1"/>
            </a:gs>
            <a:gs pos="67000">
              <a:schemeClr val="bg1">
                <a:shade val="90000"/>
                <a:satMod val="375000"/>
                <a:alpha val="60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chemeClr val="bg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304800" y="0"/>
            <a:ext cx="49213" cy="68580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pic>
        <p:nvPicPr>
          <p:cNvPr id="5" name="Picture 4" descr="usluo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65125" y="0"/>
            <a:ext cx="1273175" cy="6096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7725" y="0"/>
            <a:ext cx="676275" cy="676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 rot="16200000">
            <a:off x="-2428081" y="3153569"/>
            <a:ext cx="519430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Comic Sans MS" pitchFamily="66" charset="0"/>
              </a:rPr>
              <a:t>M. Pojer CERN	-	USLUO 2009, Berkeley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626782" y="0"/>
            <a:ext cx="6755218" cy="554037"/>
          </a:xfrm>
          <a:prstGeom prst="rect">
            <a:avLst/>
          </a:prstGeom>
        </p:spPr>
        <p:txBody>
          <a:bodyPr/>
          <a:lstStyle>
            <a:lvl1pPr algn="r">
              <a:defRPr sz="2400" b="1" u="sng" cap="small" baseline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October 28, 2011</a:t>
            </a:r>
            <a:endParaRPr lang="en-US"/>
          </a:p>
        </p:txBody>
      </p:sp>
      <p:sp>
        <p:nvSpPr>
          <p:cNvPr id="9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Eric Prebys - LARP Accelerator Systems</a:t>
            </a:r>
            <a:endParaRPr lang="en-US"/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2C5BE029-1FDF-4667-B5FF-7A0CE4652B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latin typeface="+mj-lt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28, 2011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 - LARP Accelerator Systems</a:t>
            </a: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B0E99-9807-441D-AF7E-21CC01B42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657065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5029" y="3145972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October 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Eric Prebys - LARP Accelerator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1D32FF-3B66-4CF1-9193-3A177C672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52400"/>
            <a:ext cx="8371114" cy="507274"/>
          </a:xfrm>
        </p:spPr>
        <p:txBody>
          <a:bodyPr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5172" y="968829"/>
            <a:ext cx="4060371" cy="51464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5286" y="968829"/>
            <a:ext cx="4172275" cy="51791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28, 2011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 - LARP Accelerator Systems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C2954-43C4-419B-ACBB-140890A7A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07274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8829"/>
            <a:ext cx="3520440" cy="48578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979714"/>
            <a:ext cx="3520440" cy="48469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28, 2011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 - LARP Accelerator Systems</a:t>
            </a: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72708-4FE2-4C09-8AC8-044192CDF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3" y="190500"/>
            <a:ext cx="8490857" cy="463731"/>
          </a:xfrm>
        </p:spPr>
        <p:txBody>
          <a:bodyPr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28,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 - LARP Accelerator Systems</a:t>
            </a: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FE6BC-2217-483D-BF38-6584628A4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28, 2011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 - LARP Accelerator Systems</a:t>
            </a: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D8454-3FB3-4CEA-BD58-15533FFAB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28, 2011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 - LARP Accelerator Systems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5F444-6FEB-48A1-8743-E0C72597A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October 28, 2011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Eric Prebys - LARP Accelerator Systems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3AAD73-9314-483C-BD39-3DABEA475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www.uslarp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-2" y="0"/>
            <a:ext cx="391887" cy="6858000"/>
          </a:xfrm>
          <a:prstGeom prst="rect">
            <a:avLst/>
          </a:prstGeom>
          <a:blipFill>
            <a:blip r:embed="rId15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39738" y="152400"/>
            <a:ext cx="8262937" cy="441325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102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46088" y="800100"/>
            <a:ext cx="8355012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 smtClean="0"/>
              <a:t>October 28,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 smtClean="0"/>
              <a:t>Eric Prebys - LARP Accelerator Systems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7550" y="6534150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E892B5FC-9554-400C-8E08-6886F3BB0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106" name="Picture 11" descr="LARP">
            <a:hlinkClick r:id="rId16"/>
          </p:cNvPr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572500" y="0"/>
            <a:ext cx="5715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9" descr="FNAL_logo_sm.gif"/>
          <p:cNvPicPr>
            <a:picLocks noChangeAspect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371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53" r:id="rId1"/>
    <p:sldLayoutId id="2147484946" r:id="rId2"/>
    <p:sldLayoutId id="2147484954" r:id="rId3"/>
    <p:sldLayoutId id="2147484947" r:id="rId4"/>
    <p:sldLayoutId id="2147484948" r:id="rId5"/>
    <p:sldLayoutId id="2147484949" r:id="rId6"/>
    <p:sldLayoutId id="2147484950" r:id="rId7"/>
    <p:sldLayoutId id="2147484951" r:id="rId8"/>
    <p:sldLayoutId id="2147484955" r:id="rId9"/>
    <p:sldLayoutId id="2147484952" r:id="rId10"/>
    <p:sldLayoutId id="2147484956" r:id="rId11"/>
    <p:sldLayoutId id="2147484957" r:id="rId12"/>
    <p:sldLayoutId id="2147484958" r:id="rId13"/>
  </p:sldLayoutIdLst>
  <p:transition>
    <p:fade thruBlk="1"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8740" y="1047890"/>
            <a:ext cx="6300568" cy="9144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US LHC Accelerator Research Program (LARP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1077145" y="2084825"/>
            <a:ext cx="7450570" cy="1101725"/>
          </a:xfrm>
        </p:spPr>
        <p:txBody>
          <a:bodyPr/>
          <a:lstStyle/>
          <a:p>
            <a:pPr algn="l"/>
            <a:r>
              <a:rPr lang="en-US" dirty="0" smtClean="0"/>
              <a:t>Eric </a:t>
            </a:r>
            <a:r>
              <a:rPr lang="en-US" dirty="0" err="1" smtClean="0"/>
              <a:t>Prebys</a:t>
            </a:r>
            <a:r>
              <a:rPr lang="en-US" dirty="0" smtClean="0"/>
              <a:t>, </a:t>
            </a:r>
            <a:r>
              <a:rPr lang="en-US" dirty="0" err="1" smtClean="0"/>
              <a:t>Fermilab</a:t>
            </a:r>
            <a:endParaRPr lang="en-US" dirty="0" smtClean="0"/>
          </a:p>
          <a:p>
            <a:pPr algn="l"/>
            <a:endParaRPr lang="en-US" dirty="0" smtClean="0"/>
          </a:p>
        </p:txBody>
      </p:sp>
      <p:sp>
        <p:nvSpPr>
          <p:cNvPr id="11270" name="Date Placeholder 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October 28, 2011</a:t>
            </a:r>
            <a:endParaRPr smtClean="0">
              <a:latin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Crystal Collimation: UA9(CERN) and T980(FNAL)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46088" y="800100"/>
            <a:ext cx="8697912" cy="1668775"/>
          </a:xfrm>
        </p:spPr>
        <p:txBody>
          <a:bodyPr/>
          <a:lstStyle/>
          <a:p>
            <a:r>
              <a:rPr lang="en-US" dirty="0" smtClean="0"/>
              <a:t>Both experiments </a:t>
            </a:r>
            <a:r>
              <a:rPr lang="en-US" dirty="0" smtClean="0"/>
              <a:t>benefitted from improved configurations</a:t>
            </a:r>
            <a:endParaRPr lang="en-US" dirty="0" smtClean="0"/>
          </a:p>
          <a:p>
            <a:pPr lvl="1"/>
            <a:r>
              <a:rPr lang="en-US" dirty="0" smtClean="0"/>
              <a:t>UA9: improved </a:t>
            </a:r>
            <a:r>
              <a:rPr lang="en-US" dirty="0" err="1" smtClean="0"/>
              <a:t>goniometers</a:t>
            </a:r>
            <a:r>
              <a:rPr lang="en-US" dirty="0" smtClean="0"/>
              <a:t> and instrumentation installed </a:t>
            </a:r>
            <a:r>
              <a:rPr lang="en-US" dirty="0" smtClean="0"/>
              <a:t>over </a:t>
            </a:r>
            <a:r>
              <a:rPr lang="en-US" dirty="0" smtClean="0"/>
              <a:t>winter shutdown</a:t>
            </a:r>
          </a:p>
          <a:p>
            <a:pPr lvl="1"/>
            <a:r>
              <a:rPr lang="en-US" dirty="0" smtClean="0"/>
              <a:t>T980: New crystals and instrumentation</a:t>
            </a:r>
          </a:p>
          <a:p>
            <a:r>
              <a:rPr lang="en-US" dirty="0" smtClean="0"/>
              <a:t>Very impressive channeling data from both experiments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310" y="2852925"/>
            <a:ext cx="4072360" cy="29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75" y="2814520"/>
            <a:ext cx="3379640" cy="323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614815" y="6040540"/>
            <a:ext cx="2419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T980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916175" y="6078945"/>
            <a:ext cx="2419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UA9</a:t>
            </a:r>
            <a:endParaRPr lang="en-US" b="1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28, 2011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2354-4F7D-4A71-83D4-43648E66DE5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LARP Accelerator Systems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2665" y="0"/>
            <a:ext cx="8490857" cy="463731"/>
          </a:xfrm>
        </p:spPr>
        <p:txBody>
          <a:bodyPr/>
          <a:lstStyle/>
          <a:p>
            <a:r>
              <a:rPr lang="en-US" dirty="0" smtClean="0"/>
              <a:t>Hollow Electron Beam Collimation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740" y="471815"/>
            <a:ext cx="6381526" cy="376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9725" y="4043480"/>
            <a:ext cx="5215864" cy="252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28, 2011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ADD28-9D75-49EE-9954-E6EE37419D8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LARP Accelerator Systems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Bunch Studies for LPA Solution (C. </a:t>
            </a:r>
            <a:r>
              <a:rPr lang="en-US" dirty="0" err="1" smtClean="0"/>
              <a:t>Bhat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800100"/>
            <a:ext cx="8355012" cy="2360065"/>
          </a:xfrm>
        </p:spPr>
        <p:txBody>
          <a:bodyPr/>
          <a:lstStyle/>
          <a:p>
            <a:r>
              <a:rPr lang="en-US" sz="1800" dirty="0" smtClean="0"/>
              <a:t>Have come up with a new set of flat bunch (LPAS) parameters in view of the re-stated SLHC </a:t>
            </a:r>
            <a:r>
              <a:rPr lang="en-US" sz="1800" b="1" i="1" dirty="0" err="1" smtClean="0"/>
              <a:t>L</a:t>
            </a:r>
            <a:r>
              <a:rPr lang="en-US" sz="1800" b="1" i="1" baseline="-25000" dirty="0" err="1" smtClean="0"/>
              <a:t>peak</a:t>
            </a:r>
            <a:r>
              <a:rPr lang="en-US" sz="1800" dirty="0" smtClean="0"/>
              <a:t> goal (</a:t>
            </a:r>
            <a:r>
              <a:rPr lang="en-US" sz="1800" dirty="0" smtClean="0">
                <a:sym typeface="Symbol" pitchFamily="18" charset="2"/>
              </a:rPr>
              <a:t></a:t>
            </a:r>
            <a:r>
              <a:rPr lang="en-US" sz="1800" dirty="0" smtClean="0"/>
              <a:t>5</a:t>
            </a:r>
            <a:r>
              <a:rPr lang="en-US" sz="1800" dirty="0" smtClean="0">
                <a:sym typeface="Symbol" pitchFamily="18" charset="2"/>
              </a:rPr>
              <a:t>10</a:t>
            </a:r>
            <a:r>
              <a:rPr lang="en-US" sz="1800" baseline="30000" dirty="0" smtClean="0">
                <a:sym typeface="Symbol" pitchFamily="18" charset="2"/>
              </a:rPr>
              <a:t>34</a:t>
            </a:r>
            <a:r>
              <a:rPr lang="en-US" sz="1800" dirty="0" smtClean="0">
                <a:sym typeface="Symbol" pitchFamily="18" charset="2"/>
              </a:rPr>
              <a:t>cm</a:t>
            </a:r>
            <a:r>
              <a:rPr lang="en-US" sz="1800" baseline="30000" dirty="0" smtClean="0">
                <a:sym typeface="Symbol" pitchFamily="18" charset="2"/>
              </a:rPr>
              <a:t>-2</a:t>
            </a:r>
            <a:r>
              <a:rPr lang="en-US" sz="1800" dirty="0" smtClean="0">
                <a:sym typeface="Symbol" pitchFamily="18" charset="2"/>
              </a:rPr>
              <a:t>sec</a:t>
            </a:r>
            <a:r>
              <a:rPr lang="en-US" sz="1800" baseline="30000" dirty="0" smtClean="0">
                <a:sym typeface="Symbol" pitchFamily="18" charset="2"/>
              </a:rPr>
              <a:t>-1</a:t>
            </a:r>
            <a:r>
              <a:rPr lang="en-US" sz="1800" dirty="0" smtClean="0">
                <a:sym typeface="Symbol" pitchFamily="18" charset="2"/>
              </a:rPr>
              <a:t>)</a:t>
            </a:r>
            <a:r>
              <a:rPr lang="en-US" sz="1800" dirty="0" smtClean="0"/>
              <a:t> &amp; estimated bb tune shift (&lt;0.02) from LHC data 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Performed studies of large bunches in the PS, as well as emittance growth studies for various bunch </a:t>
            </a:r>
            <a:r>
              <a:rPr lang="en-US" sz="2000" dirty="0" err="1" smtClean="0"/>
              <a:t>spacings</a:t>
            </a:r>
            <a:endParaRPr lang="en-US" sz="20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6433" y="1470346"/>
            <a:ext cx="5473307" cy="139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070" y="3582620"/>
            <a:ext cx="2649945" cy="288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0"/>
          <p:cNvSpPr txBox="1">
            <a:spLocks noChangeArrowheads="1"/>
          </p:cNvSpPr>
          <p:nvPr/>
        </p:nvSpPr>
        <p:spPr bwMode="auto">
          <a:xfrm>
            <a:off x="501070" y="3545552"/>
            <a:ext cx="2251075" cy="584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/>
              <a:t>Bunch at 20ms before </a:t>
            </a:r>
          </a:p>
          <a:p>
            <a:pPr algn="ctr"/>
            <a:r>
              <a:rPr lang="en-US" sz="1600"/>
              <a:t>Ejection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568722" y="5756627"/>
            <a:ext cx="2062162" cy="64611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Aug. 6, 2010: </a:t>
            </a:r>
          </a:p>
          <a:p>
            <a:pPr algn="ctr"/>
            <a:r>
              <a:rPr lang="en-US" b="1" dirty="0"/>
              <a:t>~3.7E11p/bunch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3968" r="15690"/>
          <a:stretch>
            <a:fillRect/>
          </a:stretch>
        </p:blipFill>
        <p:spPr bwMode="auto">
          <a:xfrm>
            <a:off x="3227825" y="3697835"/>
            <a:ext cx="2688350" cy="271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3707" y="3736240"/>
            <a:ext cx="3260293" cy="264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28, 2011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2354-4F7D-4A71-83D4-43648E66DE5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LARP Accelerator Systems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Crab Cavities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800100"/>
            <a:ext cx="8355012" cy="1899205"/>
          </a:xfrm>
        </p:spPr>
        <p:txBody>
          <a:bodyPr/>
          <a:lstStyle/>
          <a:p>
            <a:r>
              <a:rPr lang="en-US" dirty="0" smtClean="0"/>
              <a:t>Important decisions at CC10</a:t>
            </a:r>
          </a:p>
          <a:p>
            <a:pPr lvl="1"/>
            <a:r>
              <a:rPr lang="en-US" dirty="0" smtClean="0"/>
              <a:t>KEK crab cavity test in SPS canceled</a:t>
            </a:r>
          </a:p>
          <a:p>
            <a:pPr lvl="2"/>
            <a:r>
              <a:rPr lang="en-US" dirty="0" smtClean="0"/>
              <a:t>Still feel a test of some sort in SPS is required, but should be better thought out and more closely aligned with ultimate goals.</a:t>
            </a:r>
          </a:p>
          <a:p>
            <a:pPr lvl="1"/>
            <a:r>
              <a:rPr lang="en-US" dirty="0" smtClean="0"/>
              <a:t>Adopt 400 MHz, compact, local scheme as base line unless proven unworkable.</a:t>
            </a:r>
          </a:p>
          <a:p>
            <a:pPr lvl="1"/>
            <a:r>
              <a:rPr lang="en-US" dirty="0" smtClean="0"/>
              <a:t>Appear to be 3-4 potentially workable </a:t>
            </a:r>
            <a:br>
              <a:rPr lang="en-US" dirty="0" smtClean="0"/>
            </a:br>
            <a:r>
              <a:rPr lang="en-US" dirty="0" smtClean="0"/>
              <a:t>designs.  </a:t>
            </a:r>
          </a:p>
          <a:p>
            <a:pPr lvl="2"/>
            <a:r>
              <a:rPr lang="en-US" dirty="0" smtClean="0"/>
              <a:t>LARP has combined SLAC and JLAB</a:t>
            </a:r>
            <a:br>
              <a:rPr lang="en-US" dirty="0" smtClean="0"/>
            </a:br>
            <a:r>
              <a:rPr lang="en-US" dirty="0" smtClean="0"/>
              <a:t>designs</a:t>
            </a:r>
          </a:p>
          <a:p>
            <a:pPr lvl="2"/>
            <a:r>
              <a:rPr lang="en-US" dirty="0" smtClean="0"/>
              <a:t>May </a:t>
            </a:r>
            <a:r>
              <a:rPr lang="en-US" dirty="0" smtClean="0"/>
              <a:t>support new BNL concept.</a:t>
            </a:r>
          </a:p>
          <a:p>
            <a:pPr lvl="1"/>
            <a:r>
              <a:rPr lang="en-US" dirty="0" smtClean="0"/>
              <a:t>Complete conceptual design of 800 MHz</a:t>
            </a:r>
            <a:br>
              <a:rPr lang="en-US" dirty="0" smtClean="0"/>
            </a:br>
            <a:r>
              <a:rPr lang="en-US" dirty="0" smtClean="0"/>
              <a:t>elliptical as a backup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7465" y="4581150"/>
            <a:ext cx="18478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0960" y="2699305"/>
            <a:ext cx="19240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28,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2354-4F7D-4A71-83D4-43648E66DE5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LARP Accelerator Systems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Term Crab Cavity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LARP plans to continue to support crab cavities at the ~$600k/year level.</a:t>
            </a:r>
          </a:p>
          <a:p>
            <a:r>
              <a:rPr lang="en-US" dirty="0" smtClean="0"/>
              <a:t>This is enough to complete a conceptual design.</a:t>
            </a:r>
          </a:p>
          <a:p>
            <a:r>
              <a:rPr lang="en-US" dirty="0" smtClean="0"/>
              <a:t>Perhaps construct a prototype cavity and test in a cryostat.</a:t>
            </a:r>
          </a:p>
          <a:p>
            <a:r>
              <a:rPr lang="en-US" dirty="0" smtClean="0"/>
              <a:t>Longer term plan</a:t>
            </a:r>
          </a:p>
          <a:p>
            <a:pPr lvl="1"/>
            <a:r>
              <a:rPr lang="en-US" dirty="0" smtClean="0"/>
              <a:t>Spawn off a construction project to take on some large portion of the overall crab effort</a:t>
            </a:r>
          </a:p>
          <a:p>
            <a:pPr lvl="2"/>
            <a:r>
              <a:rPr lang="en-US" dirty="0" smtClean="0"/>
              <a:t>Full prototype with </a:t>
            </a:r>
            <a:r>
              <a:rPr lang="en-US" dirty="0" err="1" smtClean="0"/>
              <a:t>cryomodule</a:t>
            </a:r>
            <a:r>
              <a:rPr lang="en-US" dirty="0" smtClean="0"/>
              <a:t>?</a:t>
            </a:r>
            <a:endParaRPr lang="en-US" dirty="0" smtClean="0"/>
          </a:p>
          <a:p>
            <a:pPr lvl="2"/>
            <a:r>
              <a:rPr lang="en-US" dirty="0" smtClean="0"/>
              <a:t>Build some fraction of the final cavities</a:t>
            </a:r>
          </a:p>
          <a:p>
            <a:pPr lvl="3"/>
            <a:r>
              <a:rPr lang="en-US" dirty="0" smtClean="0"/>
              <a:t>4 stations per IR for full local scheme</a:t>
            </a:r>
          </a:p>
          <a:p>
            <a:pPr lvl="1"/>
            <a:r>
              <a:rPr lang="en-US" dirty="0" smtClean="0"/>
              <a:t>Hope FNAL can run this effort</a:t>
            </a:r>
          </a:p>
          <a:p>
            <a:pPr lvl="2"/>
            <a:r>
              <a:rPr lang="en-US" dirty="0" smtClean="0"/>
              <a:t>Will discuss at crab cavity workshop in November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28,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LARP Accelerator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B0E99-9807-441D-AF7E-21CC01B4227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Future: </a:t>
            </a:r>
            <a:r>
              <a:rPr lang="en-US" dirty="0" err="1" smtClean="0"/>
              <a:t>HiLumi</a:t>
            </a:r>
            <a:r>
              <a:rPr lang="en-US" dirty="0" smtClean="0"/>
              <a:t>-LHC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800101"/>
            <a:ext cx="8355012" cy="3012950"/>
          </a:xfrm>
        </p:spPr>
        <p:txBody>
          <a:bodyPr/>
          <a:lstStyle/>
          <a:p>
            <a:r>
              <a:rPr lang="en-US" dirty="0" smtClean="0"/>
              <a:t>Upgrade planning will be organized under FP7, which authorizes </a:t>
            </a:r>
            <a:r>
              <a:rPr lang="en-US" dirty="0" err="1" smtClean="0"/>
              <a:t>EuCARD</a:t>
            </a:r>
            <a:r>
              <a:rPr lang="en-US" dirty="0" smtClean="0"/>
              <a:t>*,</a:t>
            </a:r>
          </a:p>
          <a:p>
            <a:pPr lvl="1"/>
            <a:r>
              <a:rPr lang="en-US" dirty="0" smtClean="0"/>
              <a:t>Centrally managed from CERN (</a:t>
            </a:r>
            <a:r>
              <a:rPr lang="en-US" dirty="0" err="1" smtClean="0"/>
              <a:t>Lucio</a:t>
            </a:r>
            <a:r>
              <a:rPr lang="en-US" dirty="0" smtClean="0"/>
              <a:t> Rossi)</a:t>
            </a:r>
          </a:p>
          <a:p>
            <a:pPr lvl="1"/>
            <a:r>
              <a:rPr lang="en-US" dirty="0" smtClean="0"/>
              <a:t>Non-CERN funds provided by EU</a:t>
            </a:r>
          </a:p>
          <a:p>
            <a:pPr lvl="1"/>
            <a:r>
              <a:rPr lang="en-US" dirty="0" smtClean="0"/>
              <a:t>Non-EU partners (KEK, LARP, etc) will be coordinated by HL-LHC, but receive no money.</a:t>
            </a:r>
          </a:p>
          <a:p>
            <a:r>
              <a:rPr lang="en-US" dirty="0" smtClean="0"/>
              <a:t>Work Packages:</a:t>
            </a:r>
          </a:p>
          <a:p>
            <a:pPr lvl="1"/>
            <a:r>
              <a:rPr lang="en-US" dirty="0" smtClean="0"/>
              <a:t>WP1: Management</a:t>
            </a:r>
          </a:p>
          <a:p>
            <a:pPr lvl="1"/>
            <a:r>
              <a:rPr lang="en-US" dirty="0" smtClean="0"/>
              <a:t>WP2: Beam Physics and Layout</a:t>
            </a:r>
          </a:p>
          <a:p>
            <a:pPr lvl="1"/>
            <a:r>
              <a:rPr lang="en-US" dirty="0" smtClean="0"/>
              <a:t>WP3: Magnet Design</a:t>
            </a:r>
          </a:p>
          <a:p>
            <a:pPr lvl="1"/>
            <a:r>
              <a:rPr lang="en-US" dirty="0" smtClean="0"/>
              <a:t>WP4: Crab Cavity Design</a:t>
            </a:r>
          </a:p>
          <a:p>
            <a:pPr lvl="1"/>
            <a:r>
              <a:rPr lang="en-US" dirty="0" smtClean="0"/>
              <a:t>WP5: Collimation and Beam Losses</a:t>
            </a:r>
          </a:p>
          <a:p>
            <a:pPr lvl="1"/>
            <a:r>
              <a:rPr lang="en-US" dirty="0" smtClean="0"/>
              <a:t>WP6: Machine Protection</a:t>
            </a:r>
          </a:p>
          <a:p>
            <a:pPr lvl="1"/>
            <a:r>
              <a:rPr lang="en-US" dirty="0" smtClean="0"/>
              <a:t>WP7: Machine/Experiment Interface</a:t>
            </a:r>
          </a:p>
          <a:p>
            <a:pPr lvl="1"/>
            <a:r>
              <a:rPr lang="en-US" dirty="0" smtClean="0"/>
              <a:t>WP8: Environment &amp; Safety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28,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LARP Accelerator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B0E99-9807-441D-AF7E-21CC01B4227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34330" y="6309375"/>
            <a:ext cx="480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*European Coordination for Accelerator R&amp;D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1500" y="3429000"/>
            <a:ext cx="4416575" cy="14977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224885" y="3851455"/>
            <a:ext cx="2765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Significant LARP and other US Involvement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5148076" y="4965199"/>
            <a:ext cx="422454" cy="1152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608935" y="4734770"/>
            <a:ext cx="2765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Over and above current collimation plan (IR3, 7 and Phase II)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126170"/>
            <a:ext cx="8490857" cy="463731"/>
          </a:xfrm>
        </p:spPr>
        <p:txBody>
          <a:bodyPr/>
          <a:lstStyle/>
          <a:p>
            <a:r>
              <a:rPr lang="en-US" dirty="0" smtClean="0"/>
              <a:t>Letter in support of </a:t>
            </a:r>
            <a:r>
              <a:rPr lang="en-US" dirty="0" err="1" smtClean="0"/>
              <a:t>HiLumi</a:t>
            </a:r>
            <a:r>
              <a:rPr lang="en-US" dirty="0" smtClean="0"/>
              <a:t>-LHC Design Study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28,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LARP Accelerator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CB6E1F-C726-42C7-9AA3-688A0EA135A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4815" y="663840"/>
            <a:ext cx="5299890" cy="75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1195" y="1508750"/>
            <a:ext cx="6128270" cy="4946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/>
          <p:cNvCxnSpPr/>
          <p:nvPr/>
        </p:nvCxnSpPr>
        <p:spPr>
          <a:xfrm>
            <a:off x="1499600" y="3582620"/>
            <a:ext cx="587596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99600" y="3774645"/>
            <a:ext cx="564553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99600" y="5426060"/>
            <a:ext cx="587596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99600" y="5656490"/>
            <a:ext cx="587596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99600" y="5848515"/>
            <a:ext cx="72969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Participation </a:t>
            </a:r>
            <a:r>
              <a:rPr lang="en-US" dirty="0" smtClean="0"/>
              <a:t>in HL-LHC Design Study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46088" y="800100"/>
            <a:ext cx="8355012" cy="516625"/>
          </a:xfrm>
        </p:spPr>
        <p:txBody>
          <a:bodyPr/>
          <a:lstStyle/>
          <a:p>
            <a:r>
              <a:rPr lang="en-US" dirty="0" smtClean="0"/>
              <a:t>LARP and other (Average FTE’s for four years):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Submitted: November, 2010</a:t>
            </a:r>
          </a:p>
          <a:p>
            <a:pPr lvl="1"/>
            <a:r>
              <a:rPr lang="en-US" dirty="0" smtClean="0">
                <a:solidFill>
                  <a:srgbClr val="FF1F1F"/>
                </a:solidFill>
              </a:rPr>
              <a:t>Proposal received a perfect 15/15 score</a:t>
            </a:r>
          </a:p>
          <a:p>
            <a:pPr lvl="1"/>
            <a:r>
              <a:rPr lang="en-US" dirty="0" smtClean="0">
                <a:solidFill>
                  <a:srgbClr val="FF1F1F"/>
                </a:solidFill>
              </a:rPr>
              <a:t>Approved for $4.9M Euro</a:t>
            </a:r>
          </a:p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Preliminary Design Report: 2014</a:t>
            </a:r>
          </a:p>
          <a:p>
            <a:pPr lvl="1"/>
            <a:r>
              <a:rPr lang="en-US" dirty="0" smtClean="0"/>
              <a:t>Technical Design Report: 2015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28,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LARP Accelerator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A8D49-BF24-4FC2-ABA6-BB7D46D10AC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474" y="1623965"/>
            <a:ext cx="8295481" cy="181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we’ll be in 10 years?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only committed as far as design studies, but conceivably</a:t>
            </a:r>
          </a:p>
          <a:p>
            <a:pPr lvl="1"/>
            <a:r>
              <a:rPr lang="en-US" dirty="0" smtClean="0"/>
              <a:t>Completing installation of crab cavities?</a:t>
            </a:r>
          </a:p>
          <a:p>
            <a:pPr lvl="1"/>
            <a:r>
              <a:rPr lang="en-US" dirty="0" smtClean="0"/>
              <a:t>Installing hollow electron beam collimators?</a:t>
            </a:r>
          </a:p>
          <a:p>
            <a:pPr lvl="1"/>
            <a:r>
              <a:rPr lang="en-US" dirty="0" smtClean="0"/>
              <a:t>Crystal collimation?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28,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LARP Accelerator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B0E99-9807-441D-AF7E-21CC01B4227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FY12 Plans for FNAL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Beam-beam studies</a:t>
            </a:r>
          </a:p>
          <a:p>
            <a:pPr lvl="1"/>
            <a:r>
              <a:rPr lang="en-US" dirty="0" smtClean="0"/>
              <a:t>.8 FTE</a:t>
            </a:r>
          </a:p>
          <a:p>
            <a:r>
              <a:rPr lang="en-US" dirty="0" smtClean="0"/>
              <a:t>Crab cavities (beam simulations)</a:t>
            </a:r>
          </a:p>
          <a:p>
            <a:pPr lvl="1"/>
            <a:r>
              <a:rPr lang="en-US" dirty="0" smtClean="0"/>
              <a:t>.5 FTE</a:t>
            </a:r>
          </a:p>
          <a:p>
            <a:r>
              <a:rPr lang="en-US" dirty="0" smtClean="0"/>
              <a:t>Hollow beam</a:t>
            </a:r>
          </a:p>
          <a:p>
            <a:pPr lvl="1"/>
            <a:r>
              <a:rPr lang="en-US" dirty="0" smtClean="0"/>
              <a:t>~1.5 FTE</a:t>
            </a:r>
          </a:p>
          <a:p>
            <a:r>
              <a:rPr lang="en-US" dirty="0" smtClean="0"/>
              <a:t>Crystal collimation</a:t>
            </a:r>
          </a:p>
          <a:p>
            <a:pPr lvl="1"/>
            <a:r>
              <a:rPr lang="en-US" dirty="0" smtClean="0"/>
              <a:t>~1 FTE</a:t>
            </a:r>
          </a:p>
          <a:p>
            <a:r>
              <a:rPr lang="en-US" dirty="0" smtClean="0"/>
              <a:t>Energy deposition studies </a:t>
            </a:r>
          </a:p>
          <a:p>
            <a:pPr lvl="1"/>
            <a:r>
              <a:rPr lang="en-US" dirty="0" smtClean="0"/>
              <a:t>.8 FTE</a:t>
            </a:r>
            <a:endParaRPr lang="en-US" dirty="0" smtClean="0"/>
          </a:p>
          <a:p>
            <a:r>
              <a:rPr lang="en-US" dirty="0" smtClean="0"/>
              <a:t>LTV</a:t>
            </a:r>
          </a:p>
          <a:p>
            <a:pPr lvl="1"/>
            <a:r>
              <a:rPr lang="en-US" dirty="0" err="1" smtClean="0"/>
              <a:t>Bhat</a:t>
            </a:r>
            <a:r>
              <a:rPr lang="en-US" dirty="0" smtClean="0"/>
              <a:t> and </a:t>
            </a:r>
            <a:r>
              <a:rPr lang="en-US" dirty="0" err="1" smtClean="0"/>
              <a:t>Burov</a:t>
            </a:r>
            <a:r>
              <a:rPr lang="en-US" dirty="0" smtClean="0"/>
              <a:t>, ~1/2 year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28,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LARP Accelerator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B0E99-9807-441D-AF7E-21CC01B4227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 of LARP</a:t>
            </a:r>
          </a:p>
          <a:p>
            <a:r>
              <a:rPr lang="en-US" dirty="0" smtClean="0"/>
              <a:t>Recent contributions</a:t>
            </a:r>
          </a:p>
          <a:p>
            <a:r>
              <a:rPr lang="en-US" dirty="0" smtClean="0"/>
              <a:t>Long term vision</a:t>
            </a:r>
          </a:p>
          <a:p>
            <a:r>
              <a:rPr lang="en-US" dirty="0" smtClean="0"/>
              <a:t>FY12 plans</a:t>
            </a:r>
          </a:p>
          <a:p>
            <a:r>
              <a:rPr lang="en-US" dirty="0" smtClean="0"/>
              <a:t>Risks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28,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LARP Accelerator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B0E99-9807-441D-AF7E-21CC01B4227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LARP has been and continues to be resource limited</a:t>
            </a:r>
          </a:p>
          <a:p>
            <a:pPr lvl="1"/>
            <a:r>
              <a:rPr lang="en-US" dirty="0" smtClean="0"/>
              <a:t>More interest and activities than we can support</a:t>
            </a:r>
          </a:p>
          <a:p>
            <a:pPr lvl="1"/>
            <a:r>
              <a:rPr lang="en-US" dirty="0" smtClean="0"/>
              <a:t>Contingency is always in scope.</a:t>
            </a:r>
          </a:p>
          <a:p>
            <a:r>
              <a:rPr lang="en-US" dirty="0" smtClean="0"/>
              <a:t>The Fermilab portion of LARP is not currently  committed to any hard deliverables.</a:t>
            </a:r>
          </a:p>
          <a:p>
            <a:r>
              <a:rPr lang="en-US" dirty="0" smtClean="0"/>
              <a:t>We have committed a certain level of studies to the HL-LHC design study</a:t>
            </a:r>
          </a:p>
          <a:p>
            <a:pPr lvl="1"/>
            <a:r>
              <a:rPr lang="en-US" dirty="0" smtClean="0"/>
              <a:t>Crab cavities</a:t>
            </a:r>
          </a:p>
          <a:p>
            <a:pPr lvl="1"/>
            <a:r>
              <a:rPr lang="en-US" dirty="0" smtClean="0"/>
              <a:t>Energy deposition</a:t>
            </a:r>
          </a:p>
          <a:p>
            <a:pPr lvl="1"/>
            <a:r>
              <a:rPr lang="en-US" dirty="0" smtClean="0"/>
              <a:t>Optics  and beam-beam studies</a:t>
            </a:r>
          </a:p>
          <a:p>
            <a:r>
              <a:rPr lang="en-US" dirty="0" smtClean="0"/>
              <a:t>We are hoping to grow activities in some other areas</a:t>
            </a:r>
          </a:p>
          <a:p>
            <a:pPr lvl="1"/>
            <a:r>
              <a:rPr lang="en-US" dirty="0" smtClean="0"/>
              <a:t>Hollow electron beams</a:t>
            </a:r>
          </a:p>
          <a:p>
            <a:pPr lvl="1"/>
            <a:r>
              <a:rPr lang="en-US" dirty="0" smtClean="0"/>
              <a:t>Crystal collimation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28,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LARP Accelerator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B0E99-9807-441D-AF7E-21CC01B4227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665" y="663840"/>
            <a:ext cx="8681335" cy="1382580"/>
          </a:xfrm>
        </p:spPr>
        <p:txBody>
          <a:bodyPr/>
          <a:lstStyle/>
          <a:p>
            <a:r>
              <a:rPr lang="en-US" dirty="0" smtClean="0"/>
              <a:t>The US LHC Accelerator Research Program (LARP) coordinates US R&amp;D related to the LHC accelerator and injector chain at </a:t>
            </a:r>
            <a:r>
              <a:rPr lang="en-US" dirty="0" err="1" smtClean="0"/>
              <a:t>Fermilab</a:t>
            </a:r>
            <a:r>
              <a:rPr lang="en-US" dirty="0" smtClean="0"/>
              <a:t>, Brookhaven,  SLAC,  and Berkeley (with a little at J-Lab and UT Austin)</a:t>
            </a:r>
          </a:p>
          <a:p>
            <a:r>
              <a:rPr lang="en-US" dirty="0" smtClean="0"/>
              <a:t>LARP has contributed to the initial </a:t>
            </a:r>
            <a:r>
              <a:rPr lang="en-US" dirty="0" smtClean="0"/>
              <a:t>operation </a:t>
            </a:r>
            <a:r>
              <a:rPr lang="en-US" dirty="0" smtClean="0"/>
              <a:t>of the LHC, but much of </a:t>
            </a:r>
            <a:r>
              <a:rPr lang="en-US" dirty="0" smtClean="0"/>
              <a:t>the </a:t>
            </a:r>
            <a:r>
              <a:rPr lang="en-US" dirty="0" smtClean="0"/>
              <a:t>program is focused on future </a:t>
            </a:r>
            <a:r>
              <a:rPr lang="en-US" dirty="0" smtClean="0"/>
              <a:t>upgrades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program is currently funded </a:t>
            </a:r>
            <a:r>
              <a:rPr lang="en-US" dirty="0" smtClean="0"/>
              <a:t>at a </a:t>
            </a:r>
            <a:r>
              <a:rPr lang="en-US" dirty="0" smtClean="0"/>
              <a:t>level of about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$</a:t>
            </a:r>
            <a:r>
              <a:rPr lang="en-US" dirty="0" smtClean="0"/>
              <a:t>12-13M/year, </a:t>
            </a:r>
            <a:r>
              <a:rPr lang="en-US" dirty="0" smtClean="0"/>
              <a:t>divided </a:t>
            </a:r>
            <a:r>
              <a:rPr lang="en-US" dirty="0" smtClean="0"/>
              <a:t>among:</a:t>
            </a:r>
          </a:p>
          <a:p>
            <a:pPr lvl="1"/>
            <a:r>
              <a:rPr lang="en-US" dirty="0" smtClean="0"/>
              <a:t>Accelerator research</a:t>
            </a:r>
          </a:p>
          <a:p>
            <a:pPr lvl="1"/>
            <a:r>
              <a:rPr lang="en-US" dirty="0" smtClean="0"/>
              <a:t>Magnet research (~half of program)</a:t>
            </a:r>
          </a:p>
          <a:p>
            <a:pPr lvl="1"/>
            <a:r>
              <a:rPr lang="en-US" dirty="0" smtClean="0"/>
              <a:t>Programmatic activities, including </a:t>
            </a:r>
            <a:r>
              <a:rPr lang="en-US" dirty="0" smtClean="0"/>
              <a:t>support for </a:t>
            </a:r>
            <a:r>
              <a:rPr lang="en-US" dirty="0" smtClean="0"/>
              <a:t>personnel at CERN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28,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LARP Accelerator Systems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00335" y="4197100"/>
            <a:ext cx="4378170" cy="34564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108200" y="3429000"/>
            <a:ext cx="2342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6600"/>
                </a:solidFill>
              </a:rPr>
              <a:t>Giorgio </a:t>
            </a:r>
            <a:r>
              <a:rPr lang="en-US" dirty="0" err="1" smtClean="0">
                <a:solidFill>
                  <a:srgbClr val="FF6600"/>
                </a:solidFill>
              </a:rPr>
              <a:t>Ambrosio</a:t>
            </a:r>
            <a:r>
              <a:rPr lang="en-US" dirty="0" smtClean="0">
                <a:solidFill>
                  <a:srgbClr val="FF6600"/>
                </a:solidFill>
              </a:rPr>
              <a:t> will talk about this</a:t>
            </a:r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5455315" y="3813049"/>
            <a:ext cx="614480" cy="34564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Comments About Subprograms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Magnet Systems portion of LARP is a monolithic program, aimed at demonstrating the viability of Nb3Sn for high gradient/large aperture quadrupole</a:t>
            </a:r>
          </a:p>
          <a:p>
            <a:pPr lvl="1"/>
            <a:r>
              <a:rPr lang="en-US" dirty="0" smtClean="0"/>
              <a:t>Integrated into long term LHC planning</a:t>
            </a:r>
          </a:p>
          <a:p>
            <a:pPr lvl="1"/>
            <a:r>
              <a:rPr lang="en-US" dirty="0" smtClean="0"/>
              <a:t>Hand off to production project ~2015</a:t>
            </a:r>
          </a:p>
          <a:p>
            <a:pPr lvl="1"/>
            <a:r>
              <a:rPr lang="en-US" dirty="0" smtClean="0"/>
              <a:t>More about this from Giorgio </a:t>
            </a:r>
            <a:r>
              <a:rPr lang="en-US" dirty="0" err="1" smtClean="0"/>
              <a:t>Ambrosio</a:t>
            </a:r>
            <a:endParaRPr lang="en-US" dirty="0" smtClean="0"/>
          </a:p>
          <a:p>
            <a:r>
              <a:rPr lang="en-US" dirty="0" smtClean="0"/>
              <a:t>Accelerator Systems works to match US interests and expertise to perceived needs at the LHC</a:t>
            </a:r>
          </a:p>
          <a:p>
            <a:pPr lvl="1"/>
            <a:r>
              <a:rPr lang="en-US" dirty="0" smtClean="0"/>
              <a:t>Generally a faster time scale</a:t>
            </a:r>
          </a:p>
          <a:p>
            <a:pPr lvl="1"/>
            <a:r>
              <a:rPr lang="en-US" dirty="0" smtClean="0"/>
              <a:t>Activities change significantly over time</a:t>
            </a:r>
          </a:p>
          <a:p>
            <a:pPr lvl="1"/>
            <a:r>
              <a:rPr lang="en-US" dirty="0" smtClean="0"/>
              <a:t>Expected to be ongoing</a:t>
            </a:r>
          </a:p>
          <a:p>
            <a:r>
              <a:rPr lang="en-US" dirty="0" smtClean="0"/>
              <a:t>Personnel programs respond to immediate needs of LHC commissioning and optimization.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28,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LARP Accelerator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B0E99-9807-441D-AF7E-21CC01B4227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469312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LARP Contributions to Initial LHC Operation</a:t>
            </a:r>
            <a:endParaRPr lang="en-US" dirty="0"/>
          </a:p>
        </p:txBody>
      </p:sp>
      <p:sp>
        <p:nvSpPr>
          <p:cNvPr id="73731" name="Content Placeholder 5"/>
          <p:cNvSpPr>
            <a:spLocks noGrp="1"/>
          </p:cNvSpPr>
          <p:nvPr>
            <p:ph idx="1"/>
          </p:nvPr>
        </p:nvSpPr>
        <p:spPr>
          <a:xfrm>
            <a:off x="424260" y="395005"/>
            <a:ext cx="8251825" cy="6057900"/>
          </a:xfrm>
        </p:spPr>
        <p:txBody>
          <a:bodyPr/>
          <a:lstStyle/>
          <a:p>
            <a:r>
              <a:rPr lang="en-US" sz="1800" dirty="0" err="1" smtClean="0"/>
              <a:t>Schottky</a:t>
            </a:r>
            <a:r>
              <a:rPr lang="en-US" sz="1800" dirty="0" smtClean="0"/>
              <a:t> detector</a:t>
            </a:r>
          </a:p>
          <a:p>
            <a:pPr lvl="1"/>
            <a:r>
              <a:rPr lang="en-US" sz="1600" dirty="0" smtClean="0"/>
              <a:t>Used for non-</a:t>
            </a:r>
            <a:r>
              <a:rPr lang="en-US" sz="1600" dirty="0" err="1" smtClean="0"/>
              <a:t>perturbative</a:t>
            </a:r>
            <a:r>
              <a:rPr lang="en-US" sz="1600" dirty="0" smtClean="0"/>
              <a:t> tune measurements (+</a:t>
            </a:r>
            <a:r>
              <a:rPr lang="en-US" sz="1600" dirty="0" err="1" smtClean="0"/>
              <a:t>chromaticities</a:t>
            </a:r>
            <a:r>
              <a:rPr lang="en-US" sz="1600" dirty="0" smtClean="0"/>
              <a:t>, momentum spread and transverse </a:t>
            </a:r>
            <a:r>
              <a:rPr lang="en-US" sz="1600" dirty="0" err="1" smtClean="0"/>
              <a:t>emmitances</a:t>
            </a:r>
            <a:r>
              <a:rPr lang="en-US" sz="1600" dirty="0" smtClean="0"/>
              <a:t>) </a:t>
            </a:r>
            <a:r>
              <a:rPr lang="en-US" sz="1600" b="1" dirty="0" smtClean="0"/>
              <a:t>– </a:t>
            </a:r>
            <a:r>
              <a:rPr lang="en-US" sz="1600" b="1" dirty="0" smtClean="0">
                <a:solidFill>
                  <a:srgbClr val="097D27"/>
                </a:solidFill>
              </a:rPr>
              <a:t>Operational</a:t>
            </a:r>
            <a:endParaRPr lang="en-US" sz="1600" b="1" dirty="0" smtClean="0">
              <a:solidFill>
                <a:srgbClr val="097D27"/>
              </a:solidFill>
            </a:endParaRPr>
          </a:p>
          <a:p>
            <a:r>
              <a:rPr lang="en-US" sz="1800" dirty="0" smtClean="0"/>
              <a:t>Tune tracking </a:t>
            </a:r>
          </a:p>
          <a:p>
            <a:pPr lvl="1"/>
            <a:r>
              <a:rPr lang="en-US" sz="1600" dirty="0" smtClean="0"/>
              <a:t>Implement a PLL with pick-ups and quads to lock LHC tune </a:t>
            </a:r>
            <a:r>
              <a:rPr lang="en-US" sz="1600" b="1" dirty="0" smtClean="0">
                <a:solidFill>
                  <a:srgbClr val="00B050"/>
                </a:solidFill>
              </a:rPr>
              <a:t>– </a:t>
            </a:r>
            <a:r>
              <a:rPr lang="en-US" sz="1600" b="1" dirty="0" smtClean="0">
                <a:solidFill>
                  <a:srgbClr val="00863D"/>
                </a:solidFill>
              </a:rPr>
              <a:t>Fully integrated</a:t>
            </a:r>
          </a:p>
          <a:p>
            <a:pPr lvl="1"/>
            <a:r>
              <a:rPr lang="en-US" sz="1600" dirty="0" smtClean="0"/>
              <a:t>Investigating generalization to chromaticity tracking</a:t>
            </a:r>
          </a:p>
          <a:p>
            <a:r>
              <a:rPr lang="en-US" sz="1800" dirty="0" smtClean="0"/>
              <a:t>AC dipole</a:t>
            </a:r>
          </a:p>
          <a:p>
            <a:pPr lvl="1"/>
            <a:r>
              <a:rPr lang="en-US" sz="1600" dirty="0" smtClean="0"/>
              <a:t>US AC dipole to drive beam</a:t>
            </a:r>
          </a:p>
          <a:p>
            <a:pPr lvl="1"/>
            <a:r>
              <a:rPr lang="en-US" sz="1600" dirty="0" smtClean="0"/>
              <a:t>Measure both linear and non-linear beam optics – </a:t>
            </a:r>
            <a:r>
              <a:rPr lang="en-US" sz="1600" b="1" dirty="0" smtClean="0">
                <a:solidFill>
                  <a:srgbClr val="00863D"/>
                </a:solidFill>
              </a:rPr>
              <a:t>Primary tool for high energy optics</a:t>
            </a:r>
          </a:p>
          <a:p>
            <a:r>
              <a:rPr lang="en-US" sz="1800" dirty="0" smtClean="0"/>
              <a:t>Luminosity monitor</a:t>
            </a:r>
          </a:p>
          <a:p>
            <a:pPr lvl="1"/>
            <a:r>
              <a:rPr lang="en-US" sz="1600" dirty="0" smtClean="0"/>
              <a:t>High radiation ionization detector  integrated with the LHC neutral beam </a:t>
            </a:r>
            <a:br>
              <a:rPr lang="en-US" sz="1600" dirty="0" smtClean="0"/>
            </a:br>
            <a:r>
              <a:rPr lang="en-US" sz="1600" dirty="0" smtClean="0"/>
              <a:t>absorber (TAN) at IP 1 and 5. </a:t>
            </a:r>
            <a:r>
              <a:rPr lang="en-US" sz="1600" b="1" dirty="0" smtClean="0">
                <a:solidFill>
                  <a:srgbClr val="00B050"/>
                </a:solidFill>
              </a:rPr>
              <a:t>– </a:t>
            </a:r>
            <a:r>
              <a:rPr lang="en-US" sz="1600" b="1" dirty="0" smtClean="0">
                <a:solidFill>
                  <a:srgbClr val="00863D"/>
                </a:solidFill>
              </a:rPr>
              <a:t>Primary fast system (VDM scans, etc)</a:t>
            </a:r>
            <a:endParaRPr lang="en-US" b="1" dirty="0" smtClean="0">
              <a:solidFill>
                <a:srgbClr val="00863D"/>
              </a:solidFill>
            </a:endParaRPr>
          </a:p>
          <a:p>
            <a:r>
              <a:rPr lang="en-US" sz="1800" dirty="0" smtClean="0"/>
              <a:t>Synchrotron Light Monitor</a:t>
            </a:r>
          </a:p>
          <a:p>
            <a:pPr lvl="1"/>
            <a:r>
              <a:rPr lang="en-US" sz="1600" dirty="0" smtClean="0"/>
              <a:t>Used to passively measure transverse beam size and monitor abort gap</a:t>
            </a:r>
          </a:p>
          <a:p>
            <a:pPr lvl="1"/>
            <a:r>
              <a:rPr lang="en-US" sz="1600" dirty="0" smtClean="0"/>
              <a:t>Not a LARP project, but significantly improved by LARP – </a:t>
            </a:r>
            <a:r>
              <a:rPr lang="en-US" sz="1600" b="1" dirty="0" smtClean="0">
                <a:solidFill>
                  <a:srgbClr val="00863D"/>
                </a:solidFill>
              </a:rPr>
              <a:t>Fully integrated </a:t>
            </a:r>
          </a:p>
          <a:p>
            <a:r>
              <a:rPr lang="en-US" sz="1800" dirty="0" smtClean="0"/>
              <a:t>Low level RF tools</a:t>
            </a:r>
          </a:p>
          <a:p>
            <a:pPr lvl="1"/>
            <a:r>
              <a:rPr lang="en-US" sz="1600" dirty="0" smtClean="0"/>
              <a:t>Leverage SLAC expertise for in situ characterization of RF cavities – </a:t>
            </a:r>
            <a:r>
              <a:rPr lang="en-US" sz="1600" b="1" dirty="0" smtClean="0">
                <a:solidFill>
                  <a:srgbClr val="00863D"/>
                </a:solidFill>
              </a:rPr>
              <a:t>Fully integrated</a:t>
            </a:r>
          </a:p>
          <a:p>
            <a:r>
              <a:rPr lang="en-US" sz="1800" dirty="0" smtClean="0"/>
              <a:t>Personnel Programs…</a:t>
            </a:r>
          </a:p>
        </p:txBody>
      </p:sp>
      <p:sp>
        <p:nvSpPr>
          <p:cNvPr id="73733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October 28, 2011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73734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6179CA-FC2F-445F-927D-1E3A1EBCE478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3735" name="Footer Placeholder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Eric Prebys - LARP Accelerator Systems</a:t>
            </a: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Toohig</a:t>
            </a:r>
            <a:r>
              <a:rPr lang="en-US" dirty="0" smtClean="0"/>
              <a:t> Fellowship</a:t>
            </a:r>
            <a:endParaRPr lang="en-US" dirty="0"/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>
          <a:xfrm>
            <a:off x="424260" y="625435"/>
            <a:ext cx="8355012" cy="5676900"/>
          </a:xfrm>
        </p:spPr>
        <p:txBody>
          <a:bodyPr/>
          <a:lstStyle/>
          <a:p>
            <a:r>
              <a:rPr lang="en-US" dirty="0" smtClean="0"/>
              <a:t>Named for Tim </a:t>
            </a:r>
            <a:r>
              <a:rPr lang="en-US" dirty="0" err="1" smtClean="0"/>
              <a:t>Toohig</a:t>
            </a:r>
            <a:r>
              <a:rPr lang="en-US" dirty="0" smtClean="0"/>
              <a:t>, one of the founders of </a:t>
            </a:r>
            <a:r>
              <a:rPr lang="en-US" dirty="0" err="1" smtClean="0"/>
              <a:t>Fermilab</a:t>
            </a:r>
            <a:endParaRPr lang="en-US" dirty="0" smtClean="0"/>
          </a:p>
          <a:p>
            <a:r>
              <a:rPr lang="en-US" dirty="0" smtClean="0"/>
              <a:t>Open to recent PhD’s in accelerator science or HEP.</a:t>
            </a:r>
          </a:p>
          <a:p>
            <a:r>
              <a:rPr lang="en-US" dirty="0" smtClean="0"/>
              <a:t>Successful candidates divide their time between CERN and one of the four host labs.</a:t>
            </a:r>
          </a:p>
          <a:p>
            <a:r>
              <a:rPr lang="en-US" dirty="0" smtClean="0"/>
              <a:t>Past</a:t>
            </a:r>
          </a:p>
          <a:p>
            <a:pPr lvl="1"/>
            <a:r>
              <a:rPr lang="en-US" dirty="0" smtClean="0"/>
              <a:t>Helene </a:t>
            </a:r>
            <a:r>
              <a:rPr lang="en-US" dirty="0" err="1" smtClean="0"/>
              <a:t>Felice</a:t>
            </a:r>
            <a:r>
              <a:rPr lang="en-US" dirty="0" smtClean="0"/>
              <a:t>, LBNL, now post-doc</a:t>
            </a:r>
          </a:p>
          <a:p>
            <a:pPr lvl="1"/>
            <a:r>
              <a:rPr lang="en-US" dirty="0" smtClean="0"/>
              <a:t>Rama </a:t>
            </a:r>
            <a:r>
              <a:rPr lang="en-US" dirty="0" err="1" smtClean="0"/>
              <a:t>Calaga</a:t>
            </a:r>
            <a:r>
              <a:rPr lang="en-US" dirty="0" smtClean="0"/>
              <a:t>, BNL, now staff and LTV</a:t>
            </a:r>
          </a:p>
          <a:p>
            <a:pPr lvl="1"/>
            <a:r>
              <a:rPr lang="en-US" dirty="0" smtClean="0"/>
              <a:t>Ricardo </a:t>
            </a:r>
            <a:r>
              <a:rPr lang="en-US" dirty="0" err="1" smtClean="0"/>
              <a:t>DiMaria</a:t>
            </a:r>
            <a:r>
              <a:rPr lang="en-US" dirty="0" smtClean="0"/>
              <a:t>, BNL, now CERN Fellow</a:t>
            </a:r>
          </a:p>
          <a:p>
            <a:pPr lvl="1"/>
            <a:r>
              <a:rPr lang="en-US" dirty="0" smtClean="0"/>
              <a:t>Ryoichi Miyamoto, FNAL, now ESS (Lund)</a:t>
            </a:r>
          </a:p>
          <a:p>
            <a:pPr lvl="1"/>
            <a:r>
              <a:rPr lang="en-US" dirty="0" err="1" smtClean="0"/>
              <a:t>Dariusz</a:t>
            </a:r>
            <a:r>
              <a:rPr lang="en-US" dirty="0" smtClean="0"/>
              <a:t> </a:t>
            </a:r>
            <a:r>
              <a:rPr lang="en-US" dirty="0" err="1" smtClean="0"/>
              <a:t>Bocian</a:t>
            </a:r>
            <a:r>
              <a:rPr lang="en-US" dirty="0" smtClean="0"/>
              <a:t>, FNAL, now Poland</a:t>
            </a:r>
          </a:p>
          <a:p>
            <a:r>
              <a:rPr lang="en-US" dirty="0" smtClean="0"/>
              <a:t>Present</a:t>
            </a:r>
          </a:p>
          <a:p>
            <a:pPr lvl="1"/>
            <a:r>
              <a:rPr lang="en-US" dirty="0" err="1" smtClean="0"/>
              <a:t>Valentina</a:t>
            </a:r>
            <a:r>
              <a:rPr lang="en-US" dirty="0" smtClean="0"/>
              <a:t> </a:t>
            </a:r>
            <a:r>
              <a:rPr lang="en-US" dirty="0" err="1" smtClean="0"/>
              <a:t>Prevatali</a:t>
            </a:r>
            <a:r>
              <a:rPr lang="en-US" dirty="0" smtClean="0"/>
              <a:t>, FNAL</a:t>
            </a:r>
          </a:p>
          <a:p>
            <a:pPr lvl="1"/>
            <a:r>
              <a:rPr lang="en-US" dirty="0" smtClean="0"/>
              <a:t>John </a:t>
            </a:r>
            <a:r>
              <a:rPr lang="en-US" dirty="0" err="1" smtClean="0"/>
              <a:t>Cesaratto</a:t>
            </a:r>
            <a:r>
              <a:rPr lang="en-US" dirty="0" smtClean="0"/>
              <a:t>, SLAC</a:t>
            </a:r>
          </a:p>
          <a:p>
            <a:r>
              <a:rPr lang="en-US" dirty="0" smtClean="0"/>
              <a:t>If </a:t>
            </a:r>
            <a:r>
              <a:rPr lang="en-US" dirty="0" smtClean="0"/>
              <a:t>interested, contact John Fox at SLAC</a:t>
            </a:r>
            <a:endParaRPr lang="en-US" sz="2800" dirty="0" smtClean="0"/>
          </a:p>
        </p:txBody>
      </p:sp>
      <p:pic>
        <p:nvPicPr>
          <p:cNvPr id="798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555" y="1969610"/>
            <a:ext cx="3151015" cy="372145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79877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October 28, 2011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79878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47B0F5-0C23-4CA1-A477-AA20720E650A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9879" name="Footer Placeholder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Eric Prebys - LARP Accelerator Systems</a:t>
            </a: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Long Term Visitors Program</a:t>
            </a:r>
            <a:endParaRPr lang="en-US" dirty="0"/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LARP Pays transportations and living expenses for US scientists working at CERN for extended periods (at least 4 months)</a:t>
            </a:r>
          </a:p>
          <a:p>
            <a:r>
              <a:rPr lang="en-US" sz="2000" dirty="0" smtClean="0"/>
              <a:t>Extremely successful at integrating people into CERN operations</a:t>
            </a:r>
          </a:p>
          <a:p>
            <a:pPr lvl="1"/>
            <a:r>
              <a:rPr lang="en-US" sz="1800" dirty="0" smtClean="0"/>
              <a:t>Past:</a:t>
            </a:r>
          </a:p>
          <a:p>
            <a:pPr lvl="2"/>
            <a:r>
              <a:rPr lang="en-US" sz="1800" dirty="0" smtClean="0"/>
              <a:t>Jim Strait, FNAL – Machine protection/splice </a:t>
            </a:r>
            <a:r>
              <a:rPr lang="en-US" sz="1800" dirty="0" err="1" smtClean="0"/>
              <a:t>consilidation</a:t>
            </a:r>
            <a:endParaRPr lang="en-US" sz="1800" dirty="0" smtClean="0"/>
          </a:p>
          <a:p>
            <a:pPr lvl="2"/>
            <a:r>
              <a:rPr lang="en-US" sz="1800" dirty="0" smtClean="0"/>
              <a:t>Steve </a:t>
            </a:r>
            <a:r>
              <a:rPr lang="en-US" sz="1800" dirty="0" err="1" smtClean="0"/>
              <a:t>Peggs</a:t>
            </a:r>
            <a:r>
              <a:rPr lang="en-US" sz="1800" dirty="0" smtClean="0"/>
              <a:t> , BNL – UA9</a:t>
            </a:r>
          </a:p>
          <a:p>
            <a:pPr lvl="2"/>
            <a:r>
              <a:rPr lang="en-US" sz="1800" dirty="0" smtClean="0"/>
              <a:t>Alan Fisher, SLAC – Synchrotron Light Monitor</a:t>
            </a:r>
          </a:p>
          <a:p>
            <a:pPr lvl="2"/>
            <a:r>
              <a:rPr lang="en-US" sz="1800" dirty="0" err="1" smtClean="0"/>
              <a:t>Eliana</a:t>
            </a:r>
            <a:r>
              <a:rPr lang="en-US" sz="1800" dirty="0" smtClean="0"/>
              <a:t> </a:t>
            </a:r>
            <a:r>
              <a:rPr lang="en-US" sz="1800" dirty="0" err="1" smtClean="0"/>
              <a:t>Gianfelice</a:t>
            </a:r>
            <a:r>
              <a:rPr lang="en-US" sz="1800" dirty="0" smtClean="0"/>
              <a:t>, FNAL – abort gap cleaning</a:t>
            </a:r>
          </a:p>
          <a:p>
            <a:pPr lvl="2"/>
            <a:r>
              <a:rPr lang="en-US" sz="1800" dirty="0" err="1" smtClean="0"/>
              <a:t>Uli</a:t>
            </a:r>
            <a:r>
              <a:rPr lang="en-US" sz="1800" dirty="0" smtClean="0"/>
              <a:t> </a:t>
            </a:r>
            <a:r>
              <a:rPr lang="en-US" sz="1800" dirty="0" err="1" smtClean="0"/>
              <a:t>Wienands</a:t>
            </a:r>
            <a:r>
              <a:rPr lang="en-US" sz="1800" dirty="0" smtClean="0"/>
              <a:t>, SLAC – UA9, PS2, PSB</a:t>
            </a:r>
          </a:p>
          <a:p>
            <a:pPr lvl="2"/>
            <a:r>
              <a:rPr lang="en-US" sz="1800" dirty="0" smtClean="0"/>
              <a:t>Rama </a:t>
            </a:r>
            <a:r>
              <a:rPr lang="en-US" sz="1800" dirty="0" err="1" smtClean="0"/>
              <a:t>Calaga</a:t>
            </a:r>
            <a:r>
              <a:rPr lang="en-US" sz="1800" dirty="0" smtClean="0"/>
              <a:t>, BNL – crab cavities and commissioning (now CERN staff)</a:t>
            </a:r>
          </a:p>
          <a:p>
            <a:pPr lvl="1"/>
            <a:r>
              <a:rPr lang="en-US" sz="1800" dirty="0" smtClean="0"/>
              <a:t>Present:</a:t>
            </a:r>
          </a:p>
          <a:p>
            <a:pPr lvl="2"/>
            <a:r>
              <a:rPr lang="en-US" sz="1800" dirty="0" smtClean="0"/>
              <a:t>Chandra </a:t>
            </a:r>
            <a:r>
              <a:rPr lang="en-US" sz="1800" dirty="0" err="1" smtClean="0"/>
              <a:t>Bhat</a:t>
            </a:r>
            <a:r>
              <a:rPr lang="en-US" sz="1800" dirty="0" smtClean="0"/>
              <a:t>, FNAL – flat bunches for Large </a:t>
            </a:r>
            <a:r>
              <a:rPr lang="en-US" sz="1800" dirty="0" err="1" smtClean="0"/>
              <a:t>Pewinski</a:t>
            </a:r>
            <a:r>
              <a:rPr lang="en-US" sz="1800" dirty="0" smtClean="0"/>
              <a:t> Angle solution</a:t>
            </a:r>
          </a:p>
          <a:p>
            <a:pPr lvl="2"/>
            <a:r>
              <a:rPr lang="en-US" sz="1800" dirty="0" err="1" smtClean="0"/>
              <a:t>Alexexey</a:t>
            </a:r>
            <a:r>
              <a:rPr lang="en-US" sz="1800" dirty="0" smtClean="0"/>
              <a:t> </a:t>
            </a:r>
            <a:r>
              <a:rPr lang="en-US" sz="1800" dirty="0" err="1" smtClean="0"/>
              <a:t>Burov</a:t>
            </a:r>
            <a:r>
              <a:rPr lang="en-US" sz="1800" dirty="0" smtClean="0"/>
              <a:t>, FNAL - instabilities</a:t>
            </a:r>
          </a:p>
          <a:p>
            <a:r>
              <a:rPr lang="en-US" sz="2000" dirty="0" smtClean="0"/>
              <a:t>Interested parties coordinate with a CERN sponsor and apply to the program (</a:t>
            </a:r>
            <a:r>
              <a:rPr lang="en-US" sz="2000" dirty="0" err="1" smtClean="0"/>
              <a:t>Uli</a:t>
            </a:r>
            <a:r>
              <a:rPr lang="en-US" sz="2000" dirty="0" smtClean="0"/>
              <a:t> </a:t>
            </a:r>
            <a:r>
              <a:rPr lang="en-US" sz="2000" dirty="0" err="1" smtClean="0"/>
              <a:t>Wienands</a:t>
            </a:r>
            <a:r>
              <a:rPr lang="en-US" sz="2000" dirty="0" smtClean="0"/>
              <a:t>, SLAC)</a:t>
            </a:r>
          </a:p>
        </p:txBody>
      </p:sp>
      <p:sp>
        <p:nvSpPr>
          <p:cNvPr id="79877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October 28, 2011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79878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47B0F5-0C23-4CA1-A477-AA20720E650A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9879" name="Footer Placeholder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Eric Prebys - LARP Accelerator Systems</a:t>
            </a: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62665" y="0"/>
            <a:ext cx="8490857" cy="463731"/>
          </a:xfrm>
        </p:spPr>
        <p:txBody>
          <a:bodyPr/>
          <a:lstStyle/>
          <a:p>
            <a:r>
              <a:rPr lang="en-US" dirty="0" smtClean="0"/>
              <a:t>Relevance of LARP to CERN Upgrade*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28,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LARP Accelerator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B0E99-9807-441D-AF7E-21CC01B4227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315394" name="Picture 2"/>
          <p:cNvPicPr>
            <a:picLocks noChangeAspect="1" noChangeArrowheads="1"/>
          </p:cNvPicPr>
          <p:nvPr/>
        </p:nvPicPr>
        <p:blipFill>
          <a:blip r:embed="rId2" cstate="print"/>
          <a:srcRect t="36329" b="11290"/>
          <a:stretch>
            <a:fillRect/>
          </a:stretch>
        </p:blipFill>
        <p:spPr bwMode="auto">
          <a:xfrm>
            <a:off x="1345980" y="817460"/>
            <a:ext cx="5657879" cy="48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5397" name="Picture 5"/>
          <p:cNvPicPr>
            <a:picLocks noChangeAspect="1" noChangeArrowheads="1"/>
          </p:cNvPicPr>
          <p:nvPr/>
        </p:nvPicPr>
        <p:blipFill>
          <a:blip r:embed="rId3" cstate="print"/>
          <a:srcRect t="15818" b="26181"/>
          <a:stretch>
            <a:fillRect/>
          </a:stretch>
        </p:blipFill>
        <p:spPr bwMode="auto">
          <a:xfrm>
            <a:off x="1538005" y="6002135"/>
            <a:ext cx="5437702" cy="53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>
            <a:off x="2882180" y="2660900"/>
            <a:ext cx="39941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22790" y="2891330"/>
            <a:ext cx="541510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67700" y="5656490"/>
            <a:ext cx="3456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(…)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1422790" y="5618085"/>
            <a:ext cx="180503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187950" y="5387655"/>
            <a:ext cx="268835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381445" y="548625"/>
            <a:ext cx="460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FF0000"/>
                </a:solidFill>
              </a:rPr>
              <a:t>Letter to Dennis </a:t>
            </a:r>
            <a:r>
              <a:rPr lang="en-US" sz="1600" dirty="0" err="1" smtClean="0">
                <a:solidFill>
                  <a:srgbClr val="FF0000"/>
                </a:solidFill>
              </a:rPr>
              <a:t>Kovar</a:t>
            </a:r>
            <a:r>
              <a:rPr lang="en-US" sz="1600" dirty="0" smtClean="0">
                <a:solidFill>
                  <a:srgbClr val="FF0000"/>
                </a:solidFill>
              </a:rPr>
              <a:t>, Head, DOE 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Office of High Energy Physics, 17-August-2010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10800000" flipV="1">
            <a:off x="2421320" y="855864"/>
            <a:ext cx="921720" cy="1920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70529" y="6539805"/>
            <a:ext cx="3110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*letter suggested at review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Ongoing LARP Accelerator Activities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46088" y="800100"/>
            <a:ext cx="8355012" cy="1438345"/>
          </a:xfrm>
        </p:spPr>
        <p:txBody>
          <a:bodyPr/>
          <a:lstStyle/>
          <a:p>
            <a:r>
              <a:rPr lang="en-US" dirty="0" smtClean="0"/>
              <a:t>Rotatable Collimators – SLAC</a:t>
            </a:r>
            <a:endParaRPr lang="en-US" dirty="0" smtClean="0"/>
          </a:p>
          <a:p>
            <a:r>
              <a:rPr lang="en-US" dirty="0" smtClean="0"/>
              <a:t>LLRF – SLAC</a:t>
            </a:r>
          </a:p>
          <a:p>
            <a:r>
              <a:rPr lang="en-US" dirty="0" smtClean="0"/>
              <a:t>High Bandwidth Feedback for SPS – SLAC, LBL</a:t>
            </a:r>
          </a:p>
          <a:p>
            <a:r>
              <a:rPr lang="en-US" dirty="0" smtClean="0"/>
              <a:t>Crystal Collimation</a:t>
            </a:r>
          </a:p>
          <a:p>
            <a:pPr lvl="1"/>
            <a:r>
              <a:rPr lang="en-US" dirty="0" smtClean="0"/>
              <a:t>UA9 at CERN – SLAC, FNAL</a:t>
            </a:r>
          </a:p>
          <a:p>
            <a:pPr lvl="1"/>
            <a:r>
              <a:rPr lang="en-US" dirty="0" smtClean="0"/>
              <a:t>T980 at FNAL – FNAL</a:t>
            </a:r>
          </a:p>
          <a:p>
            <a:r>
              <a:rPr lang="en-US" dirty="0" smtClean="0"/>
              <a:t>General beam physics and beam-beam – FNAL, SLAC, LBNL</a:t>
            </a:r>
          </a:p>
          <a:p>
            <a:r>
              <a:rPr lang="en-US" dirty="0" smtClean="0"/>
              <a:t>Hollow electron beam collimation – FNAL</a:t>
            </a:r>
          </a:p>
          <a:p>
            <a:r>
              <a:rPr lang="en-US" dirty="0" smtClean="0"/>
              <a:t>Crab cavities – FNAL, SLAC, LBNL, BNL</a:t>
            </a:r>
          </a:p>
          <a:p>
            <a:r>
              <a:rPr lang="en-US" dirty="0" smtClean="0"/>
              <a:t>Energy deposition studies in magnets – FNAL, LBNL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28,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LARP Accelerator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FE6BC-2217-483D-BF38-6584628A4C3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1070" y="2200040"/>
            <a:ext cx="7719405" cy="341804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16910" y="5694895"/>
            <a:ext cx="2957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FF6600"/>
                </a:solidFill>
              </a:rPr>
              <a:t>Significant FNAL activity</a:t>
            </a:r>
            <a:endParaRPr lang="en-US" sz="20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25265</TotalTime>
  <Words>1392</Words>
  <Application>Microsoft Office PowerPoint</Application>
  <PresentationFormat>On-screen Show (4:3)</PresentationFormat>
  <Paragraphs>245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Trebuchet MS</vt:lpstr>
      <vt:lpstr>Wingdings 2</vt:lpstr>
      <vt:lpstr>Wingdings</vt:lpstr>
      <vt:lpstr>Symbol</vt:lpstr>
      <vt:lpstr>Comic Sans MS</vt:lpstr>
      <vt:lpstr>Opulent</vt:lpstr>
      <vt:lpstr>US LHC Accelerator Research Program (LARP)</vt:lpstr>
      <vt:lpstr>Outline</vt:lpstr>
      <vt:lpstr>LARP</vt:lpstr>
      <vt:lpstr>General Comments About Subprograms</vt:lpstr>
      <vt:lpstr>LARP Contributions to Initial LHC Operation</vt:lpstr>
      <vt:lpstr>Toohig Fellowship</vt:lpstr>
      <vt:lpstr>Long Term Visitors Program</vt:lpstr>
      <vt:lpstr>Relevance of LARP to CERN Upgrade*</vt:lpstr>
      <vt:lpstr>Major Ongoing LARP Accelerator Activities</vt:lpstr>
      <vt:lpstr>Crystal Collimation: UA9(CERN) and T980(FNAL)</vt:lpstr>
      <vt:lpstr>Hollow Electron Beam Collimation</vt:lpstr>
      <vt:lpstr>Large Bunch Studies for LPA Solution (C. Bhat)</vt:lpstr>
      <vt:lpstr>Crab Cavities</vt:lpstr>
      <vt:lpstr>Long Term Crab Cavity Strategy</vt:lpstr>
      <vt:lpstr>The Future: HiLumi-LHC</vt:lpstr>
      <vt:lpstr>Letter in support of HiLumi-LHC Design Study</vt:lpstr>
      <vt:lpstr>US Participation in HL-LHC Design Study</vt:lpstr>
      <vt:lpstr>Where we’ll be in 10 years?</vt:lpstr>
      <vt:lpstr>FY12 Plans for FNAL</vt:lpstr>
      <vt:lpstr>Risks </vt:lpstr>
    </vt:vector>
  </TitlesOfParts>
  <Company>Fermilab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PMG Slides</dc:title>
  <dc:creator>Pushpa Bhat</dc:creator>
  <cp:lastModifiedBy>Eric Prebys</cp:lastModifiedBy>
  <cp:revision>1130</cp:revision>
  <dcterms:created xsi:type="dcterms:W3CDTF">2003-09-15T21:58:19Z</dcterms:created>
  <dcterms:modified xsi:type="dcterms:W3CDTF">2011-10-28T03:11:53Z</dcterms:modified>
</cp:coreProperties>
</file>