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2" r:id="rId1"/>
    <p:sldMasterId id="2147484213" r:id="rId2"/>
  </p:sldMasterIdLst>
  <p:notesMasterIdLst>
    <p:notesMasterId r:id="rId17"/>
  </p:notesMasterIdLst>
  <p:handoutMasterIdLst>
    <p:handoutMasterId r:id="rId18"/>
  </p:handoutMasterIdLst>
  <p:sldIdLst>
    <p:sldId id="256" r:id="rId3"/>
    <p:sldId id="260" r:id="rId4"/>
    <p:sldId id="261" r:id="rId5"/>
    <p:sldId id="283" r:id="rId6"/>
    <p:sldId id="284" r:id="rId7"/>
    <p:sldId id="265" r:id="rId8"/>
    <p:sldId id="286" r:id="rId9"/>
    <p:sldId id="287" r:id="rId10"/>
    <p:sldId id="288" r:id="rId11"/>
    <p:sldId id="289" r:id="rId12"/>
    <p:sldId id="290" r:id="rId13"/>
    <p:sldId id="263" r:id="rId14"/>
    <p:sldId id="264" r:id="rId15"/>
    <p:sldId id="285" r:id="rId16"/>
  </p:sldIdLst>
  <p:sldSz cx="9144000" cy="6858000" type="screen4x3"/>
  <p:notesSz cx="7315200" cy="9601200"/>
  <p:defaultTextStyle>
    <a:defPPr>
      <a:defRPr lang="en-US"/>
    </a:defPPr>
    <a:lvl1pPr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20000"/>
      </a:spcBef>
      <a:spcAft>
        <a:spcPct val="0"/>
      </a:spcAft>
      <a:buClr>
        <a:srgbClr val="FFFF00"/>
      </a:buClr>
      <a:buSzPct val="80000"/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99"/>
    <a:srgbClr val="FFFFFF"/>
    <a:srgbClr val="FFFF00"/>
    <a:srgbClr val="339966"/>
    <a:srgbClr val="009900"/>
    <a:srgbClr val="009799"/>
    <a:srgbClr val="CC0000"/>
    <a:srgbClr val="000000"/>
    <a:srgbClr val="FF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93" autoAdjust="0"/>
    <p:restoredTop sz="90929"/>
  </p:normalViewPr>
  <p:slideViewPr>
    <p:cSldViewPr>
      <p:cViewPr>
        <p:scale>
          <a:sx n="59" d="100"/>
          <a:sy n="59" d="100"/>
        </p:scale>
        <p:origin x="-422" y="1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6" d="100"/>
        <a:sy n="36" d="100"/>
      </p:scale>
      <p:origin x="0" y="0"/>
    </p:cViewPr>
  </p:sorterViewPr>
  <p:notesViewPr>
    <p:cSldViewPr>
      <p:cViewPr varScale="1">
        <p:scale>
          <a:sx n="47" d="100"/>
          <a:sy n="47" d="100"/>
        </p:scale>
        <p:origin x="-1932" y="-108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buFont typeface="Wingdings" pitchFamily="-112" charset="2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buFont typeface="Wingdings" pitchFamily="-112" charset="2"/>
              <a:buNone/>
              <a:defRPr sz="1200"/>
            </a:lvl1pPr>
          </a:lstStyle>
          <a:p>
            <a:pPr>
              <a:defRPr/>
            </a:pPr>
            <a:fld id="{7366E94C-CCF8-4E39-ACF9-7AF833F57427}" type="datetimeFigureOut">
              <a:rPr lang="en-US"/>
              <a:pPr>
                <a:defRPr/>
              </a:pPr>
              <a:t>10/27/2011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buFont typeface="Wingdings" pitchFamily="-112" charset="2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buFont typeface="Wingdings" pitchFamily="-112" charset="2"/>
              <a:buNone/>
              <a:defRPr sz="1200"/>
            </a:lvl1pPr>
          </a:lstStyle>
          <a:p>
            <a:pPr>
              <a:defRPr/>
            </a:pPr>
            <a:fld id="{993F17F5-C4D8-42CA-B2D5-5D3D3E102E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463636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7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l">
              <a:buFont typeface="Wingdings" pitchFamily="-112" charset="2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>
              <a:buFont typeface="Wingdings" pitchFamily="-112" charset="2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7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67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l">
              <a:buFont typeface="Wingdings" pitchFamily="-112" charset="2"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7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>
              <a:buFont typeface="Wingdings" pitchFamily="-112" charset="2"/>
              <a:buNone/>
              <a:defRPr sz="1200"/>
            </a:lvl1pPr>
          </a:lstStyle>
          <a:p>
            <a:pPr>
              <a:defRPr/>
            </a:pPr>
            <a:fld id="{8900EFDF-1E60-4BEE-8DB9-82D23AD03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8761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112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-112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-112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-112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 Narrow" pitchFamily="-11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3"/>
          <p:cNvSpPr txBox="1">
            <a:spLocks noChangeArrowheads="1"/>
          </p:cNvSpPr>
          <p:nvPr userDrawn="1"/>
        </p:nvSpPr>
        <p:spPr bwMode="auto">
          <a:xfrm>
            <a:off x="3505200" y="3048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dirty="0">
              <a:latin typeface="Arial Narrow" pitchFamily="-112" charset="0"/>
            </a:endParaRPr>
          </a:p>
        </p:txBody>
      </p:sp>
      <p:sp>
        <p:nvSpPr>
          <p:cNvPr id="5376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19200" y="1600200"/>
            <a:ext cx="7772400" cy="1143000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3705E-FD9B-4ACB-A9C1-8A8238C29C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400800"/>
            <a:ext cx="52578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199322-81A9-48F9-8BF1-EB76699103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400800"/>
            <a:ext cx="52578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Box 23"/>
          <p:cNvSpPr txBox="1">
            <a:spLocks noChangeArrowheads="1"/>
          </p:cNvSpPr>
          <p:nvPr userDrawn="1"/>
        </p:nvSpPr>
        <p:spPr bwMode="auto">
          <a:xfrm>
            <a:off x="3505200" y="30480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>
              <a:solidFill>
                <a:srgbClr val="EAEAEA"/>
              </a:solidFill>
              <a:latin typeface="Arial Narrow" pitchFamily="34" charset="0"/>
            </a:endParaRPr>
          </a:p>
        </p:txBody>
      </p:sp>
      <p:sp>
        <p:nvSpPr>
          <p:cNvPr id="5376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1219200" y="1600200"/>
            <a:ext cx="7772400" cy="1143000"/>
          </a:xfrm>
        </p:spPr>
        <p:txBody>
          <a:bodyPr anchor="b"/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6858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1066800"/>
            <a:ext cx="6858000" cy="5181600"/>
          </a:xfrm>
        </p:spPr>
        <p:txBody>
          <a:bodyPr/>
          <a:lstStyle>
            <a:lvl3pPr>
              <a:buClr>
                <a:schemeClr val="accent4">
                  <a:lumMod val="20000"/>
                  <a:lumOff val="80000"/>
                </a:schemeClr>
              </a:buClr>
              <a:buSzPct val="25000"/>
              <a:buFont typeface="Wingdings" pitchFamily="2" charset="2"/>
              <a:buChar char="q"/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3"/>
            <a:r>
              <a:rPr lang="en-US" dirty="0" smtClean="0"/>
              <a:t>Third level</a:t>
            </a:r>
          </a:p>
          <a:p>
            <a:pPr lvl="4"/>
            <a:r>
              <a:rPr lang="en-US" dirty="0" smtClean="0"/>
              <a:t>Fourth level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xfrm>
            <a:off x="762000" y="6324600"/>
            <a:ext cx="6248400" cy="3619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152400" y="6324600"/>
            <a:ext cx="533400" cy="3619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B90AF-035C-48BF-977E-85D3F6642F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3D02A8-2A7F-45F7-88F6-1A52FE678B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7BA75-9E42-4AE1-BF7C-E5E8D2ABF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92625-1976-440E-AFAD-5B8468C5A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59615-CB0B-4C39-9C30-41555395C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B52125-114B-47B7-9FDC-437B0CCFB7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4473C-409E-4749-8914-BBC0C77EA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81000" y="6305550"/>
            <a:ext cx="1143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3ADDA-BFB7-48A6-8ECB-3B2433C6A6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1524000" y="6400800"/>
            <a:ext cx="5867400" cy="38100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CC0477-F38D-4540-BF75-9EEBF182E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5D1D5-2FDF-4D38-A5EC-3ABEE7AA8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02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152B6-7BB2-4ECE-9C5B-8F174862F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4801B-CE9A-4DCF-A342-DC242011F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400800"/>
            <a:ext cx="52578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7684-B9FC-48F4-941B-DA9172C4F5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400800"/>
            <a:ext cx="52578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D0B62-4607-4149-851A-4033DB34C1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400800"/>
            <a:ext cx="52578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81000"/>
            <a:ext cx="68580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F6948-ED6C-47D8-B070-06B2CEAB93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400800"/>
            <a:ext cx="52578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0CAFC-AE8D-4931-AA02-BEE1993443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400800"/>
            <a:ext cx="52578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91B6B-0181-4AF2-A577-6D75CB6E66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400800"/>
            <a:ext cx="52578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84BB-98E9-49CE-B73A-A167CF3268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ftr" sz="quarter" idx="11"/>
          </p:nvPr>
        </p:nvSpPr>
        <p:spPr>
          <a:xfrm>
            <a:off x="2438400" y="6400800"/>
            <a:ext cx="5257800" cy="38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Fermi_Blue_subp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659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3055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15E5C31-EF89-40EA-85B9-9623730177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3810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981200"/>
            <a:ext cx="68580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Laksdjfalkjfds</a:t>
            </a:r>
          </a:p>
          <a:p>
            <a:pPr lvl="1"/>
            <a:r>
              <a:rPr lang="en-US" smtClean="0"/>
              <a:t>;slkjfda;slkjfd</a:t>
            </a:r>
          </a:p>
          <a:p>
            <a:pPr lvl="3"/>
            <a:r>
              <a:rPr lang="en-US" smtClean="0"/>
              <a:t>A;slkjfda;slkjfd</a:t>
            </a:r>
          </a:p>
          <a:p>
            <a:pPr lvl="3"/>
            <a:r>
              <a:rPr lang="en-US" smtClean="0"/>
              <a:t>	a;lksdjf;lsakjfd</a:t>
            </a:r>
          </a:p>
          <a:p>
            <a:pPr lvl="4"/>
            <a:r>
              <a:rPr lang="en-US" smtClean="0"/>
              <a:t>slkdflsdkjflsdkjflsdkjf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02" r:id="rId1"/>
    <p:sldLayoutId id="2147484203" r:id="rId2"/>
    <p:sldLayoutId id="2147484204" r:id="rId3"/>
    <p:sldLayoutId id="2147484205" r:id="rId4"/>
    <p:sldLayoutId id="2147484206" r:id="rId5"/>
    <p:sldLayoutId id="2147484207" r:id="rId6"/>
    <p:sldLayoutId id="2147484208" r:id="rId7"/>
    <p:sldLayoutId id="2147484209" r:id="rId8"/>
    <p:sldLayoutId id="2147484210" r:id="rId9"/>
    <p:sldLayoutId id="2147484211" r:id="rId10"/>
    <p:sldLayoutId id="2147484212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2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1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1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1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1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 descr="Fermi_Blue_subpage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36592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219200" y="6400800"/>
            <a:ext cx="6248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3659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5334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951FE4-078D-4DB3-82CC-286898235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600200" y="228600"/>
            <a:ext cx="6858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0200" y="1143000"/>
            <a:ext cx="6858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Laksdjfalkjfds</a:t>
            </a:r>
          </a:p>
          <a:p>
            <a:pPr lvl="1"/>
            <a:r>
              <a:rPr lang="en-US" smtClean="0"/>
              <a:t>;slkjfda;slkjfd</a:t>
            </a:r>
          </a:p>
          <a:p>
            <a:pPr lvl="3"/>
            <a:r>
              <a:rPr lang="en-US" smtClean="0"/>
              <a:t>A;slkjfda;slkjfd</a:t>
            </a:r>
          </a:p>
          <a:p>
            <a:pPr lvl="3"/>
            <a:r>
              <a:rPr lang="en-US" smtClean="0"/>
              <a:t>	a;lksdjf;lsakjfd</a:t>
            </a:r>
          </a:p>
          <a:p>
            <a:pPr lvl="4"/>
            <a:r>
              <a:rPr lang="en-US" smtClean="0"/>
              <a:t>slkdflsdkjflsdkjflsdkjf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214" r:id="rId1"/>
    <p:sldLayoutId id="2147484215" r:id="rId2"/>
    <p:sldLayoutId id="2147484216" r:id="rId3"/>
    <p:sldLayoutId id="2147484217" r:id="rId4"/>
    <p:sldLayoutId id="2147484218" r:id="rId5"/>
    <p:sldLayoutId id="2147484219" r:id="rId6"/>
    <p:sldLayoutId id="2147484220" r:id="rId7"/>
    <p:sldLayoutId id="2147484221" r:id="rId8"/>
    <p:sldLayoutId id="2147484222" r:id="rId9"/>
    <p:sldLayoutId id="2147484223" r:id="rId10"/>
    <p:sldLayoutId id="2147484224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FFFF"/>
        </a:buClr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SzPct val="60000"/>
        <a:buFont typeface="Wingdings" pitchFamily="2" charset="2"/>
        <a:buChar char="®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2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7800" y="1371600"/>
            <a:ext cx="7467600" cy="1600200"/>
          </a:xfrm>
        </p:spPr>
        <p:txBody>
          <a:bodyPr/>
          <a:lstStyle/>
          <a:p>
            <a:pPr lvl="0" eaLnBrk="1" hangingPunct="1"/>
            <a:r>
              <a:rPr lang="en-US" sz="3600" dirty="0" smtClean="0"/>
              <a:t>2011 Accelerator Sector Planning &amp; Strategy Workshop:</a:t>
            </a:r>
            <a:r>
              <a:rPr lang="en-US" sz="3600" dirty="0" smtClean="0">
                <a:latin typeface="+mn-lt"/>
                <a:ea typeface="+mn-ea"/>
                <a:cs typeface="+mn-cs"/>
              </a:rPr>
              <a:t/>
            </a:r>
            <a:br>
              <a:rPr lang="en-US" sz="3600" dirty="0" smtClean="0">
                <a:latin typeface="+mn-lt"/>
                <a:ea typeface="+mn-ea"/>
                <a:cs typeface="+mn-cs"/>
              </a:rPr>
            </a:br>
            <a:r>
              <a:rPr lang="en-US" sz="3600" dirty="0" smtClean="0"/>
              <a:t>High </a:t>
            </a:r>
            <a:r>
              <a:rPr lang="en-US" sz="3600" dirty="0" smtClean="0"/>
              <a:t>Field Magnet Program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2514600" y="3505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1600" dirty="0" smtClean="0">
                <a:solidFill>
                  <a:srgbClr val="FFFFFF"/>
                </a:solidFill>
              </a:rPr>
              <a:t>Alexander </a:t>
            </a:r>
            <a:r>
              <a:rPr lang="en-US" sz="1600" dirty="0" err="1" smtClean="0">
                <a:solidFill>
                  <a:srgbClr val="FFFFFF"/>
                </a:solidFill>
              </a:rPr>
              <a:t>Zlobin</a:t>
            </a:r>
            <a:endParaRPr lang="en-US" sz="1600" dirty="0" smtClean="0">
              <a:solidFill>
                <a:srgbClr val="FFFFFF"/>
              </a:solidFill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NIU Conference</a:t>
            </a:r>
            <a:r>
              <a:rPr kumimoji="0" lang="en-US" sz="1600" b="0" i="0" u="none" strike="noStrike" kern="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Center, 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Naperville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FFFF"/>
              </a:buClr>
              <a:buSzPct val="80000"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October 27</a:t>
            </a:r>
            <a:r>
              <a:rPr kumimoji="0" lang="en-US" sz="16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– 28</a:t>
            </a:r>
            <a:r>
              <a:rPr kumimoji="0" lang="en-US" sz="1600" b="0" i="0" u="none" strike="noStrike" kern="0" cap="none" spc="0" normalizeH="0" baseline="3000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(mid-term plan)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84860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Phase I (FY2012-2016):</a:t>
            </a:r>
          </a:p>
          <a:p>
            <a:r>
              <a:rPr lang="en-US" dirty="0" smtClean="0"/>
              <a:t>FY2012 – design studies, program proposal, review</a:t>
            </a:r>
          </a:p>
          <a:p>
            <a:r>
              <a:rPr lang="en-US" dirty="0" smtClean="0"/>
              <a:t>FY2013 – insert coil, cable and tooling design, cable development using copper strand, </a:t>
            </a:r>
            <a:r>
              <a:rPr lang="en-US" dirty="0" smtClean="0"/>
              <a:t>Bi-2212 </a:t>
            </a:r>
            <a:r>
              <a:rPr lang="en-US" dirty="0" smtClean="0"/>
              <a:t>strand procurement</a:t>
            </a:r>
          </a:p>
          <a:p>
            <a:r>
              <a:rPr lang="en-US" dirty="0" smtClean="0"/>
              <a:t>FY2014 – Bi-cable fabrication and test, tooling procurement and practice coil fabrication</a:t>
            </a:r>
          </a:p>
          <a:p>
            <a:r>
              <a:rPr lang="en-US" dirty="0" smtClean="0"/>
              <a:t>FY2015 – fabrication and test series (2-3) of Bi-coils using coil test structure</a:t>
            </a:r>
          </a:p>
          <a:p>
            <a:r>
              <a:rPr lang="en-US" dirty="0" smtClean="0"/>
              <a:t>FY2016 – HTS </a:t>
            </a:r>
            <a:r>
              <a:rPr lang="en-US" dirty="0" err="1" smtClean="0"/>
              <a:t>quadrupole</a:t>
            </a:r>
            <a:r>
              <a:rPr lang="en-US" dirty="0" smtClean="0"/>
              <a:t> insert fabrication and test in self-field and background field, program review</a:t>
            </a:r>
          </a:p>
          <a:p>
            <a:pPr>
              <a:buNone/>
            </a:pPr>
            <a:r>
              <a:rPr lang="en-US" i="1" dirty="0" smtClean="0"/>
              <a:t>This plan is well aligned with </a:t>
            </a:r>
            <a:r>
              <a:rPr lang="en-US" i="1" dirty="0" err="1" smtClean="0"/>
              <a:t>EuCARD</a:t>
            </a:r>
            <a:r>
              <a:rPr lang="en-US" i="1" dirty="0" smtClean="0"/>
              <a:t> </a:t>
            </a:r>
            <a:r>
              <a:rPr lang="en-US" i="1" dirty="0" smtClean="0"/>
              <a:t>plan for HE-LHC.</a:t>
            </a:r>
            <a:endParaRPr lang="en-US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(long-term plan)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391400" cy="51816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Phase II (FY2017-2021):</a:t>
            </a:r>
          </a:p>
          <a:p>
            <a:r>
              <a:rPr lang="en-US" dirty="0" smtClean="0"/>
              <a:t>Development, fabrication and test </a:t>
            </a:r>
            <a:r>
              <a:rPr lang="en-US" dirty="0" smtClean="0"/>
              <a:t>a large-aperture </a:t>
            </a:r>
            <a:r>
              <a:rPr lang="en-US" dirty="0" smtClean="0"/>
              <a:t>high-field demonstrator IR </a:t>
            </a:r>
            <a:r>
              <a:rPr lang="en-US" dirty="0" err="1" smtClean="0"/>
              <a:t>quadrupole</a:t>
            </a:r>
            <a:r>
              <a:rPr lang="en-US" dirty="0" smtClean="0"/>
              <a:t> for HE-LHC based on hybrid HTS/LTS </a:t>
            </a:r>
            <a:r>
              <a:rPr lang="en-US" dirty="0" smtClean="0"/>
              <a:t>coils</a:t>
            </a:r>
            <a:endParaRPr lang="en-US" dirty="0" smtClean="0"/>
          </a:p>
          <a:p>
            <a:r>
              <a:rPr lang="en-US" dirty="0" smtClean="0"/>
              <a:t>Development and test </a:t>
            </a:r>
            <a:r>
              <a:rPr lang="en-US" dirty="0" smtClean="0"/>
              <a:t>a </a:t>
            </a:r>
            <a:r>
              <a:rPr lang="en-US" dirty="0" err="1" smtClean="0"/>
              <a:t>laarge</a:t>
            </a:r>
            <a:r>
              <a:rPr lang="en-US" dirty="0" smtClean="0"/>
              <a:t>-aperture combined </a:t>
            </a:r>
            <a:r>
              <a:rPr lang="en-US" dirty="0" smtClean="0"/>
              <a:t>function demonstrator magnet for MCSR</a:t>
            </a:r>
          </a:p>
          <a:p>
            <a:r>
              <a:rPr lang="en-US" dirty="0" smtClean="0"/>
              <a:t>FY2021 – program review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772400" cy="5181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resources are needed to meet this year’s goals?  0.5 FTE (EDIA)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Are the planned resources consistent with the established goals and milestones? Yes.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resources are needed to meet the 10 year goal?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33400" y="3657600"/>
          <a:ext cx="8229604" cy="2209801"/>
        </p:xfrm>
        <a:graphic>
          <a:graphicData uri="http://schemas.openxmlformats.org/drawingml/2006/table">
            <a:tbl>
              <a:tblPr/>
              <a:tblGrid>
                <a:gridCol w="1250434"/>
                <a:gridCol w="697917"/>
                <a:gridCol w="697917"/>
                <a:gridCol w="697917"/>
                <a:gridCol w="697917"/>
                <a:gridCol w="697917"/>
                <a:gridCol w="697917"/>
                <a:gridCol w="697917"/>
                <a:gridCol w="697917"/>
                <a:gridCol w="697917"/>
                <a:gridCol w="697917"/>
              </a:tblGrid>
              <a:tr h="2719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2014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2019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2020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2021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30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EDIA</a:t>
                      </a:r>
                    </a:p>
                  </a:txBody>
                  <a:tcPr marL="6462" marR="6462" marT="646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9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tooling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0.2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strand &amp; cable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8330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coils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9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assembly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9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test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71976"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(FTE)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2.1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3.4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6.3</a:t>
                      </a:r>
                    </a:p>
                  </a:txBody>
                  <a:tcPr marL="6462" marR="6462" marT="6462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Barriers, Risks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391400" cy="5181600"/>
          </a:xfrm>
        </p:spPr>
        <p:txBody>
          <a:bodyPr/>
          <a:lstStyle/>
          <a:p>
            <a:r>
              <a:rPr lang="en-US" dirty="0" smtClean="0"/>
              <a:t>Are there systematic barriers (structural, intellectual, financial, organizational,…) that need to be solved in order to reach the ultimate goal?</a:t>
            </a:r>
          </a:p>
          <a:p>
            <a:pPr lvl="1"/>
            <a:r>
              <a:rPr lang="en-US" dirty="0" smtClean="0"/>
              <a:t>We need stable funding and a well organized team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the risks to this year’s plan? </a:t>
            </a:r>
          </a:p>
          <a:p>
            <a:pPr lvl="1"/>
            <a:r>
              <a:rPr lang="en-US" dirty="0" smtClean="0"/>
              <a:t>The risk is 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ow. The presented plan could be turned into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solid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proposal by the end of this year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What are the risks to reaching the 10‐year goals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 lvl="1"/>
            <a:r>
              <a:rPr lang="en-US" dirty="0" smtClean="0"/>
              <a:t>It is an exploratory R&amp;D. Coordination of efforts and collaboration with similar programs in U.S. and abroad will help to achieve an objective result (even if it will be negative).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391400" cy="5181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Proposed R&amp;D strategy and plan consistent with the HFM program mission.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Focusing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HFM program on high-field hybrid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quadrupoles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provides </a:t>
            </a:r>
          </a:p>
          <a:p>
            <a:r>
              <a:rPr lang="en-US" dirty="0" smtClean="0"/>
              <a:t>provide an optimal place of </a:t>
            </a:r>
            <a:r>
              <a:rPr lang="en-US" dirty="0" err="1" smtClean="0"/>
              <a:t>Fermilab’s</a:t>
            </a:r>
            <a:r>
              <a:rPr lang="en-US" dirty="0" smtClean="0"/>
              <a:t> program as a part of </a:t>
            </a:r>
            <a:r>
              <a:rPr lang="en-US" dirty="0" smtClean="0"/>
              <a:t>the national and </a:t>
            </a:r>
            <a:r>
              <a:rPr lang="en-US" dirty="0" smtClean="0"/>
              <a:t>world-wide efforts in this area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best use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Fermilab’s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expertise in SC accelerator magnets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reduce the R&amp;D cost and time </a:t>
            </a:r>
          </a:p>
          <a:p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good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 for collaboration with national and international high-filed magnet programs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HFM Program Mission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772400" cy="5181600"/>
          </a:xfrm>
        </p:spPr>
        <p:txBody>
          <a:bodyPr/>
          <a:lstStyle/>
          <a:p>
            <a:r>
              <a:rPr lang="en-US" i="1" u="sng" dirty="0" smtClean="0"/>
              <a:t>The mission </a:t>
            </a:r>
            <a:r>
              <a:rPr lang="en-US" dirty="0" smtClean="0"/>
              <a:t>of the High Field Magnet Program at Fermilab is the development of advanced SC </a:t>
            </a:r>
            <a:r>
              <a:rPr lang="en-US" i="1" u="sng" dirty="0" smtClean="0"/>
              <a:t>accelerator</a:t>
            </a:r>
            <a:r>
              <a:rPr lang="en-US" dirty="0" smtClean="0"/>
              <a:t> magnets and baseline technologies for present and future particle accelerators. </a:t>
            </a:r>
          </a:p>
          <a:p>
            <a:r>
              <a:rPr lang="en-US" i="1" u="sng" dirty="0" smtClean="0"/>
              <a:t>The focus at the present time </a:t>
            </a:r>
            <a:r>
              <a:rPr lang="en-US" dirty="0" smtClean="0"/>
              <a:t>is on the development of high-field accelerator magnets with operating fields up to 15 T based on Nb</a:t>
            </a:r>
            <a:r>
              <a:rPr lang="en-US" baseline="-25000" dirty="0" smtClean="0"/>
              <a:t>3</a:t>
            </a:r>
            <a:r>
              <a:rPr lang="en-US" dirty="0" smtClean="0"/>
              <a:t>Sn superconductor. </a:t>
            </a:r>
          </a:p>
          <a:p>
            <a:r>
              <a:rPr lang="en-US" i="1" u="sng" dirty="0" smtClean="0"/>
              <a:t>In the longer term</a:t>
            </a:r>
            <a:r>
              <a:rPr lang="en-US" dirty="0" smtClean="0"/>
              <a:t>, the program will support the development of accelerator magnets with operating fields above 20 T. </a:t>
            </a:r>
          </a:p>
          <a:p>
            <a:r>
              <a:rPr lang="en-US" dirty="0" smtClean="0"/>
              <a:t>SC </a:t>
            </a:r>
            <a:r>
              <a:rPr lang="en-US" dirty="0" smtClean="0"/>
              <a:t>materials </a:t>
            </a:r>
            <a:r>
              <a:rPr lang="en-US" dirty="0" smtClean="0"/>
              <a:t>R&amp;D is a key part of this program. </a:t>
            </a:r>
            <a:endParaRPr lang="en-US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Accelerator Sector Planning and Strategy Workshop, October 27-28, 2011</a:t>
            </a:r>
            <a:endParaRPr lang="en-US" dirty="0"/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53428F3-4B31-4E0C-BD95-94C28F252F7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772400" cy="5181600"/>
          </a:xfrm>
        </p:spPr>
        <p:txBody>
          <a:bodyPr/>
          <a:lstStyle/>
          <a:p>
            <a:r>
              <a:rPr lang="en-US" dirty="0" smtClean="0"/>
              <a:t>FNAL HFM program developed and demonstrated</a:t>
            </a:r>
          </a:p>
          <a:p>
            <a:pPr lvl="1"/>
            <a:r>
              <a:rPr lang="en-US" dirty="0" smtClean="0"/>
              <a:t>10-11 T 43.5 mm Nb</a:t>
            </a:r>
            <a:r>
              <a:rPr lang="en-US" baseline="-25000" dirty="0" smtClean="0"/>
              <a:t>3</a:t>
            </a:r>
            <a:r>
              <a:rPr lang="en-US" dirty="0" smtClean="0"/>
              <a:t>Sn dipoles for VLHC (1998-2007)</a:t>
            </a:r>
          </a:p>
          <a:p>
            <a:pPr lvl="1"/>
            <a:r>
              <a:rPr lang="en-US" dirty="0" smtClean="0"/>
              <a:t>12 T 90-mm Nb</a:t>
            </a:r>
            <a:r>
              <a:rPr lang="en-US" baseline="-25000" dirty="0" smtClean="0"/>
              <a:t>3</a:t>
            </a:r>
            <a:r>
              <a:rPr lang="en-US" dirty="0" smtClean="0"/>
              <a:t>Sn </a:t>
            </a:r>
            <a:r>
              <a:rPr lang="en-US" dirty="0" err="1" smtClean="0"/>
              <a:t>quadrupoles</a:t>
            </a:r>
            <a:r>
              <a:rPr lang="en-US" dirty="0" smtClean="0"/>
              <a:t> for LHC IRs (2005-2011)</a:t>
            </a:r>
          </a:p>
          <a:p>
            <a:pPr lvl="1"/>
            <a:r>
              <a:rPr lang="en-US" dirty="0" smtClean="0"/>
              <a:t>Nb</a:t>
            </a:r>
            <a:r>
              <a:rPr lang="en-US" baseline="-25000" dirty="0" smtClean="0"/>
              <a:t>3</a:t>
            </a:r>
            <a:r>
              <a:rPr lang="en-US" dirty="0" smtClean="0"/>
              <a:t>Sn technology scale up (2007-2011)</a:t>
            </a:r>
          </a:p>
          <a:p>
            <a:pPr lvl="1"/>
            <a:r>
              <a:rPr lang="en-US" dirty="0" smtClean="0"/>
              <a:t>Rutherford cables based on Nb</a:t>
            </a:r>
            <a:r>
              <a:rPr lang="en-US" baseline="-25000" dirty="0" smtClean="0"/>
              <a:t>3</a:t>
            </a:r>
            <a:r>
              <a:rPr lang="en-US" dirty="0" smtClean="0"/>
              <a:t>Sn, Nb</a:t>
            </a:r>
            <a:r>
              <a:rPr lang="en-US" baseline="-25000" dirty="0" smtClean="0"/>
              <a:t>3</a:t>
            </a:r>
            <a:r>
              <a:rPr lang="en-US" dirty="0" smtClean="0"/>
              <a:t>Al and </a:t>
            </a:r>
            <a:r>
              <a:rPr lang="en-US" dirty="0" smtClean="0"/>
              <a:t>Bi-2212 </a:t>
            </a:r>
            <a:r>
              <a:rPr lang="en-US" dirty="0" smtClean="0"/>
              <a:t>strands (since 2000)</a:t>
            </a:r>
          </a:p>
          <a:p>
            <a:pPr lvl="1"/>
            <a:r>
              <a:rPr lang="en-US" dirty="0" err="1" smtClean="0"/>
              <a:t>Solenoidal</a:t>
            </a:r>
            <a:r>
              <a:rPr lang="en-US" dirty="0" smtClean="0"/>
              <a:t> and helical coils based on YBCO (2009-2011)</a:t>
            </a:r>
          </a:p>
          <a:p>
            <a:pPr lvl="1"/>
            <a:r>
              <a:rPr lang="en-US" dirty="0" smtClean="0"/>
              <a:t>Contributed to VLHC, LARP, MCTF-MAP, CDP, VHMFC, etc. studies</a:t>
            </a:r>
          </a:p>
          <a:p>
            <a:r>
              <a:rPr lang="en-US" dirty="0" smtClean="0"/>
              <a:t>Good position and time to start</a:t>
            </a:r>
          </a:p>
          <a:p>
            <a:pPr lvl="1"/>
            <a:r>
              <a:rPr lang="en-US" dirty="0" smtClean="0"/>
              <a:t>implementing Nb</a:t>
            </a:r>
            <a:r>
              <a:rPr lang="en-US" baseline="-25000" dirty="0" smtClean="0"/>
              <a:t>3</a:t>
            </a:r>
            <a:r>
              <a:rPr lang="en-US" dirty="0" smtClean="0"/>
              <a:t>Sn magnets with magnetic fields up to 15 T into real machines, e.g. HL-LHC</a:t>
            </a:r>
          </a:p>
          <a:p>
            <a:pPr lvl="1"/>
            <a:r>
              <a:rPr lang="en-US" dirty="0" smtClean="0"/>
              <a:t>exploratory accelerator </a:t>
            </a:r>
            <a:r>
              <a:rPr lang="en-US" dirty="0" smtClean="0"/>
              <a:t>magnet </a:t>
            </a:r>
            <a:r>
              <a:rPr lang="en-US" dirty="0" smtClean="0"/>
              <a:t>R&amp;D </a:t>
            </a:r>
            <a:r>
              <a:rPr lang="en-US" dirty="0" smtClean="0"/>
              <a:t>to achieve </a:t>
            </a:r>
            <a:r>
              <a:rPr lang="en-US" dirty="0" smtClean="0"/>
              <a:t>magnetic field up to </a:t>
            </a:r>
            <a:r>
              <a:rPr lang="en-US" dirty="0" smtClean="0"/>
              <a:t>20 </a:t>
            </a:r>
            <a:r>
              <a:rPr lang="en-US" dirty="0" smtClean="0"/>
              <a:t>T based on HTS/LTS for energy frontier machines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Long-term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772400" cy="5181600"/>
          </a:xfrm>
        </p:spPr>
        <p:txBody>
          <a:bodyPr/>
          <a:lstStyle/>
          <a:p>
            <a:r>
              <a:rPr lang="en-US" dirty="0" smtClean="0"/>
              <a:t>Possible post-LHC scenarios: HE-LHC, VLHC, MC</a:t>
            </a:r>
          </a:p>
          <a:p>
            <a:pPr lvl="1"/>
            <a:r>
              <a:rPr lang="en-US" dirty="0" smtClean="0"/>
              <a:t>2021-2022 – next machine and technology review/selection</a:t>
            </a:r>
          </a:p>
          <a:p>
            <a:r>
              <a:rPr lang="en-US" dirty="0" smtClean="0"/>
              <a:t>VLHC</a:t>
            </a:r>
          </a:p>
          <a:p>
            <a:pPr lvl="1"/>
            <a:r>
              <a:rPr lang="en-US" dirty="0" smtClean="0"/>
              <a:t>Nb</a:t>
            </a:r>
            <a:r>
              <a:rPr lang="en-US" baseline="-25000" dirty="0" smtClean="0"/>
              <a:t>3</a:t>
            </a:r>
            <a:r>
              <a:rPr lang="en-US" dirty="0" smtClean="0"/>
              <a:t>Sn/</a:t>
            </a:r>
            <a:r>
              <a:rPr lang="en-US" dirty="0" err="1" smtClean="0"/>
              <a:t>Nb</a:t>
            </a:r>
            <a:r>
              <a:rPr lang="en-US" dirty="0" smtClean="0"/>
              <a:t>-Ti technology</a:t>
            </a:r>
          </a:p>
          <a:p>
            <a:pPr lvl="1"/>
            <a:r>
              <a:rPr lang="en-US" dirty="0" smtClean="0"/>
              <a:t>No R&amp;D is required =&gt; input from LARP, HL-LHC</a:t>
            </a:r>
          </a:p>
          <a:p>
            <a:r>
              <a:rPr lang="en-US" dirty="0" smtClean="0"/>
              <a:t>HE-LHC</a:t>
            </a:r>
          </a:p>
          <a:p>
            <a:pPr lvl="1"/>
            <a:r>
              <a:rPr lang="en-US" dirty="0" smtClean="0"/>
              <a:t>20 T nominal operation field =&gt; HTS/LTS hybrid technology</a:t>
            </a:r>
          </a:p>
          <a:p>
            <a:pPr lvl="1"/>
            <a:r>
              <a:rPr lang="en-US" dirty="0" smtClean="0"/>
              <a:t>R&amp;D plans (</a:t>
            </a:r>
            <a:r>
              <a:rPr lang="en-US" dirty="0" err="1" smtClean="0"/>
              <a:t>EuCARD</a:t>
            </a:r>
            <a:r>
              <a:rPr lang="en-US" dirty="0" smtClean="0"/>
              <a:t>) =&gt; twin-aperture arc dipole</a:t>
            </a:r>
          </a:p>
          <a:p>
            <a:pPr lvl="2"/>
            <a:r>
              <a:rPr lang="en-US" dirty="0" smtClean="0"/>
              <a:t>2012-2016 – 10 kA HTS cable (YBCO) and 5 T dipole insert (background field 13 T FRESCA-2 Nb3Sn dipole)</a:t>
            </a:r>
          </a:p>
          <a:p>
            <a:pPr lvl="2"/>
            <a:r>
              <a:rPr lang="en-US" dirty="0" smtClean="0"/>
              <a:t>2017-2021 – dipole demonstrator</a:t>
            </a:r>
          </a:p>
          <a:p>
            <a:pPr lvl="1"/>
            <a:r>
              <a:rPr lang="en-US" i="1" dirty="0" smtClean="0"/>
              <a:t>HE-LHC energy could be limited by IR </a:t>
            </a:r>
            <a:r>
              <a:rPr lang="en-US" i="1" dirty="0" err="1" smtClean="0"/>
              <a:t>quadrupoles</a:t>
            </a:r>
            <a:r>
              <a:rPr lang="en-US" i="1" dirty="0" smtClean="0"/>
              <a:t> </a:t>
            </a:r>
          </a:p>
          <a:p>
            <a:pPr lvl="2"/>
            <a:r>
              <a:rPr lang="en-US" i="1" dirty="0" err="1" smtClean="0"/>
              <a:t>B</a:t>
            </a:r>
            <a:r>
              <a:rPr lang="en-US" i="1" baseline="-25000" dirty="0" err="1" smtClean="0"/>
              <a:t>peak</a:t>
            </a:r>
            <a:r>
              <a:rPr lang="en-US" i="1" dirty="0" smtClean="0"/>
              <a:t>=18.3 T (22 T with 20%) for 70 mm aperture =&gt; HTS/LTS hybrid technology =&gt; </a:t>
            </a:r>
            <a:r>
              <a:rPr lang="en-US" i="1" u="sng" dirty="0" smtClean="0"/>
              <a:t>Critical R&amp;D for HE-LHC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R&amp;D direction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620000" cy="5181600"/>
          </a:xfrm>
        </p:spPr>
        <p:txBody>
          <a:bodyPr/>
          <a:lstStyle/>
          <a:p>
            <a:r>
              <a:rPr lang="en-US" dirty="0" err="1" smtClean="0"/>
              <a:t>Muon</a:t>
            </a:r>
            <a:r>
              <a:rPr lang="en-US" dirty="0" smtClean="0"/>
              <a:t> Collider (Storage Ring and IR)</a:t>
            </a:r>
          </a:p>
          <a:p>
            <a:pPr lvl="1"/>
            <a:r>
              <a:rPr lang="en-US" dirty="0" smtClean="0"/>
              <a:t>1.5 </a:t>
            </a:r>
            <a:r>
              <a:rPr lang="en-US" dirty="0" err="1" smtClean="0"/>
              <a:t>TeV</a:t>
            </a:r>
            <a:r>
              <a:rPr lang="en-US" dirty="0" smtClean="0"/>
              <a:t> machine is based on 10 T arc dipoles and 15 T IR </a:t>
            </a:r>
            <a:r>
              <a:rPr lang="en-US" dirty="0" err="1" smtClean="0"/>
              <a:t>quadrupoles</a:t>
            </a:r>
            <a:r>
              <a:rPr lang="en-US" dirty="0" smtClean="0"/>
              <a:t> =&gt; Nb</a:t>
            </a:r>
            <a:r>
              <a:rPr lang="en-US" baseline="-25000" dirty="0" smtClean="0"/>
              <a:t>3</a:t>
            </a:r>
            <a:r>
              <a:rPr lang="en-US" dirty="0" smtClean="0"/>
              <a:t>Sn technology</a:t>
            </a:r>
          </a:p>
          <a:p>
            <a:pPr lvl="1"/>
            <a:r>
              <a:rPr lang="en-US" dirty="0" smtClean="0"/>
              <a:t>R&amp;D issues</a:t>
            </a:r>
          </a:p>
          <a:p>
            <a:pPr lvl="2"/>
            <a:r>
              <a:rPr lang="en-US" dirty="0" smtClean="0"/>
              <a:t>10+ T large aperture (&gt;100 mm) dipole - LBNL, CERN</a:t>
            </a:r>
          </a:p>
          <a:p>
            <a:pPr lvl="2"/>
            <a:r>
              <a:rPr lang="en-US" dirty="0" smtClean="0"/>
              <a:t>IR </a:t>
            </a:r>
            <a:r>
              <a:rPr lang="en-US" dirty="0" err="1" smtClean="0"/>
              <a:t>quadrupoles</a:t>
            </a:r>
            <a:r>
              <a:rPr lang="en-US" dirty="0" smtClean="0"/>
              <a:t> – input from LARP</a:t>
            </a:r>
          </a:p>
          <a:p>
            <a:pPr lvl="1"/>
            <a:r>
              <a:rPr lang="en-US" dirty="0" smtClean="0"/>
              <a:t>2+ </a:t>
            </a:r>
            <a:r>
              <a:rPr lang="en-US" dirty="0" err="1" smtClean="0"/>
              <a:t>TeV</a:t>
            </a:r>
            <a:r>
              <a:rPr lang="en-US" dirty="0" smtClean="0"/>
              <a:t> machine favors </a:t>
            </a:r>
            <a:r>
              <a:rPr lang="en-US" dirty="0" smtClean="0"/>
              <a:t>combined function arc and IR magnets with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peak</a:t>
            </a:r>
            <a:r>
              <a:rPr lang="en-US" dirty="0" smtClean="0"/>
              <a:t>&gt;17 T =&gt; HTS/LTS hybrid technology</a:t>
            </a:r>
          </a:p>
          <a:p>
            <a:pPr lvl="1"/>
            <a:r>
              <a:rPr lang="en-US" dirty="0" smtClean="0"/>
              <a:t>R&amp;D issues</a:t>
            </a:r>
          </a:p>
          <a:p>
            <a:pPr lvl="2"/>
            <a:r>
              <a:rPr lang="en-US" dirty="0" smtClean="0"/>
              <a:t>Hybrid high-field combined function arc and IR magnets</a:t>
            </a:r>
          </a:p>
          <a:p>
            <a:pPr>
              <a:buNone/>
            </a:pPr>
            <a:r>
              <a:rPr lang="en-US" dirty="0" smtClean="0"/>
              <a:t>=&gt;Initiate R&amp;D program at FNAL for HTS/LTS magnets</a:t>
            </a:r>
          </a:p>
          <a:p>
            <a:pPr lvl="1"/>
            <a:r>
              <a:rPr lang="en-US" dirty="0" smtClean="0"/>
              <a:t>Start with hybrid IR </a:t>
            </a:r>
            <a:r>
              <a:rPr lang="en-US" dirty="0" err="1" smtClean="0"/>
              <a:t>quadrupoles</a:t>
            </a:r>
            <a:r>
              <a:rPr lang="en-US" dirty="0" smtClean="0"/>
              <a:t> for HE-LHC</a:t>
            </a:r>
            <a:endParaRPr lang="en-US" dirty="0" smtClean="0"/>
          </a:p>
          <a:p>
            <a:pPr lvl="1"/>
            <a:r>
              <a:rPr lang="en-US" dirty="0" smtClean="0"/>
              <a:t>When progress achieved involve combined function magnets </a:t>
            </a:r>
            <a:r>
              <a:rPr lang="en-US" dirty="0" smtClean="0"/>
              <a:t>for MC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Ultimate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391400" cy="5181600"/>
          </a:xfrm>
        </p:spPr>
        <p:txBody>
          <a:bodyPr/>
          <a:lstStyle/>
          <a:p>
            <a:r>
              <a:rPr lang="en-US" dirty="0" smtClean="0"/>
              <a:t>Develop infrastructure and “know-how” for high field hybrid accelerator magnets based on HTS and LTS coils</a:t>
            </a:r>
          </a:p>
          <a:p>
            <a:r>
              <a:rPr lang="en-US" dirty="0" smtClean="0"/>
              <a:t>Explore and demonstrate possibilities and limitations of accelerator magnets with magnetic fields up to 20 T and hybrid coils</a:t>
            </a:r>
          </a:p>
          <a:p>
            <a:r>
              <a:rPr lang="en-US" dirty="0" smtClean="0"/>
              <a:t>Provide </a:t>
            </a:r>
            <a:r>
              <a:rPr lang="en-US" dirty="0" smtClean="0"/>
              <a:t>critical input </a:t>
            </a:r>
            <a:r>
              <a:rPr lang="en-US" dirty="0" smtClean="0"/>
              <a:t>for </a:t>
            </a:r>
            <a:r>
              <a:rPr lang="en-US" dirty="0" smtClean="0"/>
              <a:t>the machine </a:t>
            </a:r>
            <a:r>
              <a:rPr lang="en-US" dirty="0" smtClean="0"/>
              <a:t>and technology review/selection including magnet technical parameters and cost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HTS Choice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391400" cy="5181600"/>
          </a:xfrm>
        </p:spPr>
        <p:txBody>
          <a:bodyPr/>
          <a:lstStyle/>
          <a:p>
            <a:r>
              <a:rPr lang="en-US" dirty="0" smtClean="0"/>
              <a:t>Bi-2212 </a:t>
            </a:r>
            <a:r>
              <a:rPr lang="en-US" dirty="0" smtClean="0"/>
              <a:t>round wire</a:t>
            </a:r>
          </a:p>
          <a:p>
            <a:pPr lvl="1"/>
            <a:r>
              <a:rPr lang="en-US" dirty="0" smtClean="0"/>
              <a:t>Rutherford cable</a:t>
            </a:r>
          </a:p>
          <a:p>
            <a:pPr lvl="1"/>
            <a:r>
              <a:rPr lang="en-US" dirty="0" smtClean="0"/>
              <a:t>Complicate W&amp;R process</a:t>
            </a:r>
          </a:p>
          <a:p>
            <a:pPr lvl="1"/>
            <a:r>
              <a:rPr lang="en-US" dirty="0" smtClean="0"/>
              <a:t>Stress/strain sensitive</a:t>
            </a:r>
          </a:p>
          <a:p>
            <a:r>
              <a:rPr lang="en-US" dirty="0" smtClean="0"/>
              <a:t>YBCO tape</a:t>
            </a:r>
          </a:p>
          <a:p>
            <a:pPr lvl="1"/>
            <a:r>
              <a:rPr lang="en-US" dirty="0" smtClean="0"/>
              <a:t>Ready to use material </a:t>
            </a:r>
          </a:p>
          <a:p>
            <a:pPr lvl="1"/>
            <a:r>
              <a:rPr lang="en-US" dirty="0" smtClean="0"/>
              <a:t>Limitation on bending </a:t>
            </a:r>
            <a:r>
              <a:rPr lang="en-US" dirty="0" smtClean="0"/>
              <a:t>radius</a:t>
            </a:r>
            <a:endParaRPr lang="en-US" dirty="0" smtClean="0"/>
          </a:p>
          <a:p>
            <a:pPr lvl="1"/>
            <a:r>
              <a:rPr lang="en-US" dirty="0" smtClean="0"/>
              <a:t>Complicate </a:t>
            </a:r>
            <a:r>
              <a:rPr lang="en-US" dirty="0" err="1" smtClean="0"/>
              <a:t>Roebel</a:t>
            </a:r>
            <a:r>
              <a:rPr lang="en-US" dirty="0" smtClean="0"/>
              <a:t> cable</a:t>
            </a:r>
          </a:p>
          <a:p>
            <a:pPr>
              <a:buNone/>
            </a:pPr>
            <a:r>
              <a:rPr lang="en-US" dirty="0" smtClean="0"/>
              <a:t>=&gt;Focus HFM program on </a:t>
            </a:r>
            <a:r>
              <a:rPr lang="en-US" dirty="0" smtClean="0"/>
              <a:t>Bi-2212 </a:t>
            </a:r>
            <a:r>
              <a:rPr lang="en-US" dirty="0" smtClean="0"/>
              <a:t>strand and cable</a:t>
            </a:r>
          </a:p>
          <a:p>
            <a:pPr lvl="1"/>
            <a:r>
              <a:rPr lang="en-US" dirty="0" smtClean="0"/>
              <a:t>Good progress in Je (U.S. BSCCO collaboration)</a:t>
            </a:r>
          </a:p>
          <a:p>
            <a:pPr lvl="1"/>
            <a:r>
              <a:rPr lang="en-US" dirty="0" smtClean="0"/>
              <a:t>Experience with </a:t>
            </a:r>
            <a:r>
              <a:rPr lang="en-US" dirty="0" smtClean="0"/>
              <a:t>Bi-2212 </a:t>
            </a:r>
            <a:r>
              <a:rPr lang="en-US" dirty="0" smtClean="0"/>
              <a:t>cable at </a:t>
            </a:r>
            <a:r>
              <a:rPr lang="en-US" dirty="0" err="1" smtClean="0"/>
              <a:t>Fermilab</a:t>
            </a:r>
            <a:endParaRPr lang="en-US" dirty="0" smtClean="0"/>
          </a:p>
          <a:p>
            <a:pPr lvl="2"/>
            <a:r>
              <a:rPr lang="en-US" dirty="0" smtClean="0"/>
              <a:t>42-strand cabling machine</a:t>
            </a:r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dirty="0" smtClean="0"/>
              <a:t>=&gt;</a:t>
            </a:r>
            <a:r>
              <a:rPr lang="en-US" dirty="0" smtClean="0"/>
              <a:t>Collaborate with </a:t>
            </a:r>
            <a:r>
              <a:rPr lang="en-US" dirty="0" err="1" smtClean="0"/>
              <a:t>EuCARD</a:t>
            </a:r>
            <a:r>
              <a:rPr lang="en-US" dirty="0" smtClean="0"/>
              <a:t> on YBCO cable R&amp;D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334000"/>
            <a:ext cx="2209800" cy="458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5325" y="457200"/>
            <a:ext cx="4062475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field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066800"/>
            <a:ext cx="7391400" cy="5181600"/>
          </a:xfrm>
        </p:spPr>
        <p:txBody>
          <a:bodyPr/>
          <a:lstStyle/>
          <a:p>
            <a:r>
              <a:rPr lang="en-US" dirty="0" smtClean="0"/>
              <a:t>Use TQC </a:t>
            </a:r>
            <a:r>
              <a:rPr lang="en-US" dirty="0" err="1" smtClean="0"/>
              <a:t>quadrupole</a:t>
            </a:r>
            <a:r>
              <a:rPr lang="en-US" dirty="0" smtClean="0"/>
              <a:t> to produce the background field for HTS </a:t>
            </a:r>
            <a:r>
              <a:rPr lang="en-US" dirty="0" err="1" smtClean="0"/>
              <a:t>quadrupole</a:t>
            </a:r>
            <a:r>
              <a:rPr lang="en-US" dirty="0" smtClean="0"/>
              <a:t> insert</a:t>
            </a:r>
          </a:p>
          <a:p>
            <a:pPr lvl="1"/>
            <a:r>
              <a:rPr lang="en-US" dirty="0" smtClean="0"/>
              <a:t>90 mm aperture, 1 m long</a:t>
            </a:r>
          </a:p>
          <a:p>
            <a:pPr lvl="1"/>
            <a:r>
              <a:rPr lang="en-US" dirty="0" err="1" smtClean="0"/>
              <a:t>B</a:t>
            </a:r>
            <a:r>
              <a:rPr lang="en-US" baseline="-25000" dirty="0" err="1" smtClean="0"/>
              <a:t>peak</a:t>
            </a:r>
            <a:r>
              <a:rPr lang="en-US" dirty="0" smtClean="0"/>
              <a:t> up to 12-13 T</a:t>
            </a:r>
          </a:p>
          <a:p>
            <a:pPr lvl="1"/>
            <a:r>
              <a:rPr lang="en-US" dirty="0" smtClean="0"/>
              <a:t>Well understood performance, available</a:t>
            </a:r>
          </a:p>
          <a:p>
            <a:pPr lvl="1"/>
            <a:r>
              <a:rPr lang="en-US" dirty="0" smtClean="0"/>
              <a:t>Thin inserts with ID&gt;40 mm and OD&lt;90 mm</a:t>
            </a:r>
          </a:p>
          <a:p>
            <a:r>
              <a:rPr lang="en-US" dirty="0" smtClean="0"/>
              <a:t>120 mm 1-m long HQ </a:t>
            </a:r>
            <a:r>
              <a:rPr lang="en-US" dirty="0" err="1" smtClean="0"/>
              <a:t>quadrupoles</a:t>
            </a:r>
            <a:r>
              <a:rPr lang="en-US" dirty="0" smtClean="0"/>
              <a:t> with </a:t>
            </a:r>
            <a:r>
              <a:rPr lang="en-US" dirty="0" err="1" smtClean="0"/>
              <a:t>B</a:t>
            </a:r>
            <a:r>
              <a:rPr lang="en-US" baseline="-25000" dirty="0" err="1" smtClean="0"/>
              <a:t>peak</a:t>
            </a:r>
            <a:r>
              <a:rPr lang="en-US" dirty="0" smtClean="0"/>
              <a:t> up to 14-15 T will be available by 2014</a:t>
            </a:r>
          </a:p>
          <a:p>
            <a:pPr lvl="1"/>
            <a:r>
              <a:rPr lang="en-US" dirty="0" smtClean="0"/>
              <a:t>Under development by LARP</a:t>
            </a:r>
          </a:p>
          <a:p>
            <a:pPr lvl="1"/>
            <a:r>
              <a:rPr lang="en-US" dirty="0" smtClean="0"/>
              <a:t>Inserts with larger ID/OD and separate support structure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5257800"/>
            <a:ext cx="962025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4953000"/>
            <a:ext cx="140970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2" y="4800600"/>
            <a:ext cx="1785938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219200" y="5029200"/>
            <a:ext cx="92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HTS coil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971800" y="5029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Nb</a:t>
            </a:r>
            <a:r>
              <a:rPr lang="en-US" sz="1400" baseline="-25000" dirty="0" smtClean="0"/>
              <a:t>3</a:t>
            </a:r>
            <a:r>
              <a:rPr lang="en-US" sz="1400" dirty="0" smtClean="0"/>
              <a:t>Sn coil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HTS Coils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24800" cy="5181600"/>
          </a:xfrm>
        </p:spPr>
        <p:txBody>
          <a:bodyPr/>
          <a:lstStyle/>
          <a:p>
            <a:r>
              <a:rPr lang="en-US" dirty="0" smtClean="0"/>
              <a:t>Shell-type design, W&amp;R technology</a:t>
            </a:r>
          </a:p>
          <a:p>
            <a:pPr lvl="1"/>
            <a:r>
              <a:rPr lang="en-US" dirty="0" smtClean="0"/>
              <a:t>R&amp;D issues: structural materials, HT, stress </a:t>
            </a:r>
            <a:r>
              <a:rPr lang="en-US" dirty="0" smtClean="0"/>
              <a:t>management, QP</a:t>
            </a:r>
            <a:endParaRPr lang="en-US" dirty="0" smtClean="0"/>
          </a:p>
          <a:p>
            <a:r>
              <a:rPr lang="en-US" dirty="0" smtClean="0"/>
              <a:t>Bi-2212 </a:t>
            </a:r>
            <a:r>
              <a:rPr lang="en-US" dirty="0" smtClean="0"/>
              <a:t>strand is very expensive (factor of </a:t>
            </a:r>
            <a:r>
              <a:rPr lang="en-US" dirty="0" smtClean="0"/>
              <a:t>10+ </a:t>
            </a:r>
            <a:r>
              <a:rPr lang="en-US" dirty="0" err="1" smtClean="0"/>
              <a:t>wrt</a:t>
            </a:r>
            <a:r>
              <a:rPr lang="en-US" dirty="0" smtClean="0"/>
              <a:t> Nb</a:t>
            </a:r>
            <a:r>
              <a:rPr lang="en-US" baseline="-25000" dirty="0" smtClean="0"/>
              <a:t>3</a:t>
            </a:r>
            <a:r>
              <a:rPr lang="en-US" dirty="0" smtClean="0"/>
              <a:t>Sn RRP strand)</a:t>
            </a:r>
          </a:p>
          <a:p>
            <a:r>
              <a:rPr lang="en-US" dirty="0" smtClean="0"/>
              <a:t>To reduce the cost and turnaround time use coil test structures (</a:t>
            </a:r>
            <a:r>
              <a:rPr lang="en-US" dirty="0" err="1" smtClean="0"/>
              <a:t>quadrupole</a:t>
            </a:r>
            <a:r>
              <a:rPr lang="en-US" dirty="0" smtClean="0"/>
              <a:t> </a:t>
            </a:r>
            <a:r>
              <a:rPr lang="en-US" dirty="0" smtClean="0"/>
              <a:t>mirrors) </a:t>
            </a:r>
            <a:r>
              <a:rPr lang="en-US" dirty="0" smtClean="0"/>
              <a:t>to test individual HTS coils w/o and with background field</a:t>
            </a:r>
          </a:p>
          <a:p>
            <a:pPr lvl="1"/>
            <a:r>
              <a:rPr lang="en-US" dirty="0" smtClean="0"/>
              <a:t>TQM: coils with ID &gt;40 mm and OD&lt;90 mm up to 1 m long</a:t>
            </a:r>
          </a:p>
          <a:p>
            <a:pPr lvl="1"/>
            <a:r>
              <a:rPr lang="en-US" dirty="0" smtClean="0"/>
              <a:t>HQM: coils with ID &gt;40 mm and OD&lt;120 mm up to 1 m long</a:t>
            </a:r>
          </a:p>
          <a:p>
            <a:pPr lvl="1"/>
            <a:r>
              <a:rPr lang="en-US" dirty="0" smtClean="0"/>
              <a:t>Both structures are available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Accelerator Sector Planning and Strategy Workshop, October 27-28,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2DB90AF-035C-48BF-977E-85D3F6642FD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5029200"/>
            <a:ext cx="1650954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38600" y="4953000"/>
            <a:ext cx="2060035" cy="153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4953000"/>
            <a:ext cx="2006532" cy="14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914400"/>
            <a:ext cx="126609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-11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-11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Factory">
  <a:themeElements>
    <a:clrScheme name="Factory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555BAD"/>
      </a:accent2>
      <a:accent3>
        <a:srgbClr val="AAAABE"/>
      </a:accent3>
      <a:accent4>
        <a:srgbClr val="C8C8C8"/>
      </a:accent4>
      <a:accent5>
        <a:srgbClr val="FDD2AF"/>
      </a:accent5>
      <a:accent6>
        <a:srgbClr val="4C529C"/>
      </a:accent6>
      <a:hlink>
        <a:srgbClr val="B97C01"/>
      </a:hlink>
      <a:folHlink>
        <a:srgbClr val="CCFF33"/>
      </a:folHlink>
    </a:clrScheme>
    <a:fontScheme name="Facto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00"/>
          </a:buClr>
          <a:buSzPct val="80000"/>
          <a:buFont typeface="Wingdings" pitchFamily="2" charset="2"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Factory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555BAD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4C529C"/>
        </a:accent6>
        <a:hlink>
          <a:srgbClr val="B97C01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660033"/>
        </a:hlink>
        <a:folHlink>
          <a:srgbClr val="99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3">
        <a:dk1>
          <a:srgbClr val="000000"/>
        </a:dk1>
        <a:lt1>
          <a:srgbClr val="FFFFFF"/>
        </a:lt1>
        <a:dk2>
          <a:srgbClr val="000000"/>
        </a:dk2>
        <a:lt2>
          <a:srgbClr val="EAEAEA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1A1A1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FFFF99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99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FFCC66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Designs\Factory.pot</Template>
  <TotalTime>6459</TotalTime>
  <Words>1316</Words>
  <Application>Microsoft Office PowerPoint</Application>
  <PresentationFormat>On-screen Show (4:3)</PresentationFormat>
  <Paragraphs>230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Factory</vt:lpstr>
      <vt:lpstr>1_Factory</vt:lpstr>
      <vt:lpstr>2011 Accelerator Sector Planning &amp; Strategy Workshop: High Field Magnet Program</vt:lpstr>
      <vt:lpstr>HFM Program Mission</vt:lpstr>
      <vt:lpstr>Major Results</vt:lpstr>
      <vt:lpstr>Long-term Strategy</vt:lpstr>
      <vt:lpstr>R&amp;D direction</vt:lpstr>
      <vt:lpstr>Ultimate goal</vt:lpstr>
      <vt:lpstr>HTS Choice</vt:lpstr>
      <vt:lpstr>Background field</vt:lpstr>
      <vt:lpstr>HTS Coils </vt:lpstr>
      <vt:lpstr>Timeline (mid-term plan)</vt:lpstr>
      <vt:lpstr>Timeline (long-term plan)</vt:lpstr>
      <vt:lpstr>Resources</vt:lpstr>
      <vt:lpstr>Barriers, Risks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communication talk</dc:title>
  <dc:creator>Young-kee Kim x3384 05917V</dc:creator>
  <cp:lastModifiedBy>zlobin</cp:lastModifiedBy>
  <cp:revision>331</cp:revision>
  <cp:lastPrinted>1601-01-01T00:00:00Z</cp:lastPrinted>
  <dcterms:created xsi:type="dcterms:W3CDTF">2008-08-01T20:03:26Z</dcterms:created>
  <dcterms:modified xsi:type="dcterms:W3CDTF">2011-10-27T21:51:33Z</dcterms:modified>
</cp:coreProperties>
</file>