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1"/>
  </p:sldMasterIdLst>
  <p:notesMasterIdLst>
    <p:notesMasterId r:id="rId11"/>
  </p:notesMasterIdLst>
  <p:sldIdLst>
    <p:sldId id="262" r:id="rId2"/>
    <p:sldId id="298" r:id="rId3"/>
    <p:sldId id="305" r:id="rId4"/>
    <p:sldId id="299" r:id="rId5"/>
    <p:sldId id="306" r:id="rId6"/>
    <p:sldId id="307" r:id="rId7"/>
    <p:sldId id="302" r:id="rId8"/>
    <p:sldId id="300" r:id="rId9"/>
    <p:sldId id="308" r:id="rId10"/>
  </p:sldIdLst>
  <p:sldSz cx="9144000" cy="6858000" type="screen4x3"/>
  <p:notesSz cx="6858000" cy="9144000"/>
  <p:defaultTextStyle>
    <a:defPPr>
      <a:defRPr lang="en-US"/>
    </a:defPPr>
    <a:lvl1pPr algn="r" rtl="0" fontAlgn="base">
      <a:spcBef>
        <a:spcPct val="20000"/>
      </a:spcBef>
      <a:spcAft>
        <a:spcPct val="0"/>
      </a:spcAft>
      <a:buClr>
        <a:srgbClr val="FFFF00"/>
      </a:buClr>
      <a:buSzPct val="80000"/>
      <a:buFont typeface="Wingdings" pitchFamily="2" charset="2"/>
      <a:defRPr sz="2400" kern="1200">
        <a:solidFill>
          <a:schemeClr val="tx1"/>
        </a:solidFill>
        <a:latin typeface="Arial" charset="0"/>
        <a:ea typeface="+mn-ea"/>
        <a:cs typeface="+mn-cs"/>
      </a:defRPr>
    </a:lvl1pPr>
    <a:lvl2pPr marL="457200" algn="r" rtl="0" fontAlgn="base">
      <a:spcBef>
        <a:spcPct val="20000"/>
      </a:spcBef>
      <a:spcAft>
        <a:spcPct val="0"/>
      </a:spcAft>
      <a:buClr>
        <a:srgbClr val="FFFF00"/>
      </a:buClr>
      <a:buSzPct val="80000"/>
      <a:buFont typeface="Wingdings" pitchFamily="2" charset="2"/>
      <a:defRPr sz="2400" kern="1200">
        <a:solidFill>
          <a:schemeClr val="tx1"/>
        </a:solidFill>
        <a:latin typeface="Arial" charset="0"/>
        <a:ea typeface="+mn-ea"/>
        <a:cs typeface="+mn-cs"/>
      </a:defRPr>
    </a:lvl2pPr>
    <a:lvl3pPr marL="914400" algn="r" rtl="0" fontAlgn="base">
      <a:spcBef>
        <a:spcPct val="20000"/>
      </a:spcBef>
      <a:spcAft>
        <a:spcPct val="0"/>
      </a:spcAft>
      <a:buClr>
        <a:srgbClr val="FFFF00"/>
      </a:buClr>
      <a:buSzPct val="80000"/>
      <a:buFont typeface="Wingdings" pitchFamily="2" charset="2"/>
      <a:defRPr sz="2400" kern="1200">
        <a:solidFill>
          <a:schemeClr val="tx1"/>
        </a:solidFill>
        <a:latin typeface="Arial" charset="0"/>
        <a:ea typeface="+mn-ea"/>
        <a:cs typeface="+mn-cs"/>
      </a:defRPr>
    </a:lvl3pPr>
    <a:lvl4pPr marL="1371600" algn="r" rtl="0" fontAlgn="base">
      <a:spcBef>
        <a:spcPct val="20000"/>
      </a:spcBef>
      <a:spcAft>
        <a:spcPct val="0"/>
      </a:spcAft>
      <a:buClr>
        <a:srgbClr val="FFFF00"/>
      </a:buClr>
      <a:buSzPct val="80000"/>
      <a:buFont typeface="Wingdings" pitchFamily="2" charset="2"/>
      <a:defRPr sz="2400" kern="1200">
        <a:solidFill>
          <a:schemeClr val="tx1"/>
        </a:solidFill>
        <a:latin typeface="Arial" charset="0"/>
        <a:ea typeface="+mn-ea"/>
        <a:cs typeface="+mn-cs"/>
      </a:defRPr>
    </a:lvl4pPr>
    <a:lvl5pPr marL="1828800" algn="r" rtl="0" fontAlgn="base">
      <a:spcBef>
        <a:spcPct val="20000"/>
      </a:spcBef>
      <a:spcAft>
        <a:spcPct val="0"/>
      </a:spcAft>
      <a:buClr>
        <a:srgbClr val="FFFF00"/>
      </a:buClr>
      <a:buSzPct val="80000"/>
      <a:buFont typeface="Wingdings" pitchFamily="2" charset="2"/>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54"/>
    <a:srgbClr val="003399"/>
    <a:srgbClr val="009799"/>
    <a:srgbClr val="009900"/>
    <a:srgbClr val="CC0000"/>
    <a:srgbClr val="FFFF00"/>
    <a:srgbClr val="F0EFE0"/>
    <a:srgbClr val="CCFF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p:scale>
          <a:sx n="53" d="100"/>
          <a:sy n="53" d="100"/>
        </p:scale>
        <p:origin x="-84"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81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7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5672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73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673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5673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fld id="{A9F152B9-27F6-4FEA-A504-A15ABFDD3231}" type="slidenum">
              <a:rPr lang="en-US"/>
              <a:pPr>
                <a:defRPr/>
              </a:pPr>
              <a:t>‹#›</a:t>
            </a:fld>
            <a:endParaRPr lang="en-US"/>
          </a:p>
        </p:txBody>
      </p:sp>
    </p:spTree>
    <p:extLst>
      <p:ext uri="{BB962C8B-B14F-4D97-AF65-F5344CB8AC3E}">
        <p14:creationId xmlns:p14="http://schemas.microsoft.com/office/powerpoint/2010/main" val="3371801660"/>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pic>
        <p:nvPicPr>
          <p:cNvPr id="3" name="Picture 2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23"/>
          <p:cNvSpPr txBox="1">
            <a:spLocks noChangeArrowheads="1"/>
          </p:cNvSpPr>
          <p:nvPr userDrawn="1"/>
        </p:nvSpPr>
        <p:spPr bwMode="auto">
          <a:xfrm>
            <a:off x="3505200" y="3048000"/>
            <a:ext cx="5410200" cy="457200"/>
          </a:xfrm>
          <a:prstGeom prst="rect">
            <a:avLst/>
          </a:prstGeom>
          <a:noFill/>
          <a:ln w="9525">
            <a:noFill/>
            <a:miter lim="800000"/>
            <a:headEnd/>
            <a:tailEnd/>
          </a:ln>
          <a:effectLst/>
        </p:spPr>
        <p:txBody>
          <a:bodyPr>
            <a:spAutoFit/>
          </a:bodyPr>
          <a:lstStyle/>
          <a:p>
            <a:pPr algn="l">
              <a:spcBef>
                <a:spcPct val="0"/>
              </a:spcBef>
              <a:buClrTx/>
              <a:buSzTx/>
              <a:buFontTx/>
              <a:buNone/>
              <a:defRPr/>
            </a:pPr>
            <a:endParaRPr lang="en-US">
              <a:latin typeface="Arial Narrow" pitchFamily="34" charset="0"/>
            </a:endParaRPr>
          </a:p>
        </p:txBody>
      </p:sp>
      <p:sp>
        <p:nvSpPr>
          <p:cNvPr id="537614" name="Rectangle 14"/>
          <p:cNvSpPr>
            <a:spLocks noGrp="1" noChangeArrowheads="1"/>
          </p:cNvSpPr>
          <p:nvPr>
            <p:ph type="ctrTitle"/>
          </p:nvPr>
        </p:nvSpPr>
        <p:spPr>
          <a:xfrm>
            <a:off x="1219200" y="1600200"/>
            <a:ext cx="7772400" cy="1143000"/>
          </a:xfrm>
        </p:spPr>
        <p:txBody>
          <a:bodyPr anchor="b"/>
          <a:lstStyle>
            <a:lvl1pPr algn="r">
              <a:defRPr sz="4000"/>
            </a:lvl1pPr>
          </a:lstStyle>
          <a:p>
            <a:r>
              <a:rPr lang="en-US"/>
              <a:t>Click to edit Master title style</a:t>
            </a:r>
          </a:p>
        </p:txBody>
      </p:sp>
    </p:spTree>
    <p:extLst>
      <p:ext uri="{BB962C8B-B14F-4D97-AF65-F5344CB8AC3E}">
        <p14:creationId xmlns:p14="http://schemas.microsoft.com/office/powerpoint/2010/main" val="3898366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ftr" sz="quarter" idx="10"/>
          </p:nvPr>
        </p:nvSpPr>
        <p:spPr>
          <a:ln/>
        </p:spPr>
        <p:txBody>
          <a:bodyPr/>
          <a:lstStyle>
            <a:lvl1pPr>
              <a:defRPr/>
            </a:lvl1pPr>
          </a:lstStyle>
          <a:p>
            <a:pPr>
              <a:defRPr/>
            </a:pPr>
            <a:r>
              <a:rPr lang="en-US" smtClean="0"/>
              <a:t>S. Henderson, October 27, 2011</a:t>
            </a:r>
            <a:endParaRPr lang="en-US"/>
          </a:p>
        </p:txBody>
      </p:sp>
      <p:sp>
        <p:nvSpPr>
          <p:cNvPr id="5" name="Rectangle 17"/>
          <p:cNvSpPr>
            <a:spLocks noGrp="1" noChangeArrowheads="1"/>
          </p:cNvSpPr>
          <p:nvPr>
            <p:ph type="sldNum" sz="quarter" idx="11"/>
          </p:nvPr>
        </p:nvSpPr>
        <p:spPr>
          <a:ln/>
        </p:spPr>
        <p:txBody>
          <a:bodyPr/>
          <a:lstStyle>
            <a:lvl1pPr>
              <a:defRPr/>
            </a:lvl1pPr>
          </a:lstStyle>
          <a:p>
            <a:pPr>
              <a:defRPr/>
            </a:pPr>
            <a:fld id="{15B5DCBE-0AB8-46CA-9820-595044A555B9}" type="slidenum">
              <a:rPr lang="en-US"/>
              <a:pPr>
                <a:defRPr/>
              </a:pPr>
              <a:t>‹#›</a:t>
            </a:fld>
            <a:endParaRPr lang="en-US"/>
          </a:p>
        </p:txBody>
      </p:sp>
    </p:spTree>
    <p:extLst>
      <p:ext uri="{BB962C8B-B14F-4D97-AF65-F5344CB8AC3E}">
        <p14:creationId xmlns:p14="http://schemas.microsoft.com/office/powerpoint/2010/main" val="132026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609600"/>
            <a:ext cx="17145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00200" y="609600"/>
            <a:ext cx="49911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ftr" sz="quarter" idx="10"/>
          </p:nvPr>
        </p:nvSpPr>
        <p:spPr>
          <a:ln/>
        </p:spPr>
        <p:txBody>
          <a:bodyPr/>
          <a:lstStyle>
            <a:lvl1pPr>
              <a:defRPr/>
            </a:lvl1pPr>
          </a:lstStyle>
          <a:p>
            <a:pPr>
              <a:defRPr/>
            </a:pPr>
            <a:r>
              <a:rPr lang="en-US" smtClean="0"/>
              <a:t>S. Henderson, October 27, 2011</a:t>
            </a:r>
            <a:endParaRPr lang="en-US"/>
          </a:p>
        </p:txBody>
      </p:sp>
      <p:sp>
        <p:nvSpPr>
          <p:cNvPr id="5" name="Rectangle 17"/>
          <p:cNvSpPr>
            <a:spLocks noGrp="1" noChangeArrowheads="1"/>
          </p:cNvSpPr>
          <p:nvPr>
            <p:ph type="sldNum" sz="quarter" idx="11"/>
          </p:nvPr>
        </p:nvSpPr>
        <p:spPr>
          <a:ln/>
        </p:spPr>
        <p:txBody>
          <a:bodyPr/>
          <a:lstStyle>
            <a:lvl1pPr>
              <a:defRPr/>
            </a:lvl1pPr>
          </a:lstStyle>
          <a:p>
            <a:pPr>
              <a:defRPr/>
            </a:pPr>
            <a:fld id="{8CCBF1DB-ECB0-4B0C-B4FB-64090B0F2824}" type="slidenum">
              <a:rPr lang="en-US"/>
              <a:pPr>
                <a:defRPr/>
              </a:pPr>
              <a:t>‹#›</a:t>
            </a:fld>
            <a:endParaRPr lang="en-US"/>
          </a:p>
        </p:txBody>
      </p:sp>
    </p:spTree>
    <p:extLst>
      <p:ext uri="{BB962C8B-B14F-4D97-AF65-F5344CB8AC3E}">
        <p14:creationId xmlns:p14="http://schemas.microsoft.com/office/powerpoint/2010/main" val="795575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ftr" sz="quarter" idx="10"/>
          </p:nvPr>
        </p:nvSpPr>
        <p:spPr>
          <a:ln/>
        </p:spPr>
        <p:txBody>
          <a:bodyPr/>
          <a:lstStyle>
            <a:lvl1pPr>
              <a:defRPr/>
            </a:lvl1pPr>
          </a:lstStyle>
          <a:p>
            <a:pPr>
              <a:defRPr/>
            </a:pPr>
            <a:r>
              <a:rPr lang="en-US" smtClean="0"/>
              <a:t>S. Henderson, October 27, 2011</a:t>
            </a:r>
            <a:endParaRPr lang="en-US"/>
          </a:p>
        </p:txBody>
      </p:sp>
      <p:sp>
        <p:nvSpPr>
          <p:cNvPr id="5" name="Rectangle 17"/>
          <p:cNvSpPr>
            <a:spLocks noGrp="1" noChangeArrowheads="1"/>
          </p:cNvSpPr>
          <p:nvPr>
            <p:ph type="sldNum" sz="quarter" idx="11"/>
          </p:nvPr>
        </p:nvSpPr>
        <p:spPr>
          <a:ln/>
        </p:spPr>
        <p:txBody>
          <a:bodyPr/>
          <a:lstStyle>
            <a:lvl1pPr>
              <a:defRPr/>
            </a:lvl1pPr>
          </a:lstStyle>
          <a:p>
            <a:pPr>
              <a:defRPr/>
            </a:pPr>
            <a:fld id="{2854C666-8D6C-4A64-94F2-4A6671C8FB16}" type="slidenum">
              <a:rPr lang="en-US"/>
              <a:pPr>
                <a:defRPr/>
              </a:pPr>
              <a:t>‹#›</a:t>
            </a:fld>
            <a:endParaRPr lang="en-US"/>
          </a:p>
        </p:txBody>
      </p:sp>
    </p:spTree>
    <p:extLst>
      <p:ext uri="{BB962C8B-B14F-4D97-AF65-F5344CB8AC3E}">
        <p14:creationId xmlns:p14="http://schemas.microsoft.com/office/powerpoint/2010/main" val="3962717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6"/>
          <p:cNvSpPr>
            <a:spLocks noGrp="1" noChangeArrowheads="1"/>
          </p:cNvSpPr>
          <p:nvPr>
            <p:ph type="ftr" sz="quarter" idx="10"/>
          </p:nvPr>
        </p:nvSpPr>
        <p:spPr>
          <a:ln/>
        </p:spPr>
        <p:txBody>
          <a:bodyPr/>
          <a:lstStyle>
            <a:lvl1pPr>
              <a:defRPr/>
            </a:lvl1pPr>
          </a:lstStyle>
          <a:p>
            <a:pPr>
              <a:defRPr/>
            </a:pPr>
            <a:r>
              <a:rPr lang="en-US" smtClean="0"/>
              <a:t>S. Henderson, October 27, 2011</a:t>
            </a:r>
            <a:endParaRPr lang="en-US"/>
          </a:p>
        </p:txBody>
      </p:sp>
      <p:sp>
        <p:nvSpPr>
          <p:cNvPr id="5" name="Rectangle 17"/>
          <p:cNvSpPr>
            <a:spLocks noGrp="1" noChangeArrowheads="1"/>
          </p:cNvSpPr>
          <p:nvPr>
            <p:ph type="sldNum" sz="quarter" idx="11"/>
          </p:nvPr>
        </p:nvSpPr>
        <p:spPr>
          <a:ln/>
        </p:spPr>
        <p:txBody>
          <a:bodyPr/>
          <a:lstStyle>
            <a:lvl1pPr>
              <a:defRPr/>
            </a:lvl1pPr>
          </a:lstStyle>
          <a:p>
            <a:pPr>
              <a:defRPr/>
            </a:pPr>
            <a:fld id="{86BD86FA-ACCE-467B-A460-AAC2F3FD49A2}" type="slidenum">
              <a:rPr lang="en-US"/>
              <a:pPr>
                <a:defRPr/>
              </a:pPr>
              <a:t>‹#›</a:t>
            </a:fld>
            <a:endParaRPr lang="en-US"/>
          </a:p>
        </p:txBody>
      </p:sp>
    </p:spTree>
    <p:extLst>
      <p:ext uri="{BB962C8B-B14F-4D97-AF65-F5344CB8AC3E}">
        <p14:creationId xmlns:p14="http://schemas.microsoft.com/office/powerpoint/2010/main" val="1092821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981200"/>
            <a:ext cx="3352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981200"/>
            <a:ext cx="3352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6"/>
          <p:cNvSpPr>
            <a:spLocks noGrp="1" noChangeArrowheads="1"/>
          </p:cNvSpPr>
          <p:nvPr>
            <p:ph type="ftr" sz="quarter" idx="10"/>
          </p:nvPr>
        </p:nvSpPr>
        <p:spPr>
          <a:ln/>
        </p:spPr>
        <p:txBody>
          <a:bodyPr/>
          <a:lstStyle>
            <a:lvl1pPr>
              <a:defRPr/>
            </a:lvl1pPr>
          </a:lstStyle>
          <a:p>
            <a:pPr>
              <a:defRPr/>
            </a:pPr>
            <a:r>
              <a:rPr lang="en-US" smtClean="0"/>
              <a:t>S. Henderson, October 27, 2011</a:t>
            </a:r>
            <a:endParaRPr lang="en-US"/>
          </a:p>
        </p:txBody>
      </p:sp>
      <p:sp>
        <p:nvSpPr>
          <p:cNvPr id="6" name="Rectangle 17"/>
          <p:cNvSpPr>
            <a:spLocks noGrp="1" noChangeArrowheads="1"/>
          </p:cNvSpPr>
          <p:nvPr>
            <p:ph type="sldNum" sz="quarter" idx="11"/>
          </p:nvPr>
        </p:nvSpPr>
        <p:spPr>
          <a:ln/>
        </p:spPr>
        <p:txBody>
          <a:bodyPr/>
          <a:lstStyle>
            <a:lvl1pPr>
              <a:defRPr/>
            </a:lvl1pPr>
          </a:lstStyle>
          <a:p>
            <a:pPr>
              <a:defRPr/>
            </a:pPr>
            <a:fld id="{6F50CCA2-8C21-4E79-B617-0B764AD7F1E4}" type="slidenum">
              <a:rPr lang="en-US"/>
              <a:pPr>
                <a:defRPr/>
              </a:pPr>
              <a:t>‹#›</a:t>
            </a:fld>
            <a:endParaRPr lang="en-US"/>
          </a:p>
        </p:txBody>
      </p:sp>
    </p:spTree>
    <p:extLst>
      <p:ext uri="{BB962C8B-B14F-4D97-AF65-F5344CB8AC3E}">
        <p14:creationId xmlns:p14="http://schemas.microsoft.com/office/powerpoint/2010/main" val="2381861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6"/>
          <p:cNvSpPr>
            <a:spLocks noGrp="1" noChangeArrowheads="1"/>
          </p:cNvSpPr>
          <p:nvPr>
            <p:ph type="ftr" sz="quarter" idx="10"/>
          </p:nvPr>
        </p:nvSpPr>
        <p:spPr>
          <a:ln/>
        </p:spPr>
        <p:txBody>
          <a:bodyPr/>
          <a:lstStyle>
            <a:lvl1pPr>
              <a:defRPr/>
            </a:lvl1pPr>
          </a:lstStyle>
          <a:p>
            <a:pPr>
              <a:defRPr/>
            </a:pPr>
            <a:r>
              <a:rPr lang="en-US" smtClean="0"/>
              <a:t>S. Henderson, October 27, 2011</a:t>
            </a:r>
            <a:endParaRPr lang="en-US"/>
          </a:p>
        </p:txBody>
      </p:sp>
      <p:sp>
        <p:nvSpPr>
          <p:cNvPr id="8" name="Rectangle 17"/>
          <p:cNvSpPr>
            <a:spLocks noGrp="1" noChangeArrowheads="1"/>
          </p:cNvSpPr>
          <p:nvPr>
            <p:ph type="sldNum" sz="quarter" idx="11"/>
          </p:nvPr>
        </p:nvSpPr>
        <p:spPr>
          <a:ln/>
        </p:spPr>
        <p:txBody>
          <a:bodyPr/>
          <a:lstStyle>
            <a:lvl1pPr>
              <a:defRPr/>
            </a:lvl1pPr>
          </a:lstStyle>
          <a:p>
            <a:pPr>
              <a:defRPr/>
            </a:pPr>
            <a:fld id="{8DF3BB32-14FE-41C3-A2E0-C820A8986DD9}" type="slidenum">
              <a:rPr lang="en-US"/>
              <a:pPr>
                <a:defRPr/>
              </a:pPr>
              <a:t>‹#›</a:t>
            </a:fld>
            <a:endParaRPr lang="en-US"/>
          </a:p>
        </p:txBody>
      </p:sp>
    </p:spTree>
    <p:extLst>
      <p:ext uri="{BB962C8B-B14F-4D97-AF65-F5344CB8AC3E}">
        <p14:creationId xmlns:p14="http://schemas.microsoft.com/office/powerpoint/2010/main" val="1511282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6"/>
          <p:cNvSpPr>
            <a:spLocks noGrp="1" noChangeArrowheads="1"/>
          </p:cNvSpPr>
          <p:nvPr>
            <p:ph type="ftr" sz="quarter" idx="10"/>
          </p:nvPr>
        </p:nvSpPr>
        <p:spPr>
          <a:ln/>
        </p:spPr>
        <p:txBody>
          <a:bodyPr/>
          <a:lstStyle>
            <a:lvl1pPr>
              <a:defRPr/>
            </a:lvl1pPr>
          </a:lstStyle>
          <a:p>
            <a:pPr>
              <a:defRPr/>
            </a:pPr>
            <a:r>
              <a:rPr lang="en-US" smtClean="0"/>
              <a:t>S. Henderson, October 27, 2011</a:t>
            </a:r>
            <a:endParaRPr lang="en-US"/>
          </a:p>
        </p:txBody>
      </p:sp>
      <p:sp>
        <p:nvSpPr>
          <p:cNvPr id="4" name="Rectangle 17"/>
          <p:cNvSpPr>
            <a:spLocks noGrp="1" noChangeArrowheads="1"/>
          </p:cNvSpPr>
          <p:nvPr>
            <p:ph type="sldNum" sz="quarter" idx="11"/>
          </p:nvPr>
        </p:nvSpPr>
        <p:spPr>
          <a:ln/>
        </p:spPr>
        <p:txBody>
          <a:bodyPr/>
          <a:lstStyle>
            <a:lvl1pPr>
              <a:defRPr/>
            </a:lvl1pPr>
          </a:lstStyle>
          <a:p>
            <a:pPr>
              <a:defRPr/>
            </a:pPr>
            <a:fld id="{4CFA2A4B-56DD-4E9A-8DE0-2A88E1A577DA}" type="slidenum">
              <a:rPr lang="en-US"/>
              <a:pPr>
                <a:defRPr/>
              </a:pPr>
              <a:t>‹#›</a:t>
            </a:fld>
            <a:endParaRPr lang="en-US"/>
          </a:p>
        </p:txBody>
      </p:sp>
    </p:spTree>
    <p:extLst>
      <p:ext uri="{BB962C8B-B14F-4D97-AF65-F5344CB8AC3E}">
        <p14:creationId xmlns:p14="http://schemas.microsoft.com/office/powerpoint/2010/main" val="4242623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6"/>
          <p:cNvSpPr>
            <a:spLocks noGrp="1" noChangeArrowheads="1"/>
          </p:cNvSpPr>
          <p:nvPr>
            <p:ph type="ftr" sz="quarter" idx="10"/>
          </p:nvPr>
        </p:nvSpPr>
        <p:spPr>
          <a:ln/>
        </p:spPr>
        <p:txBody>
          <a:bodyPr/>
          <a:lstStyle>
            <a:lvl1pPr>
              <a:defRPr/>
            </a:lvl1pPr>
          </a:lstStyle>
          <a:p>
            <a:pPr>
              <a:defRPr/>
            </a:pPr>
            <a:r>
              <a:rPr lang="en-US" smtClean="0"/>
              <a:t>S. Henderson, October 27, 2011</a:t>
            </a:r>
            <a:endParaRPr lang="en-US"/>
          </a:p>
        </p:txBody>
      </p:sp>
      <p:sp>
        <p:nvSpPr>
          <p:cNvPr id="3" name="Rectangle 17"/>
          <p:cNvSpPr>
            <a:spLocks noGrp="1" noChangeArrowheads="1"/>
          </p:cNvSpPr>
          <p:nvPr>
            <p:ph type="sldNum" sz="quarter" idx="11"/>
          </p:nvPr>
        </p:nvSpPr>
        <p:spPr>
          <a:ln/>
        </p:spPr>
        <p:txBody>
          <a:bodyPr/>
          <a:lstStyle>
            <a:lvl1pPr>
              <a:defRPr/>
            </a:lvl1pPr>
          </a:lstStyle>
          <a:p>
            <a:pPr>
              <a:defRPr/>
            </a:pPr>
            <a:fld id="{F719574A-B380-48C3-96BA-6D389B94440E}" type="slidenum">
              <a:rPr lang="en-US"/>
              <a:pPr>
                <a:defRPr/>
              </a:pPr>
              <a:t>‹#›</a:t>
            </a:fld>
            <a:endParaRPr lang="en-US"/>
          </a:p>
        </p:txBody>
      </p:sp>
    </p:spTree>
    <p:extLst>
      <p:ext uri="{BB962C8B-B14F-4D97-AF65-F5344CB8AC3E}">
        <p14:creationId xmlns:p14="http://schemas.microsoft.com/office/powerpoint/2010/main" val="1829480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
          <p:cNvSpPr>
            <a:spLocks noGrp="1" noChangeArrowheads="1"/>
          </p:cNvSpPr>
          <p:nvPr>
            <p:ph type="ftr" sz="quarter" idx="10"/>
          </p:nvPr>
        </p:nvSpPr>
        <p:spPr>
          <a:ln/>
        </p:spPr>
        <p:txBody>
          <a:bodyPr/>
          <a:lstStyle>
            <a:lvl1pPr>
              <a:defRPr/>
            </a:lvl1pPr>
          </a:lstStyle>
          <a:p>
            <a:pPr>
              <a:defRPr/>
            </a:pPr>
            <a:r>
              <a:rPr lang="en-US" smtClean="0"/>
              <a:t>S. Henderson, October 27, 2011</a:t>
            </a:r>
            <a:endParaRPr lang="en-US"/>
          </a:p>
        </p:txBody>
      </p:sp>
      <p:sp>
        <p:nvSpPr>
          <p:cNvPr id="6" name="Rectangle 17"/>
          <p:cNvSpPr>
            <a:spLocks noGrp="1" noChangeArrowheads="1"/>
          </p:cNvSpPr>
          <p:nvPr>
            <p:ph type="sldNum" sz="quarter" idx="11"/>
          </p:nvPr>
        </p:nvSpPr>
        <p:spPr>
          <a:ln/>
        </p:spPr>
        <p:txBody>
          <a:bodyPr/>
          <a:lstStyle>
            <a:lvl1pPr>
              <a:defRPr/>
            </a:lvl1pPr>
          </a:lstStyle>
          <a:p>
            <a:pPr>
              <a:defRPr/>
            </a:pPr>
            <a:fld id="{0F332ACD-9453-485F-A5C7-A2205C45FFB9}" type="slidenum">
              <a:rPr lang="en-US"/>
              <a:pPr>
                <a:defRPr/>
              </a:pPr>
              <a:t>‹#›</a:t>
            </a:fld>
            <a:endParaRPr lang="en-US"/>
          </a:p>
        </p:txBody>
      </p:sp>
    </p:spTree>
    <p:extLst>
      <p:ext uri="{BB962C8B-B14F-4D97-AF65-F5344CB8AC3E}">
        <p14:creationId xmlns:p14="http://schemas.microsoft.com/office/powerpoint/2010/main" val="1359732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
          <p:cNvSpPr>
            <a:spLocks noGrp="1" noChangeArrowheads="1"/>
          </p:cNvSpPr>
          <p:nvPr>
            <p:ph type="ftr" sz="quarter" idx="10"/>
          </p:nvPr>
        </p:nvSpPr>
        <p:spPr>
          <a:ln/>
        </p:spPr>
        <p:txBody>
          <a:bodyPr/>
          <a:lstStyle>
            <a:lvl1pPr>
              <a:defRPr/>
            </a:lvl1pPr>
          </a:lstStyle>
          <a:p>
            <a:pPr>
              <a:defRPr/>
            </a:pPr>
            <a:r>
              <a:rPr lang="en-US" smtClean="0"/>
              <a:t>S. Henderson, October 27, 2011</a:t>
            </a:r>
            <a:endParaRPr lang="en-US"/>
          </a:p>
        </p:txBody>
      </p:sp>
      <p:sp>
        <p:nvSpPr>
          <p:cNvPr id="6" name="Rectangle 17"/>
          <p:cNvSpPr>
            <a:spLocks noGrp="1" noChangeArrowheads="1"/>
          </p:cNvSpPr>
          <p:nvPr>
            <p:ph type="sldNum" sz="quarter" idx="11"/>
          </p:nvPr>
        </p:nvSpPr>
        <p:spPr>
          <a:ln/>
        </p:spPr>
        <p:txBody>
          <a:bodyPr/>
          <a:lstStyle>
            <a:lvl1pPr>
              <a:defRPr/>
            </a:lvl1pPr>
          </a:lstStyle>
          <a:p>
            <a:pPr>
              <a:defRPr/>
            </a:pPr>
            <a:fld id="{C9E8A053-441B-49B8-B8CF-375585787A0B}" type="slidenum">
              <a:rPr lang="en-US"/>
              <a:pPr>
                <a:defRPr/>
              </a:pPr>
              <a:t>‹#›</a:t>
            </a:fld>
            <a:endParaRPr lang="en-US"/>
          </a:p>
        </p:txBody>
      </p:sp>
    </p:spTree>
    <p:extLst>
      <p:ext uri="{BB962C8B-B14F-4D97-AF65-F5344CB8AC3E}">
        <p14:creationId xmlns:p14="http://schemas.microsoft.com/office/powerpoint/2010/main" val="3060678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pic>
        <p:nvPicPr>
          <p:cNvPr id="1026" name="Picture 24" descr="C:\Documents and Settings\kevin.XENOLAND\My Documents\fnalppt\sub-pages\Fermi_Blue_subpage.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6592" name="Rectangle 16"/>
          <p:cNvSpPr>
            <a:spLocks noGrp="1" noChangeArrowheads="1"/>
          </p:cNvSpPr>
          <p:nvPr>
            <p:ph type="ftr" sz="quarter" idx="3"/>
          </p:nvPr>
        </p:nvSpPr>
        <p:spPr bwMode="auto">
          <a:xfrm>
            <a:off x="2667000" y="6324600"/>
            <a:ext cx="37147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200">
                <a:solidFill>
                  <a:srgbClr val="FFFFFF"/>
                </a:solidFill>
              </a:defRPr>
            </a:lvl1pPr>
          </a:lstStyle>
          <a:p>
            <a:pPr>
              <a:defRPr/>
            </a:pPr>
            <a:r>
              <a:rPr lang="en-US" smtClean="0"/>
              <a:t>S. Henderson, October 27, 2011</a:t>
            </a:r>
            <a:endParaRPr lang="en-US"/>
          </a:p>
        </p:txBody>
      </p:sp>
      <p:sp>
        <p:nvSpPr>
          <p:cNvPr id="536593" name="Rectangle 17"/>
          <p:cNvSpPr>
            <a:spLocks noGrp="1" noChangeArrowheads="1"/>
          </p:cNvSpPr>
          <p:nvPr>
            <p:ph type="sldNum" sz="quarter" idx="4"/>
          </p:nvPr>
        </p:nvSpPr>
        <p:spPr bwMode="auto">
          <a:xfrm>
            <a:off x="381000" y="630555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200">
                <a:solidFill>
                  <a:srgbClr val="FFFFFF"/>
                </a:solidFill>
              </a:defRPr>
            </a:lvl1pPr>
          </a:lstStyle>
          <a:p>
            <a:pPr>
              <a:defRPr/>
            </a:pPr>
            <a:fld id="{793A2C28-90D8-4938-A113-7D9802B12814}" type="slidenum">
              <a:rPr lang="en-US"/>
              <a:pPr>
                <a:defRPr/>
              </a:pPr>
              <a:t>‹#›</a:t>
            </a:fld>
            <a:endParaRPr lang="en-US"/>
          </a:p>
        </p:txBody>
      </p:sp>
      <p:sp>
        <p:nvSpPr>
          <p:cNvPr id="1029" name="Rectangle 25"/>
          <p:cNvSpPr>
            <a:spLocks noGrp="1" noChangeArrowheads="1"/>
          </p:cNvSpPr>
          <p:nvPr>
            <p:ph type="title"/>
          </p:nvPr>
        </p:nvSpPr>
        <p:spPr bwMode="auto">
          <a:xfrm>
            <a:off x="1600200" y="228600"/>
            <a:ext cx="7162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26"/>
          <p:cNvSpPr>
            <a:spLocks noGrp="1" noChangeArrowheads="1"/>
          </p:cNvSpPr>
          <p:nvPr>
            <p:ph type="body" idx="1"/>
          </p:nvPr>
        </p:nvSpPr>
        <p:spPr bwMode="auto">
          <a:xfrm>
            <a:off x="1600200" y="1371600"/>
            <a:ext cx="7162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Laksdjfalkjfds</a:t>
            </a:r>
          </a:p>
          <a:p>
            <a:pPr lvl="1"/>
            <a:r>
              <a:rPr lang="en-US" smtClean="0"/>
              <a:t>;slkjfda;slkjfd</a:t>
            </a:r>
          </a:p>
          <a:p>
            <a:pPr lvl="2"/>
            <a:r>
              <a:rPr lang="en-US" smtClean="0"/>
              <a:t>slkdjflsdkjflsdkjfsldjf</a:t>
            </a:r>
          </a:p>
          <a:p>
            <a:pPr lvl="3"/>
            <a:r>
              <a:rPr lang="en-US" smtClean="0"/>
              <a:t>A;slkjfda;slkjfd</a:t>
            </a:r>
          </a:p>
          <a:p>
            <a:pPr lvl="3"/>
            <a:r>
              <a:rPr lang="en-US" smtClean="0"/>
              <a:t>	a;lksdjf;lsakjfd</a:t>
            </a:r>
          </a:p>
          <a:p>
            <a:pPr lvl="4"/>
            <a:r>
              <a:rPr lang="en-US" smtClean="0"/>
              <a:t>Slkdflsdkjflsdkjflsdkjf</a:t>
            </a:r>
          </a:p>
          <a:p>
            <a:pPr lvl="4"/>
            <a:r>
              <a:rPr lang="en-US" smtClean="0"/>
              <a:t>Sldkjflsdjf</a:t>
            </a:r>
          </a:p>
          <a:p>
            <a:pPr lvl="4"/>
            <a:r>
              <a:rPr lang="en-US" smtClean="0"/>
              <a:t>sldkjfsldfjksdlfjsldfj</a:t>
            </a:r>
          </a:p>
        </p:txBody>
      </p:sp>
    </p:spTree>
  </p:cSld>
  <p:clrMap bg1="dk2" tx1="lt1" bg2="dk1" tx2="lt2" accent1="accent1" accent2="accent2" accent3="accent3" accent4="accent4" accent5="accent5" accent6="accent6" hlink="hlink" folHlink="folHlink"/>
  <p:sldLayoutIdLst>
    <p:sldLayoutId id="2147483871"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Lst>
  <p:hf sldNum="0" hdr="0" dt="0"/>
  <p:txStyles>
    <p:titleStyle>
      <a:lvl1pPr algn="l" rtl="0" eaLnBrk="0" fontAlgn="base" hangingPunct="0">
        <a:spcBef>
          <a:spcPct val="0"/>
        </a:spcBef>
        <a:spcAft>
          <a:spcPct val="0"/>
        </a:spcAft>
        <a:defRPr sz="2800">
          <a:solidFill>
            <a:srgbClr val="FFFFFF"/>
          </a:solidFill>
          <a:latin typeface="+mj-lt"/>
          <a:ea typeface="+mj-ea"/>
          <a:cs typeface="+mj-cs"/>
        </a:defRPr>
      </a:lvl1pPr>
      <a:lvl2pPr algn="l" rtl="0" eaLnBrk="0" fontAlgn="base" hangingPunct="0">
        <a:spcBef>
          <a:spcPct val="0"/>
        </a:spcBef>
        <a:spcAft>
          <a:spcPct val="0"/>
        </a:spcAft>
        <a:defRPr sz="2800">
          <a:solidFill>
            <a:srgbClr val="FFFFFF"/>
          </a:solidFill>
          <a:latin typeface="Arial" charset="0"/>
        </a:defRPr>
      </a:lvl2pPr>
      <a:lvl3pPr algn="l" rtl="0" eaLnBrk="0" fontAlgn="base" hangingPunct="0">
        <a:spcBef>
          <a:spcPct val="0"/>
        </a:spcBef>
        <a:spcAft>
          <a:spcPct val="0"/>
        </a:spcAft>
        <a:defRPr sz="2800">
          <a:solidFill>
            <a:srgbClr val="FFFFFF"/>
          </a:solidFill>
          <a:latin typeface="Arial" charset="0"/>
        </a:defRPr>
      </a:lvl3pPr>
      <a:lvl4pPr algn="l" rtl="0" eaLnBrk="0" fontAlgn="base" hangingPunct="0">
        <a:spcBef>
          <a:spcPct val="0"/>
        </a:spcBef>
        <a:spcAft>
          <a:spcPct val="0"/>
        </a:spcAft>
        <a:defRPr sz="2800">
          <a:solidFill>
            <a:srgbClr val="FFFFFF"/>
          </a:solidFill>
          <a:latin typeface="Arial" charset="0"/>
        </a:defRPr>
      </a:lvl4pPr>
      <a:lvl5pPr algn="l" rtl="0" eaLnBrk="0" fontAlgn="base" hangingPunct="0">
        <a:spcBef>
          <a:spcPct val="0"/>
        </a:spcBef>
        <a:spcAft>
          <a:spcPct val="0"/>
        </a:spcAft>
        <a:defRPr sz="2800">
          <a:solidFill>
            <a:srgbClr val="FFFFFF"/>
          </a:solidFill>
          <a:latin typeface="Arial" charset="0"/>
        </a:defRPr>
      </a:lvl5pPr>
      <a:lvl6pPr marL="457200" algn="l" rtl="0" fontAlgn="base">
        <a:spcBef>
          <a:spcPct val="0"/>
        </a:spcBef>
        <a:spcAft>
          <a:spcPct val="0"/>
        </a:spcAft>
        <a:defRPr sz="2800">
          <a:solidFill>
            <a:srgbClr val="FFFFFF"/>
          </a:solidFill>
          <a:latin typeface="Arial" charset="0"/>
        </a:defRPr>
      </a:lvl6pPr>
      <a:lvl7pPr marL="914400" algn="l" rtl="0" fontAlgn="base">
        <a:spcBef>
          <a:spcPct val="0"/>
        </a:spcBef>
        <a:spcAft>
          <a:spcPct val="0"/>
        </a:spcAft>
        <a:defRPr sz="2800">
          <a:solidFill>
            <a:srgbClr val="FFFFFF"/>
          </a:solidFill>
          <a:latin typeface="Arial" charset="0"/>
        </a:defRPr>
      </a:lvl7pPr>
      <a:lvl8pPr marL="1371600" algn="l" rtl="0" fontAlgn="base">
        <a:spcBef>
          <a:spcPct val="0"/>
        </a:spcBef>
        <a:spcAft>
          <a:spcPct val="0"/>
        </a:spcAft>
        <a:defRPr sz="2800">
          <a:solidFill>
            <a:srgbClr val="FFFFFF"/>
          </a:solidFill>
          <a:latin typeface="Arial" charset="0"/>
        </a:defRPr>
      </a:lvl8pPr>
      <a:lvl9pPr marL="1828800" algn="l" rtl="0" fontAlgn="base">
        <a:spcBef>
          <a:spcPct val="0"/>
        </a:spcBef>
        <a:spcAft>
          <a:spcPct val="0"/>
        </a:spcAft>
        <a:defRPr sz="2800">
          <a:solidFill>
            <a:srgbClr val="FFFFFF"/>
          </a:solidFill>
          <a:latin typeface="Arial" charset="0"/>
        </a:defRPr>
      </a:lvl9pPr>
    </p:titleStyle>
    <p:bodyStyle>
      <a:lvl1pPr marL="342900" indent="-342900" algn="l" rtl="0" eaLnBrk="0" fontAlgn="base" hangingPunct="0">
        <a:spcBef>
          <a:spcPct val="20000"/>
        </a:spcBef>
        <a:spcAft>
          <a:spcPct val="0"/>
        </a:spcAft>
        <a:buClr>
          <a:srgbClr val="CCFFFF"/>
        </a:buClr>
        <a:buSzPct val="80000"/>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45000"/>
        <a:buFont typeface="Wingdings" pitchFamily="2" charset="2"/>
        <a:buChar char="§"/>
        <a:defRPr sz="2000">
          <a:solidFill>
            <a:schemeClr val="tx1"/>
          </a:solidFill>
          <a:latin typeface="+mn-lt"/>
        </a:defRPr>
      </a:lvl2pPr>
      <a:lvl3pPr marL="1143000" indent="-228600" algn="l" rtl="0" eaLnBrk="0" fontAlgn="base" hangingPunct="0">
        <a:spcBef>
          <a:spcPct val="20000"/>
        </a:spcBef>
        <a:spcAft>
          <a:spcPct val="0"/>
        </a:spcAft>
        <a:buClr>
          <a:schemeClr val="tx1"/>
        </a:buClr>
        <a:buSzPct val="35000"/>
        <a:buChar char="•"/>
        <a:defRPr>
          <a:solidFill>
            <a:schemeClr val="tx1"/>
          </a:solidFill>
          <a:latin typeface="+mn-lt"/>
        </a:defRPr>
      </a:lvl3pPr>
      <a:lvl4pPr marL="1600200" indent="-228600" algn="l" rtl="0" eaLnBrk="0" fontAlgn="base" hangingPunct="0">
        <a:spcBef>
          <a:spcPct val="20000"/>
        </a:spcBef>
        <a:spcAft>
          <a:spcPct val="0"/>
        </a:spcAft>
        <a:buClr>
          <a:schemeClr val="tx1"/>
        </a:buClr>
        <a:buSzPct val="25000"/>
        <a:buChar char="•"/>
        <a:defRPr>
          <a:solidFill>
            <a:schemeClr val="tx1"/>
          </a:solidFill>
          <a:latin typeface="+mn-lt"/>
        </a:defRPr>
      </a:lvl4pPr>
      <a:lvl5pPr marL="2057400" indent="-228600" algn="l" rtl="0" eaLnBrk="0" fontAlgn="base" hangingPunct="0">
        <a:spcBef>
          <a:spcPct val="20000"/>
        </a:spcBef>
        <a:spcAft>
          <a:spcPct val="0"/>
        </a:spcAft>
        <a:buClr>
          <a:schemeClr val="accent2"/>
        </a:buClr>
        <a:buSzPct val="25000"/>
        <a:buChar char="•"/>
        <a:defRPr>
          <a:solidFill>
            <a:schemeClr val="tx1"/>
          </a:solidFill>
          <a:latin typeface="+mn-lt"/>
        </a:defRPr>
      </a:lvl5pPr>
      <a:lvl6pPr marL="2514600" indent="-228600" algn="l" rtl="0" fontAlgn="base">
        <a:spcBef>
          <a:spcPct val="20000"/>
        </a:spcBef>
        <a:spcAft>
          <a:spcPct val="0"/>
        </a:spcAft>
        <a:buClr>
          <a:schemeClr val="accent2"/>
        </a:buClr>
        <a:buSzPct val="25000"/>
        <a:buChar char="•"/>
        <a:defRPr>
          <a:solidFill>
            <a:schemeClr val="tx1"/>
          </a:solidFill>
          <a:latin typeface="+mn-lt"/>
        </a:defRPr>
      </a:lvl6pPr>
      <a:lvl7pPr marL="2971800" indent="-228600" algn="l" rtl="0" fontAlgn="base">
        <a:spcBef>
          <a:spcPct val="20000"/>
        </a:spcBef>
        <a:spcAft>
          <a:spcPct val="0"/>
        </a:spcAft>
        <a:buClr>
          <a:schemeClr val="accent2"/>
        </a:buClr>
        <a:buSzPct val="25000"/>
        <a:buChar char="•"/>
        <a:defRPr>
          <a:solidFill>
            <a:schemeClr val="tx1"/>
          </a:solidFill>
          <a:latin typeface="+mn-lt"/>
        </a:defRPr>
      </a:lvl7pPr>
      <a:lvl8pPr marL="3429000" indent="-228600" algn="l" rtl="0" fontAlgn="base">
        <a:spcBef>
          <a:spcPct val="20000"/>
        </a:spcBef>
        <a:spcAft>
          <a:spcPct val="0"/>
        </a:spcAft>
        <a:buClr>
          <a:schemeClr val="accent2"/>
        </a:buClr>
        <a:buSzPct val="25000"/>
        <a:buChar char="•"/>
        <a:defRPr>
          <a:solidFill>
            <a:schemeClr val="tx1"/>
          </a:solidFill>
          <a:latin typeface="+mn-lt"/>
        </a:defRPr>
      </a:lvl8pPr>
      <a:lvl9pPr marL="3886200" indent="-228600" algn="l" rtl="0" fontAlgn="base">
        <a:spcBef>
          <a:spcPct val="20000"/>
        </a:spcBef>
        <a:spcAft>
          <a:spcPct val="0"/>
        </a:spcAft>
        <a:buClr>
          <a:schemeClr val="accent2"/>
        </a:buClr>
        <a:buSzPct val="2500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4"/>
          <p:cNvSpPr>
            <a:spLocks noGrp="1"/>
          </p:cNvSpPr>
          <p:nvPr>
            <p:ph type="ctrTitle"/>
          </p:nvPr>
        </p:nvSpPr>
        <p:spPr>
          <a:xfrm>
            <a:off x="1219200" y="1066800"/>
            <a:ext cx="7772400" cy="3429000"/>
          </a:xfrm>
        </p:spPr>
        <p:txBody>
          <a:bodyPr/>
          <a:lstStyle/>
          <a:p>
            <a:r>
              <a:rPr lang="en-US" dirty="0" smtClean="0"/>
              <a:t>Accelerator Applications and IARC Program</a:t>
            </a:r>
            <a:br>
              <a:rPr lang="en-US" dirty="0" smtClean="0"/>
            </a:br>
            <a:r>
              <a:rPr lang="en-US" dirty="0" smtClean="0"/>
              <a:t/>
            </a:r>
            <a:br>
              <a:rPr lang="en-US" dirty="0" smtClean="0"/>
            </a:br>
            <a:r>
              <a:rPr lang="en-US" dirty="0" smtClean="0"/>
              <a:t/>
            </a:r>
            <a:br>
              <a:rPr lang="en-US" dirty="0" smtClean="0"/>
            </a:br>
            <a:r>
              <a:rPr lang="en-US" sz="2000" dirty="0" smtClean="0"/>
              <a:t>Stuart Henderson</a:t>
            </a:r>
            <a:br>
              <a:rPr lang="en-US" sz="2000" dirty="0" smtClean="0"/>
            </a:br>
            <a:r>
              <a:rPr lang="en-US" sz="2000" dirty="0" smtClean="0"/>
              <a:t>Bob </a:t>
            </a:r>
            <a:r>
              <a:rPr lang="en-US" sz="2000" dirty="0" err="1" smtClean="0"/>
              <a:t>Kephart</a:t>
            </a:r>
            <a:r>
              <a:rPr lang="en-US" sz="2000" dirty="0" smtClean="0"/>
              <a:t/>
            </a:r>
            <a:br>
              <a:rPr lang="en-US" sz="2000" dirty="0" smtClean="0"/>
            </a:br>
            <a:r>
              <a:rPr lang="en-US" sz="2000" dirty="0" smtClean="0"/>
              <a:t>October 28, 2011</a:t>
            </a:r>
            <a:endParaRPr lang="en-US" sz="3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Introduction</a:t>
            </a:r>
            <a:endParaRPr lang="en-US" b="1" dirty="0"/>
          </a:p>
        </p:txBody>
      </p:sp>
      <p:sp>
        <p:nvSpPr>
          <p:cNvPr id="3" name="Content Placeholder 2"/>
          <p:cNvSpPr>
            <a:spLocks noGrp="1"/>
          </p:cNvSpPr>
          <p:nvPr>
            <p:ph idx="1"/>
          </p:nvPr>
        </p:nvSpPr>
        <p:spPr/>
        <p:txBody>
          <a:bodyPr/>
          <a:lstStyle/>
          <a:p>
            <a:pPr marL="0" indent="0">
              <a:buNone/>
            </a:pPr>
            <a:r>
              <a:rPr lang="en-US" dirty="0" smtClean="0"/>
              <a:t>There have been several developments recently that motivate us to develop an applications and applied technology program at the lab</a:t>
            </a:r>
          </a:p>
          <a:p>
            <a:r>
              <a:rPr lang="en-US" dirty="0" smtClean="0"/>
              <a:t>DOE/SC/HEP Stewardship</a:t>
            </a:r>
          </a:p>
          <a:p>
            <a:r>
              <a:rPr lang="en-US" dirty="0" smtClean="0"/>
              <a:t>Accelerators for America’s Future</a:t>
            </a:r>
          </a:p>
          <a:p>
            <a:r>
              <a:rPr lang="en-US" dirty="0" smtClean="0"/>
              <a:t>Secretary Chu comments</a:t>
            </a:r>
          </a:p>
          <a:p>
            <a:r>
              <a:rPr lang="en-US" dirty="0" smtClean="0"/>
              <a:t>State of Illinois investments in IARC</a:t>
            </a:r>
          </a:p>
          <a:p>
            <a:r>
              <a:rPr lang="en-US" dirty="0" smtClean="0"/>
              <a:t>Strategic need to make connection between accelerator technology and benefits to society</a:t>
            </a:r>
            <a:endParaRPr lang="en-US" dirty="0"/>
          </a:p>
        </p:txBody>
      </p:sp>
      <p:sp>
        <p:nvSpPr>
          <p:cNvPr id="4" name="Footer Placeholder 3"/>
          <p:cNvSpPr>
            <a:spLocks noGrp="1"/>
          </p:cNvSpPr>
          <p:nvPr>
            <p:ph type="ftr" sz="quarter" idx="10"/>
          </p:nvPr>
        </p:nvSpPr>
        <p:spPr/>
        <p:txBody>
          <a:bodyPr/>
          <a:lstStyle/>
          <a:p>
            <a:pPr>
              <a:defRPr/>
            </a:pPr>
            <a:r>
              <a:rPr lang="en-US" smtClean="0"/>
              <a:t>S. Henderson, October 27, 2011</a:t>
            </a:r>
            <a:endParaRPr lang="en-US"/>
          </a:p>
        </p:txBody>
      </p:sp>
    </p:spTree>
    <p:extLst>
      <p:ext uri="{BB962C8B-B14F-4D97-AF65-F5344CB8AC3E}">
        <p14:creationId xmlns:p14="http://schemas.microsoft.com/office/powerpoint/2010/main" val="3618325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228600"/>
            <a:ext cx="6858000" cy="762000"/>
          </a:xfrm>
        </p:spPr>
        <p:txBody>
          <a:bodyPr/>
          <a:lstStyle/>
          <a:p>
            <a:r>
              <a:rPr lang="en-US" b="1" smtClean="0"/>
              <a:t>Why Pursue non-HEP Activities?</a:t>
            </a:r>
          </a:p>
        </p:txBody>
      </p:sp>
      <p:sp>
        <p:nvSpPr>
          <p:cNvPr id="6147" name="Content Placeholder 2"/>
          <p:cNvSpPr>
            <a:spLocks noGrp="1"/>
          </p:cNvSpPr>
          <p:nvPr>
            <p:ph idx="1"/>
          </p:nvPr>
        </p:nvSpPr>
        <p:spPr>
          <a:xfrm>
            <a:off x="609600" y="1143000"/>
            <a:ext cx="8153400" cy="5181600"/>
          </a:xfrm>
        </p:spPr>
        <p:txBody>
          <a:bodyPr/>
          <a:lstStyle/>
          <a:p>
            <a:pPr>
              <a:buFontTx/>
              <a:buNone/>
            </a:pPr>
            <a:r>
              <a:rPr lang="en-US" sz="2000" b="1" smtClean="0"/>
              <a:t>Ideally, these non-HEP activities would have the following characteristics </a:t>
            </a:r>
          </a:p>
          <a:p>
            <a:r>
              <a:rPr lang="en-US" sz="2000" smtClean="0"/>
              <a:t>Overlaps strongly with one of the laboratory’s core capabilities or core technologies, thus maintaining competency and strengthening skills which are important to the  science and technology base of the laboratory</a:t>
            </a:r>
          </a:p>
          <a:p>
            <a:r>
              <a:rPr lang="en-US" sz="2000" smtClean="0"/>
              <a:t>Establishes a connection between HEP research and societal benefits that FNAL, Office of Science and DOE can point to</a:t>
            </a:r>
          </a:p>
          <a:p>
            <a:r>
              <a:rPr lang="en-US" sz="2000" smtClean="0"/>
              <a:t>Enhances the stature of the laboratory and its staff</a:t>
            </a:r>
          </a:p>
          <a:p>
            <a:r>
              <a:rPr lang="en-US" sz="2000" smtClean="0"/>
              <a:t>Meets a National Need, again allowing the connection to be made between HEP technology and national priorities</a:t>
            </a:r>
          </a:p>
          <a:p>
            <a:r>
              <a:rPr lang="en-US" sz="2000" smtClean="0"/>
              <a:t>Increases interaction between the laboratory and industry to develop and transfer technology with the potential for commercialization</a:t>
            </a:r>
          </a:p>
          <a:p>
            <a:r>
              <a:rPr lang="en-US" sz="2000" smtClean="0"/>
              <a:t>Leverages resources to produce high-tech jobs and industry in the area</a:t>
            </a:r>
          </a:p>
          <a:p>
            <a:endParaRPr lang="en-US" sz="2000" smtClean="0"/>
          </a:p>
        </p:txBody>
      </p:sp>
      <p:sp>
        <p:nvSpPr>
          <p:cNvPr id="614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r" eaLnBrk="0" fontAlgn="base" hangingPunct="0">
              <a:spcBef>
                <a:spcPct val="20000"/>
              </a:spcBef>
              <a:spcAft>
                <a:spcPct val="0"/>
              </a:spcAft>
              <a:buClr>
                <a:srgbClr val="FFFF00"/>
              </a:buClr>
              <a:buSzPct val="80000"/>
              <a:buFont typeface="Wingdings" pitchFamily="2" charset="2"/>
              <a:defRPr sz="2400">
                <a:solidFill>
                  <a:schemeClr val="tx1"/>
                </a:solidFill>
                <a:latin typeface="Arial" charset="0"/>
              </a:defRPr>
            </a:lvl6pPr>
            <a:lvl7pPr marL="2971800" indent="-228600" algn="r" eaLnBrk="0" fontAlgn="base" hangingPunct="0">
              <a:spcBef>
                <a:spcPct val="20000"/>
              </a:spcBef>
              <a:spcAft>
                <a:spcPct val="0"/>
              </a:spcAft>
              <a:buClr>
                <a:srgbClr val="FFFF00"/>
              </a:buClr>
              <a:buSzPct val="80000"/>
              <a:buFont typeface="Wingdings" pitchFamily="2" charset="2"/>
              <a:defRPr sz="2400">
                <a:solidFill>
                  <a:schemeClr val="tx1"/>
                </a:solidFill>
                <a:latin typeface="Arial" charset="0"/>
              </a:defRPr>
            </a:lvl7pPr>
            <a:lvl8pPr marL="3429000" indent="-228600" algn="r" eaLnBrk="0" fontAlgn="base" hangingPunct="0">
              <a:spcBef>
                <a:spcPct val="20000"/>
              </a:spcBef>
              <a:spcAft>
                <a:spcPct val="0"/>
              </a:spcAft>
              <a:buClr>
                <a:srgbClr val="FFFF00"/>
              </a:buClr>
              <a:buSzPct val="80000"/>
              <a:buFont typeface="Wingdings" pitchFamily="2" charset="2"/>
              <a:defRPr sz="2400">
                <a:solidFill>
                  <a:schemeClr val="tx1"/>
                </a:solidFill>
                <a:latin typeface="Arial" charset="0"/>
              </a:defRPr>
            </a:lvl8pPr>
            <a:lvl9pPr marL="3886200" indent="-228600" algn="r" eaLnBrk="0" fontAlgn="base" hangingPunct="0">
              <a:spcBef>
                <a:spcPct val="20000"/>
              </a:spcBef>
              <a:spcAft>
                <a:spcPct val="0"/>
              </a:spcAft>
              <a:buClr>
                <a:srgbClr val="FFFF00"/>
              </a:buClr>
              <a:buSzPct val="80000"/>
              <a:buFont typeface="Wingdings" pitchFamily="2" charset="2"/>
              <a:defRPr sz="2400">
                <a:solidFill>
                  <a:schemeClr val="tx1"/>
                </a:solidFill>
                <a:latin typeface="Arial" charset="0"/>
              </a:defRPr>
            </a:lvl9pPr>
          </a:lstStyle>
          <a:p>
            <a:pPr eaLnBrk="1" hangingPunct="1"/>
            <a:fld id="{FCEB2835-2162-4007-980F-D51421DD17BC}" type="slidenum">
              <a:rPr lang="en-US" sz="1200" smtClean="0">
                <a:solidFill>
                  <a:srgbClr val="FFFFFF"/>
                </a:solidFill>
              </a:rPr>
              <a:pPr eaLnBrk="1" hangingPunct="1"/>
              <a:t>3</a:t>
            </a:fld>
            <a:endParaRPr lang="en-US" sz="1200" smtClean="0">
              <a:solidFill>
                <a:srgbClr val="FFFFFF"/>
              </a:solidFill>
            </a:endParaRPr>
          </a:p>
        </p:txBody>
      </p:sp>
    </p:spTree>
    <p:extLst>
      <p:ext uri="{BB962C8B-B14F-4D97-AF65-F5344CB8AC3E}">
        <p14:creationId xmlns:p14="http://schemas.microsoft.com/office/powerpoint/2010/main" val="12728515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162800" cy="990600"/>
          </a:xfrm>
        </p:spPr>
        <p:txBody>
          <a:bodyPr/>
          <a:lstStyle/>
          <a:p>
            <a:r>
              <a:rPr lang="en-US" b="1" dirty="0" smtClean="0"/>
              <a:t>Strategy: Ultimate Goal</a:t>
            </a:r>
            <a:endParaRPr lang="en-US" b="1" dirty="0"/>
          </a:p>
        </p:txBody>
      </p:sp>
      <p:sp>
        <p:nvSpPr>
          <p:cNvPr id="3" name="Content Placeholder 2"/>
          <p:cNvSpPr>
            <a:spLocks noGrp="1"/>
          </p:cNvSpPr>
          <p:nvPr>
            <p:ph idx="1"/>
          </p:nvPr>
        </p:nvSpPr>
        <p:spPr>
          <a:xfrm>
            <a:off x="685800" y="1219200"/>
            <a:ext cx="7924800" cy="4724400"/>
          </a:xfrm>
        </p:spPr>
        <p:txBody>
          <a:bodyPr/>
          <a:lstStyle/>
          <a:p>
            <a:r>
              <a:rPr lang="en-US" b="1" dirty="0" smtClean="0"/>
              <a:t>We want Fermilab to play </a:t>
            </a:r>
            <a:r>
              <a:rPr lang="en-US" b="1" dirty="0"/>
              <a:t>a leading role in applying accelerator technology to society’s </a:t>
            </a:r>
            <a:r>
              <a:rPr lang="en-US" b="1" dirty="0" smtClean="0"/>
              <a:t>problems</a:t>
            </a:r>
          </a:p>
          <a:p>
            <a:r>
              <a:rPr lang="en-US" b="1" dirty="0" smtClean="0"/>
              <a:t>In ten years we want…</a:t>
            </a:r>
          </a:p>
          <a:p>
            <a:pPr lvl="1">
              <a:buFont typeface="Arial" pitchFamily="34" charset="0"/>
              <a:buChar char="•"/>
            </a:pPr>
            <a:r>
              <a:rPr lang="en-US" dirty="0"/>
              <a:t>IARC is busy and self-sustaining with an active industrial/lab/ university program</a:t>
            </a:r>
          </a:p>
          <a:p>
            <a:pPr lvl="1">
              <a:buFont typeface="Arial" pitchFamily="34" charset="0"/>
              <a:buChar char="•"/>
            </a:pPr>
            <a:r>
              <a:rPr lang="en-US" dirty="0"/>
              <a:t>The program has acquired substantial support from OHEP on stewardship activities.</a:t>
            </a:r>
          </a:p>
          <a:p>
            <a:pPr lvl="1">
              <a:buFont typeface="Arial" pitchFamily="34" charset="0"/>
              <a:buChar char="•"/>
            </a:pPr>
            <a:r>
              <a:rPr lang="en-US" dirty="0"/>
              <a:t>Bringing in substantial funding (&gt;5% of laboratory funding) from non-HEP sources </a:t>
            </a:r>
          </a:p>
          <a:p>
            <a:pPr lvl="1">
              <a:buFont typeface="Arial" pitchFamily="34" charset="0"/>
              <a:buChar char="•"/>
            </a:pPr>
            <a:r>
              <a:rPr lang="en-US" dirty="0"/>
              <a:t>We can point to patents and spin-offs from Fermilab activities and IARC</a:t>
            </a:r>
          </a:p>
          <a:p>
            <a:pPr lvl="1">
              <a:buFont typeface="Arial" pitchFamily="34" charset="0"/>
              <a:buChar char="•"/>
            </a:pPr>
            <a:r>
              <a:rPr lang="en-US" dirty="0"/>
              <a:t>Technology and expertise is deployed, where we can make an impact, beyond particle physics (ITER, ADS, medicine, …)</a:t>
            </a:r>
          </a:p>
          <a:p>
            <a:endParaRPr lang="en-US" dirty="0"/>
          </a:p>
        </p:txBody>
      </p:sp>
      <p:sp>
        <p:nvSpPr>
          <p:cNvPr id="4" name="Footer Placeholder 3"/>
          <p:cNvSpPr>
            <a:spLocks noGrp="1"/>
          </p:cNvSpPr>
          <p:nvPr>
            <p:ph type="ftr" sz="quarter" idx="10"/>
          </p:nvPr>
        </p:nvSpPr>
        <p:spPr/>
        <p:txBody>
          <a:bodyPr/>
          <a:lstStyle/>
          <a:p>
            <a:pPr>
              <a:defRPr/>
            </a:pPr>
            <a:r>
              <a:rPr lang="en-US" smtClean="0"/>
              <a:t>S. Henderson, October 27, 2011</a:t>
            </a:r>
            <a:endParaRPr lang="en-US"/>
          </a:p>
        </p:txBody>
      </p:sp>
    </p:spTree>
    <p:extLst>
      <p:ext uri="{BB962C8B-B14F-4D97-AF65-F5344CB8AC3E}">
        <p14:creationId xmlns:p14="http://schemas.microsoft.com/office/powerpoint/2010/main" val="2876608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76200"/>
            <a:ext cx="7391400" cy="762000"/>
          </a:xfrm>
        </p:spPr>
        <p:txBody>
          <a:bodyPr/>
          <a:lstStyle/>
          <a:p>
            <a:r>
              <a:rPr lang="en-US" b="1" smtClean="0"/>
              <a:t>Potential non-HEP Activities Are in Four Categories</a:t>
            </a:r>
          </a:p>
        </p:txBody>
      </p:sp>
      <p:sp>
        <p:nvSpPr>
          <p:cNvPr id="7171" name="Content Placeholder 2"/>
          <p:cNvSpPr>
            <a:spLocks noGrp="1"/>
          </p:cNvSpPr>
          <p:nvPr>
            <p:ph idx="1"/>
          </p:nvPr>
        </p:nvSpPr>
        <p:spPr>
          <a:xfrm>
            <a:off x="152400" y="838200"/>
            <a:ext cx="8763000" cy="5181600"/>
          </a:xfrm>
        </p:spPr>
        <p:txBody>
          <a:bodyPr/>
          <a:lstStyle/>
          <a:p>
            <a:pPr marL="457200" indent="-457200">
              <a:buFontTx/>
              <a:buAutoNum type="arabicPeriod"/>
            </a:pPr>
            <a:r>
              <a:rPr lang="en-US" sz="2000" dirty="0" smtClean="0"/>
              <a:t>Collaboration on DOE-funded, non-HEP construction projects where Fermilab staff can bring unique capabilities. </a:t>
            </a:r>
          </a:p>
          <a:p>
            <a:pPr lvl="1"/>
            <a:r>
              <a:rPr lang="en-US" sz="1800" dirty="0" smtClean="0"/>
              <a:t>DOE construction projects that can benefit from </a:t>
            </a:r>
            <a:r>
              <a:rPr lang="en-US" sz="1800" dirty="0" err="1" smtClean="0"/>
              <a:t>Fermilab’s</a:t>
            </a:r>
            <a:r>
              <a:rPr lang="en-US" sz="1800" dirty="0" smtClean="0"/>
              <a:t> strengths in specific technology, </a:t>
            </a:r>
            <a:r>
              <a:rPr lang="en-US" sz="1800" dirty="0" smtClean="0"/>
              <a:t>like SRF, HFM, …</a:t>
            </a:r>
          </a:p>
          <a:p>
            <a:pPr lvl="1"/>
            <a:r>
              <a:rPr lang="en-US" sz="1800" dirty="0" smtClean="0"/>
              <a:t>Specific </a:t>
            </a:r>
            <a:r>
              <a:rPr lang="en-US" sz="1800" dirty="0" smtClean="0"/>
              <a:t>examples include SRF-related construction or support for FRIB, SC magnet technology and support for US-ITER</a:t>
            </a:r>
          </a:p>
          <a:p>
            <a:pPr marL="457200" indent="-457200">
              <a:buFontTx/>
              <a:buAutoNum type="arabicPeriod"/>
            </a:pPr>
            <a:r>
              <a:rPr lang="en-US" sz="2000" dirty="0" smtClean="0"/>
              <a:t>Work on other DOE-funded, non-HEP programs</a:t>
            </a:r>
          </a:p>
          <a:p>
            <a:pPr lvl="1"/>
            <a:r>
              <a:rPr lang="en-US" sz="1800" dirty="0" smtClean="0"/>
              <a:t>Examples include </a:t>
            </a:r>
          </a:p>
          <a:p>
            <a:pPr lvl="2">
              <a:buClr>
                <a:srgbClr val="F4F4F4"/>
              </a:buClr>
            </a:pPr>
            <a:r>
              <a:rPr lang="en-US" sz="1800" dirty="0" smtClean="0"/>
              <a:t>Providing irradiation capability for Nuclear Energy programs with the Project-X </a:t>
            </a:r>
            <a:r>
              <a:rPr lang="en-US" sz="1800" dirty="0" err="1" smtClean="0"/>
              <a:t>linac</a:t>
            </a:r>
            <a:r>
              <a:rPr lang="en-US" sz="1800" dirty="0" smtClean="0"/>
              <a:t>, </a:t>
            </a:r>
          </a:p>
          <a:p>
            <a:pPr lvl="2">
              <a:buClr>
                <a:srgbClr val="F4F4F4"/>
              </a:buClr>
            </a:pPr>
            <a:r>
              <a:rPr lang="en-US" sz="1800" dirty="0" smtClean="0"/>
              <a:t>Accelerator-Driven Systems technology development for Nuclear Energy programs</a:t>
            </a:r>
          </a:p>
          <a:p>
            <a:pPr lvl="2">
              <a:buClr>
                <a:srgbClr val="F4F4F4"/>
              </a:buClr>
            </a:pPr>
            <a:r>
              <a:rPr lang="en-US" sz="1800" dirty="0" smtClean="0"/>
              <a:t>Performing BES-relevant FEL R&amp;D at NML</a:t>
            </a:r>
          </a:p>
          <a:p>
            <a:pPr lvl="2">
              <a:buClr>
                <a:srgbClr val="F4F4F4"/>
              </a:buClr>
            </a:pPr>
            <a:r>
              <a:rPr lang="en-US" sz="1800" dirty="0" smtClean="0"/>
              <a:t>Developing an FEL </a:t>
            </a:r>
            <a:r>
              <a:rPr lang="en-US" sz="1800" dirty="0" err="1" smtClean="0"/>
              <a:t>beamline</a:t>
            </a:r>
            <a:r>
              <a:rPr lang="en-US" sz="1800" dirty="0" smtClean="0"/>
              <a:t> at NML or an ultimate storage-ring for basic energy sciences</a:t>
            </a:r>
          </a:p>
          <a:p>
            <a:pPr lvl="2">
              <a:buClr>
                <a:srgbClr val="F4F4F4"/>
              </a:buClr>
            </a:pPr>
            <a:r>
              <a:rPr lang="en-US" sz="1800" dirty="0" smtClean="0"/>
              <a:t>Pursuing energy-related research utilizing superconducting technology: superconducting electrical power transmission, wind turbines, etc.</a:t>
            </a:r>
          </a:p>
          <a:p>
            <a:pPr lvl="2">
              <a:buClr>
                <a:srgbClr val="F4F4F4"/>
              </a:buClr>
            </a:pPr>
            <a:r>
              <a:rPr lang="en-US" sz="1800" dirty="0" smtClean="0"/>
              <a:t>Work on a NNSA-funded proton-radiography </a:t>
            </a:r>
            <a:endParaRPr lang="en-US" dirty="0" smtClean="0"/>
          </a:p>
          <a:p>
            <a:pPr marL="457200" indent="-457200"/>
            <a:endParaRPr lang="en-US" sz="2000" dirty="0" smtClean="0"/>
          </a:p>
        </p:txBody>
      </p:sp>
      <p:sp>
        <p:nvSpPr>
          <p:cNvPr id="717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r" eaLnBrk="0" fontAlgn="base" hangingPunct="0">
              <a:spcBef>
                <a:spcPct val="20000"/>
              </a:spcBef>
              <a:spcAft>
                <a:spcPct val="0"/>
              </a:spcAft>
              <a:buClr>
                <a:srgbClr val="FFFF00"/>
              </a:buClr>
              <a:buSzPct val="80000"/>
              <a:buFont typeface="Wingdings" pitchFamily="2" charset="2"/>
              <a:defRPr sz="2400">
                <a:solidFill>
                  <a:schemeClr val="tx1"/>
                </a:solidFill>
                <a:latin typeface="Arial" charset="0"/>
              </a:defRPr>
            </a:lvl6pPr>
            <a:lvl7pPr marL="2971800" indent="-228600" algn="r" eaLnBrk="0" fontAlgn="base" hangingPunct="0">
              <a:spcBef>
                <a:spcPct val="20000"/>
              </a:spcBef>
              <a:spcAft>
                <a:spcPct val="0"/>
              </a:spcAft>
              <a:buClr>
                <a:srgbClr val="FFFF00"/>
              </a:buClr>
              <a:buSzPct val="80000"/>
              <a:buFont typeface="Wingdings" pitchFamily="2" charset="2"/>
              <a:defRPr sz="2400">
                <a:solidFill>
                  <a:schemeClr val="tx1"/>
                </a:solidFill>
                <a:latin typeface="Arial" charset="0"/>
              </a:defRPr>
            </a:lvl7pPr>
            <a:lvl8pPr marL="3429000" indent="-228600" algn="r" eaLnBrk="0" fontAlgn="base" hangingPunct="0">
              <a:spcBef>
                <a:spcPct val="20000"/>
              </a:spcBef>
              <a:spcAft>
                <a:spcPct val="0"/>
              </a:spcAft>
              <a:buClr>
                <a:srgbClr val="FFFF00"/>
              </a:buClr>
              <a:buSzPct val="80000"/>
              <a:buFont typeface="Wingdings" pitchFamily="2" charset="2"/>
              <a:defRPr sz="2400">
                <a:solidFill>
                  <a:schemeClr val="tx1"/>
                </a:solidFill>
                <a:latin typeface="Arial" charset="0"/>
              </a:defRPr>
            </a:lvl8pPr>
            <a:lvl9pPr marL="3886200" indent="-228600" algn="r" eaLnBrk="0" fontAlgn="base" hangingPunct="0">
              <a:spcBef>
                <a:spcPct val="20000"/>
              </a:spcBef>
              <a:spcAft>
                <a:spcPct val="0"/>
              </a:spcAft>
              <a:buClr>
                <a:srgbClr val="FFFF00"/>
              </a:buClr>
              <a:buSzPct val="80000"/>
              <a:buFont typeface="Wingdings" pitchFamily="2" charset="2"/>
              <a:defRPr sz="2400">
                <a:solidFill>
                  <a:schemeClr val="tx1"/>
                </a:solidFill>
                <a:latin typeface="Arial" charset="0"/>
              </a:defRPr>
            </a:lvl9pPr>
          </a:lstStyle>
          <a:p>
            <a:pPr eaLnBrk="1" hangingPunct="1"/>
            <a:fld id="{7B6C643A-D0D7-428A-8EB0-C56C76AEB86D}" type="slidenum">
              <a:rPr lang="en-US" sz="1200" smtClean="0">
                <a:solidFill>
                  <a:srgbClr val="FFFFFF"/>
                </a:solidFill>
              </a:rPr>
              <a:pPr eaLnBrk="1" hangingPunct="1"/>
              <a:t>5</a:t>
            </a:fld>
            <a:endParaRPr lang="en-US" sz="1200" smtClean="0">
              <a:solidFill>
                <a:srgbClr val="FFFFFF"/>
              </a:solidFill>
            </a:endParaRPr>
          </a:p>
        </p:txBody>
      </p:sp>
    </p:spTree>
    <p:extLst>
      <p:ext uri="{BB962C8B-B14F-4D97-AF65-F5344CB8AC3E}">
        <p14:creationId xmlns:p14="http://schemas.microsoft.com/office/powerpoint/2010/main" val="40733011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76200"/>
            <a:ext cx="7391400" cy="762000"/>
          </a:xfrm>
        </p:spPr>
        <p:txBody>
          <a:bodyPr/>
          <a:lstStyle/>
          <a:p>
            <a:r>
              <a:rPr lang="en-US" b="1" smtClean="0"/>
              <a:t>Potential non-HEP Activities Are in Four Categories (cont’d)</a:t>
            </a:r>
          </a:p>
        </p:txBody>
      </p:sp>
      <p:sp>
        <p:nvSpPr>
          <p:cNvPr id="8195" name="Content Placeholder 2"/>
          <p:cNvSpPr>
            <a:spLocks noGrp="1"/>
          </p:cNvSpPr>
          <p:nvPr>
            <p:ph idx="1"/>
          </p:nvPr>
        </p:nvSpPr>
        <p:spPr>
          <a:xfrm>
            <a:off x="152400" y="990600"/>
            <a:ext cx="8763000" cy="5181600"/>
          </a:xfrm>
        </p:spPr>
        <p:txBody>
          <a:bodyPr/>
          <a:lstStyle/>
          <a:p>
            <a:pPr marL="457200" indent="-457200">
              <a:buFontTx/>
              <a:buAutoNum type="arabicPeriod" startAt="3"/>
            </a:pPr>
            <a:r>
              <a:rPr lang="en-US" sz="2000" dirty="0"/>
              <a:t>W</a:t>
            </a:r>
            <a:r>
              <a:rPr lang="en-US" sz="2000" dirty="0" smtClean="0"/>
              <a:t>ork </a:t>
            </a:r>
            <a:r>
              <a:rPr lang="en-US" sz="2000" dirty="0" smtClean="0"/>
              <a:t>(WFO) for non-DOE federal entities that seek unique expertise from Fermilab staff.  </a:t>
            </a:r>
          </a:p>
          <a:p>
            <a:pPr lvl="1"/>
            <a:r>
              <a:rPr lang="en-US" sz="1800" dirty="0" smtClean="0"/>
              <a:t>Examples include </a:t>
            </a:r>
          </a:p>
          <a:p>
            <a:pPr lvl="2">
              <a:buClr>
                <a:srgbClr val="F4F4F4"/>
              </a:buClr>
            </a:pPr>
            <a:r>
              <a:rPr lang="en-US" sz="1800" dirty="0" smtClean="0"/>
              <a:t>Development of accelerator technology for interrogation and cargo inspection or development of sensor technology.   Potential customers are Defense Threat Reduction Agency (DTRA) or Dept. of Homeland Security (DHS) for national security applications.</a:t>
            </a:r>
          </a:p>
          <a:p>
            <a:pPr lvl="2">
              <a:buClr>
                <a:srgbClr val="F4F4F4"/>
              </a:buClr>
            </a:pPr>
            <a:r>
              <a:rPr lang="en-US" sz="1800" dirty="0" smtClean="0"/>
              <a:t>Development of compact sources (DHS, DTRA, DARPA)</a:t>
            </a:r>
          </a:p>
          <a:p>
            <a:pPr lvl="2">
              <a:buClr>
                <a:srgbClr val="F4F4F4"/>
              </a:buClr>
            </a:pPr>
            <a:r>
              <a:rPr lang="en-US" sz="1800" dirty="0" smtClean="0"/>
              <a:t>Research related to Environmental Programs for water treatment and flue-gas treatment using high-power electron accelerators</a:t>
            </a:r>
          </a:p>
          <a:p>
            <a:pPr lvl="2">
              <a:buClr>
                <a:srgbClr val="F4F4F4"/>
              </a:buClr>
            </a:pPr>
            <a:r>
              <a:rPr lang="en-US" sz="1800" dirty="0" smtClean="0"/>
              <a:t>Development of a federally-funded light-ion therapy facility</a:t>
            </a:r>
            <a:endParaRPr lang="en-US" sz="1600" dirty="0" smtClean="0"/>
          </a:p>
          <a:p>
            <a:pPr marL="457200" indent="-457200">
              <a:buFontTx/>
              <a:buAutoNum type="arabicPeriod" startAt="3"/>
            </a:pPr>
            <a:r>
              <a:rPr lang="en-US" sz="2000" dirty="0"/>
              <a:t>W</a:t>
            </a:r>
            <a:r>
              <a:rPr lang="en-US" sz="2000" dirty="0" smtClean="0"/>
              <a:t>ork </a:t>
            </a:r>
            <a:r>
              <a:rPr lang="en-US" sz="2000" dirty="0" smtClean="0"/>
              <a:t>(WFO) </a:t>
            </a:r>
            <a:r>
              <a:rPr lang="en-US" sz="2000" dirty="0" smtClean="0"/>
              <a:t>for/with </a:t>
            </a:r>
            <a:r>
              <a:rPr lang="en-US" sz="2000" dirty="0" smtClean="0"/>
              <a:t>the private sector utilizing either laboratory personnel or unique infrastructure capabilities that are difficult to reproduce in the private sector.  </a:t>
            </a:r>
          </a:p>
          <a:p>
            <a:pPr lvl="1"/>
            <a:r>
              <a:rPr lang="en-US" sz="1800" dirty="0" smtClean="0"/>
              <a:t>Examples include providing infrastructure and support for technology development at IARC, performing accelerator design activities for a medical accelerator, SBIR support work, etc.</a:t>
            </a:r>
          </a:p>
          <a:p>
            <a:pPr marL="457200" indent="-457200"/>
            <a:endParaRPr lang="en-US" sz="2000" dirty="0" smtClean="0"/>
          </a:p>
          <a:p>
            <a:pPr marL="457200" indent="-457200"/>
            <a:endParaRPr lang="en-US" sz="2000" dirty="0" smtClean="0"/>
          </a:p>
        </p:txBody>
      </p:sp>
      <p:sp>
        <p:nvSpPr>
          <p:cNvPr id="819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r" eaLnBrk="0" fontAlgn="base" hangingPunct="0">
              <a:spcBef>
                <a:spcPct val="20000"/>
              </a:spcBef>
              <a:spcAft>
                <a:spcPct val="0"/>
              </a:spcAft>
              <a:buClr>
                <a:srgbClr val="FFFF00"/>
              </a:buClr>
              <a:buSzPct val="80000"/>
              <a:buFont typeface="Wingdings" pitchFamily="2" charset="2"/>
              <a:defRPr sz="2400">
                <a:solidFill>
                  <a:schemeClr val="tx1"/>
                </a:solidFill>
                <a:latin typeface="Arial" charset="0"/>
              </a:defRPr>
            </a:lvl6pPr>
            <a:lvl7pPr marL="2971800" indent="-228600" algn="r" eaLnBrk="0" fontAlgn="base" hangingPunct="0">
              <a:spcBef>
                <a:spcPct val="20000"/>
              </a:spcBef>
              <a:spcAft>
                <a:spcPct val="0"/>
              </a:spcAft>
              <a:buClr>
                <a:srgbClr val="FFFF00"/>
              </a:buClr>
              <a:buSzPct val="80000"/>
              <a:buFont typeface="Wingdings" pitchFamily="2" charset="2"/>
              <a:defRPr sz="2400">
                <a:solidFill>
                  <a:schemeClr val="tx1"/>
                </a:solidFill>
                <a:latin typeface="Arial" charset="0"/>
              </a:defRPr>
            </a:lvl7pPr>
            <a:lvl8pPr marL="3429000" indent="-228600" algn="r" eaLnBrk="0" fontAlgn="base" hangingPunct="0">
              <a:spcBef>
                <a:spcPct val="20000"/>
              </a:spcBef>
              <a:spcAft>
                <a:spcPct val="0"/>
              </a:spcAft>
              <a:buClr>
                <a:srgbClr val="FFFF00"/>
              </a:buClr>
              <a:buSzPct val="80000"/>
              <a:buFont typeface="Wingdings" pitchFamily="2" charset="2"/>
              <a:defRPr sz="2400">
                <a:solidFill>
                  <a:schemeClr val="tx1"/>
                </a:solidFill>
                <a:latin typeface="Arial" charset="0"/>
              </a:defRPr>
            </a:lvl8pPr>
            <a:lvl9pPr marL="3886200" indent="-228600" algn="r" eaLnBrk="0" fontAlgn="base" hangingPunct="0">
              <a:spcBef>
                <a:spcPct val="20000"/>
              </a:spcBef>
              <a:spcAft>
                <a:spcPct val="0"/>
              </a:spcAft>
              <a:buClr>
                <a:srgbClr val="FFFF00"/>
              </a:buClr>
              <a:buSzPct val="80000"/>
              <a:buFont typeface="Wingdings" pitchFamily="2" charset="2"/>
              <a:defRPr sz="2400">
                <a:solidFill>
                  <a:schemeClr val="tx1"/>
                </a:solidFill>
                <a:latin typeface="Arial" charset="0"/>
              </a:defRPr>
            </a:lvl9pPr>
          </a:lstStyle>
          <a:p>
            <a:pPr eaLnBrk="1" hangingPunct="1"/>
            <a:fld id="{95DC5DEF-A5AD-490F-9E95-DDECC78A7133}" type="slidenum">
              <a:rPr lang="en-US" sz="1200" smtClean="0">
                <a:solidFill>
                  <a:srgbClr val="FFFFFF"/>
                </a:solidFill>
              </a:rPr>
              <a:pPr eaLnBrk="1" hangingPunct="1"/>
              <a:t>6</a:t>
            </a:fld>
            <a:endParaRPr lang="en-US" sz="1200" smtClean="0">
              <a:solidFill>
                <a:srgbClr val="FFFFFF"/>
              </a:solidFill>
            </a:endParaRPr>
          </a:p>
        </p:txBody>
      </p:sp>
    </p:spTree>
    <p:extLst>
      <p:ext uri="{BB962C8B-B14F-4D97-AF65-F5344CB8AC3E}">
        <p14:creationId xmlns:p14="http://schemas.microsoft.com/office/powerpoint/2010/main" val="30449510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a:t>
            </a:r>
            <a:endParaRPr lang="en-US" dirty="0"/>
          </a:p>
        </p:txBody>
      </p:sp>
      <p:sp>
        <p:nvSpPr>
          <p:cNvPr id="3" name="Content Placeholder 2"/>
          <p:cNvSpPr>
            <a:spLocks noGrp="1"/>
          </p:cNvSpPr>
          <p:nvPr>
            <p:ph idx="1"/>
          </p:nvPr>
        </p:nvSpPr>
        <p:spPr/>
        <p:txBody>
          <a:bodyPr/>
          <a:lstStyle/>
          <a:p>
            <a:r>
              <a:rPr lang="en-US" dirty="0" smtClean="0"/>
              <a:t>Cultural shifts are required: this work is different from our usual work</a:t>
            </a:r>
          </a:p>
          <a:p>
            <a:pPr lvl="1"/>
            <a:r>
              <a:rPr lang="en-US" dirty="0" smtClean="0"/>
              <a:t>requires an entrepreneurial spirit</a:t>
            </a:r>
          </a:p>
          <a:p>
            <a:pPr lvl="1"/>
            <a:r>
              <a:rPr lang="en-US" dirty="0"/>
              <a:t>r</a:t>
            </a:r>
            <a:r>
              <a:rPr lang="en-US" dirty="0" smtClean="0"/>
              <a:t>equires “selling” our capabilities</a:t>
            </a:r>
          </a:p>
          <a:p>
            <a:pPr lvl="1"/>
            <a:r>
              <a:rPr lang="en-US" dirty="0" smtClean="0"/>
              <a:t>Requires developing and </a:t>
            </a:r>
            <a:r>
              <a:rPr lang="en-US" dirty="0" err="1" smtClean="0"/>
              <a:t>nuturing</a:t>
            </a:r>
            <a:r>
              <a:rPr lang="en-US" dirty="0" smtClean="0"/>
              <a:t> a program</a:t>
            </a:r>
          </a:p>
          <a:p>
            <a:r>
              <a:rPr lang="en-US" dirty="0" smtClean="0"/>
              <a:t>Some laboratory processes are not set up for efficient engagement with industry</a:t>
            </a:r>
            <a:endParaRPr lang="en-US" dirty="0"/>
          </a:p>
        </p:txBody>
      </p:sp>
      <p:sp>
        <p:nvSpPr>
          <p:cNvPr id="4" name="Footer Placeholder 3"/>
          <p:cNvSpPr>
            <a:spLocks noGrp="1"/>
          </p:cNvSpPr>
          <p:nvPr>
            <p:ph type="ftr" sz="quarter" idx="10"/>
          </p:nvPr>
        </p:nvSpPr>
        <p:spPr/>
        <p:txBody>
          <a:bodyPr/>
          <a:lstStyle/>
          <a:p>
            <a:pPr>
              <a:defRPr/>
            </a:pPr>
            <a:r>
              <a:rPr lang="en-US" smtClean="0"/>
              <a:t>S. Henderson, October 27, 2011</a:t>
            </a:r>
            <a:endParaRPr lang="en-US"/>
          </a:p>
        </p:txBody>
      </p:sp>
    </p:spTree>
    <p:extLst>
      <p:ext uri="{BB962C8B-B14F-4D97-AF65-F5344CB8AC3E}">
        <p14:creationId xmlns:p14="http://schemas.microsoft.com/office/powerpoint/2010/main" val="3475155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Near-term and Mid-term plans</a:t>
            </a:r>
            <a:endParaRPr lang="en-US" dirty="0"/>
          </a:p>
        </p:txBody>
      </p:sp>
      <p:sp>
        <p:nvSpPr>
          <p:cNvPr id="3" name="Content Placeholder 2"/>
          <p:cNvSpPr>
            <a:spLocks noGrp="1"/>
          </p:cNvSpPr>
          <p:nvPr>
            <p:ph idx="1"/>
          </p:nvPr>
        </p:nvSpPr>
        <p:spPr>
          <a:xfrm>
            <a:off x="609600" y="990600"/>
            <a:ext cx="7924800" cy="4724400"/>
          </a:xfrm>
        </p:spPr>
        <p:txBody>
          <a:bodyPr/>
          <a:lstStyle/>
          <a:p>
            <a:r>
              <a:rPr lang="en-US" dirty="0" smtClean="0"/>
              <a:t>FY12</a:t>
            </a:r>
          </a:p>
          <a:p>
            <a:pPr lvl="1"/>
            <a:r>
              <a:rPr lang="en-US" dirty="0" smtClean="0"/>
              <a:t>Form Accelerator Applications Steering Group – done</a:t>
            </a:r>
          </a:p>
          <a:p>
            <a:pPr lvl="1"/>
            <a:r>
              <a:rPr lang="en-US" dirty="0" smtClean="0"/>
              <a:t>Educate “ourselves” on i) funding opportunities, ii) scientific and research needs, iii) other labs that have been successful in this</a:t>
            </a:r>
          </a:p>
          <a:p>
            <a:pPr lvl="1"/>
            <a:r>
              <a:rPr lang="en-US" dirty="0" smtClean="0"/>
              <a:t>Organize a “Partnership Workshop” bringing together funding agency program managers, industry, Fermilab, other labs and universities to</a:t>
            </a:r>
          </a:p>
          <a:p>
            <a:pPr lvl="2"/>
            <a:r>
              <a:rPr lang="en-US" dirty="0" smtClean="0"/>
              <a:t>Display Fermilab and IARC’s capabilities</a:t>
            </a:r>
          </a:p>
          <a:p>
            <a:pPr lvl="2"/>
            <a:r>
              <a:rPr lang="en-US" dirty="0" smtClean="0"/>
              <a:t>Explore opportunities with funding agencies and industry</a:t>
            </a:r>
          </a:p>
          <a:p>
            <a:pPr lvl="1"/>
            <a:r>
              <a:rPr lang="en-US" dirty="0" smtClean="0"/>
              <a:t>Brief DOE/OHEP on Applications program and opportunities</a:t>
            </a:r>
          </a:p>
          <a:p>
            <a:pPr lvl="1"/>
            <a:r>
              <a:rPr lang="en-US" dirty="0" smtClean="0"/>
              <a:t>Formulate the IARC Business Plan including</a:t>
            </a:r>
          </a:p>
          <a:p>
            <a:pPr lvl="2"/>
            <a:r>
              <a:rPr lang="en-US" dirty="0" smtClean="0"/>
              <a:t>Funding model</a:t>
            </a:r>
          </a:p>
          <a:p>
            <a:pPr lvl="2"/>
            <a:r>
              <a:rPr lang="en-US" dirty="0" smtClean="0"/>
              <a:t>Operating rules: ES&amp;H, technical support, IP, legal, …</a:t>
            </a:r>
            <a:endParaRPr lang="en-US" dirty="0"/>
          </a:p>
        </p:txBody>
      </p:sp>
      <p:sp>
        <p:nvSpPr>
          <p:cNvPr id="4" name="Footer Placeholder 3"/>
          <p:cNvSpPr>
            <a:spLocks noGrp="1"/>
          </p:cNvSpPr>
          <p:nvPr>
            <p:ph type="ftr" sz="quarter" idx="10"/>
          </p:nvPr>
        </p:nvSpPr>
        <p:spPr/>
        <p:txBody>
          <a:bodyPr/>
          <a:lstStyle/>
          <a:p>
            <a:pPr>
              <a:defRPr/>
            </a:pPr>
            <a:r>
              <a:rPr lang="en-US" smtClean="0"/>
              <a:t>S. Henderson, October 27, 2011</a:t>
            </a:r>
            <a:endParaRPr lang="en-US"/>
          </a:p>
        </p:txBody>
      </p:sp>
    </p:spTree>
    <p:extLst>
      <p:ext uri="{BB962C8B-B14F-4D97-AF65-F5344CB8AC3E}">
        <p14:creationId xmlns:p14="http://schemas.microsoft.com/office/powerpoint/2010/main" val="1817102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Near Term and Midterm plans</a:t>
            </a:r>
            <a:endParaRPr lang="en-US" dirty="0"/>
          </a:p>
        </p:txBody>
      </p:sp>
      <p:sp>
        <p:nvSpPr>
          <p:cNvPr id="3" name="Content Placeholder 2"/>
          <p:cNvSpPr>
            <a:spLocks noGrp="1"/>
          </p:cNvSpPr>
          <p:nvPr>
            <p:ph idx="1"/>
          </p:nvPr>
        </p:nvSpPr>
        <p:spPr/>
        <p:txBody>
          <a:bodyPr/>
          <a:lstStyle/>
          <a:p>
            <a:r>
              <a:rPr lang="en-US" dirty="0" smtClean="0"/>
              <a:t>FY13 and FY14</a:t>
            </a:r>
          </a:p>
          <a:p>
            <a:pPr lvl="1"/>
            <a:r>
              <a:rPr lang="en-US" dirty="0" smtClean="0"/>
              <a:t>BOD on IARC building Fall 2013</a:t>
            </a:r>
          </a:p>
          <a:p>
            <a:pPr lvl="1"/>
            <a:r>
              <a:rPr lang="en-US" dirty="0" smtClean="0"/>
              <a:t>Hire/appoint Applications Program Manager</a:t>
            </a:r>
          </a:p>
          <a:p>
            <a:pPr lvl="1"/>
            <a:r>
              <a:rPr lang="en-US" dirty="0" smtClean="0"/>
              <a:t>Begin </a:t>
            </a:r>
            <a:r>
              <a:rPr lang="en-US" dirty="0" err="1" smtClean="0"/>
              <a:t>buildout</a:t>
            </a:r>
            <a:r>
              <a:rPr lang="en-US" dirty="0" smtClean="0"/>
              <a:t> of technical spaces</a:t>
            </a:r>
          </a:p>
          <a:p>
            <a:pPr lvl="1"/>
            <a:r>
              <a:rPr lang="en-US" dirty="0" smtClean="0"/>
              <a:t>Line up first occupants and initial program</a:t>
            </a:r>
            <a:endParaRPr lang="en-US" dirty="0"/>
          </a:p>
        </p:txBody>
      </p:sp>
      <p:sp>
        <p:nvSpPr>
          <p:cNvPr id="4" name="Footer Placeholder 3"/>
          <p:cNvSpPr>
            <a:spLocks noGrp="1"/>
          </p:cNvSpPr>
          <p:nvPr>
            <p:ph type="ftr" sz="quarter" idx="10"/>
          </p:nvPr>
        </p:nvSpPr>
        <p:spPr/>
        <p:txBody>
          <a:bodyPr/>
          <a:lstStyle/>
          <a:p>
            <a:pPr>
              <a:defRPr/>
            </a:pPr>
            <a:r>
              <a:rPr lang="en-US" smtClean="0"/>
              <a:t>S. Henderson, October 27, 2011</a:t>
            </a:r>
            <a:endParaRPr lang="en-US"/>
          </a:p>
        </p:txBody>
      </p:sp>
    </p:spTree>
    <p:extLst>
      <p:ext uri="{BB962C8B-B14F-4D97-AF65-F5344CB8AC3E}">
        <p14:creationId xmlns:p14="http://schemas.microsoft.com/office/powerpoint/2010/main" val="1749579681"/>
      </p:ext>
    </p:extLst>
  </p:cSld>
  <p:clrMapOvr>
    <a:masterClrMapping/>
  </p:clrMapOvr>
</p:sld>
</file>

<file path=ppt/theme/theme1.xml><?xml version="1.0" encoding="utf-8"?>
<a:theme xmlns:a="http://schemas.openxmlformats.org/drawingml/2006/main" name="Factory">
  <a:themeElements>
    <a:clrScheme name="Factory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fontScheme name="Factor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20000"/>
          </a:spcBef>
          <a:spcAft>
            <a:spcPct val="0"/>
          </a:spcAft>
          <a:buClr>
            <a:srgbClr val="FFFF00"/>
          </a:buClr>
          <a:buSzPct val="80000"/>
          <a:buFont typeface="Wingdings" pitchFamily="2" charset="2"/>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20000"/>
          </a:spcBef>
          <a:spcAft>
            <a:spcPct val="0"/>
          </a:spcAft>
          <a:buClr>
            <a:srgbClr val="FFFF00"/>
          </a:buClr>
          <a:buSzPct val="80000"/>
          <a:buFont typeface="Wingdings" pitchFamily="2" charset="2"/>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Factory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clrMap bg1="dk2" tx1="lt1" bg2="dk1" tx2="lt2" accent1="accent1" accent2="accent2" accent3="accent3" accent4="accent4" accent5="accent5" accent6="accent6" hlink="hlink" folHlink="folHlink"/>
    </a:extraClrScheme>
    <a:extraClrScheme>
      <a:clrScheme name="Factory 2">
        <a:dk1>
          <a:srgbClr val="000000"/>
        </a:dk1>
        <a:lt1>
          <a:srgbClr val="FFFFCC"/>
        </a:lt1>
        <a:dk2>
          <a:srgbClr val="993300"/>
        </a:dk2>
        <a:lt2>
          <a:srgbClr val="EDE1AF"/>
        </a:lt2>
        <a:accent1>
          <a:srgbClr val="CAC0E2"/>
        </a:accent1>
        <a:accent2>
          <a:srgbClr val="DFC977"/>
        </a:accent2>
        <a:accent3>
          <a:srgbClr val="FFFFE2"/>
        </a:accent3>
        <a:accent4>
          <a:srgbClr val="000000"/>
        </a:accent4>
        <a:accent5>
          <a:srgbClr val="E1DCEE"/>
        </a:accent5>
        <a:accent6>
          <a:srgbClr val="CAB66B"/>
        </a:accent6>
        <a:hlink>
          <a:srgbClr val="660033"/>
        </a:hlink>
        <a:folHlink>
          <a:srgbClr val="993366"/>
        </a:folHlink>
      </a:clrScheme>
      <a:clrMap bg1="lt1" tx1="dk1" bg2="lt2" tx2="dk2" accent1="accent1" accent2="accent2" accent3="accent3" accent4="accent4" accent5="accent5" accent6="accent6" hlink="hlink" folHlink="folHlink"/>
    </a:extraClrScheme>
    <a:extraClrScheme>
      <a:clrScheme name="Factory 3">
        <a:dk1>
          <a:srgbClr val="000000"/>
        </a:dk1>
        <a:lt1>
          <a:srgbClr val="FFFFFF"/>
        </a:lt1>
        <a:dk2>
          <a:srgbClr val="000000"/>
        </a:dk2>
        <a:lt2>
          <a:srgbClr val="EAEAEA"/>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Factory 4">
        <a:dk1>
          <a:srgbClr val="481800"/>
        </a:dk1>
        <a:lt1>
          <a:srgbClr val="EAEAEA"/>
        </a:lt1>
        <a:dk2>
          <a:srgbClr val="762700"/>
        </a:dk2>
        <a:lt2>
          <a:srgbClr val="EBD189"/>
        </a:lt2>
        <a:accent1>
          <a:srgbClr val="FCAB40"/>
        </a:accent1>
        <a:accent2>
          <a:srgbClr val="AD717F"/>
        </a:accent2>
        <a:accent3>
          <a:srgbClr val="BDACAA"/>
        </a:accent3>
        <a:accent4>
          <a:srgbClr val="C8C8C8"/>
        </a:accent4>
        <a:accent5>
          <a:srgbClr val="FDD2AF"/>
        </a:accent5>
        <a:accent6>
          <a:srgbClr val="9C6672"/>
        </a:accent6>
        <a:hlink>
          <a:srgbClr val="FFFF99"/>
        </a:hlink>
        <a:folHlink>
          <a:srgbClr val="CC9900"/>
        </a:folHlink>
      </a:clrScheme>
      <a:clrMap bg1="dk2" tx1="lt1" bg2="dk1" tx2="lt2" accent1="accent1" accent2="accent2" accent3="accent3" accent4="accent4" accent5="accent5" accent6="accent6" hlink="hlink" folHlink="folHlink"/>
    </a:extraClrScheme>
    <a:extraClrScheme>
      <a:clrScheme name="Factory 5">
        <a:dk1>
          <a:srgbClr val="330066"/>
        </a:dk1>
        <a:lt1>
          <a:srgbClr val="EAEAEA"/>
        </a:lt1>
        <a:dk2>
          <a:srgbClr val="4E009C"/>
        </a:dk2>
        <a:lt2>
          <a:srgbClr val="EBD189"/>
        </a:lt2>
        <a:accent1>
          <a:srgbClr val="FCAB40"/>
        </a:accent1>
        <a:accent2>
          <a:srgbClr val="8871BB"/>
        </a:accent2>
        <a:accent3>
          <a:srgbClr val="B2AACB"/>
        </a:accent3>
        <a:accent4>
          <a:srgbClr val="C8C8C8"/>
        </a:accent4>
        <a:accent5>
          <a:srgbClr val="FDD2AF"/>
        </a:accent5>
        <a:accent6>
          <a:srgbClr val="7B66A9"/>
        </a:accent6>
        <a:hlink>
          <a:srgbClr val="99CC00"/>
        </a:hlink>
        <a:folHlink>
          <a:srgbClr val="808000"/>
        </a:folHlink>
      </a:clrScheme>
      <a:clrMap bg1="dk2" tx1="lt1" bg2="dk1" tx2="lt2" accent1="accent1" accent2="accent2" accent3="accent3" accent4="accent4" accent5="accent5" accent6="accent6" hlink="hlink" folHlink="folHlink"/>
    </a:extraClrScheme>
    <a:extraClrScheme>
      <a:clrScheme name="Factory 6">
        <a:dk1>
          <a:srgbClr val="454425"/>
        </a:dk1>
        <a:lt1>
          <a:srgbClr val="EAEAEA"/>
        </a:lt1>
        <a:dk2>
          <a:srgbClr val="4D6A2A"/>
        </a:dk2>
        <a:lt2>
          <a:srgbClr val="EBD189"/>
        </a:lt2>
        <a:accent1>
          <a:srgbClr val="FCAB40"/>
        </a:accent1>
        <a:accent2>
          <a:srgbClr val="A59E79"/>
        </a:accent2>
        <a:accent3>
          <a:srgbClr val="B2B9AC"/>
        </a:accent3>
        <a:accent4>
          <a:srgbClr val="C8C8C8"/>
        </a:accent4>
        <a:accent5>
          <a:srgbClr val="FDD2AF"/>
        </a:accent5>
        <a:accent6>
          <a:srgbClr val="958F6D"/>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Factory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FFCC66"/>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Designs\Factory.pot</Template>
  <TotalTime>4269</TotalTime>
  <Words>771</Words>
  <Application>Microsoft Office PowerPoint</Application>
  <PresentationFormat>On-screen Show (4:3)</PresentationFormat>
  <Paragraphs>76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Factory</vt:lpstr>
      <vt:lpstr>Accelerator Applications and IARC Program   Stuart Henderson Bob Kephart October 28, 2011</vt:lpstr>
      <vt:lpstr>Introduction</vt:lpstr>
      <vt:lpstr>Why Pursue non-HEP Activities?</vt:lpstr>
      <vt:lpstr>Strategy: Ultimate Goal</vt:lpstr>
      <vt:lpstr>Potential non-HEP Activities Are in Four Categories</vt:lpstr>
      <vt:lpstr>Potential non-HEP Activities Are in Four Categories (cont’d)</vt:lpstr>
      <vt:lpstr>Barriers</vt:lpstr>
      <vt:lpstr>Near-term and Mid-term plans</vt:lpstr>
      <vt:lpstr>Near Term and Midterm plans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Important communication talk</dc:title>
  <dc:creator>Young-kee Kim x3384 05917V</dc:creator>
  <cp:lastModifiedBy>Stuart D. Henderson</cp:lastModifiedBy>
  <cp:revision>93</cp:revision>
  <cp:lastPrinted>1601-01-01T00:00:00Z</cp:lastPrinted>
  <dcterms:created xsi:type="dcterms:W3CDTF">2008-08-01T20:03:26Z</dcterms:created>
  <dcterms:modified xsi:type="dcterms:W3CDTF">2011-10-28T20:50:15Z</dcterms:modified>
</cp:coreProperties>
</file>