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9" r:id="rId2"/>
    <p:sldId id="293" r:id="rId3"/>
    <p:sldId id="268" r:id="rId4"/>
    <p:sldId id="294" r:id="rId5"/>
    <p:sldId id="295" r:id="rId6"/>
    <p:sldId id="296" r:id="rId7"/>
    <p:sldId id="297" r:id="rId8"/>
    <p:sldId id="299" r:id="rId9"/>
    <p:sldId id="298" r:id="rId10"/>
    <p:sldId id="292" r:id="rId11"/>
    <p:sldId id="291" r:id="rId12"/>
    <p:sldId id="271" r:id="rId13"/>
    <p:sldId id="300" r:id="rId14"/>
    <p:sldId id="27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60" autoAdjust="0"/>
    <p:restoredTop sz="94660"/>
  </p:normalViewPr>
  <p:slideViewPr>
    <p:cSldViewPr>
      <p:cViewPr varScale="1">
        <p:scale>
          <a:sx n="69" d="100"/>
          <a:sy n="69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431365-05B1-4FE9-83BA-B10EBE34DA77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5F1029-9FBF-4909-A953-C1CEF2CD0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D04B0-EFFD-49E5-B68A-0344686C47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Illinois Accelerator Research Center (IARC)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295400"/>
            <a:ext cx="866972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33800" y="6019800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Kephart</a:t>
            </a:r>
            <a:endParaRPr lang="en-US" dirty="0" smtClean="0"/>
          </a:p>
          <a:p>
            <a:r>
              <a:rPr lang="en-US" dirty="0" err="1" smtClean="0"/>
              <a:t>Fermilab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Opportunity to put substance behind the claim that HEP  is the developer/steward of accelerator technology within the Office of Science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Opportunity to function as a center for accelerator based projects</a:t>
            </a:r>
            <a:r>
              <a:rPr lang="en-US" sz="2400" dirty="0" smtClean="0"/>
              <a:t>   ( e.g. Project X, or other non-HEP Projects in the Office of Science, e.g. NGLS,FRIB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Opportunity for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 to become a National center for accelerator education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Opportunity to establish additional funding sources outside HEP or with industry develop IP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Opportunity to develop technologies that benefit society bringing recognition to HEP and FNAL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Opportunity for </a:t>
            </a:r>
            <a:r>
              <a:rPr lang="en-US" dirty="0" err="1" smtClean="0"/>
              <a:t>Fermilab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95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Fermilab</a:t>
            </a:r>
            <a:r>
              <a:rPr lang="en-US" dirty="0" smtClean="0"/>
              <a:t> has </a:t>
            </a:r>
          </a:p>
          <a:p>
            <a:pPr lvl="1"/>
            <a:r>
              <a:rPr lang="en-US" dirty="0" smtClean="0"/>
              <a:t>a world-leading accelerator engineering and scientific staff that have the potential to make an impact beyond the field of high-energy physics.  </a:t>
            </a:r>
          </a:p>
          <a:p>
            <a:pPr lvl="1"/>
            <a:r>
              <a:rPr lang="en-US" dirty="0" smtClean="0"/>
              <a:t>core capabilities and infrastructure that are unique, and that could potentially be used in application beyond the field of high-energy physics. </a:t>
            </a:r>
          </a:p>
          <a:p>
            <a:pPr lvl="1"/>
            <a:r>
              <a:rPr lang="en-US" dirty="0" smtClean="0"/>
              <a:t>And will have the IARC physical plant in 2013-2014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Industry can leverage these assets to create new accelerator based products and capabilities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Opportunity for Industry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New ideas in accelerator technology seem to die for three reasons </a:t>
            </a:r>
          </a:p>
          <a:p>
            <a:pPr lvl="1"/>
            <a:r>
              <a:rPr lang="en-US" sz="2400" dirty="0" smtClean="0"/>
              <a:t>Inadequate resources (financial or personnel) in industry, universities, or labs to demonstrate feasibility of an idea</a:t>
            </a:r>
          </a:p>
          <a:p>
            <a:pPr lvl="1"/>
            <a:r>
              <a:rPr lang="en-US" sz="2400" dirty="0" smtClean="0"/>
              <a:t>During the transition from small scale technology demonstration to a commercial product</a:t>
            </a:r>
          </a:p>
          <a:p>
            <a:pPr lvl="1"/>
            <a:r>
              <a:rPr lang="en-US" sz="2400" dirty="0" smtClean="0"/>
              <a:t>Lack of acceptance of the new technology by potential customers (ignorance or prejudice) that is cured only by large scale demonstrations</a:t>
            </a:r>
          </a:p>
          <a:p>
            <a:r>
              <a:rPr lang="en-US" sz="2800" dirty="0" smtClean="0"/>
              <a:t>IARC can help fill these gaps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IARC Business Model (Gaps)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Although it has been a long process to get the IARC building approved and designed, the construction process is largely ballistic.</a:t>
            </a:r>
          </a:p>
          <a:p>
            <a:r>
              <a:rPr lang="en-US" dirty="0" smtClean="0"/>
              <a:t>However this was the EASY part… </a:t>
            </a:r>
          </a:p>
          <a:p>
            <a:r>
              <a:rPr lang="en-US" dirty="0" smtClean="0"/>
              <a:t>Next we have to establish an IARC </a:t>
            </a:r>
            <a:r>
              <a:rPr lang="en-US" u="sng" dirty="0" smtClean="0"/>
              <a:t>program</a:t>
            </a:r>
            <a:r>
              <a:rPr lang="en-US" dirty="0" smtClean="0"/>
              <a:t> that works </a:t>
            </a:r>
            <a:r>
              <a:rPr lang="en-US" dirty="0" smtClean="0">
                <a:sym typeface="Wingdings" pitchFamily="2" charset="2"/>
              </a:rPr>
              <a:t> have to understand what Industry wants/needs, understand and open up funding sources, understand impediments of doing this at a DOE lab (safety culture, IP, WFO, </a:t>
            </a:r>
            <a:r>
              <a:rPr lang="en-US" dirty="0" err="1" smtClean="0">
                <a:sym typeface="Wingdings" pitchFamily="2" charset="2"/>
              </a:rPr>
              <a:t>etc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his is the challenge for the next year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9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IARC program is new territory for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Even without a “formal” IARC program announcement there seems to be lots of interest in Industry</a:t>
            </a:r>
          </a:p>
          <a:p>
            <a:r>
              <a:rPr lang="en-US" dirty="0" smtClean="0"/>
              <a:t>A great opportunity for both of us</a:t>
            </a:r>
          </a:p>
          <a:p>
            <a:r>
              <a:rPr lang="en-US" dirty="0" smtClean="0"/>
              <a:t>But… a challenge to craft a successful program  </a:t>
            </a:r>
          </a:p>
          <a:p>
            <a:r>
              <a:rPr lang="en-US" dirty="0" smtClean="0"/>
              <a:t>Will be developing the business model and </a:t>
            </a:r>
            <a:r>
              <a:rPr lang="en-US" dirty="0" smtClean="0"/>
              <a:t>“listening” </a:t>
            </a:r>
            <a:r>
              <a:rPr lang="en-US" dirty="0" smtClean="0"/>
              <a:t>to </a:t>
            </a:r>
            <a:r>
              <a:rPr lang="en-US" dirty="0" smtClean="0"/>
              <a:t>get </a:t>
            </a:r>
            <a:r>
              <a:rPr lang="en-US" dirty="0" smtClean="0"/>
              <a:t>this part right…</a:t>
            </a:r>
          </a:p>
          <a:p>
            <a:r>
              <a:rPr lang="en-US" dirty="0" smtClean="0"/>
              <a:t>Stay tuned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3276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u="sng" dirty="0" smtClean="0"/>
              <a:t>partnership</a:t>
            </a:r>
            <a:r>
              <a:rPr lang="en-US" sz="2800" dirty="0" smtClean="0"/>
              <a:t> between Department of Energy and the State of Illinois to work encourage and enable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 to work closely with industry and universities on Accelerator Technology Development and Accelerator Education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IARC:  What is it?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 with Industry, University, and Laboratory partners to promote the development of accelerator technology, projects, and applications</a:t>
            </a:r>
          </a:p>
          <a:p>
            <a:r>
              <a:rPr lang="en-US" dirty="0" smtClean="0"/>
              <a:t>Promote the growth of high tech industry based on accelerator technology leading to new products and capabilities</a:t>
            </a:r>
          </a:p>
          <a:p>
            <a:r>
              <a:rPr lang="en-US" dirty="0" smtClean="0"/>
              <a:t>Work with University partners to create an educational center for accelerator science and technology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IARC Mission Statement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4724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A large new building is being built at </a:t>
            </a:r>
            <a:r>
              <a:rPr lang="en-US" sz="2800" dirty="0" err="1" smtClean="0"/>
              <a:t>Fermilab</a:t>
            </a:r>
            <a:endParaRPr lang="en-US" sz="2800" dirty="0" smtClean="0"/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The Office Technical &amp; Education (OTE) building is part of the larger Illinois Accelerator Research Center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OTE is fully funded at $ 20 M by a grant from the Illinois Dept of Commerce and Economic Opportunity (DCEO)      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DOE’s contribution to IARC is the site preparation, the refurbished CDF heavy assembly building            ( valued at $ 38 M ), and funds to outfit the completed IARC complex 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 In total the IARC physical plant will represent an investment of more than $ 60 M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IARC:  The investment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48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The contract is awarded and the DOE funded site preparation work </a:t>
            </a:r>
            <a:r>
              <a:rPr lang="en-US" sz="2800" dirty="0" smtClean="0"/>
              <a:t>is almost done</a:t>
            </a:r>
            <a:r>
              <a:rPr lang="en-US" sz="2800" dirty="0" smtClean="0"/>
              <a:t> </a:t>
            </a:r>
            <a:r>
              <a:rPr lang="en-US" sz="2800" dirty="0" smtClean="0"/>
              <a:t>(utilities, parking </a:t>
            </a:r>
            <a:r>
              <a:rPr lang="en-US" sz="2800" dirty="0" smtClean="0"/>
              <a:t>lots) </a:t>
            </a: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 OTE building conceptual/engineering designs complete 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Out for bids </a:t>
            </a:r>
            <a:r>
              <a:rPr lang="en-US" sz="2800" dirty="0" smtClean="0"/>
              <a:t>shortly</a:t>
            </a:r>
            <a:r>
              <a:rPr lang="en-US" sz="2800" dirty="0" smtClean="0"/>
              <a:t>  </a:t>
            </a:r>
            <a:endParaRPr lang="en-US" sz="2600" dirty="0"/>
          </a:p>
          <a:p>
            <a:pPr>
              <a:lnSpc>
                <a:spcPct val="110000"/>
              </a:lnSpc>
            </a:pPr>
            <a:r>
              <a:rPr lang="en-US" sz="2600" dirty="0" smtClean="0"/>
              <a:t>Dec 16, press </a:t>
            </a:r>
            <a:r>
              <a:rPr lang="en-US" sz="2600" dirty="0" smtClean="0"/>
              <a:t>release &amp; </a:t>
            </a:r>
            <a:r>
              <a:rPr lang="en-US" sz="2600" dirty="0" smtClean="0"/>
              <a:t>groundbreaking</a:t>
            </a:r>
            <a:endParaRPr lang="en-US" sz="2800" dirty="0" smtClean="0"/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Beneficial occupancy </a:t>
            </a:r>
            <a:r>
              <a:rPr lang="en-US" sz="2600" dirty="0" smtClean="0"/>
              <a:t>of OTE </a:t>
            </a:r>
            <a:r>
              <a:rPr lang="en-US" sz="2600" dirty="0" err="1" smtClean="0"/>
              <a:t>bldg</a:t>
            </a:r>
            <a:r>
              <a:rPr lang="en-US" sz="2600" dirty="0" smtClean="0"/>
              <a:t> in </a:t>
            </a:r>
            <a:r>
              <a:rPr lang="en-US" sz="2600" dirty="0" smtClean="0"/>
              <a:t>fall</a:t>
            </a:r>
            <a:r>
              <a:rPr lang="en-US" sz="2600" dirty="0" smtClean="0"/>
              <a:t> </a:t>
            </a:r>
            <a:r>
              <a:rPr lang="en-US" sz="2600" dirty="0" smtClean="0"/>
              <a:t>2013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Refurbished CDF heavy assembly building in ~ 2014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IARC funded by DCEO as a means for the lab to encourage new high tech industries in Illinois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IARC “Program” is under </a:t>
            </a:r>
            <a:r>
              <a:rPr lang="en-US" sz="2800" dirty="0" smtClean="0"/>
              <a:t>development</a:t>
            </a:r>
            <a:endParaRPr lang="en-US" sz="2800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New Building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" y="0"/>
            <a:ext cx="9141941" cy="608845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0011"/>
            <a:ext cx="8229600" cy="436821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IARC OTE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"/>
          <a:stretch>
            <a:fillRect/>
          </a:stretch>
        </p:blipFill>
        <p:spPr>
          <a:xfrm>
            <a:off x="152401" y="1828800"/>
            <a:ext cx="4571999" cy="2665413"/>
          </a:xfrm>
        </p:spPr>
      </p:pic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152400" y="4648200"/>
            <a:ext cx="45720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Sloped/Tiered Seating</a:t>
            </a:r>
          </a:p>
          <a:p>
            <a:r>
              <a:rPr lang="en-US" sz="2400" dirty="0" smtClean="0"/>
              <a:t>Fixed desks with power and wireless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1143000"/>
            <a:ext cx="3962400" cy="57785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Lecture Hall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" y="1905000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175 person capacity</a:t>
            </a:r>
            <a:endParaRPr lang="en-US" sz="2400" b="1" dirty="0"/>
          </a:p>
        </p:txBody>
      </p:sp>
      <p:pic>
        <p:nvPicPr>
          <p:cNvPr id="9" name="Content Placeholder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4"/>
          <a:stretch>
            <a:fillRect/>
          </a:stretch>
        </p:blipFill>
        <p:spPr>
          <a:xfrm>
            <a:off x="4916394" y="1828800"/>
            <a:ext cx="3948206" cy="2667000"/>
          </a:xfrm>
          <a:prstGeom prst="rect">
            <a:avLst/>
          </a:prstGeom>
        </p:spPr>
      </p:pic>
      <p:sp>
        <p:nvSpPr>
          <p:cNvPr id="10" name="Title 9"/>
          <p:cNvSpPr txBox="1">
            <a:spLocks/>
          </p:cNvSpPr>
          <p:nvPr/>
        </p:nvSpPr>
        <p:spPr>
          <a:xfrm>
            <a:off x="4724400" y="1295400"/>
            <a:ext cx="4419600" cy="457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2-Story Lunch Room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4724400" y="4648200"/>
            <a:ext cx="44196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Seating for 90 on 2 levels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Outdoor Dining area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6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23,000 SF of Office Space (145 offices) </a:t>
            </a:r>
          </a:p>
          <a:p>
            <a:r>
              <a:rPr lang="en-US" sz="3200" dirty="0" smtClean="0"/>
              <a:t>3,900 SF New Lecture Hall</a:t>
            </a:r>
          </a:p>
          <a:p>
            <a:r>
              <a:rPr lang="en-US" sz="3200" dirty="0" smtClean="0"/>
              <a:t>900 SF Executive Meeting Room</a:t>
            </a:r>
          </a:p>
          <a:p>
            <a:r>
              <a:rPr lang="en-US" sz="3200" dirty="0" smtClean="0"/>
              <a:t>3,700 SF Light Tech Space</a:t>
            </a:r>
          </a:p>
          <a:p>
            <a:r>
              <a:rPr lang="en-US" sz="3200" dirty="0" smtClean="0"/>
              <a:t>New Dining Area with cold food service</a:t>
            </a:r>
          </a:p>
          <a:p>
            <a:r>
              <a:rPr lang="en-US" sz="3200" dirty="0" smtClean="0"/>
              <a:t>New 55-car parking</a:t>
            </a:r>
          </a:p>
          <a:p>
            <a:r>
              <a:rPr lang="en-US" sz="3200" dirty="0" smtClean="0"/>
              <a:t>Interior connection to CDF  bldg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04B0-EFFD-49E5-B68A-0344686C47A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New Office Technical &amp; Education Building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45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882</TotalTime>
  <Words>782</Words>
  <Application>Microsoft Office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Illinois Accelerator Research Center (IARC)</vt:lpstr>
      <vt:lpstr>IARC:  What is it?</vt:lpstr>
      <vt:lpstr>IARC Mission Statement</vt:lpstr>
      <vt:lpstr>IARC:  The investment</vt:lpstr>
      <vt:lpstr>New Building Status</vt:lpstr>
      <vt:lpstr>PowerPoint Presentation</vt:lpstr>
      <vt:lpstr>IARC OTE Building</vt:lpstr>
      <vt:lpstr>Lecture Hall</vt:lpstr>
      <vt:lpstr>New Office Technical &amp; Education Building </vt:lpstr>
      <vt:lpstr>The Opportunity for Fermilab</vt:lpstr>
      <vt:lpstr>The Opportunity for Industry</vt:lpstr>
      <vt:lpstr>IARC Business Model (Gaps)</vt:lpstr>
      <vt:lpstr>Next Steps</vt:lpstr>
      <vt:lpstr>Conclusion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CDF 2nd &amp; 3rd Floors (original)</dc:title>
  <dc:creator>Robert Kephart;rmerchut@fnal.gov</dc:creator>
  <cp:lastModifiedBy>kephart</cp:lastModifiedBy>
  <cp:revision>69</cp:revision>
  <cp:lastPrinted>2011-05-11T23:18:06Z</cp:lastPrinted>
  <dcterms:created xsi:type="dcterms:W3CDTF">2011-04-21T13:12:36Z</dcterms:created>
  <dcterms:modified xsi:type="dcterms:W3CDTF">2011-10-26T18:36:45Z</dcterms:modified>
</cp:coreProperties>
</file>