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87" r:id="rId3"/>
    <p:sldId id="285" r:id="rId4"/>
    <p:sldId id="286" r:id="rId5"/>
    <p:sldId id="261" r:id="rId6"/>
    <p:sldId id="262" r:id="rId7"/>
    <p:sldId id="263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89" r:id="rId17"/>
    <p:sldId id="275" r:id="rId18"/>
    <p:sldId id="276" r:id="rId19"/>
    <p:sldId id="277" r:id="rId20"/>
    <p:sldId id="278" r:id="rId21"/>
    <p:sldId id="279" r:id="rId22"/>
    <p:sldId id="290" r:id="rId23"/>
    <p:sldId id="280" r:id="rId24"/>
    <p:sldId id="291" r:id="rId25"/>
    <p:sldId id="288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6" autoAdjust="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5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8D6A1-1355-4589-9036-EEB365E7F12C}" type="datetimeFigureOut">
              <a:rPr lang="en-US" smtClean="0"/>
              <a:pPr/>
              <a:t>11/2/2011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65325-CD79-407D-A009-042C6DE9E2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9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ECE415-B509-47AB-94F4-0B2E6B66B775}" type="datetime1">
              <a:rPr lang="en-US" smtClean="0"/>
              <a:t>11/2/2011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05CBC-4B53-46E2-A8F9-FF320585AE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B0ECE-BCE5-4BFC-8723-23B78BCDD60E}" type="datetime1">
              <a:rPr lang="en-US" smtClean="0"/>
              <a:t>11/2/2011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9D99C-4D2B-49E1-89EB-E24EB0306F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171372-7AF7-4904-9EC4-122FDB32A7F8}" type="datetime1">
              <a:rPr lang="en-US" smtClean="0"/>
              <a:t>11/2/2011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AFB67-58CD-46C9-94B8-709247E539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097795-11EA-4459-B611-D05518D5DD2F}" type="datetime1">
              <a:rPr lang="en-US" smtClean="0"/>
              <a:t>11/2/2011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F5E30-4812-49B3-9BCA-1F817841AE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150811-B299-4C3E-9C89-396F26782BA5}" type="datetime1">
              <a:rPr lang="en-US" smtClean="0"/>
              <a:t>11/2/2011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11781-45EE-4E5C-A618-4340DD177C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5B7488-AB34-4435-9A9F-81363A70FA4F}" type="datetime1">
              <a:rPr lang="en-US" smtClean="0"/>
              <a:t>11/2/2011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43993-9828-44A0-AF1A-0854F2DAC6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E8DA0-9289-4A79-92E1-174AA9F8A66B}" type="datetime1">
              <a:rPr lang="en-US" smtClean="0"/>
              <a:t>11/2/2011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758D2-FC45-4AFA-B75D-8759CEEDF9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607E35-61D5-4317-B461-C28CF3D9C465}" type="datetime1">
              <a:rPr lang="en-US" smtClean="0"/>
              <a:t>11/2/2011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DF21B-E180-4C0A-9462-6B530D4B55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9B2BF9-80DF-4F4C-A804-ED870BF3D8BB}" type="datetime1">
              <a:rPr lang="en-US" smtClean="0"/>
              <a:t>11/2/2011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FA2A0-0C74-4691-A823-32FFB72CF6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15AECA-8E11-4783-97DB-7FBBE5EB6C71}" type="datetime1">
              <a:rPr lang="en-US" smtClean="0"/>
              <a:t>11/2/2011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CF46C-6CCD-4B84-A12B-E5BA49457B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3961C9-2252-4713-8495-9018C19180D8}" type="datetime1">
              <a:rPr lang="en-US" smtClean="0"/>
              <a:t>11/2/2011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34D4B-AD74-46F4-958E-BF9F35435C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AA47B0F-B336-4B46-B022-47052D0DCAF2}" type="datetime1">
              <a:rPr lang="en-US" smtClean="0"/>
              <a:t>11/2/2011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6683579-8168-47EB-8AD3-BFAF052A89F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1"/>
          <p:cNvSpPr txBox="1">
            <a:spLocks noChangeArrowheads="1"/>
          </p:cNvSpPr>
          <p:nvPr/>
        </p:nvSpPr>
        <p:spPr bwMode="auto">
          <a:xfrm>
            <a:off x="1842247" y="3338513"/>
            <a:ext cx="5486399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 pitchFamily="34" charset="0"/>
                <a:cs typeface="Helvetica" pitchFamily="34" charset="0"/>
              </a:rPr>
              <a:t>LBNE Near Site Conceptual Design Review</a:t>
            </a:r>
          </a:p>
          <a:p>
            <a:pPr algn="ctr"/>
            <a:r>
              <a:rPr lang="en-US" sz="2000" dirty="0" smtClean="0">
                <a:latin typeface="Helvetica" pitchFamily="34" charset="0"/>
                <a:cs typeface="Helvetica" pitchFamily="34" charset="0"/>
              </a:rPr>
              <a:t>November 1</a:t>
            </a:r>
            <a:r>
              <a:rPr lang="en-US" sz="2000" baseline="30000" dirty="0" smtClean="0">
                <a:latin typeface="Helvetica" pitchFamily="34" charset="0"/>
                <a:cs typeface="Helvetica" pitchFamily="34" charset="0"/>
              </a:rPr>
              <a:t>st</a:t>
            </a:r>
            <a:r>
              <a:rPr lang="en-US" sz="2000" dirty="0" smtClean="0">
                <a:latin typeface="Helvetica" pitchFamily="34" charset="0"/>
                <a:cs typeface="Helvetica" pitchFamily="34" charset="0"/>
              </a:rPr>
              <a:t> – 3</a:t>
            </a:r>
            <a:r>
              <a:rPr lang="en-US" sz="2000" baseline="30000" dirty="0" smtClean="0">
                <a:latin typeface="Helvetica" pitchFamily="34" charset="0"/>
                <a:cs typeface="Helvetica" pitchFamily="34" charset="0"/>
              </a:rPr>
              <a:t>rd</a:t>
            </a:r>
            <a:r>
              <a:rPr lang="en-US" sz="2000" dirty="0" smtClean="0">
                <a:latin typeface="Helvetica" pitchFamily="34" charset="0"/>
                <a:cs typeface="Helvetica" pitchFamily="34" charset="0"/>
              </a:rPr>
              <a:t>, 2011</a:t>
            </a:r>
          </a:p>
          <a:p>
            <a:pPr algn="ctr"/>
            <a:endParaRPr lang="en-US" sz="2000" dirty="0" smtClean="0">
              <a:latin typeface="Helvetica" pitchFamily="-105" charset="0"/>
              <a:cs typeface="Helvetica" pitchFamily="-105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i="1" dirty="0" smtClean="0">
                <a:latin typeface="Helvetica" pitchFamily="-105" charset="0"/>
                <a:cs typeface="Helvetica" pitchFamily="-105" charset="0"/>
              </a:rPr>
              <a:t>Manfred Wendt</a:t>
            </a:r>
            <a:endParaRPr lang="en-US" sz="2000" dirty="0">
              <a:latin typeface="Helvetica" pitchFamily="-105" charset="0"/>
              <a:cs typeface="Helvetica" pitchFamily="-105" charset="0"/>
            </a:endParaRPr>
          </a:p>
          <a:p>
            <a:pPr algn="ctr"/>
            <a:r>
              <a:rPr lang="en-US" sz="1600" dirty="0" smtClean="0">
                <a:latin typeface="Helvetica" pitchFamily="-105" charset="0"/>
                <a:cs typeface="Helvetica" pitchFamily="-105" charset="0"/>
              </a:rPr>
              <a:t>manfred@fnal.gov</a:t>
            </a:r>
            <a:endParaRPr lang="en-US" sz="16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865188"/>
          </a:xfrm>
          <a:prstGeom prst="rect">
            <a:avLst/>
          </a:prstGeom>
          <a:solidFill>
            <a:srgbClr val="31859C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flipV="1">
            <a:off x="0" y="442913"/>
            <a:ext cx="9144000" cy="31750"/>
          </a:xfrm>
          <a:prstGeom prst="line">
            <a:avLst/>
          </a:prstGeom>
          <a:noFill/>
          <a:ln w="101600" cmpd="tri">
            <a:solidFill>
              <a:srgbClr val="B7DEE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3" name="Title 1"/>
          <p:cNvSpPr txBox="1">
            <a:spLocks/>
          </p:cNvSpPr>
          <p:nvPr/>
        </p:nvSpPr>
        <p:spPr>
          <a:xfrm>
            <a:off x="38035" y="5611242"/>
            <a:ext cx="9144000" cy="1470025"/>
          </a:xfrm>
          <a:prstGeom prst="rect">
            <a:avLst/>
          </a:prstGeom>
        </p:spPr>
        <p:txBody>
          <a:bodyPr anchor="ctr"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lumMod val="50000"/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Helvetica"/>
                <a:ea typeface="+mj-ea"/>
                <a:cs typeface="+mj-cs"/>
              </a:rPr>
              <a:t>The</a:t>
            </a:r>
            <a:r>
              <a:rPr lang="en-US" sz="3200" dirty="0">
                <a:solidFill>
                  <a:schemeClr val="bg1"/>
                </a:solidFill>
                <a:effectLst>
                  <a:glow rad="139700">
                    <a:schemeClr val="accent5">
                      <a:lumMod val="50000"/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Helvetica"/>
                <a:ea typeface="+mj-ea"/>
                <a:cs typeface="+mj-cs"/>
              </a:rPr>
              <a:t> L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lumMod val="50000"/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Helvetica"/>
                <a:ea typeface="+mj-ea"/>
                <a:cs typeface="+mj-cs"/>
              </a:rPr>
              <a:t>ong-</a:t>
            </a:r>
            <a:r>
              <a:rPr lang="en-US" sz="3200" dirty="0">
                <a:solidFill>
                  <a:schemeClr val="bg1"/>
                </a:solidFill>
                <a:effectLst>
                  <a:glow rad="139700">
                    <a:schemeClr val="accent5">
                      <a:lumMod val="50000"/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Helvetica"/>
                <a:ea typeface="+mj-ea"/>
                <a:cs typeface="+mj-cs"/>
              </a:rPr>
              <a:t>B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lumMod val="50000"/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Helvetica"/>
                <a:ea typeface="+mj-ea"/>
                <a:cs typeface="+mj-cs"/>
              </a:rPr>
              <a:t>aseline</a:t>
            </a:r>
            <a:r>
              <a:rPr lang="en-US" sz="3200" dirty="0">
                <a:solidFill>
                  <a:schemeClr val="bg1"/>
                </a:solidFill>
                <a:effectLst>
                  <a:glow rad="139700">
                    <a:schemeClr val="accent5">
                      <a:lumMod val="50000"/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Helvetica"/>
                <a:ea typeface="+mj-ea"/>
                <a:cs typeface="+mj-cs"/>
              </a:rPr>
              <a:t> N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lumMod val="50000"/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Helvetica"/>
                <a:ea typeface="+mj-ea"/>
                <a:cs typeface="+mj-cs"/>
              </a:rPr>
              <a:t>eutrino</a:t>
            </a:r>
            <a:r>
              <a:rPr lang="en-US" sz="3200" dirty="0">
                <a:solidFill>
                  <a:schemeClr val="bg1"/>
                </a:solidFill>
                <a:effectLst>
                  <a:glow rad="139700">
                    <a:schemeClr val="accent5">
                      <a:lumMod val="50000"/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Helvetica"/>
                <a:ea typeface="+mj-ea"/>
                <a:cs typeface="+mj-cs"/>
              </a:rPr>
              <a:t> E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lumMod val="50000"/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Helvetica"/>
                <a:ea typeface="+mj-ea"/>
                <a:cs typeface="+mj-cs"/>
              </a:rPr>
              <a:t>xperiment</a:t>
            </a:r>
          </a:p>
        </p:txBody>
      </p:sp>
      <p:sp>
        <p:nvSpPr>
          <p:cNvPr id="13318" name="TextBox 13"/>
          <p:cNvSpPr txBox="1">
            <a:spLocks noChangeArrowheads="1"/>
          </p:cNvSpPr>
          <p:nvPr/>
        </p:nvSpPr>
        <p:spPr bwMode="auto">
          <a:xfrm>
            <a:off x="1135063" y="2035175"/>
            <a:ext cx="68468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latin typeface="Helvetica" pitchFamily="-105" charset="0"/>
                <a:cs typeface="Helvetica" pitchFamily="-105" charset="0"/>
              </a:rPr>
              <a:t>Primary Beam Instrumentation</a:t>
            </a:r>
            <a:endParaRPr lang="en-US" sz="4000" b="1" dirty="0">
              <a:latin typeface="Helvetica" pitchFamily="-105" charset="0"/>
              <a:cs typeface="Helvetica" pitchFamily="-105" charset="0"/>
            </a:endParaRPr>
          </a:p>
        </p:txBody>
      </p: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V="1">
            <a:off x="0" y="5853113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F5E30-4812-49B3-9BCA-1F817841AE4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SEM Beam Profile Monitors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2" name="Picture 2" descr="C:\Users\manfred\Documents\FNAL\LBNE\Presentation\DSC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82" y="1486839"/>
            <a:ext cx="2962330" cy="4455067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0641" y="3871754"/>
            <a:ext cx="2805854" cy="210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DSCN30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0641" y="1354098"/>
            <a:ext cx="2761746" cy="207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61482" y="149982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Fermilab</a:t>
            </a:r>
            <a:r>
              <a:rPr lang="en-US" dirty="0" smtClean="0">
                <a:solidFill>
                  <a:schemeClr val="bg1"/>
                </a:solidFill>
              </a:rPr>
              <a:t> rotary motion SEM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8834" y="3502422"/>
            <a:ext cx="256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UTA linear motion SEM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218729" y="1107321"/>
            <a:ext cx="2584133" cy="2564862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1800" kern="0" dirty="0" err="1" smtClean="0">
                <a:solidFill>
                  <a:srgbClr val="003399"/>
                </a:solidFill>
                <a:latin typeface="Arial"/>
                <a:ea typeface="+mn-ea"/>
              </a:rPr>
              <a:t>Fermilab</a:t>
            </a:r>
            <a:endParaRPr kumimoji="1" lang="en-US" sz="1800" kern="0" dirty="0" smtClean="0">
              <a:solidFill>
                <a:srgbClr val="003399"/>
              </a:solidFill>
              <a:latin typeface="Arial"/>
              <a:ea typeface="+mn-ea"/>
            </a:endParaRPr>
          </a:p>
          <a:p>
            <a:pPr lvl="1" defTabSz="914400" eaLnBrk="0" hangingPunct="0">
              <a:buFontTx/>
              <a:buChar char="–"/>
            </a:pPr>
            <a:r>
              <a:rPr kumimoji="1" lang="en-US" sz="1600" kern="0" dirty="0" smtClean="0">
                <a:solidFill>
                  <a:srgbClr val="000000"/>
                </a:solidFill>
                <a:latin typeface="Arial"/>
              </a:rPr>
              <a:t>Rotary motion, slotted wire-frame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600" kern="0" dirty="0" smtClean="0">
                <a:solidFill>
                  <a:srgbClr val="000000"/>
                </a:solidFill>
                <a:latin typeface="Arial"/>
              </a:rPr>
              <a:t>25 </a:t>
            </a:r>
            <a:r>
              <a:rPr kumimoji="1" lang="el-GR" sz="1600" kern="0" dirty="0" smtClean="0">
                <a:solidFill>
                  <a:srgbClr val="000000"/>
                </a:solidFill>
                <a:latin typeface="Arial"/>
              </a:rPr>
              <a:t>μ</a:t>
            </a:r>
            <a:r>
              <a:rPr kumimoji="1" lang="en-US" sz="1600" kern="0" dirty="0" smtClean="0">
                <a:solidFill>
                  <a:srgbClr val="000000"/>
                </a:solidFill>
                <a:latin typeface="Arial"/>
              </a:rPr>
              <a:t>m Ti wire, </a:t>
            </a:r>
            <a:br>
              <a:rPr kumimoji="1" lang="en-US" sz="1600" kern="0" dirty="0" smtClean="0">
                <a:solidFill>
                  <a:srgbClr val="000000"/>
                </a:solidFill>
                <a:latin typeface="Arial"/>
              </a:rPr>
            </a:br>
            <a:r>
              <a:rPr kumimoji="1" lang="en-US" sz="1600" kern="0" dirty="0" smtClean="0">
                <a:solidFill>
                  <a:srgbClr val="000000"/>
                </a:solidFill>
                <a:latin typeface="Arial"/>
              </a:rPr>
              <a:t>1 mm pitch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1800" kern="0" dirty="0" smtClean="0">
                <a:solidFill>
                  <a:srgbClr val="003399"/>
                </a:solidFill>
                <a:latin typeface="Arial"/>
              </a:rPr>
              <a:t>UTA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600" kern="0" dirty="0" smtClean="0">
                <a:latin typeface="Arial"/>
              </a:rPr>
              <a:t>Linear motion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600" kern="0" dirty="0" smtClean="0">
                <a:latin typeface="Arial"/>
              </a:rPr>
              <a:t>5x125 </a:t>
            </a:r>
            <a:r>
              <a:rPr kumimoji="1" lang="el-GR" sz="1600" kern="0" dirty="0" smtClean="0">
                <a:latin typeface="Arial"/>
              </a:rPr>
              <a:t>μ</a:t>
            </a:r>
            <a:r>
              <a:rPr kumimoji="1" lang="en-US" sz="1600" kern="0" dirty="0" smtClean="0">
                <a:latin typeface="Arial"/>
              </a:rPr>
              <a:t>m foils,</a:t>
            </a:r>
            <a:br>
              <a:rPr kumimoji="1" lang="en-US" sz="1600" kern="0" dirty="0" smtClean="0">
                <a:latin typeface="Arial"/>
              </a:rPr>
            </a:br>
            <a:r>
              <a:rPr kumimoji="1" lang="en-US" sz="1600" kern="0" dirty="0" smtClean="0">
                <a:latin typeface="Arial"/>
              </a:rPr>
              <a:t>1 / 0.5 mm pitch</a:t>
            </a:r>
          </a:p>
        </p:txBody>
      </p:sp>
      <p:pic>
        <p:nvPicPr>
          <p:cNvPr id="22" name="Picture 2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29" y="3871754"/>
            <a:ext cx="2806065" cy="2104390"/>
          </a:xfrm>
          <a:prstGeom prst="rect">
            <a:avLst/>
          </a:prstGeom>
        </p:spPr>
      </p:pic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Issues on </a:t>
            </a:r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NuMI</a:t>
            </a:r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 / </a:t>
            </a:r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NOvA</a:t>
            </a:r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 SEM R&amp;D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09388" y="930276"/>
            <a:ext cx="5246189" cy="5507222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UTA SEM foil monitors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Mechanical issues, motion system not used during </a:t>
            </a: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NuMI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 operation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Foil shortening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Residual background (HV &amp; suppression foils, closed frame)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Target monitor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Motion system not operated!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No HV &amp; suppression foils.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</a:rPr>
              <a:t>Fermilab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</a:rPr>
              <a:t> SEM wire monitors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Reliable mechanics, successful test operation since 2009.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Some 500,000 motions tested</a:t>
            </a:r>
            <a:endParaRPr kumimoji="1" lang="en-US" sz="1800" kern="0" dirty="0" smtClean="0">
              <a:solidFill>
                <a:srgbClr val="0000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</a:rPr>
              <a:t>UTA-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</a:rPr>
              <a:t>Fermilab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</a:rPr>
              <a:t> collaboration has halted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Baseline: </a:t>
            </a: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Fermilab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 25 </a:t>
            </a:r>
            <a:r>
              <a:rPr kumimoji="1" lang="el-GR" sz="1800" kern="0" dirty="0" smtClean="0">
                <a:solidFill>
                  <a:srgbClr val="000000"/>
                </a:solidFill>
                <a:latin typeface="Arial"/>
              </a:rPr>
              <a:t>μ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m Ti wire SEMs.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R&amp;D: 33 </a:t>
            </a:r>
            <a:r>
              <a:rPr kumimoji="1" lang="el-GR" sz="1800" kern="0" dirty="0" smtClean="0">
                <a:solidFill>
                  <a:srgbClr val="000000"/>
                </a:solidFill>
                <a:latin typeface="Arial"/>
              </a:rPr>
              <a:t>μ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m C wire, flat Ti wires</a:t>
            </a:r>
            <a:r>
              <a:rPr kumimoji="1" lang="en-US" sz="18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&amp; foils.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FF0000"/>
                </a:solidFill>
                <a:latin typeface="Arial"/>
              </a:rPr>
              <a:t>However, no 2D beam profiles.</a:t>
            </a:r>
          </a:p>
          <a:p>
            <a:pPr lvl="1" defTabSz="914400" eaLnBrk="0" hangingPunct="0">
              <a:buNone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2" defTabSz="914400" eaLnBrk="0" hangingPunct="0">
              <a:buFont typeface="Wingdings" pitchFamily="2" charset="2"/>
              <a:buChar char="Ø"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2" defTabSz="914400" eaLnBrk="0" hangingPunct="0">
              <a:buNone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Picture 12" descr="NuMI pic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578" y="1082233"/>
            <a:ext cx="3261702" cy="2557269"/>
          </a:xfrm>
          <a:prstGeom prst="rect">
            <a:avLst/>
          </a:prstGeom>
        </p:spPr>
      </p:pic>
      <p:pic>
        <p:nvPicPr>
          <p:cNvPr id="22530" name="Picture 2" descr="C:\Users\manfred\Documents\FNAL\NuMI&amp;NOvA\NuMI\ddy4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9285" y="3639502"/>
            <a:ext cx="2797995" cy="2797995"/>
          </a:xfrm>
          <a:prstGeom prst="rect">
            <a:avLst/>
          </a:prstGeom>
          <a:noFill/>
        </p:spPr>
      </p:pic>
      <p:pic>
        <p:nvPicPr>
          <p:cNvPr id="11" name="Picture 4" descr="Coal_9booster01_process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1315" y="5336894"/>
            <a:ext cx="1415848" cy="11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NuMI</a:t>
            </a:r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 Beam Loss Monitors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7024" y="1082233"/>
            <a:ext cx="8390256" cy="2273742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Beam Loss Monitors (BLM)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Based on Ion chambers, and analog integrator acquisition electronics.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Wide dynamic range, ~ 1mrad – 100 rad.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</a:rPr>
              <a:t>Total Loss Monitors (TLM)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Based on long </a:t>
            </a: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Ar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-filled </a:t>
            </a:r>
            <a:r>
              <a:rPr kumimoji="1" lang="en-US" sz="1800" i="1" kern="0" dirty="0" err="1" smtClean="0">
                <a:solidFill>
                  <a:srgbClr val="000000"/>
                </a:solidFill>
                <a:latin typeface="Arial"/>
              </a:rPr>
              <a:t>Heliax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 coaxial cable ion chambers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Integrates total beam loss dose along the beam-line</a:t>
            </a:r>
            <a:endParaRPr kumimoji="1" lang="en-US" sz="1800" kern="0" dirty="0" smtClean="0">
              <a:solidFill>
                <a:srgbClr val="FF0000"/>
              </a:solidFill>
              <a:latin typeface="Arial"/>
            </a:endParaRPr>
          </a:p>
          <a:p>
            <a:pPr lvl="1" defTabSz="914400" eaLnBrk="0" hangingPunct="0">
              <a:buNone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2" defTabSz="914400" eaLnBrk="0" hangingPunct="0">
              <a:buFont typeface="Wingdings" pitchFamily="2" charset="2"/>
              <a:buChar char="Ø"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2" defTabSz="914400" eaLnBrk="0" hangingPunct="0">
              <a:buNone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26" name="Content Placeholder 19"/>
          <p:cNvGraphicFramePr>
            <a:graphicFrameLocks/>
          </p:cNvGraphicFramePr>
          <p:nvPr/>
        </p:nvGraphicFramePr>
        <p:xfrm>
          <a:off x="5521907" y="3606229"/>
          <a:ext cx="3505200" cy="1920240"/>
        </p:xfrm>
        <a:graphic>
          <a:graphicData uri="http://schemas.openxmlformats.org/drawingml/2006/table">
            <a:tbl>
              <a:tblPr firstRow="1" bandRow="1"/>
              <a:tblGrid>
                <a:gridCol w="1371600"/>
                <a:gridCol w="2133600"/>
              </a:tblGrid>
              <a:tr h="213239"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Specifications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0682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Materials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Glass, Nickel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</a:tr>
              <a:tr h="20682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 smtClean="0"/>
                        <a:t>Volumen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110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ccm</a:t>
                      </a:r>
                      <a:r>
                        <a:rPr lang="en-US" sz="1200" baseline="0" dirty="0" smtClean="0"/>
                        <a:t> Argon gas at 1 </a:t>
                      </a:r>
                      <a:r>
                        <a:rPr lang="en-US" sz="1200" baseline="0" dirty="0" err="1" smtClean="0"/>
                        <a:t>Atm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20000"/>
                      </a:srgbClr>
                    </a:solidFill>
                  </a:tcPr>
                </a:tc>
              </a:tr>
              <a:tr h="20682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Calibration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70 </a:t>
                      </a:r>
                      <a:r>
                        <a:rPr lang="en-US" sz="1200" dirty="0" err="1" smtClean="0"/>
                        <a:t>nC</a:t>
                      </a:r>
                      <a:r>
                        <a:rPr lang="en-US" sz="1200" baseline="0" dirty="0" smtClean="0"/>
                        <a:t> / </a:t>
                      </a:r>
                      <a:r>
                        <a:rPr lang="en-US" sz="1200" baseline="0" dirty="0" err="1" smtClean="0"/>
                        <a:t>rad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</a:tr>
              <a:tr h="20682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Response time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1-2 µsec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20000"/>
                      </a:srgbClr>
                    </a:solidFill>
                  </a:tcPr>
                </a:tc>
              </a:tr>
              <a:tr h="20682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Leakage current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&lt; 10 </a:t>
                      </a:r>
                      <a:r>
                        <a:rPr lang="en-US" sz="1200" dirty="0" err="1" smtClean="0"/>
                        <a:t>pA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40000"/>
                      </a:srgbClr>
                    </a:solidFill>
                  </a:tcPr>
                </a:tc>
              </a:tr>
              <a:tr h="20682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Operating range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mrad</a:t>
                      </a:r>
                      <a:r>
                        <a:rPr lang="en-US" sz="1200" baseline="0" dirty="0" smtClean="0"/>
                        <a:t> – 100 </a:t>
                      </a:r>
                      <a:r>
                        <a:rPr lang="en-US" sz="1200" baseline="0" dirty="0" err="1" smtClean="0"/>
                        <a:t>rad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CC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226007" y="4128197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Cathode @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+2000 V</a:t>
            </a: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3769307" y="5942012"/>
            <a:ext cx="152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Guard to reduce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Leakage current</a:t>
            </a: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645107" y="6044011"/>
            <a:ext cx="1219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1.5” ANODE </a:t>
            </a:r>
          </a:p>
        </p:txBody>
      </p:sp>
      <p:pic>
        <p:nvPicPr>
          <p:cNvPr id="30" name="Picture 15" descr="BLM Chamber v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307" y="3611962"/>
            <a:ext cx="4419600" cy="233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645107" y="4589862"/>
            <a:ext cx="457200" cy="4667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V="1">
            <a:off x="1635707" y="5588399"/>
            <a:ext cx="457200" cy="609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 flipV="1">
            <a:off x="3312107" y="5742387"/>
            <a:ext cx="457200" cy="4556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 flipH="1" flipV="1">
            <a:off x="5255207" y="4827987"/>
            <a:ext cx="266700" cy="91439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Line 22"/>
          <p:cNvSpPr>
            <a:spLocks noChangeShapeType="1"/>
          </p:cNvSpPr>
          <p:nvPr/>
        </p:nvSpPr>
        <p:spPr bwMode="auto">
          <a:xfrm flipH="1" flipV="1">
            <a:off x="5255207" y="5208986"/>
            <a:ext cx="266700" cy="53339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 Box 66"/>
          <p:cNvSpPr txBox="1">
            <a:spLocks noChangeArrowheads="1"/>
          </p:cNvSpPr>
          <p:nvPr/>
        </p:nvSpPr>
        <p:spPr bwMode="auto">
          <a:xfrm>
            <a:off x="5255207" y="5942012"/>
            <a:ext cx="9957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Guard Lead</a:t>
            </a:r>
          </a:p>
        </p:txBody>
      </p:sp>
      <p:sp>
        <p:nvSpPr>
          <p:cNvPr id="37" name="Line 68"/>
          <p:cNvSpPr>
            <a:spLocks noChangeShapeType="1"/>
          </p:cNvSpPr>
          <p:nvPr/>
        </p:nvSpPr>
        <p:spPr bwMode="auto">
          <a:xfrm flipH="1" flipV="1">
            <a:off x="4724399" y="5312987"/>
            <a:ext cx="568907" cy="73102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5521907" y="5603887"/>
            <a:ext cx="9396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Signal Out</a:t>
            </a:r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 flipH="1" flipV="1">
            <a:off x="5255207" y="5465387"/>
            <a:ext cx="266700" cy="27699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Typical </a:t>
            </a:r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NuMI</a:t>
            </a:r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 Beam Losses – Mixed Mode</a:t>
            </a:r>
            <a:br>
              <a:rPr lang="en-US" sz="2800" b="1" dirty="0" smtClean="0">
                <a:latin typeface="Helvetica" pitchFamily="-105" charset="0"/>
                <a:cs typeface="Helvetica" pitchFamily="-105" charset="0"/>
              </a:rPr>
            </a:br>
            <a:r>
              <a:rPr lang="en-US" sz="2000" b="1" dirty="0" smtClean="0">
                <a:latin typeface="Helvetica" pitchFamily="-105" charset="0"/>
                <a:cs typeface="Helvetica" pitchFamily="-105" charset="0"/>
              </a:rPr>
              <a:t>Average Losses per Pulse for One Month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3" name="Picture 4" descr="losses_ave_jan_06_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8458200" cy="4395788"/>
          </a:xfrm>
          <a:prstGeom prst="rect">
            <a:avLst/>
          </a:prstGeom>
          <a:noFill/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7924800" y="1905000"/>
            <a:ext cx="1219200" cy="1768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D60093"/>
                </a:solidFill>
              </a:rPr>
              <a:t>~1 E-5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D60093"/>
                </a:solidFill>
              </a:rPr>
              <a:t>Loss from profile monitor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066800" y="5943600"/>
            <a:ext cx="14478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Extraction</a:t>
            </a:r>
          </a:p>
        </p:txBody>
      </p:sp>
      <p:sp>
        <p:nvSpPr>
          <p:cNvPr id="40" name="Line 11"/>
          <p:cNvSpPr>
            <a:spLocks noChangeShapeType="1"/>
          </p:cNvSpPr>
          <p:nvPr/>
        </p:nvSpPr>
        <p:spPr bwMode="auto">
          <a:xfrm flipV="1">
            <a:off x="1676400" y="5334000"/>
            <a:ext cx="0" cy="4572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092521" y="6002162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S. Childress</a:t>
            </a:r>
            <a:endParaRPr lang="en-US" dirty="0"/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27025" y="45720"/>
            <a:ext cx="8451215" cy="822960"/>
          </a:xfrm>
        </p:spPr>
        <p:txBody>
          <a:bodyPr/>
          <a:lstStyle/>
          <a:p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NuMI</a:t>
            </a:r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 Beam Instrumentation – Status 2011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51460" y="1202077"/>
            <a:ext cx="4221480" cy="4952486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Beam intensity (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toroids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)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Basically no problems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Consider read-out system improvements (PIP </a:t>
            </a:r>
            <a:r>
              <a:rPr kumimoji="1" lang="en-US" sz="1800" kern="0" dirty="0" err="1" smtClean="0">
                <a:solidFill>
                  <a:srgbClr val="006600"/>
                </a:solidFill>
                <a:latin typeface="Arial"/>
              </a:rPr>
              <a:t>linac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)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Integrated calibration system(?)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</a:rPr>
              <a:t>Beam trajectory (BPMs)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Basically no problems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Go for double plane (x-y)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Improved read-out system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Automatic gain correction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</a:rPr>
              <a:t>Beam losses (BLMs &amp;TLMs)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Basically no problems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Consider digital signal processing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672430" y="1202077"/>
            <a:ext cx="4221480" cy="49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</a:t>
            </a:r>
            <a:r>
              <a:rPr kumimoji="1" lang="en-US" sz="2000" kern="0" dirty="0" smtClean="0">
                <a:solidFill>
                  <a:srgbClr val="FF0000"/>
                </a:solidFill>
                <a:latin typeface="Arial"/>
                <a:ea typeface="+mn-ea"/>
              </a:rPr>
              <a:t>profile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(SEMs</a:t>
            </a:r>
            <a:r>
              <a:rPr kumimoji="1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other</a:t>
            </a: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kern="0" dirty="0" smtClean="0">
                <a:solidFill>
                  <a:srgbClr val="000000"/>
                </a:solidFill>
                <a:latin typeface="Arial"/>
              </a:rPr>
              <a:t>Most problems understood</a:t>
            </a: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5" charset="-128"/>
              <a:cs typeface="+mn-cs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kern="0" dirty="0" smtClean="0">
                <a:solidFill>
                  <a:srgbClr val="006600"/>
                </a:solidFill>
                <a:latin typeface="Arial"/>
              </a:rPr>
              <a:t>Reliable design for up to </a:t>
            </a:r>
            <a:br>
              <a:rPr kumimoji="1" lang="en-US" kern="0" dirty="0" smtClean="0">
                <a:solidFill>
                  <a:srgbClr val="006600"/>
                </a:solidFill>
                <a:latin typeface="Arial"/>
              </a:rPr>
            </a:br>
            <a:r>
              <a:rPr kumimoji="1" lang="en-US" kern="0" dirty="0" smtClean="0">
                <a:solidFill>
                  <a:srgbClr val="006600"/>
                </a:solidFill>
                <a:latin typeface="Arial"/>
              </a:rPr>
              <a:t>700 kW (</a:t>
            </a:r>
            <a:r>
              <a:rPr kumimoji="1" lang="en-US" kern="0" dirty="0" err="1" smtClean="0">
                <a:solidFill>
                  <a:srgbClr val="006600"/>
                </a:solidFill>
                <a:latin typeface="Arial"/>
              </a:rPr>
              <a:t>Fermilab</a:t>
            </a:r>
            <a:r>
              <a:rPr kumimoji="1" lang="en-US" kern="0" dirty="0" smtClean="0">
                <a:solidFill>
                  <a:srgbClr val="006600"/>
                </a:solidFill>
                <a:latin typeface="Arial"/>
              </a:rPr>
              <a:t>)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ＭＳ Ｐゴシック" pitchFamily="-105" charset="-128"/>
                <a:cs typeface="+mn-cs"/>
              </a:rPr>
              <a:t>Abandon UTA </a:t>
            </a:r>
            <a:r>
              <a:rPr kumimoji="1" lang="en-US" kern="0" dirty="0" smtClean="0">
                <a:solidFill>
                  <a:srgbClr val="006600"/>
                </a:solidFill>
                <a:latin typeface="Arial"/>
              </a:rPr>
              <a:t>foils, go with </a:t>
            </a:r>
            <a:r>
              <a:rPr kumimoji="1" lang="en-US" kern="0" dirty="0" err="1" smtClean="0">
                <a:solidFill>
                  <a:srgbClr val="006600"/>
                </a:solidFill>
                <a:latin typeface="Arial"/>
              </a:rPr>
              <a:t>Fermilab</a:t>
            </a:r>
            <a:r>
              <a:rPr kumimoji="1" lang="en-US" kern="0" dirty="0" smtClean="0">
                <a:solidFill>
                  <a:srgbClr val="006600"/>
                </a:solidFill>
                <a:latin typeface="Arial"/>
              </a:rPr>
              <a:t> rotary mechanics and 25 </a:t>
            </a:r>
            <a:r>
              <a:rPr kumimoji="1" lang="el-GR" kern="0" dirty="0" smtClean="0">
                <a:solidFill>
                  <a:srgbClr val="006600"/>
                </a:solidFill>
                <a:latin typeface="Arial"/>
              </a:rPr>
              <a:t>μ</a:t>
            </a:r>
            <a:r>
              <a:rPr kumimoji="1" lang="en-US" kern="0" dirty="0" smtClean="0">
                <a:solidFill>
                  <a:srgbClr val="006600"/>
                </a:solidFill>
                <a:latin typeface="Arial"/>
              </a:rPr>
              <a:t>m Ti wires.</a:t>
            </a: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ＭＳ Ｐゴシック" pitchFamily="-105" charset="-128"/>
              <a:cs typeface="+mn-cs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kern="0" dirty="0" smtClean="0">
                <a:solidFill>
                  <a:srgbClr val="006600"/>
                </a:solidFill>
                <a:latin typeface="Arial"/>
              </a:rPr>
              <a:t>Residual losses?</a:t>
            </a:r>
            <a:endParaRPr kumimoji="1" lang="en-US" kern="0" dirty="0" smtClean="0">
              <a:solidFill>
                <a:srgbClr val="000000"/>
              </a:solidFill>
              <a:latin typeface="Arial"/>
            </a:endParaRPr>
          </a:p>
          <a:p>
            <a:pPr marL="742950" lvl="1" indent="-285750" defTabSz="914400" eaLnBrk="0" hangingPunct="0">
              <a:spcBef>
                <a:spcPct val="20000"/>
              </a:spcBef>
              <a:buFontTx/>
              <a:buChar char="–"/>
              <a:defRPr/>
            </a:pPr>
            <a:r>
              <a:rPr kumimoji="1" lang="en-US" kern="0" dirty="0" smtClean="0">
                <a:solidFill>
                  <a:srgbClr val="000000"/>
                </a:solidFill>
                <a:latin typeface="Arial"/>
              </a:rPr>
              <a:t>Only 1D profiles</a:t>
            </a:r>
          </a:p>
          <a:p>
            <a:pPr marL="1143000" lvl="2" indent="-228600" defTabSz="9144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kumimoji="1" lang="en-US" kern="0" dirty="0" smtClean="0">
                <a:solidFill>
                  <a:srgbClr val="006600"/>
                </a:solidFill>
                <a:latin typeface="Arial"/>
              </a:rPr>
              <a:t>OTR target monitor similar to SNS?! </a:t>
            </a:r>
            <a:endParaRPr kumimoji="1" lang="en-US" kern="0" dirty="0" smtClean="0">
              <a:solidFill>
                <a:srgbClr val="000000"/>
              </a:solidFill>
              <a:latin typeface="Arial"/>
            </a:endParaRPr>
          </a:p>
          <a:p>
            <a:pPr marL="742950" lvl="1" indent="-285750" defTabSz="914400" eaLnBrk="0" hangingPunct="0">
              <a:spcBef>
                <a:spcPct val="20000"/>
              </a:spcBef>
              <a:buFontTx/>
              <a:buChar char="–"/>
              <a:defRPr/>
            </a:pPr>
            <a:r>
              <a:rPr kumimoji="1" lang="en-US" kern="0" dirty="0" smtClean="0">
                <a:solidFill>
                  <a:srgbClr val="000000"/>
                </a:solidFill>
                <a:latin typeface="Arial"/>
              </a:rPr>
              <a:t>Losses, heating at </a:t>
            </a:r>
            <a:r>
              <a:rPr kumimoji="1" lang="en-US" kern="0" dirty="0" smtClean="0">
                <a:solidFill>
                  <a:srgbClr val="000000"/>
                </a:solidFill>
                <a:latin typeface="Arial"/>
              </a:rPr>
              <a:t>2.3 </a:t>
            </a:r>
            <a:r>
              <a:rPr kumimoji="1" lang="en-US" kern="0" dirty="0" smtClean="0">
                <a:solidFill>
                  <a:srgbClr val="000000"/>
                </a:solidFill>
                <a:latin typeface="Arial"/>
              </a:rPr>
              <a:t>MW???</a:t>
            </a:r>
          </a:p>
          <a:p>
            <a:pPr marL="1143000" lvl="2" indent="-228600" defTabSz="9144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kumimoji="1" lang="en-US" kern="0" dirty="0" smtClean="0">
                <a:solidFill>
                  <a:srgbClr val="006600"/>
                </a:solidFill>
                <a:latin typeface="Arial"/>
              </a:rPr>
              <a:t>Need to look for alternatives</a:t>
            </a:r>
          </a:p>
          <a:p>
            <a:pPr marL="1143000" lvl="2" indent="-228600" defTabSz="9144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kumimoji="1" lang="en-US" kern="0" dirty="0" smtClean="0">
                <a:solidFill>
                  <a:srgbClr val="006600"/>
                </a:solidFill>
                <a:latin typeface="Arial"/>
              </a:rPr>
              <a:t>Non-invasive monitors, e.g. IPM, e-beam scanner, fluorescence.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27025" y="45720"/>
            <a:ext cx="8451215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LBNE Beam Parameters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13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097378"/>
              </p:ext>
            </p:extLst>
          </p:nvPr>
        </p:nvGraphicFramePr>
        <p:xfrm>
          <a:off x="609600" y="1263721"/>
          <a:ext cx="7924800" cy="3302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62400"/>
                <a:gridCol w="3962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Beam energy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60</a:t>
                      </a:r>
                      <a:r>
                        <a:rPr lang="en-US" b="0" baseline="0" dirty="0" smtClean="0"/>
                        <a:t> – 120 </a:t>
                      </a:r>
                      <a:r>
                        <a:rPr lang="en-US" b="0" baseline="0" dirty="0" err="1" smtClean="0"/>
                        <a:t>GeV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protons</a:t>
                      </a:r>
                      <a:r>
                        <a:rPr lang="en-US" baseline="0" dirty="0" smtClean="0"/>
                        <a:t> per pulse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(6 batches each 84 bunches)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4.9x10</a:t>
                      </a:r>
                      <a:r>
                        <a:rPr lang="en-US" baseline="30000" dirty="0" smtClean="0"/>
                        <a:t>13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NOvA</a:t>
                      </a:r>
                      <a:r>
                        <a:rPr lang="en-US" baseline="0" dirty="0" smtClean="0"/>
                        <a:t>)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1.6x10</a:t>
                      </a:r>
                      <a:r>
                        <a:rPr lang="en-US" baseline="30000" dirty="0" smtClean="0"/>
                        <a:t>14</a:t>
                      </a:r>
                      <a:r>
                        <a:rPr lang="en-US" baseline="0" dirty="0" smtClean="0"/>
                        <a:t> (Project X)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Repetition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sec (@ 120 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)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0.7 sec (@ 60 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Nominal</a:t>
                      </a:r>
                      <a:r>
                        <a:rPr lang="en-US" baseline="0" dirty="0" smtClean="0"/>
                        <a:t> b</a:t>
                      </a:r>
                      <a:r>
                        <a:rPr lang="en-US" dirty="0" smtClean="0"/>
                        <a:t>eam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700 kW (</a:t>
                      </a:r>
                      <a:r>
                        <a:rPr lang="en-US" dirty="0" err="1" smtClean="0"/>
                        <a:t>NOvA</a:t>
                      </a:r>
                      <a:r>
                        <a:rPr lang="en-US" dirty="0" smtClean="0"/>
                        <a:t>)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2.3</a:t>
                      </a:r>
                      <a:r>
                        <a:rPr lang="en-US" baseline="0" dirty="0" smtClean="0"/>
                        <a:t> MW (Project X)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intensity / batch (84 bunches)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8x10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NOvA</a:t>
                      </a:r>
                      <a:r>
                        <a:rPr lang="en-US" dirty="0" smtClean="0"/>
                        <a:t>), 2.67x10</a:t>
                      </a:r>
                      <a:r>
                        <a:rPr lang="en-US" baseline="30000" dirty="0" smtClean="0"/>
                        <a:t>13</a:t>
                      </a:r>
                      <a:r>
                        <a:rPr lang="en-US" dirty="0" smtClean="0"/>
                        <a:t> (Project</a:t>
                      </a:r>
                      <a:r>
                        <a:rPr lang="en-US" baseline="0" dirty="0" smtClean="0"/>
                        <a:t> X</a:t>
                      </a:r>
                      <a:r>
                        <a:rPr lang="en-US" dirty="0" smtClean="0"/>
                        <a:t>)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3x10</a:t>
                      </a:r>
                      <a:r>
                        <a:rPr lang="en-US" baseline="30000" dirty="0" smtClean="0"/>
                        <a:t>11</a:t>
                      </a:r>
                      <a:r>
                        <a:rPr lang="en-US" dirty="0" smtClean="0"/>
                        <a:t> (minimum, commissioning)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</a:t>
                      </a:r>
                      <a:r>
                        <a:rPr lang="en-US" baseline="0" dirty="0" smtClean="0"/>
                        <a:t> size (RMS, transverse)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0.6…2 mm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09600" y="4826000"/>
            <a:ext cx="7924800" cy="1193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FontTx/>
              <a:buChar char="•"/>
              <a:tabLst/>
              <a:defRPr/>
            </a:pPr>
            <a:r>
              <a:rPr kumimoji="1" lang="en-US" sz="2000" kern="0" dirty="0" smtClean="0">
                <a:solidFill>
                  <a:srgbClr val="003399"/>
                </a:solidFill>
                <a:latin typeface="+mn-lt"/>
              </a:rPr>
              <a:t>~1000…2000 ft beam-line length, 2…4 service buildings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FontTx/>
              <a:buChar char="•"/>
              <a:tabLst/>
              <a:defRPr/>
            </a:pPr>
            <a:r>
              <a:rPr kumimoji="1" lang="en-US" sz="2000" kern="0" dirty="0" smtClean="0">
                <a:solidFill>
                  <a:srgbClr val="003399"/>
                </a:solidFill>
                <a:latin typeface="+mn-lt"/>
              </a:rPr>
              <a:t>Optics phase advance: 60</a:t>
            </a:r>
            <a:r>
              <a:rPr kumimoji="1" lang="en-US" sz="2000" kern="0" baseline="30000" dirty="0" smtClean="0">
                <a:solidFill>
                  <a:srgbClr val="003399"/>
                </a:solidFill>
                <a:latin typeface="+mn-lt"/>
              </a:rPr>
              <a:t>0</a:t>
            </a:r>
            <a:r>
              <a:rPr kumimoji="1" lang="en-US" sz="2000" kern="0" dirty="0" smtClean="0">
                <a:solidFill>
                  <a:srgbClr val="003399"/>
                </a:solidFill>
                <a:latin typeface="+mn-lt"/>
              </a:rPr>
              <a:t>…90</a:t>
            </a:r>
            <a:r>
              <a:rPr kumimoji="1" lang="en-US" sz="2000" kern="0" baseline="30000" dirty="0" smtClean="0">
                <a:solidFill>
                  <a:srgbClr val="003399"/>
                </a:solidFill>
                <a:latin typeface="+mn-lt"/>
              </a:rPr>
              <a:t>0</a:t>
            </a:r>
            <a:endParaRPr kumimoji="1" lang="en-US" sz="2000" kern="0" dirty="0" smtClean="0">
              <a:solidFill>
                <a:srgbClr val="003399"/>
              </a:solidFill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Nominal </a:t>
            </a:r>
            <a:r>
              <a:rPr kumimoji="1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 vacuum chamber aperture: 3 inch (circular)</a:t>
            </a: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FontTx/>
              <a:buChar char="•"/>
              <a:tabLst/>
              <a:defRPr/>
            </a:pPr>
            <a:endParaRPr kumimoji="1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27025" y="45720"/>
            <a:ext cx="8451215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Counts and costs on Beam Diagnostics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13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3948090"/>
              </p:ext>
            </p:extLst>
          </p:nvPr>
        </p:nvGraphicFramePr>
        <p:xfrm>
          <a:off x="609600" y="1088910"/>
          <a:ext cx="79248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941"/>
                <a:gridCol w="2958353"/>
                <a:gridCol w="2792506"/>
              </a:tblGrid>
              <a:tr h="436276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MI-60 deep </a:t>
                      </a:r>
                      <a:br>
                        <a:rPr lang="en-US" b="1" dirty="0" smtClean="0"/>
                      </a:br>
                      <a:r>
                        <a:rPr lang="en-US" b="1" dirty="0" smtClean="0"/>
                        <a:t>(status</a:t>
                      </a:r>
                      <a:r>
                        <a:rPr lang="en-US" b="1" baseline="0" dirty="0" smtClean="0"/>
                        <a:t> March 2010)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MI-10 shallow </a:t>
                      </a:r>
                      <a:br>
                        <a:rPr lang="en-US" b="1" dirty="0" smtClean="0"/>
                      </a:br>
                      <a:r>
                        <a:rPr lang="en-US" b="1" dirty="0" smtClean="0"/>
                        <a:t>(status</a:t>
                      </a:r>
                      <a:r>
                        <a:rPr lang="en-US" b="1" baseline="0" dirty="0" smtClean="0"/>
                        <a:t> November 2011)</a:t>
                      </a:r>
                      <a:endParaRPr lang="en-US" b="1" dirty="0"/>
                    </a:p>
                  </a:txBody>
                  <a:tcPr/>
                </a:tc>
              </a:tr>
              <a:tr h="25276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Toroids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(2)</a:t>
                      </a:r>
                      <a:endParaRPr lang="en-US" dirty="0"/>
                    </a:p>
                  </a:txBody>
                  <a:tcPr/>
                </a:tc>
              </a:tr>
              <a:tr h="252763">
                <a:tc>
                  <a:txBody>
                    <a:bodyPr/>
                    <a:lstStyle/>
                    <a:p>
                      <a:r>
                        <a:rPr lang="en-US" dirty="0" smtClean="0"/>
                        <a:t>BPMs (dual-plane)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</a:tr>
              <a:tr h="252763">
                <a:tc>
                  <a:txBody>
                    <a:bodyPr/>
                    <a:lstStyle/>
                    <a:p>
                      <a:r>
                        <a:rPr lang="en-US" dirty="0" smtClean="0"/>
                        <a:t>BLMs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252763">
                <a:tc>
                  <a:txBody>
                    <a:bodyPr/>
                    <a:lstStyle/>
                    <a:p>
                      <a:r>
                        <a:rPr lang="en-US" dirty="0" smtClean="0"/>
                        <a:t>TLMs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252763">
                <a:tc>
                  <a:txBody>
                    <a:bodyPr/>
                    <a:lstStyle/>
                    <a:p>
                      <a:r>
                        <a:rPr lang="en-US" dirty="0" smtClean="0"/>
                        <a:t>SEMs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252763">
                <a:tc>
                  <a:txBody>
                    <a:bodyPr/>
                    <a:lstStyle/>
                    <a:p>
                      <a:r>
                        <a:rPr lang="en-US" dirty="0" smtClean="0"/>
                        <a:t>M&amp;S 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$1,525k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$975k</a:t>
                      </a:r>
                      <a:endParaRPr lang="en-US" dirty="0"/>
                    </a:p>
                  </a:txBody>
                  <a:tcPr/>
                </a:tc>
              </a:tr>
              <a:tr h="252763">
                <a:tc>
                  <a:txBody>
                    <a:bodyPr/>
                    <a:lstStyle/>
                    <a:p>
                      <a:r>
                        <a:rPr lang="en-US" dirty="0" smtClean="0"/>
                        <a:t>Labor 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10,300 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7,750 hours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09600" y="4289310"/>
            <a:ext cx="7924800" cy="22029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FontTx/>
              <a:buChar char="•"/>
              <a:tabLst/>
              <a:defRPr/>
            </a:pPr>
            <a:r>
              <a:rPr kumimoji="1" lang="en-US" sz="2000" kern="0" dirty="0" smtClean="0">
                <a:solidFill>
                  <a:srgbClr val="003399"/>
                </a:solidFill>
                <a:latin typeface="+mn-lt"/>
              </a:rPr>
              <a:t>MI-60 shares the first toroid with 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+mn-lt"/>
              </a:rPr>
              <a:t>NuMI</a:t>
            </a:r>
            <a:endParaRPr kumimoji="1" lang="en-US" sz="2000" kern="0" dirty="0" smtClean="0">
              <a:solidFill>
                <a:srgbClr val="003399"/>
              </a:solidFill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FontTx/>
              <a:buChar char="•"/>
              <a:tabLst/>
              <a:defRPr/>
            </a:pPr>
            <a:r>
              <a:rPr kumimoji="1" lang="en-US" sz="2000" kern="0" dirty="0" smtClean="0">
                <a:solidFill>
                  <a:srgbClr val="003399"/>
                </a:solidFill>
                <a:latin typeface="+mn-lt"/>
              </a:rPr>
              <a:t>Dual-plane BPMs at each 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+mn-lt"/>
              </a:rPr>
              <a:t>quadrupole</a:t>
            </a:r>
            <a:r>
              <a:rPr kumimoji="1" lang="en-US" sz="2000" kern="0" dirty="0" smtClean="0">
                <a:solidFill>
                  <a:srgbClr val="003399"/>
                </a:solidFill>
                <a:latin typeface="+mn-lt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FontTx/>
              <a:buChar char="•"/>
              <a:tabLst/>
              <a:defRPr/>
            </a:pPr>
            <a:r>
              <a:rPr kumimoji="1" lang="en-US" sz="2000" kern="0" dirty="0" smtClean="0">
                <a:solidFill>
                  <a:srgbClr val="003399"/>
                </a:solidFill>
                <a:latin typeface="+mn-lt"/>
              </a:rPr>
              <a:t>BLMs at 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+mn-lt"/>
              </a:rPr>
              <a:t>quadrupoles</a:t>
            </a:r>
            <a:r>
              <a:rPr kumimoji="1" lang="en-US" sz="2000" kern="0" dirty="0" smtClean="0">
                <a:solidFill>
                  <a:srgbClr val="003399"/>
                </a:solidFill>
                <a:latin typeface="+mn-lt"/>
              </a:rPr>
              <a:t> and dipoles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FontTx/>
              <a:buChar char="•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Counts</a:t>
            </a:r>
            <a:r>
              <a:rPr kumimoji="1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</a:rPr>
              <a:t> and costs do NOT include spares, contingency, overhead, etc.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FontTx/>
              <a:buChar char="•"/>
              <a:tabLst/>
              <a:defRPr/>
            </a:pPr>
            <a:r>
              <a:rPr kumimoji="1" lang="en-US" sz="2000" kern="0" baseline="0" dirty="0" smtClean="0">
                <a:solidFill>
                  <a:srgbClr val="003399"/>
                </a:solidFill>
                <a:latin typeface="+mn-lt"/>
              </a:rPr>
              <a:t>Advanced beam diagnostics,</a:t>
            </a:r>
            <a:r>
              <a:rPr kumimoji="1" lang="en-US" sz="2000" kern="0" dirty="0" smtClean="0">
                <a:solidFill>
                  <a:srgbClr val="003399"/>
                </a:solidFill>
                <a:latin typeface="+mn-lt"/>
              </a:rPr>
              <a:t> e.g. 2D beam </a:t>
            </a:r>
            <a:r>
              <a:rPr kumimoji="1" lang="en-US" sz="2000" kern="0" baseline="0" dirty="0" smtClean="0">
                <a:solidFill>
                  <a:srgbClr val="003399"/>
                </a:solidFill>
                <a:latin typeface="+mn-lt"/>
              </a:rPr>
              <a:t>profile at the exit window, non-invasive diagnostics, is not listed.</a:t>
            </a:r>
            <a:endParaRPr kumimoji="1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25000"/>
              <a:buFontTx/>
              <a:buChar char="•"/>
              <a:tabLst/>
              <a:defRPr/>
            </a:pPr>
            <a:endParaRPr kumimoji="1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8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LBNE Diagnostics Requirements: </a:t>
            </a:r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Toroid</a:t>
            </a:r>
            <a:endParaRPr lang="en-US" sz="2800" b="1" dirty="0" smtClean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65760" y="1078787"/>
            <a:ext cx="8412480" cy="5137078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Project engineer: Aisha Ibrahim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Need only one 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toroid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 end of the beam-line, plus one spare unit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Toroidal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 transformer based measurement (AC-coupled)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Integration time 20-84 bunches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Pulse-to-pulse measurement stability: ~0.3 %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Required hardware: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3½ inch Pearson standard model 3100 toroid (for 3 inch aperture)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Vacuum hardware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Ceramic break, bellows, flanges, etc.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Support mechanics (stand) 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Analog signal conditioning board (gain stage)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Calibration loop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VME-based front-end read-out system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Digitizer, timing &amp; event decoder, CPU, VME crate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Cables, connectors &amp; other infrastructure elements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LBNE Diagnostics Requirements: BPMs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65760" y="946150"/>
            <a:ext cx="8412480" cy="5546090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Project engineer: Peter 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Prieto</a:t>
            </a:r>
            <a:endParaRPr kumimoji="1" lang="en-US" sz="2000" kern="0" dirty="0" smtClean="0">
              <a:solidFill>
                <a:srgbClr val="003399"/>
              </a:solidFill>
              <a:latin typeface="Arial"/>
              <a:ea typeface="+mn-ea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Need at least 24 dual plane BPMs, plus some spares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Required BPM resolution and drift stability: 25…30 µm RMS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BPM pickup detector choices: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Split-plate type (like </a:t>
            </a: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NuMI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Pros: linear response, strong coupling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Cons: $$$ (complex mechanics), frequency dependent response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Stripline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 type (shortened)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Pros: 50 </a:t>
            </a:r>
            <a:r>
              <a:rPr kumimoji="1" lang="el-GR" sz="1800" kern="0" dirty="0" smtClean="0">
                <a:solidFill>
                  <a:srgbClr val="006600"/>
                </a:solidFill>
                <a:latin typeface="Arial"/>
              </a:rPr>
              <a:t>Ω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 matched impedance, rigid mechanics, double plane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Cons: </a:t>
            </a:r>
            <a:r>
              <a:rPr kumimoji="1" lang="el-GR" sz="1800" kern="0" dirty="0" smtClean="0">
                <a:solidFill>
                  <a:srgbClr val="006600"/>
                </a:solidFill>
                <a:latin typeface="Arial"/>
              </a:rPr>
              <a:t>λ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/4 for 53 MHz too long, $$$, weaker coupling, non-linear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b="1" kern="0" dirty="0" smtClean="0">
                <a:solidFill>
                  <a:srgbClr val="FF0000"/>
                </a:solidFill>
                <a:latin typeface="Arial"/>
              </a:rPr>
              <a:t>Dual-plane “</a:t>
            </a:r>
            <a:r>
              <a:rPr kumimoji="1" lang="en-US" sz="1800" b="1" kern="0" dirty="0">
                <a:solidFill>
                  <a:srgbClr val="FF0000"/>
                </a:solidFill>
                <a:latin typeface="Arial"/>
              </a:rPr>
              <a:t>b</a:t>
            </a:r>
            <a:r>
              <a:rPr kumimoji="1" lang="en-US" sz="1800" b="1" kern="0" dirty="0" smtClean="0">
                <a:solidFill>
                  <a:srgbClr val="FF0000"/>
                </a:solidFill>
                <a:latin typeface="Arial"/>
              </a:rPr>
              <a:t>utton</a:t>
            </a:r>
            <a:r>
              <a:rPr kumimoji="1" lang="en-US" sz="1800" b="1" kern="0" dirty="0" smtClean="0">
                <a:solidFill>
                  <a:srgbClr val="FF0000"/>
                </a:solidFill>
                <a:latin typeface="Arial"/>
              </a:rPr>
              <a:t>” </a:t>
            </a:r>
            <a:r>
              <a:rPr kumimoji="1" lang="en-US" sz="1800" b="1" kern="0" dirty="0" smtClean="0">
                <a:solidFill>
                  <a:srgbClr val="FF0000"/>
                </a:solidFill>
                <a:latin typeface="Arial"/>
              </a:rPr>
              <a:t>type BPM electrodes, preferred solution!</a:t>
            </a:r>
            <a:endParaRPr kumimoji="1" lang="en-US" sz="1800" b="1" kern="0" dirty="0" smtClean="0">
              <a:solidFill>
                <a:srgbClr val="FF0000"/>
              </a:solidFill>
              <a:latin typeface="Arial"/>
            </a:endParaRP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Pros: $, rigid mechanics, very simple, double plane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Cons: non-linear, weaker coupling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</a:rPr>
              <a:t>BPM read-out electronics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In-house VME/VXS digitizer with 125 or 250 MSPS &amp; sufficient memory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Integrated automatic gain correction system, a la BNB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endParaRPr kumimoji="1" lang="en-US" sz="2000" kern="0" dirty="0" smtClean="0">
              <a:solidFill>
                <a:srgbClr val="003399"/>
              </a:solidFill>
              <a:latin typeface="Arial"/>
              <a:ea typeface="+mn-ea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LBNE Diagnostics Requirements: SEMs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65760" y="1078786"/>
            <a:ext cx="8412480" cy="5376271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Project engineer: Gianni 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Tassotto</a:t>
            </a:r>
            <a:endParaRPr kumimoji="1" lang="en-US" sz="2000" kern="0" dirty="0" smtClean="0">
              <a:solidFill>
                <a:srgbClr val="003399"/>
              </a:solidFill>
              <a:latin typeface="Arial"/>
              <a:ea typeface="+mn-ea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Need  6…12 beam profile monitors (SEMs), plus spares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SEM Multi-foil/wire monitors based on 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NuMI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 / 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NOvA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 experience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Rotary motion system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25 µm dia. Ti wires (</a:t>
            </a: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Fermilab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) or Ti flat wires / foils, </a:t>
            </a:r>
            <a:br>
              <a:rPr kumimoji="1" lang="en-US" sz="1800" kern="0" dirty="0" smtClean="0">
                <a:solidFill>
                  <a:srgbClr val="000000"/>
                </a:solidFill>
                <a:latin typeface="Arial"/>
              </a:rPr>
            </a:b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1 mm pitch (0.5 mm @ target station)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Issues to be addressed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Wire/foil heating </a:t>
            </a:r>
            <a:br>
              <a:rPr kumimoji="1" lang="en-US" sz="1800" kern="0" dirty="0" smtClean="0">
                <a:solidFill>
                  <a:srgbClr val="000000"/>
                </a:solidFill>
                <a:latin typeface="Arial"/>
              </a:rPr>
            </a:b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at beam powers 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&gt;1000 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kW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Fractional beam loss (2.5x10</a:t>
            </a:r>
            <a:r>
              <a:rPr kumimoji="1" lang="en-US" sz="1800" kern="0" baseline="30000" dirty="0" smtClean="0">
                <a:solidFill>
                  <a:srgbClr val="000000"/>
                </a:solidFill>
                <a:latin typeface="Arial"/>
              </a:rPr>
              <a:t>-6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?)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Reliable 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operation </a:t>
            </a:r>
            <a:r>
              <a:rPr kumimoji="1" lang="en-US" sz="1800" b="1" kern="0" dirty="0" smtClean="0">
                <a:solidFill>
                  <a:srgbClr val="FF0000"/>
                </a:solidFill>
                <a:latin typeface="Arial"/>
              </a:rPr>
              <a:t>(O.K.!)</a:t>
            </a:r>
            <a:endParaRPr kumimoji="1" lang="en-US" sz="1800" b="1" kern="0" dirty="0" smtClean="0">
              <a:solidFill>
                <a:srgbClr val="FF00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Alternatives, Additions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Graphite wire or foil targets (2 MW)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IPM?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e-Beam scanner?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FF0000"/>
                </a:solidFill>
                <a:latin typeface="Arial"/>
              </a:rPr>
              <a:t>Backward OTR system at the exit window</a:t>
            </a:r>
            <a:endParaRPr kumimoji="1" lang="en-US" sz="2000" kern="0" dirty="0" smtClean="0">
              <a:solidFill>
                <a:srgbClr val="FF0000"/>
              </a:solidFill>
              <a:latin typeface="Arial"/>
              <a:ea typeface="+mn-ea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" name="Picture 14" descr="&#10;Picture 7.png                                                  00057374Macintosh HD                   C0CEE7AD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4754" y="3054570"/>
            <a:ext cx="3262045" cy="30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037578" y="3509635"/>
            <a:ext cx="1092204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 foil 5</a:t>
            </a:r>
            <a:r>
              <a:rPr lang="en-US" sz="1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400" dirty="0">
                <a:solidFill>
                  <a:srgbClr val="FF0000"/>
                </a:solidFill>
              </a:rPr>
              <a:t>m thick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475966" y="5218926"/>
            <a:ext cx="9781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NuMI</a:t>
            </a:r>
            <a:r>
              <a:rPr lang="en-US" sz="1200" dirty="0">
                <a:solidFill>
                  <a:srgbClr val="FF0000"/>
                </a:solidFill>
              </a:rPr>
              <a:t> beam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3776" y="6085726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S. Kopp</a:t>
            </a:r>
            <a:endParaRPr lang="en-US" dirty="0"/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Outline</a:t>
            </a:r>
            <a:endParaRPr lang="en-US" sz="2000" b="1" dirty="0" smtClean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787704" y="1778357"/>
            <a:ext cx="5743254" cy="3235432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Charge and Personal Remarks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NuMI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 Beam Diagnostics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LBNE Beam Parameters and Requirements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LBNE Beam Instrumentation R&amp;D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Summary of the Instrumentation BOE</a:t>
            </a:r>
            <a:endParaRPr kumimoji="1" lang="en-US" sz="2000" kern="0" dirty="0" smtClean="0">
              <a:solidFill>
                <a:srgbClr val="003399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Work through detailed BOEs as required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</a:rPr>
              <a:t>Summary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endParaRPr kumimoji="1" lang="en-US" sz="1800" kern="0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4342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4343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65760" y="45720"/>
            <a:ext cx="841248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LBNE Diagnostics Requirements: BLMs &amp; TLMs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65760" y="1397285"/>
            <a:ext cx="8412480" cy="3811714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Project engineer: Marv Olson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Need at least 30 ion chamber based BLMs, plus some spares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Need 4…8 ~250 ft. long </a:t>
            </a:r>
            <a:r>
              <a:rPr kumimoji="1" lang="en-US" sz="2000" i="1" kern="0" dirty="0" err="1" smtClean="0">
                <a:solidFill>
                  <a:srgbClr val="003399"/>
                </a:solidFill>
                <a:latin typeface="Arial"/>
                <a:ea typeface="+mn-ea"/>
              </a:rPr>
              <a:t>Heliax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 cable based TLMs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No specific requirements given, should operate as well as at </a:t>
            </a: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NuMI</a:t>
            </a:r>
            <a:endParaRPr kumimoji="1" lang="en-US" sz="1800" kern="0" dirty="0" smtClean="0">
              <a:solidFill>
                <a:srgbClr val="000000"/>
              </a:solidFill>
              <a:latin typeface="Arial"/>
            </a:endParaRP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Same dynamic range, reproducibility, pedestal control, etc.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We will look into more “modern” read-out electronics, e.g. LHC</a:t>
            </a:r>
          </a:p>
          <a:p>
            <a:pPr lvl="1" defTabSz="914400" eaLnBrk="0" hangingPunct="0">
              <a:buFontTx/>
              <a:buChar char="–"/>
            </a:pPr>
            <a:endParaRPr kumimoji="1" lang="en-US" sz="1800" kern="0" dirty="0" smtClean="0">
              <a:solidFill>
                <a:srgbClr val="0000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</a:rPr>
              <a:t>Important note: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err="1" smtClean="0">
                <a:solidFill>
                  <a:srgbClr val="FF0000"/>
                </a:solidFill>
                <a:latin typeface="Arial"/>
              </a:rPr>
              <a:t>Toroid</a:t>
            </a:r>
            <a:r>
              <a:rPr kumimoji="1" lang="en-US" sz="1800" kern="0" dirty="0" smtClean="0">
                <a:solidFill>
                  <a:srgbClr val="FF0000"/>
                </a:solidFill>
                <a:latin typeface="Arial"/>
              </a:rPr>
              <a:t>, BLM &amp; TLM, and BPM signals / data will be used in the real-time beam permit system for machine protection purposes!</a:t>
            </a:r>
          </a:p>
          <a:p>
            <a:pPr lvl="1" defTabSz="914400" eaLnBrk="0" hangingPunct="0">
              <a:buFontTx/>
              <a:buChar char="–"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2" defTabSz="914400" eaLnBrk="0" hangingPunct="0">
              <a:buFont typeface="Wingdings" pitchFamily="2" charset="2"/>
              <a:buChar char="Ø"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None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endParaRPr kumimoji="1" lang="en-US" sz="2000" kern="0" dirty="0" smtClean="0">
              <a:solidFill>
                <a:srgbClr val="003399"/>
              </a:solidFill>
              <a:latin typeface="Arial"/>
              <a:ea typeface="+mn-ea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/>
          <a:srcRect t="8691" b="8084"/>
          <a:stretch/>
        </p:blipFill>
        <p:spPr bwMode="auto">
          <a:xfrm>
            <a:off x="0" y="2242968"/>
            <a:ext cx="6607471" cy="42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65760" y="45720"/>
            <a:ext cx="841248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Beam Position Monitor Pickup R&amp;D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3554" name="Picture 2" descr="C:\Users\manfred\Documents\FNAL\LBNE\CD-1\ReviewOct2010\t_2.jpg"/>
          <p:cNvPicPr>
            <a:picLocks noChangeAspect="1" noChangeArrowheads="1"/>
          </p:cNvPicPr>
          <p:nvPr/>
        </p:nvPicPr>
        <p:blipFill>
          <a:blip r:embed="rId3"/>
          <a:srcRect r="25084"/>
          <a:stretch>
            <a:fillRect/>
          </a:stretch>
        </p:blipFill>
        <p:spPr bwMode="auto">
          <a:xfrm>
            <a:off x="4952344" y="946150"/>
            <a:ext cx="4000555" cy="293437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205223" y="1185305"/>
            <a:ext cx="25603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LBNE BPM utilizing a</a:t>
            </a:r>
          </a:p>
          <a:p>
            <a:pPr algn="r"/>
            <a:r>
              <a:rPr lang="en-US" sz="1400" b="1" dirty="0" smtClean="0"/>
              <a:t>28 </a:t>
            </a:r>
            <a:r>
              <a:rPr lang="en-US" sz="1400" b="1" dirty="0" smtClean="0"/>
              <a:t>mm dia. button </a:t>
            </a:r>
            <a:r>
              <a:rPr lang="en-US" sz="1400" b="1" dirty="0" smtClean="0"/>
              <a:t>electrode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(preferred solution)</a:t>
            </a:r>
            <a:endParaRPr lang="en-US" sz="1400" b="1" dirty="0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pic>
        <p:nvPicPr>
          <p:cNvPr id="25602" name="Picture 2" descr="C:\Users\manfred\Pictures\Work\FNAL\LBNE\DSCN429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r="8721" b="8396"/>
          <a:stretch/>
        </p:blipFill>
        <p:spPr bwMode="auto">
          <a:xfrm>
            <a:off x="6507163" y="4155140"/>
            <a:ext cx="2362001" cy="224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65760" y="45720"/>
            <a:ext cx="841248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5" charset="-128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5" charset="-128"/>
              </a:defRPr>
            </a:lvl9pPr>
          </a:lstStyle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BPM Read-out System R&amp;D: BNB Front-End</a:t>
            </a:r>
            <a:endParaRPr lang="en-US" sz="2800" b="1" dirty="0" smtClean="0">
              <a:latin typeface="Helvetica" pitchFamily="-105" charset="0"/>
              <a:cs typeface="Helvetica" pitchFamily="-105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0" y="1201815"/>
            <a:ext cx="5735292" cy="404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 descr="C:\Users\manfred\Pictures\Work\FNAL\LBNE\DSCN4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8815"/>
            <a:ext cx="4198545" cy="314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365376" y="964712"/>
            <a:ext cx="3633770" cy="2314103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Example BPM Front-End</a:t>
            </a:r>
            <a:endParaRPr kumimoji="1" lang="en-US" sz="2000" kern="0" dirty="0" smtClean="0">
              <a:solidFill>
                <a:srgbClr val="003399"/>
              </a:solidFill>
              <a:latin typeface="Arial"/>
              <a:ea typeface="+mn-ea"/>
            </a:endParaRP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BNB (</a:t>
            </a: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MiniBooNE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) analog BPM signal conditioning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VME form-factor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Interleaved CAL signal at the read-out frequency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2" defTabSz="914400" eaLnBrk="0" hangingPunct="0">
              <a:buFont typeface="Wingdings" pitchFamily="2" charset="2"/>
              <a:buChar char="Ø"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None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endParaRPr kumimoji="1" lang="en-US" sz="2000" kern="0" dirty="0" smtClean="0">
              <a:solidFill>
                <a:srgbClr val="003399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34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65760" y="45720"/>
            <a:ext cx="841248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BPM Read-out System R&amp;D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600200" y="2392363"/>
            <a:ext cx="7354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Rectangle 196"/>
          <p:cNvSpPr>
            <a:spLocks noChangeArrowheads="1"/>
          </p:cNvSpPr>
          <p:nvPr/>
        </p:nvSpPr>
        <p:spPr bwMode="auto">
          <a:xfrm>
            <a:off x="3619500" y="1136650"/>
            <a:ext cx="1670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400" b="1">
                <a:latin typeface="Calibri" pitchFamily="34" charset="0"/>
                <a:ea typeface="SimSun" pitchFamily="2" charset="-122"/>
              </a:rPr>
              <a:t>BLOCK DIAGRAM</a:t>
            </a:r>
            <a:endParaRPr lang="en-US" altLang="zh-CN" sz="600">
              <a:ea typeface="SimSun" pitchFamily="2" charset="-122"/>
            </a:endParaRPr>
          </a:p>
          <a:p>
            <a:pPr eaLnBrk="0" hangingPunct="0"/>
            <a:endParaRPr lang="en-US" altLang="zh-CN" sz="1800">
              <a:ea typeface="SimSun" pitchFamily="2" charset="-122"/>
            </a:endParaRPr>
          </a:p>
        </p:txBody>
      </p:sp>
      <p:grpSp>
        <p:nvGrpSpPr>
          <p:cNvPr id="14" name="Group 110"/>
          <p:cNvGrpSpPr>
            <a:grpSpLocks noChangeAspect="1"/>
          </p:cNvGrpSpPr>
          <p:nvPr/>
        </p:nvGrpSpPr>
        <p:grpSpPr bwMode="auto">
          <a:xfrm>
            <a:off x="2057400" y="1181100"/>
            <a:ext cx="6934200" cy="5241925"/>
            <a:chOff x="-503" y="1866"/>
            <a:chExt cx="10943" cy="8256"/>
          </a:xfrm>
        </p:grpSpPr>
        <p:sp>
          <p:nvSpPr>
            <p:cNvPr id="15" name="AutoShape 195"/>
            <p:cNvSpPr>
              <a:spLocks noChangeAspect="1" noChangeArrowheads="1" noTextEdit="1"/>
            </p:cNvSpPr>
            <p:nvPr/>
          </p:nvSpPr>
          <p:spPr bwMode="auto">
            <a:xfrm>
              <a:off x="1800" y="1866"/>
              <a:ext cx="8640" cy="8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94"/>
            <p:cNvSpPr>
              <a:spLocks noChangeArrowheads="1"/>
            </p:cNvSpPr>
            <p:nvPr/>
          </p:nvSpPr>
          <p:spPr bwMode="auto">
            <a:xfrm rot="5400000">
              <a:off x="3897" y="6691"/>
              <a:ext cx="758" cy="308"/>
            </a:xfrm>
            <a:prstGeom prst="leftRightArrow">
              <a:avLst>
                <a:gd name="adj1" fmla="val 50000"/>
                <a:gd name="adj2" fmla="val 4922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193"/>
            <p:cNvSpPr txBox="1">
              <a:spLocks noChangeArrowheads="1"/>
            </p:cNvSpPr>
            <p:nvPr/>
          </p:nvSpPr>
          <p:spPr bwMode="auto">
            <a:xfrm>
              <a:off x="5259" y="2496"/>
              <a:ext cx="1779" cy="60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altLang="zh-CN" sz="1200" dirty="0">
                  <a:latin typeface="Helvetica" pitchFamily="34" charset="0"/>
                  <a:ea typeface="SimSun" charset="-122"/>
                </a:rPr>
                <a:t>FPGA</a:t>
              </a:r>
            </a:p>
            <a:p>
              <a:pPr>
                <a:defRPr/>
              </a:pPr>
              <a:r>
                <a:rPr lang="en-US" altLang="zh-CN" sz="1200" dirty="0" err="1">
                  <a:latin typeface="Helvetica" pitchFamily="34" charset="0"/>
                  <a:ea typeface="SimSun" charset="-122"/>
                </a:rPr>
                <a:t>Altera</a:t>
              </a:r>
              <a:endParaRPr lang="en-US" altLang="zh-CN" sz="600" dirty="0"/>
            </a:p>
            <a:p>
              <a:pPr eaLnBrk="0" hangingPunct="0">
                <a:defRPr/>
              </a:pPr>
              <a:r>
                <a:rPr lang="en-US" altLang="zh-CN" sz="1200" dirty="0">
                  <a:latin typeface="Helvetica" pitchFamily="34" charset="0"/>
                  <a:ea typeface="SimSun" charset="-122"/>
                </a:rPr>
                <a:t>Cyclone III</a:t>
              </a:r>
              <a:endParaRPr lang="en-US" altLang="zh-CN" sz="600" dirty="0"/>
            </a:p>
          </p:txBody>
        </p:sp>
        <p:sp>
          <p:nvSpPr>
            <p:cNvPr id="18" name="AutoShape 192"/>
            <p:cNvSpPr>
              <a:spLocks noChangeArrowheads="1"/>
            </p:cNvSpPr>
            <p:nvPr/>
          </p:nvSpPr>
          <p:spPr bwMode="auto">
            <a:xfrm>
              <a:off x="7039" y="4278"/>
              <a:ext cx="655" cy="214"/>
            </a:xfrm>
            <a:prstGeom prst="leftRightArrow">
              <a:avLst>
                <a:gd name="adj1" fmla="val 50000"/>
                <a:gd name="adj2" fmla="val 61215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1"/>
            <p:cNvSpPr>
              <a:spLocks noChangeArrowheads="1"/>
            </p:cNvSpPr>
            <p:nvPr/>
          </p:nvSpPr>
          <p:spPr bwMode="auto">
            <a:xfrm>
              <a:off x="7039" y="2824"/>
              <a:ext cx="655" cy="213"/>
            </a:xfrm>
            <a:prstGeom prst="leftRightArrow">
              <a:avLst>
                <a:gd name="adj1" fmla="val 50000"/>
                <a:gd name="adj2" fmla="val 6150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190"/>
            <p:cNvSpPr txBox="1">
              <a:spLocks noChangeArrowheads="1"/>
            </p:cNvSpPr>
            <p:nvPr/>
          </p:nvSpPr>
          <p:spPr bwMode="auto">
            <a:xfrm>
              <a:off x="7694" y="2496"/>
              <a:ext cx="1200" cy="8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altLang="zh-CN" sz="1200" dirty="0">
                  <a:latin typeface="Helvetica" pitchFamily="34" charset="0"/>
                  <a:ea typeface="SimSun" charset="-122"/>
                </a:rPr>
                <a:t>VME</a:t>
              </a:r>
              <a:endParaRPr lang="en-US" altLang="zh-CN" sz="600" dirty="0"/>
            </a:p>
            <a:p>
              <a:pPr eaLnBrk="0" hangingPunct="0">
                <a:defRPr/>
              </a:pPr>
              <a:r>
                <a:rPr lang="en-US" altLang="zh-CN" sz="1200" dirty="0">
                  <a:latin typeface="Helvetica" pitchFamily="34" charset="0"/>
                  <a:ea typeface="SimSun" charset="-122"/>
                </a:rPr>
                <a:t>Drivers</a:t>
              </a:r>
              <a:endParaRPr lang="en-US" altLang="zh-CN" sz="1800" dirty="0"/>
            </a:p>
          </p:txBody>
        </p:sp>
        <p:sp>
          <p:nvSpPr>
            <p:cNvPr id="21" name="Text Box 189"/>
            <p:cNvSpPr txBox="1">
              <a:spLocks noChangeArrowheads="1"/>
            </p:cNvSpPr>
            <p:nvPr/>
          </p:nvSpPr>
          <p:spPr bwMode="auto">
            <a:xfrm>
              <a:off x="7694" y="3656"/>
              <a:ext cx="1198" cy="137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altLang="zh-CN" sz="1200" dirty="0">
                  <a:latin typeface="Helvetica" pitchFamily="34" charset="0"/>
                  <a:ea typeface="SimSun" charset="-122"/>
                </a:rPr>
                <a:t>4x32M</a:t>
              </a:r>
              <a:endParaRPr lang="en-US" altLang="zh-CN" sz="600" dirty="0"/>
            </a:p>
            <a:p>
              <a:pPr eaLnBrk="0" hangingPunct="0">
                <a:defRPr/>
              </a:pPr>
              <a:r>
                <a:rPr lang="en-US" altLang="zh-CN" sz="1200" dirty="0">
                  <a:latin typeface="Helvetica" pitchFamily="34" charset="0"/>
                  <a:ea typeface="SimSun" charset="-122"/>
                </a:rPr>
                <a:t>DDR2</a:t>
              </a:r>
              <a:endParaRPr lang="en-US" altLang="zh-CN" sz="600" dirty="0"/>
            </a:p>
            <a:p>
              <a:pPr eaLnBrk="0" hangingPunct="0">
                <a:defRPr/>
              </a:pPr>
              <a:r>
                <a:rPr lang="en-US" altLang="zh-CN" sz="1200" dirty="0">
                  <a:latin typeface="Helvetica" pitchFamily="34" charset="0"/>
                  <a:ea typeface="SimSun" charset="-122"/>
                </a:rPr>
                <a:t>SDRAM</a:t>
              </a:r>
              <a:endParaRPr lang="en-US" altLang="zh-CN" sz="600" dirty="0"/>
            </a:p>
            <a:p>
              <a:pPr eaLnBrk="0" hangingPunct="0">
                <a:defRPr/>
              </a:pPr>
              <a:endParaRPr lang="en-US" altLang="zh-CN" sz="1800" dirty="0"/>
            </a:p>
          </p:txBody>
        </p:sp>
        <p:sp>
          <p:nvSpPr>
            <p:cNvPr id="22" name="AutoShape 188"/>
            <p:cNvSpPr>
              <a:spLocks noChangeArrowheads="1"/>
            </p:cNvSpPr>
            <p:nvPr/>
          </p:nvSpPr>
          <p:spPr bwMode="auto">
            <a:xfrm>
              <a:off x="7040" y="5515"/>
              <a:ext cx="655" cy="213"/>
            </a:xfrm>
            <a:prstGeom prst="leftRightArrow">
              <a:avLst>
                <a:gd name="adj1" fmla="val 50000"/>
                <a:gd name="adj2" fmla="val 6150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187"/>
            <p:cNvSpPr txBox="1">
              <a:spLocks noChangeArrowheads="1"/>
            </p:cNvSpPr>
            <p:nvPr/>
          </p:nvSpPr>
          <p:spPr bwMode="auto">
            <a:xfrm>
              <a:off x="7695" y="5259"/>
              <a:ext cx="1199" cy="7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JTAG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24" name="AutoShape 186"/>
            <p:cNvSpPr>
              <a:spLocks noChangeArrowheads="1"/>
            </p:cNvSpPr>
            <p:nvPr/>
          </p:nvSpPr>
          <p:spPr bwMode="auto">
            <a:xfrm>
              <a:off x="7040" y="6909"/>
              <a:ext cx="655" cy="213"/>
            </a:xfrm>
            <a:prstGeom prst="leftRightArrow">
              <a:avLst>
                <a:gd name="adj1" fmla="val 50000"/>
                <a:gd name="adj2" fmla="val 6150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185"/>
            <p:cNvSpPr txBox="1">
              <a:spLocks noChangeArrowheads="1"/>
            </p:cNvSpPr>
            <p:nvPr/>
          </p:nvSpPr>
          <p:spPr bwMode="auto">
            <a:xfrm>
              <a:off x="7694" y="6542"/>
              <a:ext cx="1456" cy="104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altLang="zh-CN" sz="1200" dirty="0">
                  <a:latin typeface="Helvetica" pitchFamily="34" charset="0"/>
                  <a:ea typeface="SimSun" charset="-122"/>
                </a:rPr>
                <a:t>EPCS4</a:t>
              </a:r>
              <a:endParaRPr lang="en-US" altLang="zh-CN" sz="600" dirty="0"/>
            </a:p>
            <a:p>
              <a:pPr eaLnBrk="0" hangingPunct="0">
                <a:defRPr/>
              </a:pPr>
              <a:r>
                <a:rPr lang="en-US" altLang="zh-CN" sz="1200" dirty="0">
                  <a:latin typeface="Helvetica" pitchFamily="34" charset="0"/>
                  <a:ea typeface="SimSun" charset="-122"/>
                </a:rPr>
                <a:t>Interface</a:t>
              </a:r>
              <a:endParaRPr lang="en-US" altLang="zh-CN" sz="1800" dirty="0"/>
            </a:p>
          </p:txBody>
        </p:sp>
        <p:sp>
          <p:nvSpPr>
            <p:cNvPr id="26" name="AutoShape 184"/>
            <p:cNvSpPr>
              <a:spLocks noChangeArrowheads="1"/>
            </p:cNvSpPr>
            <p:nvPr/>
          </p:nvSpPr>
          <p:spPr bwMode="auto">
            <a:xfrm>
              <a:off x="8096" y="6028"/>
              <a:ext cx="270" cy="484"/>
            </a:xfrm>
            <a:prstGeom prst="upDownArrow">
              <a:avLst>
                <a:gd name="adj1" fmla="val 50000"/>
                <a:gd name="adj2" fmla="val 3585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183"/>
            <p:cNvSpPr>
              <a:spLocks noChangeArrowheads="1"/>
            </p:cNvSpPr>
            <p:nvPr/>
          </p:nvSpPr>
          <p:spPr bwMode="auto">
            <a:xfrm>
              <a:off x="8893" y="2824"/>
              <a:ext cx="655" cy="213"/>
            </a:xfrm>
            <a:prstGeom prst="leftRightArrow">
              <a:avLst>
                <a:gd name="adj1" fmla="val 50000"/>
                <a:gd name="adj2" fmla="val 6150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182"/>
            <p:cNvSpPr txBox="1">
              <a:spLocks noChangeArrowheads="1"/>
            </p:cNvSpPr>
            <p:nvPr/>
          </p:nvSpPr>
          <p:spPr bwMode="auto">
            <a:xfrm>
              <a:off x="9047" y="1866"/>
              <a:ext cx="1313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VME bus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29" name="AutoShape 181"/>
            <p:cNvSpPr>
              <a:spLocks noChangeArrowheads="1"/>
            </p:cNvSpPr>
            <p:nvPr/>
          </p:nvSpPr>
          <p:spPr bwMode="auto">
            <a:xfrm>
              <a:off x="9492" y="2338"/>
              <a:ext cx="355" cy="1696"/>
            </a:xfrm>
            <a:prstGeom prst="upDownArrow">
              <a:avLst>
                <a:gd name="adj1" fmla="val 50000"/>
                <a:gd name="adj2" fmla="val 9554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180"/>
            <p:cNvSpPr>
              <a:spLocks noChangeArrowheads="1"/>
            </p:cNvSpPr>
            <p:nvPr/>
          </p:nvSpPr>
          <p:spPr bwMode="auto">
            <a:xfrm>
              <a:off x="7040" y="8069"/>
              <a:ext cx="655" cy="213"/>
            </a:xfrm>
            <a:prstGeom prst="leftRightArrow">
              <a:avLst>
                <a:gd name="adj1" fmla="val 50000"/>
                <a:gd name="adj2" fmla="val 6150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79"/>
            <p:cNvSpPr txBox="1">
              <a:spLocks noChangeArrowheads="1"/>
            </p:cNvSpPr>
            <p:nvPr/>
          </p:nvSpPr>
          <p:spPr bwMode="auto">
            <a:xfrm>
              <a:off x="7714" y="9093"/>
              <a:ext cx="1511" cy="579"/>
            </a:xfrm>
            <a:prstGeom prst="rect">
              <a:avLst/>
            </a:prstGeom>
            <a:solidFill>
              <a:srgbClr val="F7E4C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Oscillator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32" name="AutoShape 178"/>
            <p:cNvSpPr>
              <a:spLocks noChangeArrowheads="1"/>
            </p:cNvSpPr>
            <p:nvPr/>
          </p:nvSpPr>
          <p:spPr bwMode="auto">
            <a:xfrm rot="5400000">
              <a:off x="5984" y="8644"/>
              <a:ext cx="413" cy="308"/>
            </a:xfrm>
            <a:prstGeom prst="leftRightArrow">
              <a:avLst>
                <a:gd name="adj1" fmla="val 50000"/>
                <a:gd name="adj2" fmla="val 2681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Box 177"/>
            <p:cNvSpPr txBox="1">
              <a:spLocks noChangeArrowheads="1"/>
            </p:cNvSpPr>
            <p:nvPr/>
          </p:nvSpPr>
          <p:spPr bwMode="auto">
            <a:xfrm>
              <a:off x="7695" y="7860"/>
              <a:ext cx="1454" cy="622"/>
            </a:xfrm>
            <a:prstGeom prst="rect">
              <a:avLst/>
            </a:prstGeom>
            <a:solidFill>
              <a:srgbClr val="F7E4C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Oscillator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34" name="Oval 176"/>
            <p:cNvSpPr>
              <a:spLocks noChangeArrowheads="1"/>
            </p:cNvSpPr>
            <p:nvPr/>
          </p:nvSpPr>
          <p:spPr bwMode="auto">
            <a:xfrm>
              <a:off x="2681" y="9093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5" name="AutoShape 175"/>
            <p:cNvCxnSpPr>
              <a:cxnSpLocks noChangeShapeType="1"/>
            </p:cNvCxnSpPr>
            <p:nvPr/>
          </p:nvCxnSpPr>
          <p:spPr bwMode="auto">
            <a:xfrm>
              <a:off x="2880" y="9192"/>
              <a:ext cx="102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6" name="Oval 174"/>
            <p:cNvSpPr>
              <a:spLocks noChangeArrowheads="1"/>
            </p:cNvSpPr>
            <p:nvPr/>
          </p:nvSpPr>
          <p:spPr bwMode="auto">
            <a:xfrm>
              <a:off x="2711" y="2692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7" name="AutoShape 173"/>
            <p:cNvCxnSpPr>
              <a:cxnSpLocks noChangeShapeType="1"/>
            </p:cNvCxnSpPr>
            <p:nvPr/>
          </p:nvCxnSpPr>
          <p:spPr bwMode="auto">
            <a:xfrm>
              <a:off x="2896" y="2792"/>
              <a:ext cx="2363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8" name="Oval 172"/>
            <p:cNvSpPr>
              <a:spLocks noChangeArrowheads="1"/>
            </p:cNvSpPr>
            <p:nvPr/>
          </p:nvSpPr>
          <p:spPr bwMode="auto">
            <a:xfrm>
              <a:off x="2711" y="3112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9" name="AutoShape 171"/>
            <p:cNvCxnSpPr>
              <a:cxnSpLocks noChangeShapeType="1"/>
            </p:cNvCxnSpPr>
            <p:nvPr/>
          </p:nvCxnSpPr>
          <p:spPr bwMode="auto">
            <a:xfrm>
              <a:off x="2896" y="3212"/>
              <a:ext cx="2363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0" name="Oval 170"/>
            <p:cNvSpPr>
              <a:spLocks noChangeArrowheads="1"/>
            </p:cNvSpPr>
            <p:nvPr/>
          </p:nvSpPr>
          <p:spPr bwMode="auto">
            <a:xfrm>
              <a:off x="2711" y="3518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41" name="AutoShape 169"/>
            <p:cNvCxnSpPr>
              <a:cxnSpLocks noChangeShapeType="1"/>
            </p:cNvCxnSpPr>
            <p:nvPr/>
          </p:nvCxnSpPr>
          <p:spPr bwMode="auto">
            <a:xfrm>
              <a:off x="2896" y="3618"/>
              <a:ext cx="2363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2" name="Oval 168"/>
            <p:cNvSpPr>
              <a:spLocks noChangeArrowheads="1"/>
            </p:cNvSpPr>
            <p:nvPr/>
          </p:nvSpPr>
          <p:spPr bwMode="auto">
            <a:xfrm>
              <a:off x="2711" y="3924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43" name="AutoShape 167"/>
            <p:cNvCxnSpPr>
              <a:cxnSpLocks noChangeShapeType="1"/>
            </p:cNvCxnSpPr>
            <p:nvPr/>
          </p:nvCxnSpPr>
          <p:spPr bwMode="auto">
            <a:xfrm>
              <a:off x="2896" y="4024"/>
              <a:ext cx="2363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4" name="Oval 166"/>
            <p:cNvSpPr>
              <a:spLocks noChangeArrowheads="1"/>
            </p:cNvSpPr>
            <p:nvPr/>
          </p:nvSpPr>
          <p:spPr bwMode="auto">
            <a:xfrm>
              <a:off x="2669" y="9473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45" name="AutoShape 165"/>
            <p:cNvCxnSpPr>
              <a:cxnSpLocks noChangeShapeType="1"/>
            </p:cNvCxnSpPr>
            <p:nvPr/>
          </p:nvCxnSpPr>
          <p:spPr bwMode="auto">
            <a:xfrm flipH="1" flipV="1">
              <a:off x="2868" y="9573"/>
              <a:ext cx="1011" cy="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6" name="Oval 164"/>
            <p:cNvSpPr>
              <a:spLocks noChangeArrowheads="1"/>
            </p:cNvSpPr>
            <p:nvPr/>
          </p:nvSpPr>
          <p:spPr bwMode="auto">
            <a:xfrm>
              <a:off x="2713" y="4360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47" name="AutoShape 163"/>
            <p:cNvCxnSpPr>
              <a:cxnSpLocks noChangeShapeType="1"/>
            </p:cNvCxnSpPr>
            <p:nvPr/>
          </p:nvCxnSpPr>
          <p:spPr bwMode="auto">
            <a:xfrm flipH="1">
              <a:off x="2912" y="4460"/>
              <a:ext cx="2363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48" name="Text Box 162"/>
            <p:cNvSpPr txBox="1">
              <a:spLocks noChangeArrowheads="1"/>
            </p:cNvSpPr>
            <p:nvPr/>
          </p:nvSpPr>
          <p:spPr bwMode="auto">
            <a:xfrm>
              <a:off x="2672" y="8704"/>
              <a:ext cx="121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CLK IN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49" name="Text Box 161"/>
            <p:cNvSpPr txBox="1">
              <a:spLocks noChangeArrowheads="1"/>
            </p:cNvSpPr>
            <p:nvPr/>
          </p:nvSpPr>
          <p:spPr bwMode="auto">
            <a:xfrm>
              <a:off x="2586" y="9571"/>
              <a:ext cx="1414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CLK OUT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50" name="Text Box 160"/>
            <p:cNvSpPr txBox="1">
              <a:spLocks noChangeArrowheads="1"/>
            </p:cNvSpPr>
            <p:nvPr/>
          </p:nvSpPr>
          <p:spPr bwMode="auto">
            <a:xfrm>
              <a:off x="3214" y="2409"/>
              <a:ext cx="1647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GATE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51" name="Text Box 159"/>
            <p:cNvSpPr txBox="1">
              <a:spLocks noChangeArrowheads="1"/>
            </p:cNvSpPr>
            <p:nvPr/>
          </p:nvSpPr>
          <p:spPr bwMode="auto">
            <a:xfrm>
              <a:off x="3218" y="2806"/>
              <a:ext cx="1647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TRIGGER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52" name="Text Box 158"/>
            <p:cNvSpPr txBox="1">
              <a:spLocks noChangeArrowheads="1"/>
            </p:cNvSpPr>
            <p:nvPr/>
          </p:nvSpPr>
          <p:spPr bwMode="auto">
            <a:xfrm>
              <a:off x="3218" y="3226"/>
              <a:ext cx="1647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TCLK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53" name="Text Box 157"/>
            <p:cNvSpPr txBox="1">
              <a:spLocks noChangeArrowheads="1"/>
            </p:cNvSpPr>
            <p:nvPr/>
          </p:nvSpPr>
          <p:spPr bwMode="auto">
            <a:xfrm>
              <a:off x="3218" y="3632"/>
              <a:ext cx="1647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SYNC IN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54" name="Text Box 156"/>
            <p:cNvSpPr txBox="1">
              <a:spLocks noChangeArrowheads="1"/>
            </p:cNvSpPr>
            <p:nvPr/>
          </p:nvSpPr>
          <p:spPr bwMode="auto">
            <a:xfrm>
              <a:off x="3218" y="4066"/>
              <a:ext cx="1647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SYNC OUT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55" name="Text Box 155"/>
            <p:cNvSpPr txBox="1">
              <a:spLocks noChangeArrowheads="1"/>
            </p:cNvSpPr>
            <p:nvPr/>
          </p:nvSpPr>
          <p:spPr bwMode="auto">
            <a:xfrm>
              <a:off x="4947" y="1866"/>
              <a:ext cx="2253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 b="1">
                  <a:latin typeface="Helvetica" pitchFamily="34" charset="0"/>
                  <a:ea typeface="SimSun" pitchFamily="2" charset="-122"/>
                </a:rPr>
                <a:t>Generic Digitizer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56" name="Text Box 154"/>
            <p:cNvSpPr txBox="1">
              <a:spLocks noChangeArrowheads="1"/>
            </p:cNvSpPr>
            <p:nvPr/>
          </p:nvSpPr>
          <p:spPr bwMode="auto">
            <a:xfrm>
              <a:off x="765" y="2946"/>
              <a:ext cx="1421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External Control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57" name="Text Box 153"/>
            <p:cNvSpPr txBox="1">
              <a:spLocks noChangeArrowheads="1"/>
            </p:cNvSpPr>
            <p:nvPr/>
          </p:nvSpPr>
          <p:spPr bwMode="auto">
            <a:xfrm>
              <a:off x="3894" y="9012"/>
              <a:ext cx="3144" cy="76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altLang="zh-CN" sz="1200" dirty="0">
                  <a:latin typeface="Helvetica" pitchFamily="34" charset="0"/>
                  <a:ea typeface="SimSun" charset="-122"/>
                </a:rPr>
                <a:t>Clock Driver (PLL &amp; DIV)</a:t>
              </a:r>
              <a:endParaRPr lang="en-US" altLang="zh-CN" sz="1800" dirty="0"/>
            </a:p>
          </p:txBody>
        </p:sp>
        <p:sp>
          <p:nvSpPr>
            <p:cNvPr id="58" name="AutoShape 152"/>
            <p:cNvSpPr>
              <a:spLocks noChangeArrowheads="1"/>
            </p:cNvSpPr>
            <p:nvPr/>
          </p:nvSpPr>
          <p:spPr bwMode="auto">
            <a:xfrm>
              <a:off x="7053" y="9292"/>
              <a:ext cx="655" cy="213"/>
            </a:xfrm>
            <a:prstGeom prst="leftRightArrow">
              <a:avLst>
                <a:gd name="adj1" fmla="val 50000"/>
                <a:gd name="adj2" fmla="val 6150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AutoShape 151"/>
            <p:cNvSpPr>
              <a:spLocks noChangeArrowheads="1"/>
            </p:cNvSpPr>
            <p:nvPr/>
          </p:nvSpPr>
          <p:spPr bwMode="auto">
            <a:xfrm>
              <a:off x="4602" y="5098"/>
              <a:ext cx="655" cy="212"/>
            </a:xfrm>
            <a:prstGeom prst="leftRightArrow">
              <a:avLst>
                <a:gd name="adj1" fmla="val 50000"/>
                <a:gd name="adj2" fmla="val 6179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AutoShape 150"/>
            <p:cNvSpPr>
              <a:spLocks noChangeArrowheads="1"/>
            </p:cNvSpPr>
            <p:nvPr/>
          </p:nvSpPr>
          <p:spPr bwMode="auto">
            <a:xfrm>
              <a:off x="4602" y="6148"/>
              <a:ext cx="655" cy="213"/>
            </a:xfrm>
            <a:prstGeom prst="leftRightArrow">
              <a:avLst>
                <a:gd name="adj1" fmla="val 50000"/>
                <a:gd name="adj2" fmla="val 6150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 Box 149"/>
            <p:cNvSpPr txBox="1">
              <a:spLocks noChangeArrowheads="1"/>
            </p:cNvSpPr>
            <p:nvPr/>
          </p:nvSpPr>
          <p:spPr bwMode="auto">
            <a:xfrm>
              <a:off x="3989" y="5026"/>
              <a:ext cx="611" cy="144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98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200" dirty="0">
                  <a:latin typeface="Helvetica" pitchFamily="34" charset="0"/>
                  <a:ea typeface="SimSun" charset="-122"/>
                </a:rPr>
                <a:t>ADC</a:t>
              </a:r>
              <a:endParaRPr lang="en-US" altLang="zh-CN" sz="1800" dirty="0"/>
            </a:p>
          </p:txBody>
        </p:sp>
        <p:sp>
          <p:nvSpPr>
            <p:cNvPr id="62" name="Oval 148"/>
            <p:cNvSpPr>
              <a:spLocks noChangeArrowheads="1"/>
            </p:cNvSpPr>
            <p:nvPr/>
          </p:nvSpPr>
          <p:spPr bwMode="auto">
            <a:xfrm>
              <a:off x="2684" y="5097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63" name="AutoShape 147"/>
            <p:cNvCxnSpPr>
              <a:cxnSpLocks noChangeShapeType="1"/>
            </p:cNvCxnSpPr>
            <p:nvPr/>
          </p:nvCxnSpPr>
          <p:spPr bwMode="auto">
            <a:xfrm>
              <a:off x="2883" y="5183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64" name="AutoShape 146"/>
            <p:cNvSpPr>
              <a:spLocks noChangeArrowheads="1"/>
            </p:cNvSpPr>
            <p:nvPr/>
          </p:nvSpPr>
          <p:spPr bwMode="auto">
            <a:xfrm rot="5400000">
              <a:off x="3279" y="5043"/>
              <a:ext cx="313" cy="3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65" name="AutoShape 145"/>
            <p:cNvCxnSpPr>
              <a:cxnSpLocks noChangeShapeType="1"/>
            </p:cNvCxnSpPr>
            <p:nvPr/>
          </p:nvCxnSpPr>
          <p:spPr bwMode="auto">
            <a:xfrm>
              <a:off x="3590" y="5198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66" name="Oval 144"/>
            <p:cNvSpPr>
              <a:spLocks noChangeArrowheads="1"/>
            </p:cNvSpPr>
            <p:nvPr/>
          </p:nvSpPr>
          <p:spPr bwMode="auto">
            <a:xfrm>
              <a:off x="2681" y="5439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67" name="AutoShape 143"/>
            <p:cNvCxnSpPr>
              <a:cxnSpLocks noChangeShapeType="1"/>
            </p:cNvCxnSpPr>
            <p:nvPr/>
          </p:nvCxnSpPr>
          <p:spPr bwMode="auto">
            <a:xfrm>
              <a:off x="2880" y="5539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68" name="AutoShape 142"/>
            <p:cNvSpPr>
              <a:spLocks noChangeArrowheads="1"/>
            </p:cNvSpPr>
            <p:nvPr/>
          </p:nvSpPr>
          <p:spPr bwMode="auto">
            <a:xfrm rot="5400000">
              <a:off x="3276" y="5385"/>
              <a:ext cx="313" cy="3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69" name="AutoShape 141"/>
            <p:cNvCxnSpPr>
              <a:cxnSpLocks noChangeShapeType="1"/>
            </p:cNvCxnSpPr>
            <p:nvPr/>
          </p:nvCxnSpPr>
          <p:spPr bwMode="auto">
            <a:xfrm>
              <a:off x="3587" y="5540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70" name="Oval 140"/>
            <p:cNvSpPr>
              <a:spLocks noChangeArrowheads="1"/>
            </p:cNvSpPr>
            <p:nvPr/>
          </p:nvSpPr>
          <p:spPr bwMode="auto">
            <a:xfrm>
              <a:off x="2686" y="5827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71" name="AutoShape 139"/>
            <p:cNvCxnSpPr>
              <a:cxnSpLocks noChangeShapeType="1"/>
            </p:cNvCxnSpPr>
            <p:nvPr/>
          </p:nvCxnSpPr>
          <p:spPr bwMode="auto">
            <a:xfrm>
              <a:off x="2885" y="5927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72" name="AutoShape 138"/>
            <p:cNvSpPr>
              <a:spLocks noChangeArrowheads="1"/>
            </p:cNvSpPr>
            <p:nvPr/>
          </p:nvSpPr>
          <p:spPr bwMode="auto">
            <a:xfrm rot="5400000">
              <a:off x="3267" y="5773"/>
              <a:ext cx="313" cy="3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73" name="AutoShape 137"/>
            <p:cNvCxnSpPr>
              <a:cxnSpLocks noChangeShapeType="1"/>
            </p:cNvCxnSpPr>
            <p:nvPr/>
          </p:nvCxnSpPr>
          <p:spPr bwMode="auto">
            <a:xfrm>
              <a:off x="3592" y="5928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74" name="Oval 136"/>
            <p:cNvSpPr>
              <a:spLocks noChangeArrowheads="1"/>
            </p:cNvSpPr>
            <p:nvPr/>
          </p:nvSpPr>
          <p:spPr bwMode="auto">
            <a:xfrm>
              <a:off x="2686" y="6205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75" name="AutoShape 135"/>
            <p:cNvCxnSpPr>
              <a:cxnSpLocks noChangeShapeType="1"/>
            </p:cNvCxnSpPr>
            <p:nvPr/>
          </p:nvCxnSpPr>
          <p:spPr bwMode="auto">
            <a:xfrm>
              <a:off x="2885" y="6305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134"/>
            <p:cNvSpPr>
              <a:spLocks noChangeArrowheads="1"/>
            </p:cNvSpPr>
            <p:nvPr/>
          </p:nvSpPr>
          <p:spPr bwMode="auto">
            <a:xfrm rot="5400000">
              <a:off x="3281" y="6151"/>
              <a:ext cx="313" cy="3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77" name="AutoShape 133"/>
            <p:cNvCxnSpPr>
              <a:cxnSpLocks noChangeShapeType="1"/>
            </p:cNvCxnSpPr>
            <p:nvPr/>
          </p:nvCxnSpPr>
          <p:spPr bwMode="auto">
            <a:xfrm>
              <a:off x="3592" y="6306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78" name="AutoShape 132"/>
            <p:cNvSpPr>
              <a:spLocks noChangeArrowheads="1"/>
            </p:cNvSpPr>
            <p:nvPr/>
          </p:nvSpPr>
          <p:spPr bwMode="auto">
            <a:xfrm>
              <a:off x="4604" y="6878"/>
              <a:ext cx="655" cy="212"/>
            </a:xfrm>
            <a:prstGeom prst="leftRightArrow">
              <a:avLst>
                <a:gd name="adj1" fmla="val 50000"/>
                <a:gd name="adj2" fmla="val 6179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AutoShape 131"/>
            <p:cNvSpPr>
              <a:spLocks noChangeArrowheads="1"/>
            </p:cNvSpPr>
            <p:nvPr/>
          </p:nvSpPr>
          <p:spPr bwMode="auto">
            <a:xfrm>
              <a:off x="4604" y="7928"/>
              <a:ext cx="655" cy="213"/>
            </a:xfrm>
            <a:prstGeom prst="leftRightArrow">
              <a:avLst>
                <a:gd name="adj1" fmla="val 50000"/>
                <a:gd name="adj2" fmla="val 6150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 Box 130"/>
            <p:cNvSpPr txBox="1">
              <a:spLocks noChangeArrowheads="1"/>
            </p:cNvSpPr>
            <p:nvPr/>
          </p:nvSpPr>
          <p:spPr bwMode="auto">
            <a:xfrm>
              <a:off x="3991" y="6807"/>
              <a:ext cx="611" cy="144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1200">
                  <a:latin typeface="Helvetica" pitchFamily="34" charset="0"/>
                  <a:ea typeface="SimSun" charset="-122"/>
                </a:rPr>
                <a:t>ADC</a:t>
              </a:r>
              <a:endParaRPr lang="en-US" altLang="zh-CN" sz="1800"/>
            </a:p>
          </p:txBody>
        </p:sp>
        <p:sp>
          <p:nvSpPr>
            <p:cNvPr id="81" name="Oval 129"/>
            <p:cNvSpPr>
              <a:spLocks noChangeArrowheads="1"/>
            </p:cNvSpPr>
            <p:nvPr/>
          </p:nvSpPr>
          <p:spPr bwMode="auto">
            <a:xfrm>
              <a:off x="2686" y="6877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82" name="AutoShape 128"/>
            <p:cNvCxnSpPr>
              <a:cxnSpLocks noChangeShapeType="1"/>
            </p:cNvCxnSpPr>
            <p:nvPr/>
          </p:nvCxnSpPr>
          <p:spPr bwMode="auto">
            <a:xfrm>
              <a:off x="2885" y="6977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83" name="AutoShape 127"/>
            <p:cNvSpPr>
              <a:spLocks noChangeArrowheads="1"/>
            </p:cNvSpPr>
            <p:nvPr/>
          </p:nvSpPr>
          <p:spPr bwMode="auto">
            <a:xfrm rot="5400000">
              <a:off x="3281" y="6823"/>
              <a:ext cx="313" cy="3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84" name="AutoShape 126"/>
            <p:cNvCxnSpPr>
              <a:cxnSpLocks noChangeShapeType="1"/>
            </p:cNvCxnSpPr>
            <p:nvPr/>
          </p:nvCxnSpPr>
          <p:spPr bwMode="auto">
            <a:xfrm>
              <a:off x="3592" y="6978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85" name="Oval 125"/>
            <p:cNvSpPr>
              <a:spLocks noChangeArrowheads="1"/>
            </p:cNvSpPr>
            <p:nvPr/>
          </p:nvSpPr>
          <p:spPr bwMode="auto">
            <a:xfrm>
              <a:off x="2683" y="7219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86" name="AutoShape 124"/>
            <p:cNvCxnSpPr>
              <a:cxnSpLocks noChangeShapeType="1"/>
            </p:cNvCxnSpPr>
            <p:nvPr/>
          </p:nvCxnSpPr>
          <p:spPr bwMode="auto">
            <a:xfrm>
              <a:off x="2882" y="7319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87" name="AutoShape 123"/>
            <p:cNvSpPr>
              <a:spLocks noChangeArrowheads="1"/>
            </p:cNvSpPr>
            <p:nvPr/>
          </p:nvSpPr>
          <p:spPr bwMode="auto">
            <a:xfrm rot="5400000">
              <a:off x="3278" y="7165"/>
              <a:ext cx="313" cy="3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88" name="AutoShape 122"/>
            <p:cNvCxnSpPr>
              <a:cxnSpLocks noChangeShapeType="1"/>
            </p:cNvCxnSpPr>
            <p:nvPr/>
          </p:nvCxnSpPr>
          <p:spPr bwMode="auto">
            <a:xfrm>
              <a:off x="3589" y="7320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89" name="Oval 121"/>
            <p:cNvSpPr>
              <a:spLocks noChangeArrowheads="1"/>
            </p:cNvSpPr>
            <p:nvPr/>
          </p:nvSpPr>
          <p:spPr bwMode="auto">
            <a:xfrm>
              <a:off x="2688" y="7607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0" name="AutoShape 120"/>
            <p:cNvCxnSpPr>
              <a:cxnSpLocks noChangeShapeType="1"/>
            </p:cNvCxnSpPr>
            <p:nvPr/>
          </p:nvCxnSpPr>
          <p:spPr bwMode="auto">
            <a:xfrm>
              <a:off x="2887" y="7707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91" name="AutoShape 119"/>
            <p:cNvSpPr>
              <a:spLocks noChangeArrowheads="1"/>
            </p:cNvSpPr>
            <p:nvPr/>
          </p:nvSpPr>
          <p:spPr bwMode="auto">
            <a:xfrm rot="5400000">
              <a:off x="3269" y="7553"/>
              <a:ext cx="313" cy="3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2" name="AutoShape 118"/>
            <p:cNvCxnSpPr>
              <a:cxnSpLocks noChangeShapeType="1"/>
            </p:cNvCxnSpPr>
            <p:nvPr/>
          </p:nvCxnSpPr>
          <p:spPr bwMode="auto">
            <a:xfrm>
              <a:off x="3594" y="7708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93" name="Oval 117"/>
            <p:cNvSpPr>
              <a:spLocks noChangeArrowheads="1"/>
            </p:cNvSpPr>
            <p:nvPr/>
          </p:nvSpPr>
          <p:spPr bwMode="auto">
            <a:xfrm>
              <a:off x="2688" y="7985"/>
              <a:ext cx="199" cy="1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4" name="AutoShape 116"/>
            <p:cNvCxnSpPr>
              <a:cxnSpLocks noChangeShapeType="1"/>
            </p:cNvCxnSpPr>
            <p:nvPr/>
          </p:nvCxnSpPr>
          <p:spPr bwMode="auto">
            <a:xfrm>
              <a:off x="2887" y="8085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95" name="AutoShape 115"/>
            <p:cNvSpPr>
              <a:spLocks noChangeArrowheads="1"/>
            </p:cNvSpPr>
            <p:nvPr/>
          </p:nvSpPr>
          <p:spPr bwMode="auto">
            <a:xfrm rot="5400000">
              <a:off x="3283" y="7931"/>
              <a:ext cx="313" cy="3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6" name="AutoShape 114"/>
            <p:cNvCxnSpPr>
              <a:cxnSpLocks noChangeShapeType="1"/>
            </p:cNvCxnSpPr>
            <p:nvPr/>
          </p:nvCxnSpPr>
          <p:spPr bwMode="auto">
            <a:xfrm>
              <a:off x="3594" y="8086"/>
              <a:ext cx="39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97" name="Text Box 113"/>
            <p:cNvSpPr txBox="1">
              <a:spLocks noChangeArrowheads="1"/>
            </p:cNvSpPr>
            <p:nvPr/>
          </p:nvSpPr>
          <p:spPr bwMode="auto">
            <a:xfrm>
              <a:off x="2713" y="4626"/>
              <a:ext cx="1856" cy="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AC passive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98" name="Text Box 112"/>
            <p:cNvSpPr txBox="1">
              <a:spLocks noChangeArrowheads="1"/>
            </p:cNvSpPr>
            <p:nvPr/>
          </p:nvSpPr>
          <p:spPr bwMode="auto">
            <a:xfrm>
              <a:off x="-503" y="6487"/>
              <a:ext cx="2668" cy="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8 Analog Inputs</a:t>
              </a:r>
            </a:p>
            <a:p>
              <a:pPr algn="ctr"/>
              <a:r>
                <a:rPr lang="en-US" altLang="zh-CN" sz="1200">
                  <a:latin typeface="Helvetica" pitchFamily="34" charset="0"/>
                  <a:ea typeface="SimSun" pitchFamily="2" charset="-122"/>
                </a:rPr>
                <a:t> 4 Channels per Chip</a:t>
              </a:r>
              <a:endParaRPr lang="en-US" altLang="zh-CN" sz="1800">
                <a:ea typeface="SimSun" pitchFamily="2" charset="-122"/>
              </a:endParaRPr>
            </a:p>
          </p:txBody>
        </p:sp>
        <p:sp>
          <p:nvSpPr>
            <p:cNvPr id="99" name="AutoShape 111"/>
            <p:cNvSpPr>
              <a:spLocks noChangeArrowheads="1"/>
            </p:cNvSpPr>
            <p:nvPr/>
          </p:nvSpPr>
          <p:spPr bwMode="auto">
            <a:xfrm rot="5400000">
              <a:off x="3897" y="8471"/>
              <a:ext cx="758" cy="308"/>
            </a:xfrm>
            <a:prstGeom prst="leftRightArrow">
              <a:avLst>
                <a:gd name="adj1" fmla="val 50000"/>
                <a:gd name="adj2" fmla="val 4922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" name="Left Brace 95"/>
          <p:cNvSpPr>
            <a:spLocks/>
          </p:cNvSpPr>
          <p:nvPr/>
        </p:nvSpPr>
        <p:spPr bwMode="auto">
          <a:xfrm>
            <a:off x="3463925" y="1727200"/>
            <a:ext cx="355600" cy="1216025"/>
          </a:xfrm>
          <a:prstGeom prst="leftBrace">
            <a:avLst>
              <a:gd name="adj1" fmla="val 8359"/>
              <a:gd name="adj2" fmla="val 50000"/>
            </a:avLst>
          </a:prstGeom>
          <a:noFill/>
          <a:ln w="25400" algn="ctr">
            <a:solidFill>
              <a:srgbClr val="C00000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sz="1600">
              <a:latin typeface="Times New Roman" pitchFamily="18" charset="0"/>
            </a:endParaRPr>
          </a:p>
        </p:txBody>
      </p:sp>
      <p:sp>
        <p:nvSpPr>
          <p:cNvPr id="101" name="Left Brace 96"/>
          <p:cNvSpPr>
            <a:spLocks/>
          </p:cNvSpPr>
          <p:nvPr/>
        </p:nvSpPr>
        <p:spPr bwMode="auto">
          <a:xfrm>
            <a:off x="3448050" y="3176588"/>
            <a:ext cx="349250" cy="2003425"/>
          </a:xfrm>
          <a:prstGeom prst="leftBrace">
            <a:avLst>
              <a:gd name="adj1" fmla="val 8339"/>
              <a:gd name="adj2" fmla="val 50000"/>
            </a:avLst>
          </a:prstGeom>
          <a:noFill/>
          <a:ln w="25400" algn="ctr">
            <a:solidFill>
              <a:srgbClr val="C00000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 sz="1600">
              <a:latin typeface="Times New Roman" pitchFamily="18" charset="0"/>
            </a:endParaRPr>
          </a:p>
        </p:txBody>
      </p:sp>
      <p:pic>
        <p:nvPicPr>
          <p:cNvPr id="102" name="Picture 2" descr="C:\Users\manfred\Pictures\Work\FNAL\Digitizer\DSCN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1104900"/>
            <a:ext cx="23241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Content Placeholder 2"/>
          <p:cNvSpPr>
            <a:spLocks noGrp="1"/>
          </p:cNvSpPr>
          <p:nvPr>
            <p:ph idx="1"/>
          </p:nvPr>
        </p:nvSpPr>
        <p:spPr>
          <a:xfrm>
            <a:off x="152400" y="4648200"/>
            <a:ext cx="3848100" cy="1714500"/>
          </a:xfrm>
        </p:spPr>
        <p:txBody>
          <a:bodyPr/>
          <a:lstStyle/>
          <a:p>
            <a:pPr marL="231775" indent="-231775"/>
            <a:r>
              <a:rPr lang="en-US" sz="1800" dirty="0" smtClean="0">
                <a:solidFill>
                  <a:srgbClr val="003399"/>
                </a:solidFill>
              </a:rPr>
              <a:t>125 MSPS, 500 MHz BW</a:t>
            </a:r>
          </a:p>
          <a:p>
            <a:pPr marL="231775" indent="-231775"/>
            <a:r>
              <a:rPr lang="en-US" sz="1800" dirty="0" smtClean="0">
                <a:solidFill>
                  <a:srgbClr val="003399"/>
                </a:solidFill>
              </a:rPr>
              <a:t>4-ch serial ADC chips</a:t>
            </a:r>
          </a:p>
          <a:p>
            <a:pPr marL="231775" indent="-231775"/>
            <a:r>
              <a:rPr lang="en-US" sz="1800" dirty="0" smtClean="0">
                <a:solidFill>
                  <a:srgbClr val="003399"/>
                </a:solidFill>
              </a:rPr>
              <a:t>8-ch, AC passive (or DC active)</a:t>
            </a:r>
          </a:p>
          <a:p>
            <a:pPr marL="231775" indent="-231775"/>
            <a:r>
              <a:rPr lang="en-US" sz="1800" dirty="0" smtClean="0">
                <a:solidFill>
                  <a:srgbClr val="003399"/>
                </a:solidFill>
              </a:rPr>
              <a:t>PLL/VCO CLK distribution</a:t>
            </a:r>
          </a:p>
          <a:p>
            <a:pPr marL="231775" indent="-231775"/>
            <a:r>
              <a:rPr lang="en-US" sz="1800" dirty="0" smtClean="0">
                <a:solidFill>
                  <a:srgbClr val="003399"/>
                </a:solidFill>
              </a:rPr>
              <a:t>SNR &gt; 72 dB (@50 MHz)</a:t>
            </a:r>
          </a:p>
        </p:txBody>
      </p:sp>
      <p:sp>
        <p:nvSpPr>
          <p:cNvPr id="104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07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65760" y="45720"/>
            <a:ext cx="8412480" cy="822960"/>
          </a:xfrm>
        </p:spPr>
        <p:txBody>
          <a:bodyPr/>
          <a:lstStyle/>
          <a:p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Multiwire</a:t>
            </a:r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 SEM R&amp;D: Long Term Effects</a:t>
            </a:r>
            <a:endParaRPr lang="en-US" sz="2800" b="1" dirty="0" smtClean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904564" y="3415553"/>
            <a:ext cx="3496236" cy="2842315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Normalized 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dG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/G (gain) to 1.0 x 1.0 mm beam size</a:t>
            </a:r>
            <a:endParaRPr kumimoji="1" lang="en-US" sz="2000" kern="0" dirty="0" smtClean="0">
              <a:solidFill>
                <a:srgbClr val="003399"/>
              </a:solidFill>
              <a:latin typeface="Arial"/>
              <a:ea typeface="+mn-ea"/>
            </a:endParaRP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Note: </a:t>
            </a: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dG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/G for mw118C is based on a linear fit, not the quadratic shown</a:t>
            </a:r>
          </a:p>
          <a:p>
            <a:pPr lvl="1" defTabSz="914400" eaLnBrk="0" hangingPunct="0">
              <a:buFontTx/>
              <a:buChar char="–"/>
            </a:pPr>
            <a:endParaRPr kumimoji="1" lang="en-US" sz="1800" kern="0" dirty="0">
              <a:solidFill>
                <a:srgbClr val="000000"/>
              </a:solidFill>
              <a:latin typeface="Arial"/>
            </a:endParaRPr>
          </a:p>
          <a:p>
            <a:pPr marL="457200" lvl="1" indent="0" defTabSz="914400" eaLnBrk="0" hangingPunct="0">
              <a:buNone/>
            </a:pPr>
            <a:r>
              <a:rPr kumimoji="1" lang="en-US" sz="1400" kern="0" dirty="0" smtClean="0">
                <a:solidFill>
                  <a:srgbClr val="000000"/>
                </a:solidFill>
                <a:latin typeface="Arial"/>
              </a:rPr>
              <a:t>Courtesy Doug Jensen</a:t>
            </a:r>
            <a:endParaRPr kumimoji="1" lang="en-US" sz="1400" kern="0" dirty="0" smtClean="0">
              <a:solidFill>
                <a:srgbClr val="006600"/>
              </a:solidFill>
              <a:latin typeface="Arial"/>
            </a:endParaRPr>
          </a:p>
          <a:p>
            <a:pPr lvl="2" defTabSz="914400" eaLnBrk="0" hangingPunct="0">
              <a:buFont typeface="Wingdings" pitchFamily="2" charset="2"/>
              <a:buChar char="Ø"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None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endParaRPr kumimoji="1" lang="en-US" sz="2000" kern="0" dirty="0" smtClean="0">
              <a:solidFill>
                <a:srgbClr val="003399"/>
              </a:solidFill>
              <a:latin typeface="Arial"/>
              <a:ea typeface="+mn-ea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22092"/>
              </p:ext>
            </p:extLst>
          </p:nvPr>
        </p:nvGraphicFramePr>
        <p:xfrm>
          <a:off x="462130" y="1087718"/>
          <a:ext cx="821974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948"/>
                <a:gridCol w="1643948"/>
                <a:gridCol w="1643948"/>
                <a:gridCol w="1643948"/>
                <a:gridCol w="16439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Wire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 Size</a:t>
                      </a:r>
                    </a:p>
                    <a:p>
                      <a:pPr algn="ctr"/>
                      <a:r>
                        <a:rPr lang="en-US" dirty="0" smtClean="0"/>
                        <a:t>(RMS)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Observed </a:t>
                      </a:r>
                      <a:r>
                        <a:rPr lang="en-US" dirty="0" err="1" smtClean="0"/>
                        <a:t>dG</a:t>
                      </a:r>
                      <a:r>
                        <a:rPr lang="en-US" dirty="0" smtClean="0"/>
                        <a:t>/G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Normalized </a:t>
                      </a:r>
                      <a:r>
                        <a:rPr lang="en-US" dirty="0" err="1" smtClean="0"/>
                        <a:t>dG</a:t>
                      </a:r>
                      <a:r>
                        <a:rPr lang="en-US" dirty="0" smtClean="0"/>
                        <a:t>/G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mw101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</a:t>
                      </a:r>
                      <a:r>
                        <a:rPr lang="el-GR" dirty="0" smtClean="0"/>
                        <a:t>μ</a:t>
                      </a:r>
                      <a:r>
                        <a:rPr lang="en-US" dirty="0" smtClean="0"/>
                        <a:t>m 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0.68 x 0.68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2.9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mw118C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 </a:t>
                      </a:r>
                      <a:r>
                        <a:rPr lang="el-GR" dirty="0" smtClean="0"/>
                        <a:t>μ</a:t>
                      </a:r>
                      <a:r>
                        <a:rPr lang="en-US" dirty="0" smtClean="0"/>
                        <a:t>m 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1.08 x 1.18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mwTGT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</a:t>
                      </a:r>
                      <a:r>
                        <a:rPr lang="el-GR" dirty="0" smtClean="0"/>
                        <a:t>μ</a:t>
                      </a:r>
                      <a:r>
                        <a:rPr lang="en-US" dirty="0" smtClean="0"/>
                        <a:t>m 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1.80 x 1.10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 3.6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650" name="Picture 2" descr="C:\Users\manfred\Documents\FNAL\LBNE\CD-1\ReviewNov2011\Pages from NuMI_Primary_Beam_Monitori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0" y="2985247"/>
            <a:ext cx="2347384" cy="342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manfred\Documents\FNAL\LBNE\CD-1\ReviewNov2011\Pages from NuMI_Primary_Beam_Monitor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09416"/>
            <a:ext cx="2281070" cy="33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53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65760" y="45720"/>
            <a:ext cx="841248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Summary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7025" y="1249366"/>
            <a:ext cx="8412480" cy="4859678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LBNE primary beam instrumentation is based on 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NuMI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 experience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No new challenges for non-invasive beam monitors, </a:t>
            </a:r>
            <a:br>
              <a:rPr kumimoji="1" lang="en-US" sz="1800" kern="0" dirty="0" smtClean="0">
                <a:solidFill>
                  <a:srgbClr val="000000"/>
                </a:solidFill>
                <a:latin typeface="Arial"/>
              </a:rPr>
            </a:b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e.g. BPMs, BLMs, </a:t>
            </a: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toroids</a:t>
            </a:r>
            <a:endParaRPr kumimoji="1" lang="en-US" sz="1800" kern="0" dirty="0" smtClean="0">
              <a:solidFill>
                <a:srgbClr val="000000"/>
              </a:solidFill>
              <a:latin typeface="Arial"/>
            </a:endParaRP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However, will apply conservative improvements in read-out systems and automatic calibration / correction technologies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.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Will use dual-plan button-style BPM pickups for higher redundancy on the orbit measurement.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FF0000"/>
                </a:solidFill>
                <a:latin typeface="Arial"/>
              </a:rPr>
              <a:t>Invasive beam profile monitors for LBNE beams are </a:t>
            </a:r>
            <a:r>
              <a:rPr kumimoji="1" lang="en-US" sz="1800" kern="0" dirty="0" smtClean="0">
                <a:solidFill>
                  <a:srgbClr val="FF0000"/>
                </a:solidFill>
                <a:latin typeface="Arial"/>
              </a:rPr>
              <a:t>challenging</a:t>
            </a:r>
            <a:endParaRPr kumimoji="1" lang="en-US" sz="1800" kern="0" dirty="0" smtClean="0">
              <a:solidFill>
                <a:srgbClr val="FF0000"/>
              </a:solidFill>
              <a:latin typeface="Arial"/>
            </a:endParaRP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Target heating and residual losses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Fragile targets, reliable operation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Ti wires / foils OK for 700 kW beam power, </a:t>
            </a:r>
            <a:r>
              <a:rPr kumimoji="1" lang="en-US" sz="1800" kern="0" dirty="0" smtClean="0">
                <a:solidFill>
                  <a:srgbClr val="FF0000"/>
                </a:solidFill>
                <a:latin typeface="Arial"/>
              </a:rPr>
              <a:t>but </a:t>
            </a:r>
            <a:r>
              <a:rPr kumimoji="1" lang="en-US" sz="1800" kern="0" dirty="0" smtClean="0">
                <a:solidFill>
                  <a:srgbClr val="FF0000"/>
                </a:solidFill>
                <a:latin typeface="Arial"/>
              </a:rPr>
              <a:t>perhaps not </a:t>
            </a:r>
            <a:r>
              <a:rPr kumimoji="1" lang="en-US" sz="1800" kern="0" dirty="0" smtClean="0">
                <a:solidFill>
                  <a:srgbClr val="FF0000"/>
                </a:solidFill>
                <a:latin typeface="Arial"/>
              </a:rPr>
              <a:t>for 2 MW!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Continue R&amp;D, also on non-invasive technologies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.</a:t>
            </a:r>
            <a:endParaRPr kumimoji="1" lang="en-US" sz="2200" kern="0" dirty="0" smtClean="0">
              <a:solidFill>
                <a:srgbClr val="006600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latin typeface="Arial"/>
              </a:rPr>
              <a:t>Need for additional beam profile monitor R&amp;D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2D beam profile monitor at the exit window (see SNS!)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Non-(minimum) invasive profile monitors for &gt;2 MW beam power!</a:t>
            </a:r>
            <a:endParaRPr kumimoji="1" lang="en-US" sz="1800" kern="0" dirty="0">
              <a:solidFill>
                <a:srgbClr val="006600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endParaRPr kumimoji="1" lang="en-US" sz="1800" kern="0" dirty="0"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None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endParaRPr kumimoji="1" lang="en-US" sz="2000" kern="0" dirty="0" smtClean="0">
              <a:solidFill>
                <a:srgbClr val="003399"/>
              </a:solidFill>
              <a:latin typeface="Arial"/>
              <a:ea typeface="+mn-ea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Given Charge of the Review</a:t>
            </a:r>
            <a:br>
              <a:rPr lang="en-US" sz="2800" b="1" dirty="0" smtClean="0">
                <a:latin typeface="Helvetica" pitchFamily="-105" charset="0"/>
                <a:cs typeface="Helvetica" pitchFamily="-105" charset="0"/>
              </a:rPr>
            </a:br>
            <a:r>
              <a:rPr lang="en-US" sz="2000" b="1" dirty="0" smtClean="0">
                <a:latin typeface="Helvetica" pitchFamily="-105" charset="0"/>
                <a:cs typeface="Helvetica" pitchFamily="-105" charset="0"/>
              </a:rPr>
              <a:t>(My personal short form)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74661" y="1492624"/>
            <a:ext cx="8794678" cy="4730674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Technical, R&amp;D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Have physics requirements clearly stated and documents, and transformed into technical performance requirements and specifications?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Can the design constructed, installed, tested, maintained and operated satisfactory?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Is there adequate supporting documentation?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How about comparison of alternative designs? 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</a:rPr>
              <a:t>Management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Understanding of risks (technical, costs, schedule)!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Have areas of value engineering identified? Is this documented?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Definition of responsibilities along subproject boundaries and interfaces, e.g. beam-line, near detector, CF, etc.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Any other issues for CD-1 to be addressed?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endParaRPr kumimoji="1" lang="en-US" sz="1800" kern="0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45720"/>
            <a:ext cx="914400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View from a Beam Diagnostics Expert</a:t>
            </a:r>
            <a:endParaRPr lang="en-US" sz="2000" b="1" dirty="0" smtClean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508228" y="1150706"/>
            <a:ext cx="8209052" cy="5129070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What makes LBNE primary beam-line different from other projects: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No new magnet technology, no RF, no superconductivity, no fancy beam gymnastics!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No exotic beam optics, no high precision requirements.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No ultra high resolution beam diagnostics required (nm, </a:t>
            </a: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fsec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).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Beam instrumentation seems to be very similar to </a:t>
            </a: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NuMI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Pretty standard beam parameters, </a:t>
            </a:r>
            <a:r>
              <a:rPr kumimoji="1" lang="en-US" sz="1800" kern="0" dirty="0" smtClean="0">
                <a:solidFill>
                  <a:srgbClr val="FF0000"/>
                </a:solidFill>
                <a:latin typeface="Arial"/>
              </a:rPr>
              <a:t>except:</a:t>
            </a:r>
            <a:endParaRPr kumimoji="1" lang="en-US" sz="1800" kern="0" dirty="0" smtClean="0">
              <a:solidFill>
                <a:srgbClr val="0000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b="1" kern="0" dirty="0" smtClean="0">
                <a:solidFill>
                  <a:srgbClr val="FF0000"/>
                </a:solidFill>
                <a:latin typeface="Arial"/>
              </a:rPr>
              <a:t>High initial beam power, later very high beam power!!!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Initially 700 kW, up to 2.3 MW after upgrade with Project X.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Reliability &amp; long term stability of guide fields and beam diagnostics.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Real-time, fail-safe machine protection system.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Beam loss mitigation.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Limited use of invasive beam instrumentation (residual losses).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</a:rPr>
              <a:t>Charge is pretty general, a mix of technical and management objectives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endParaRPr kumimoji="1" lang="en-US" sz="1800" kern="0" dirty="0" smtClean="0">
              <a:solidFill>
                <a:srgbClr val="000000"/>
              </a:solidFill>
              <a:latin typeface="Arial"/>
            </a:endParaRP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1" defTabSz="914400" eaLnBrk="0" hangingPunct="0">
              <a:buFontTx/>
              <a:buChar char="–"/>
            </a:pPr>
            <a:endParaRPr kumimoji="1" lang="en-US" sz="1800" kern="0" dirty="0" smtClean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NuMI</a:t>
            </a:r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 Beam Diagnostics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65760" y="1520575"/>
            <a:ext cx="8412480" cy="4481587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The LBNE beam instrumentation has many common aspects with the </a:t>
            </a:r>
            <a:b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</a:b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NuMI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 (</a:t>
            </a:r>
            <a:r>
              <a:rPr kumimoji="1" lang="en-US" sz="2000" kern="0" dirty="0" err="1" smtClean="0">
                <a:solidFill>
                  <a:srgbClr val="003399"/>
                </a:solidFill>
                <a:latin typeface="Arial"/>
                <a:ea typeface="+mn-ea"/>
              </a:rPr>
              <a:t>NOvA</a:t>
            </a: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) beam-line diagnostics: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Beam intensity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2 </a:t>
            </a:r>
            <a:r>
              <a:rPr kumimoji="1" lang="en-US" sz="1800" i="1" kern="0" dirty="0" smtClean="0">
                <a:solidFill>
                  <a:srgbClr val="006600"/>
                </a:solidFill>
                <a:latin typeface="Arial"/>
              </a:rPr>
              <a:t>Pearson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 </a:t>
            </a:r>
            <a:r>
              <a:rPr kumimoji="1" lang="en-US" sz="1800" kern="0" dirty="0" err="1" smtClean="0">
                <a:solidFill>
                  <a:srgbClr val="006600"/>
                </a:solidFill>
                <a:latin typeface="Arial"/>
              </a:rPr>
              <a:t>toroidal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 transformers, with MADC read-out electronics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Beam trajectory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24 split-plane (single plane) beam position monitors (BPM), </a:t>
            </a:r>
            <a:br>
              <a:rPr kumimoji="1" lang="en-US" sz="1800" kern="0" dirty="0" smtClean="0">
                <a:solidFill>
                  <a:srgbClr val="006600"/>
                </a:solidFill>
                <a:latin typeface="Arial"/>
              </a:rPr>
            </a:b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utilizing an </a:t>
            </a:r>
            <a:r>
              <a:rPr kumimoji="1" lang="en-US" sz="1800" i="1" kern="0" dirty="0" err="1" smtClean="0">
                <a:solidFill>
                  <a:srgbClr val="006600"/>
                </a:solidFill>
                <a:latin typeface="Arial"/>
              </a:rPr>
              <a:t>Echotek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  based read-out system.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Beam profile (transverse)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10 Secondary emission monitors (SEM), based on foils / wires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Beam losses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54 Ion chamber based beam loss monitors (BLM)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4 long (~200 ft) total loss monitors (TLM)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NuMI</a:t>
            </a:r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 Target </a:t>
            </a:r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Toroid</a:t>
            </a:r>
            <a:endParaRPr lang="en-US" sz="2800" b="1" dirty="0" smtClean="0">
              <a:latin typeface="Helvetica" pitchFamily="-105" charset="0"/>
              <a:cs typeface="Helvetica" pitchFamily="-105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C:\Users\manfred\Pictures\Work\FNAL\NuMI\DSCN05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913" y="1069450"/>
            <a:ext cx="7029271" cy="5272386"/>
          </a:xfrm>
          <a:prstGeom prst="rect">
            <a:avLst/>
          </a:prstGeom>
          <a:noFill/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707370" y="2621145"/>
          <a:ext cx="4159227" cy="3720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Chart" r:id="rId4" imgW="2714760" imgH="1600200" progId="">
                  <p:embed/>
                </p:oleObj>
              </mc:Choice>
              <mc:Fallback>
                <p:oleObj name="Chart" r:id="rId4" imgW="2714760" imgH="16002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7370" y="2621145"/>
                        <a:ext cx="4159227" cy="37206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64831" y="1325635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Pearson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toroid</a:t>
            </a:r>
            <a:r>
              <a:rPr lang="en-US" b="1" dirty="0" smtClean="0">
                <a:solidFill>
                  <a:srgbClr val="FF0000"/>
                </a:solidFill>
              </a:rPr>
              <a:t> TRTGTD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rot="10800000" flipV="1">
            <a:off x="2013735" y="1510301"/>
            <a:ext cx="1851096" cy="133564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07370" y="5972504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“naive” </a:t>
            </a:r>
            <a:r>
              <a:rPr lang="en-US" dirty="0" err="1" smtClean="0"/>
              <a:t>toroid</a:t>
            </a:r>
            <a:r>
              <a:rPr lang="en-US" dirty="0" smtClean="0"/>
              <a:t> stability estimation</a:t>
            </a:r>
            <a:endParaRPr lang="en-US" dirty="0"/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NuMI</a:t>
            </a:r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 Split-plane BPM (MI-8 Style)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2" name="Picture 2" descr="Numi Large BPM Data Sheet pict"/>
          <p:cNvPicPr>
            <a:picLocks noChangeAspect="1" noChangeArrowheads="1"/>
          </p:cNvPicPr>
          <p:nvPr/>
        </p:nvPicPr>
        <p:blipFill>
          <a:blip r:embed="rId2"/>
          <a:srcRect b="50526"/>
          <a:stretch>
            <a:fillRect/>
          </a:stretch>
        </p:blipFill>
        <p:spPr bwMode="auto">
          <a:xfrm>
            <a:off x="191274" y="1777429"/>
            <a:ext cx="5290457" cy="411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8426" y="3421297"/>
            <a:ext cx="3288994" cy="278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106256" y="946150"/>
            <a:ext cx="3914454" cy="2324017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1800" kern="0" dirty="0" smtClean="0">
                <a:solidFill>
                  <a:srgbClr val="003399"/>
                </a:solidFill>
                <a:latin typeface="Arial"/>
                <a:ea typeface="+mn-ea"/>
              </a:rPr>
              <a:t>Pros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600" kern="0" dirty="0" smtClean="0">
                <a:solidFill>
                  <a:srgbClr val="000000"/>
                </a:solidFill>
                <a:latin typeface="Arial"/>
              </a:rPr>
              <a:t>Linear behavior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600" kern="0" dirty="0" smtClean="0">
                <a:solidFill>
                  <a:srgbClr val="000000"/>
                </a:solidFill>
                <a:latin typeface="Arial"/>
              </a:rPr>
              <a:t>Strong beam-electrode coupling (almost 50 %)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1800" kern="0" dirty="0" smtClean="0">
                <a:solidFill>
                  <a:srgbClr val="003399"/>
                </a:solidFill>
                <a:latin typeface="Arial"/>
              </a:rPr>
              <a:t>Cons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600" kern="0" dirty="0" smtClean="0">
                <a:solidFill>
                  <a:srgbClr val="FF0000"/>
                </a:solidFill>
                <a:latin typeface="Arial"/>
              </a:rPr>
              <a:t>Single plane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600" kern="0" dirty="0" smtClean="0">
                <a:solidFill>
                  <a:srgbClr val="FF0000"/>
                </a:solidFill>
                <a:latin typeface="Arial"/>
              </a:rPr>
              <a:t>Complex mechanics, tolerances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600" kern="0" dirty="0" smtClean="0">
                <a:solidFill>
                  <a:srgbClr val="FF0000"/>
                </a:solidFill>
                <a:latin typeface="Arial"/>
              </a:rPr>
              <a:t>No ground guards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BPM Read-out Electronics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068567" y="1215797"/>
            <a:ext cx="4709674" cy="4786365"/>
          </a:xfrm>
        </p:spPr>
        <p:txBody>
          <a:bodyPr/>
          <a:lstStyle/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kumimoji="1" lang="en-US" sz="2000" kern="0" dirty="0" smtClean="0">
                <a:solidFill>
                  <a:srgbClr val="003399"/>
                </a:solidFill>
                <a:latin typeface="Arial"/>
                <a:ea typeface="+mn-ea"/>
              </a:rPr>
              <a:t>Commercial / in-house VME system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i="1" kern="0" dirty="0" err="1" smtClean="0">
                <a:solidFill>
                  <a:srgbClr val="000000"/>
                </a:solidFill>
                <a:latin typeface="Arial"/>
              </a:rPr>
              <a:t>Echotek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 digitizer and digital down-converter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Similar to RR, </a:t>
            </a:r>
            <a:r>
              <a:rPr kumimoji="1" lang="en-US" sz="1800" kern="0" dirty="0" err="1" smtClean="0">
                <a:solidFill>
                  <a:srgbClr val="006600"/>
                </a:solidFill>
                <a:latin typeface="Arial"/>
              </a:rPr>
              <a:t>TeV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, MI, and most transfer lines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err="1" smtClean="0">
                <a:solidFill>
                  <a:srgbClr val="006600"/>
                </a:solidFill>
                <a:latin typeface="Arial"/>
              </a:rPr>
              <a:t>Undersamples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 53 MHz batches (operates in the 2</a:t>
            </a:r>
            <a:r>
              <a:rPr kumimoji="1" lang="en-US" sz="1800" kern="0" baseline="30000" dirty="0" smtClean="0">
                <a:solidFill>
                  <a:srgbClr val="006600"/>
                </a:solidFill>
                <a:latin typeface="Arial"/>
              </a:rPr>
              <a:t>nd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 </a:t>
            </a:r>
            <a:r>
              <a:rPr kumimoji="1" lang="en-US" sz="1800" i="1" kern="0" dirty="0" err="1" smtClean="0">
                <a:solidFill>
                  <a:srgbClr val="006600"/>
                </a:solidFill>
                <a:latin typeface="Arial"/>
              </a:rPr>
              <a:t>Nyquist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 </a:t>
            </a:r>
            <a:r>
              <a:rPr kumimoji="1" lang="en-US" sz="1800" kern="0" dirty="0" err="1" smtClean="0">
                <a:solidFill>
                  <a:srgbClr val="006600"/>
                </a:solidFill>
                <a:latin typeface="Arial"/>
              </a:rPr>
              <a:t>passband</a:t>
            </a: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, ~75 MSPS)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In-house analog signal conditioning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Simple gain stages, band-pass filter (~10 MHz BW), attenuator.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In-house timing and trigger module.</a:t>
            </a:r>
          </a:p>
          <a:p>
            <a:pPr lvl="1" defTabSz="914400" eaLnBrk="0" hangingPunct="0">
              <a:buFontTx/>
              <a:buChar char="–"/>
            </a:pPr>
            <a:r>
              <a:rPr kumimoji="1" lang="en-US" sz="1800" i="1" kern="0" dirty="0" smtClean="0">
                <a:solidFill>
                  <a:srgbClr val="000000"/>
                </a:solidFill>
                <a:latin typeface="Arial"/>
              </a:rPr>
              <a:t>Motorola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 CPU board</a:t>
            </a: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Runs </a:t>
            </a:r>
            <a:r>
              <a:rPr kumimoji="1" lang="en-US" sz="1800" kern="0" dirty="0" err="1" smtClean="0">
                <a:solidFill>
                  <a:srgbClr val="006600"/>
                </a:solidFill>
                <a:latin typeface="Arial"/>
              </a:rPr>
              <a:t>VxWorks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2" defTabSz="914400" eaLnBrk="0" hangingPunct="0">
              <a:buFont typeface="Wingdings" pitchFamily="2" charset="2"/>
              <a:buChar char="Ø"/>
            </a:pPr>
            <a:r>
              <a:rPr kumimoji="1" lang="en-US" sz="1800" kern="0" dirty="0" smtClean="0">
                <a:solidFill>
                  <a:srgbClr val="006600"/>
                </a:solidFill>
                <a:latin typeface="Arial"/>
              </a:rPr>
              <a:t>Interfaces to </a:t>
            </a:r>
            <a:r>
              <a:rPr kumimoji="1" lang="en-US" sz="1800" kern="0" dirty="0" err="1" smtClean="0">
                <a:solidFill>
                  <a:srgbClr val="006600"/>
                </a:solidFill>
                <a:latin typeface="Arial"/>
              </a:rPr>
              <a:t>AcNet</a:t>
            </a: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  <a:p>
            <a:pPr lvl="2" defTabSz="914400" eaLnBrk="0" hangingPunct="0">
              <a:buNone/>
            </a:pPr>
            <a:endParaRPr kumimoji="1" lang="en-US" sz="1800" kern="0" dirty="0" smtClean="0">
              <a:solidFill>
                <a:srgbClr val="006600"/>
              </a:solidFill>
              <a:latin typeface="Arial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2" descr="C:\Users\manfred\Documents\FNAL\LBNE\Presentation\DSCN0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5797"/>
            <a:ext cx="3048000" cy="2286188"/>
          </a:xfrm>
          <a:prstGeom prst="rect">
            <a:avLst/>
          </a:prstGeom>
          <a:noFill/>
        </p:spPr>
      </p:pic>
      <p:pic>
        <p:nvPicPr>
          <p:cNvPr id="12" name="Picture 3" descr="C:\Users\manfred\Documents\FNAL\LBNE\Presentation\DSCN0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928529"/>
            <a:ext cx="3048000" cy="2286188"/>
          </a:xfrm>
          <a:prstGeom prst="rect">
            <a:avLst/>
          </a:prstGeom>
          <a:noFill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822960"/>
          </a:xfrm>
        </p:spPr>
        <p:txBody>
          <a:bodyPr/>
          <a:lstStyle/>
          <a:p>
            <a:r>
              <a:rPr lang="en-US" sz="2800" b="1" dirty="0" err="1" smtClean="0">
                <a:latin typeface="Helvetica" pitchFamily="-105" charset="0"/>
                <a:cs typeface="Helvetica" pitchFamily="-105" charset="0"/>
              </a:rPr>
              <a:t>Autotune</a:t>
            </a:r>
            <a:r>
              <a:rPr lang="en-US" sz="2800" b="1" dirty="0" smtClean="0">
                <a:latin typeface="Helvetica" pitchFamily="-105" charset="0"/>
                <a:cs typeface="Helvetica" pitchFamily="-105" charset="0"/>
              </a:rPr>
              <a:t>: Primary Beam Position Control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7025" y="1520575"/>
            <a:ext cx="3787775" cy="4481587"/>
          </a:xfrm>
        </p:spPr>
        <p:txBody>
          <a:bodyPr/>
          <a:lstStyle/>
          <a:p>
            <a:pPr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Automatic adjustment of correctors using BPM positions to maintain primary transport &amp; targeting positions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Commissioned at initial turn on for correctors</a:t>
            </a:r>
          </a:p>
          <a:p>
            <a:pPr>
              <a:lnSpc>
                <a:spcPct val="90000"/>
              </a:lnSpc>
            </a:pPr>
            <a:r>
              <a:rPr lang="en-US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Vernier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control for targeting. Initiate tuning when  positions 0.125 mm from nominal at target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Very robust . Separate corrector files for mixed mode and </a:t>
            </a:r>
            <a:r>
              <a:rPr lang="en-US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NuMI</a:t>
            </a:r>
            <a:r>
              <a:rPr lang="en-US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only </a:t>
            </a:r>
          </a:p>
          <a:p>
            <a:pPr lvl="0" defTabSz="914400" eaLnBrk="0" hangingPunct="0">
              <a:buClr>
                <a:srgbClr val="000099"/>
              </a:buClr>
              <a:buSzPct val="125000"/>
              <a:buFontTx/>
              <a:buChar char="•"/>
            </a:pPr>
            <a:endParaRPr kumimoji="1" lang="en-US" sz="2000" kern="0" dirty="0" smtClean="0">
              <a:solidFill>
                <a:srgbClr val="003399"/>
              </a:solidFill>
              <a:latin typeface="Arial"/>
              <a:ea typeface="+mn-ea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0" y="914400"/>
            <a:ext cx="9144000" cy="31750"/>
          </a:xfrm>
          <a:prstGeom prst="line">
            <a:avLst/>
          </a:prstGeom>
          <a:noFill/>
          <a:ln w="101600" cmpd="tri">
            <a:solidFill>
              <a:srgbClr val="21596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492240"/>
            <a:ext cx="9144000" cy="1588"/>
          </a:xfrm>
          <a:prstGeom prst="line">
            <a:avLst/>
          </a:prstGeom>
          <a:noFill/>
          <a:ln w="101600" cmpd="tri">
            <a:solidFill>
              <a:srgbClr val="0C5C6A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83680" y="6583680"/>
            <a:ext cx="2133600" cy="246888"/>
          </a:xfrm>
        </p:spPr>
        <p:txBody>
          <a:bodyPr/>
          <a:lstStyle/>
          <a:p>
            <a:fld id="{672F5E30-4812-49B3-9BCA-1F817841AE4E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4114800" y="1520575"/>
          <a:ext cx="4551363" cy="338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Photo Editor Photo" r:id="rId3" imgW="5106113" imgH="3657143" progId="">
                  <p:embed/>
                </p:oleObj>
              </mc:Choice>
              <mc:Fallback>
                <p:oleObj name="Photo Editor Photo" r:id="rId3" imgW="5106113" imgH="365714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520575"/>
                        <a:ext cx="4551363" cy="338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572000" y="5330575"/>
            <a:ext cx="3352800" cy="533400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Times New Roman" pitchFamily="18" charset="0"/>
              </a:rPr>
              <a:t>Autotune Beam Control Monitor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2521" y="6002162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S. Childress</a:t>
            </a:r>
            <a:endParaRPr lang="en-US" dirty="0"/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27025" y="6583363"/>
            <a:ext cx="20351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Nov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ember 2, 2011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2660650" y="6584950"/>
            <a:ext cx="38465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Manfred Wendt – LBNE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Near Site Conceptual Site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 </a:t>
            </a:r>
            <a:r>
              <a:rPr lang="en-US" sz="1000" dirty="0" smtClean="0">
                <a:latin typeface="Helvetica" pitchFamily="-105" charset="0"/>
                <a:cs typeface="Helvetica" pitchFamily="-105" charset="0"/>
              </a:rPr>
              <a:t>Review</a:t>
            </a:r>
            <a:endParaRPr lang="en-US" sz="1000" dirty="0">
              <a:latin typeface="Helvetica" pitchFamily="-105" charset="0"/>
              <a:cs typeface="Helvetica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1959</Words>
  <Application>Microsoft Office PowerPoint</Application>
  <PresentationFormat>On-screen Show (4:3)</PresentationFormat>
  <Paragraphs>431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Chart</vt:lpstr>
      <vt:lpstr>Photo Editor Photo</vt:lpstr>
      <vt:lpstr>PowerPoint Presentation</vt:lpstr>
      <vt:lpstr>Outline</vt:lpstr>
      <vt:lpstr>Given Charge of the Review (My personal short form)</vt:lpstr>
      <vt:lpstr>View from a Beam Diagnostics Expert</vt:lpstr>
      <vt:lpstr>NuMI Beam Diagnostics</vt:lpstr>
      <vt:lpstr>NuMI Target Toroid</vt:lpstr>
      <vt:lpstr>NuMI Split-plane BPM (MI-8 Style)</vt:lpstr>
      <vt:lpstr>BPM Read-out Electronics</vt:lpstr>
      <vt:lpstr>Autotune: Primary Beam Position Control</vt:lpstr>
      <vt:lpstr>SEM Beam Profile Monitors</vt:lpstr>
      <vt:lpstr>Issues on NuMI / NOvA SEM R&amp;D</vt:lpstr>
      <vt:lpstr>NuMI Beam Loss Monitors</vt:lpstr>
      <vt:lpstr>Typical NuMI Beam Losses – Mixed Mode Average Losses per Pulse for One Month</vt:lpstr>
      <vt:lpstr>NuMI Beam Instrumentation – Status 2011</vt:lpstr>
      <vt:lpstr>LBNE Beam Parameters</vt:lpstr>
      <vt:lpstr>Counts and costs on Beam Diagnostics</vt:lpstr>
      <vt:lpstr>LBNE Diagnostics Requirements: Toroid</vt:lpstr>
      <vt:lpstr>LBNE Diagnostics Requirements: BPMs</vt:lpstr>
      <vt:lpstr>LBNE Diagnostics Requirements: SEMs</vt:lpstr>
      <vt:lpstr>LBNE Diagnostics Requirements: BLMs &amp; TLMs</vt:lpstr>
      <vt:lpstr>Beam Position Monitor Pickup R&amp;D</vt:lpstr>
      <vt:lpstr>PowerPoint Presentation</vt:lpstr>
      <vt:lpstr>BPM Read-out System R&amp;D</vt:lpstr>
      <vt:lpstr>Multiwire SEM R&amp;D: Long Term Effects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Amelia Smith</dc:creator>
  <cp:lastModifiedBy>manfred</cp:lastModifiedBy>
  <cp:revision>147</cp:revision>
  <dcterms:created xsi:type="dcterms:W3CDTF">2010-07-07T22:36:27Z</dcterms:created>
  <dcterms:modified xsi:type="dcterms:W3CDTF">2011-11-02T17:49:31Z</dcterms:modified>
</cp:coreProperties>
</file>