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8" r:id="rId1"/>
    <p:sldMasterId id="2147484141" r:id="rId2"/>
  </p:sldMasterIdLst>
  <p:notesMasterIdLst>
    <p:notesMasterId r:id="rId12"/>
  </p:notesMasterIdLst>
  <p:handoutMasterIdLst>
    <p:handoutMasterId r:id="rId13"/>
  </p:handoutMasterIdLst>
  <p:sldIdLst>
    <p:sldId id="1041" r:id="rId3"/>
    <p:sldId id="1211" r:id="rId4"/>
    <p:sldId id="1203" r:id="rId5"/>
    <p:sldId id="1205" r:id="rId6"/>
    <p:sldId id="1213" r:id="rId7"/>
    <p:sldId id="1216" r:id="rId8"/>
    <p:sldId id="1210" r:id="rId9"/>
    <p:sldId id="1209" r:id="rId10"/>
    <p:sldId id="1215" r:id="rId11"/>
  </p:sldIdLst>
  <p:sldSz cx="12192000" cy="68580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DDDD"/>
    <a:srgbClr val="0033CC"/>
    <a:srgbClr val="0066FF"/>
    <a:srgbClr val="FF66CC"/>
    <a:srgbClr val="FF66FF"/>
    <a:srgbClr val="FF0000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3" autoAdjust="0"/>
    <p:restoredTop sz="96197" autoAdjust="0"/>
  </p:normalViewPr>
  <p:slideViewPr>
    <p:cSldViewPr>
      <p:cViewPr varScale="1">
        <p:scale>
          <a:sx n="119" d="100"/>
          <a:sy n="119" d="100"/>
        </p:scale>
        <p:origin x="37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1288" y="200"/>
      </p:cViewPr>
      <p:guideLst/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6F69BB85-52EB-8E4E-88B2-CB733D6F8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695325"/>
            <a:ext cx="617696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CD6FF4B7-CC0D-CC44-B0E6-CE7928851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95325"/>
            <a:ext cx="6176962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C356E-086B-0044-B74E-5E69526ECE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6FF4B7-CC0D-CC44-B0E6-CE79288510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8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6FF4B7-CC0D-CC44-B0E6-CE79288510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428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571500"/>
            <a:ext cx="103632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04800" y="4879658"/>
            <a:ext cx="17030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C-AD</a:t>
            </a:r>
            <a:r>
              <a:rPr lang="en-US" sz="1600" b="0" kern="1200" baseline="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 MAC-13</a:t>
            </a:r>
            <a:b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</a:br>
            <a: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October 31, 2016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771900"/>
            <a:ext cx="57912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714500"/>
            <a:ext cx="103632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Snowmass AF | CPM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50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1BBE6FB-5C17-B04D-8271-C9D9CDAC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601" y="423863"/>
            <a:ext cx="1023831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EE176FE-605F-F741-B68A-098429342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8773" y="38100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CF74697-79E8-794F-A52D-1DB9E24E5D38}" type="slidenum">
              <a:rPr lang="en-US" altLang="en-US" sz="1400" b="0"/>
              <a:pPr/>
              <a:t>‹#›</a:t>
            </a:fld>
            <a:endParaRPr lang="en-US" altLang="en-US" sz="1400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894383-A347-7B44-B79E-79E4ECFA0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1" y="1600200"/>
            <a:ext cx="11766227" cy="521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28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62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457200"/>
            <a:ext cx="11049000" cy="800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257" y="1600200"/>
            <a:ext cx="5397843" cy="4576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1700" y="1600200"/>
            <a:ext cx="5295900" cy="4576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971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623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11049000" cy="800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657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322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3590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921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55601" y="815976"/>
            <a:ext cx="11569700" cy="6042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4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11049000" cy="800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10490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5011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88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815976"/>
            <a:ext cx="5588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48401" y="815976"/>
            <a:ext cx="56769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0373" y="5319236"/>
            <a:ext cx="21711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Thomas</a:t>
            </a:r>
            <a:r>
              <a:rPr lang="en-US" sz="1600" b="1" baseline="0" dirty="0">
                <a:latin typeface="Helvetica" charset="0"/>
                <a:cs typeface="Helvetica" charset="0"/>
              </a:rPr>
              <a:t> Roser</a:t>
            </a:r>
            <a:endParaRPr lang="en-US" sz="1600" b="1" dirty="0">
              <a:latin typeface="Helvetica" charset="0"/>
              <a:cs typeface="Helvetica" charset="0"/>
            </a:endParaRPr>
          </a:p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C-AD</a:t>
            </a:r>
            <a:r>
              <a:rPr lang="en-US" sz="1600" b="1" baseline="0" dirty="0">
                <a:latin typeface="Helvetica" charset="0"/>
                <a:cs typeface="Helvetica" charset="0"/>
              </a:rPr>
              <a:t> MAC-14</a:t>
            </a:r>
            <a:endParaRPr lang="en-US" sz="1600" b="1" dirty="0">
              <a:latin typeface="Helvetica" charset="0"/>
              <a:cs typeface="Helvetica" charset="0"/>
            </a:endParaRPr>
          </a:p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October 25</a:t>
            </a:r>
            <a:r>
              <a:rPr lang="en-US" sz="1600" b="1" baseline="0" dirty="0">
                <a:latin typeface="Helvetica" charset="0"/>
                <a:cs typeface="Helvetica" charset="0"/>
              </a:rPr>
              <a:t> - 27</a:t>
            </a:r>
            <a:r>
              <a:rPr lang="en-US" sz="1600" b="1" dirty="0">
                <a:latin typeface="Helvetica" charset="0"/>
                <a:cs typeface="Helvetica" charset="0"/>
              </a:rPr>
              <a:t>, 2017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457201" y="3543300"/>
            <a:ext cx="7315200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1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4B51-4C11-EA46-850E-D3235BE62D5B}" type="datetimeFigureOut">
              <a:rPr lang="en-US" smtClean="0"/>
              <a:t>9/2/21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6838"/>
            <a:ext cx="11277600" cy="7191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15976"/>
            <a:ext cx="11569700" cy="6042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1735123" y="0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4" r:id="rId2"/>
    <p:sldLayoutId id="2147484131" r:id="rId3"/>
    <p:sldLayoutId id="2147484132" r:id="rId4"/>
    <p:sldLayoutId id="2147484130" r:id="rId5"/>
    <p:sldLayoutId id="2147484133" r:id="rId6"/>
    <p:sldLayoutId id="2147484135" r:id="rId7"/>
    <p:sldLayoutId id="2147484136" r:id="rId8"/>
    <p:sldLayoutId id="2147484139" r:id="rId9"/>
    <p:sldLayoutId id="2147484140" r:id="rId10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2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3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4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5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4F4-8EF0-7345-853A-68FE93609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1600201"/>
            <a:ext cx="11569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E71CF2-B5D5-7D41-851D-078056A0E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5601" y="423863"/>
            <a:ext cx="1023831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6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33363" marR="0" indent="-23336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65000"/>
        <a:buFontTx/>
        <a:buBlip>
          <a:blip r:embed="rId14"/>
        </a:buBlip>
        <a:tabLst/>
        <a:defRPr sz="2000" kern="1200">
          <a:solidFill>
            <a:srgbClr val="0070C0"/>
          </a:solidFill>
          <a:latin typeface="Helvetica" pitchFamily="2" charset="0"/>
          <a:ea typeface="+mn-ea"/>
          <a:cs typeface="+mn-cs"/>
        </a:defRPr>
      </a:lvl1pPr>
      <a:lvl2pPr marL="339725" marR="0" indent="-230188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65000"/>
        <a:buFontTx/>
        <a:buBlip>
          <a:blip r:embed="rId15"/>
        </a:buBlip>
        <a:tabLst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460375" marR="0" indent="-230188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65000"/>
        <a:buFontTx/>
        <a:buBlip>
          <a:blip r:embed="rId16"/>
        </a:buBlip>
        <a:tabLst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569913" marR="0" indent="-230188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65000"/>
        <a:buFontTx/>
        <a:buBlip>
          <a:blip r:embed="rId17"/>
        </a:buBlip>
        <a:tabLst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623888" marR="0" indent="-16351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 Implementation Task Force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681E5-6175-1E4E-AF63-2187DF7C0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Helvetica"/>
                <a:ea typeface="ＭＳ Ｐゴシック" charset="0"/>
              </a:rPr>
              <a:t>Thomas Roser for the Implementation Task Force</a:t>
            </a:r>
          </a:p>
          <a:p>
            <a:r>
              <a:rPr lang="en-US" dirty="0">
                <a:latin typeface="Helvetica"/>
                <a:ea typeface="ＭＳ Ｐゴシック" charset="0"/>
              </a:rPr>
              <a:t>September 2,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64C6-F400-43D9-B402-00686E53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 Implementation Task Force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E92698B-7567-414A-A895-1E2AC2486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2" y="1600200"/>
            <a:ext cx="7082567" cy="319841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Key question for Snowmass’21 Accelerator Frontier to address: “…What are the time and cost scales of the R&amp;D and associated test facilities as well as the time and cost scale of the facility?” </a:t>
            </a:r>
          </a:p>
          <a:p>
            <a:r>
              <a:rPr lang="en-US" sz="1800" dirty="0"/>
              <a:t>A large number of possible accelerator projects: ILC, Muon Collider, gamma-gamma and ERL options, a large circumference electron ring, and a large circumference hadron ring amongst others. </a:t>
            </a:r>
          </a:p>
          <a:p>
            <a:r>
              <a:rPr lang="en-US" sz="1800" dirty="0"/>
              <a:t>Comparison of the expected costs (using different accounting rules), schedule, and R&amp;D status for the projects.  </a:t>
            </a:r>
          </a:p>
          <a:p>
            <a:r>
              <a:rPr lang="en-US" sz="1800" dirty="0"/>
              <a:t>The Accelerator Implementation Task Force is charged with developing metrics and processes to facilitate a comparison between projects.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0203-7E82-42CD-B23B-32044CAD86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584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881E7D-5A17-EB4A-B013-04381A7C357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5E32BA-FB96-1D4B-93FF-51EFBDA89FFE}"/>
              </a:ext>
            </a:extLst>
          </p:cNvPr>
          <p:cNvGrpSpPr/>
          <p:nvPr/>
        </p:nvGrpSpPr>
        <p:grpSpPr>
          <a:xfrm>
            <a:off x="7467600" y="292524"/>
            <a:ext cx="1587375" cy="1982977"/>
            <a:chOff x="1965706" y="5197546"/>
            <a:chExt cx="1587375" cy="198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5A4377-5E49-424C-B3AA-FBB75F568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4180" y="5197546"/>
              <a:ext cx="1291364" cy="142212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51347E-2825-4E4C-9000-F9D6B6D1170E}"/>
                </a:ext>
              </a:extLst>
            </p:cNvPr>
            <p:cNvSpPr txBox="1"/>
            <p:nvPr/>
          </p:nvSpPr>
          <p:spPr>
            <a:xfrm>
              <a:off x="1965706" y="6657303"/>
              <a:ext cx="15873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Steve </a:t>
              </a:r>
              <a:r>
                <a:rPr lang="en-US" sz="1400" dirty="0" err="1">
                  <a:solidFill>
                    <a:srgbClr val="800080"/>
                  </a:solidFill>
                </a:rPr>
                <a:t>Gourlay</a:t>
              </a:r>
              <a:r>
                <a:rPr lang="en-US" sz="1400" dirty="0">
                  <a:solidFill>
                    <a:srgbClr val="800080"/>
                  </a:solidFill>
                </a:rPr>
                <a:t> (LBNL)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C06C61-F767-1C49-B684-31C71F9FBA26}"/>
              </a:ext>
            </a:extLst>
          </p:cNvPr>
          <p:cNvGrpSpPr/>
          <p:nvPr/>
        </p:nvGrpSpPr>
        <p:grpSpPr>
          <a:xfrm>
            <a:off x="7353300" y="2496540"/>
            <a:ext cx="1840898" cy="2075460"/>
            <a:chOff x="3882179" y="5243288"/>
            <a:chExt cx="1840898" cy="20754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9DF3FC-5A9A-4F78-9485-A2782AD4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6089" y="5243288"/>
              <a:ext cx="1229283" cy="15109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7AB996-B567-4F76-9EA4-41E16063BF48}"/>
                </a:ext>
              </a:extLst>
            </p:cNvPr>
            <p:cNvSpPr txBox="1"/>
            <p:nvPr/>
          </p:nvSpPr>
          <p:spPr>
            <a:xfrm>
              <a:off x="3882179" y="6795528"/>
              <a:ext cx="184089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Tor </a:t>
              </a:r>
              <a:r>
                <a:rPr lang="en-US" sz="1400" dirty="0" err="1">
                  <a:solidFill>
                    <a:srgbClr val="800080"/>
                  </a:solidFill>
                </a:rPr>
                <a:t>Raubenheimer</a:t>
              </a:r>
              <a:r>
                <a:rPr lang="en-US" sz="1400" dirty="0">
                  <a:solidFill>
                    <a:srgbClr val="800080"/>
                  </a:solidFill>
                </a:rPr>
                <a:t> (SLAC)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D6A0CB-E618-DA4C-8DC0-49E02E1A1EA3}"/>
              </a:ext>
            </a:extLst>
          </p:cNvPr>
          <p:cNvGrpSpPr/>
          <p:nvPr/>
        </p:nvGrpSpPr>
        <p:grpSpPr>
          <a:xfrm>
            <a:off x="7193363" y="4813024"/>
            <a:ext cx="1630733" cy="1938528"/>
            <a:chOff x="5958770" y="5181974"/>
            <a:chExt cx="1630733" cy="19353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232380-4D4B-4BAE-AD93-C28BFBA33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1658" y="5181974"/>
              <a:ext cx="1157476" cy="13792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13EBDC-B741-4E42-BFE5-46E143585945}"/>
                </a:ext>
              </a:extLst>
            </p:cNvPr>
            <p:cNvSpPr txBox="1"/>
            <p:nvPr/>
          </p:nvSpPr>
          <p:spPr>
            <a:xfrm>
              <a:off x="5958770" y="6594059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Vladimir </a:t>
              </a:r>
              <a:r>
                <a:rPr lang="en-US" sz="1400" dirty="0" err="1">
                  <a:solidFill>
                    <a:srgbClr val="800080"/>
                  </a:solidFill>
                </a:rPr>
                <a:t>Shiltsev</a:t>
              </a:r>
              <a:r>
                <a:rPr lang="en-US" sz="1400" dirty="0">
                  <a:solidFill>
                    <a:srgbClr val="800080"/>
                  </a:solidFill>
                </a:rPr>
                <a:t> (FNAL)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389FD-50D1-6246-8061-713A1C15508E}"/>
              </a:ext>
            </a:extLst>
          </p:cNvPr>
          <p:cNvGrpSpPr/>
          <p:nvPr/>
        </p:nvGrpSpPr>
        <p:grpSpPr>
          <a:xfrm>
            <a:off x="10715319" y="287992"/>
            <a:ext cx="1375399" cy="2015995"/>
            <a:chOff x="9292602" y="87041"/>
            <a:chExt cx="1375399" cy="2015995"/>
          </a:xfrm>
        </p:grpSpPr>
        <p:pic>
          <p:nvPicPr>
            <p:cNvPr id="1026" name="Picture 2" descr="BNL | Thomas Roser">
              <a:extLst>
                <a:ext uri="{FF2B5EF4-FFF2-40B4-BE49-F238E27FC236}">
                  <a16:creationId xmlns:a16="http://schemas.microsoft.com/office/drawing/2014/main" id="{99328213-9FE1-459B-A344-111A692ED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1" r="7955" b="21985"/>
            <a:stretch/>
          </p:blipFill>
          <p:spPr bwMode="auto">
            <a:xfrm>
              <a:off x="9315230" y="87041"/>
              <a:ext cx="1196506" cy="142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BEE34E-64A5-48FC-BDAA-F560D2EDCDB5}"/>
                </a:ext>
              </a:extLst>
            </p:cNvPr>
            <p:cNvSpPr txBox="1"/>
            <p:nvPr/>
          </p:nvSpPr>
          <p:spPr>
            <a:xfrm>
              <a:off x="9292602" y="1579816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Thomas Roser (BNL, Chair)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101390-6D8D-9846-A5EE-E5F68A868FAA}"/>
              </a:ext>
            </a:extLst>
          </p:cNvPr>
          <p:cNvGrpSpPr/>
          <p:nvPr/>
        </p:nvGrpSpPr>
        <p:grpSpPr>
          <a:xfrm>
            <a:off x="10622648" y="2464299"/>
            <a:ext cx="1515423" cy="2107701"/>
            <a:chOff x="9299032" y="2079668"/>
            <a:chExt cx="1375399" cy="21077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525BEF-AA5F-49D0-847C-F155779C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97793" y="2079668"/>
              <a:ext cx="1099704" cy="152781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F34CD1-A110-42B9-AEF6-B3D742F687AB}"/>
                </a:ext>
              </a:extLst>
            </p:cNvPr>
            <p:cNvSpPr txBox="1"/>
            <p:nvPr/>
          </p:nvSpPr>
          <p:spPr>
            <a:xfrm>
              <a:off x="9299032" y="3664149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Jim Strait</a:t>
              </a:r>
              <a:br>
                <a:rPr lang="en-US" sz="1400" dirty="0">
                  <a:solidFill>
                    <a:srgbClr val="800080"/>
                  </a:solidFill>
                </a:rPr>
              </a:br>
              <a:r>
                <a:rPr lang="en-US" sz="1400" dirty="0">
                  <a:solidFill>
                    <a:srgbClr val="800080"/>
                  </a:solidFill>
                </a:rPr>
                <a:t>(FNAL)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17AE81-9A1B-AC41-BDD3-4FEBED944D33}"/>
              </a:ext>
            </a:extLst>
          </p:cNvPr>
          <p:cNvGrpSpPr/>
          <p:nvPr/>
        </p:nvGrpSpPr>
        <p:grpSpPr>
          <a:xfrm>
            <a:off x="10680941" y="4808095"/>
            <a:ext cx="1375399" cy="1935605"/>
            <a:chOff x="9248093" y="4282647"/>
            <a:chExt cx="1375399" cy="19356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0B1DC8-CB24-4905-8727-47BFDEE71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99" r="8424"/>
            <a:stretch/>
          </p:blipFill>
          <p:spPr>
            <a:xfrm>
              <a:off x="9298615" y="4282647"/>
              <a:ext cx="1202989" cy="15251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608D8D-2AF7-453F-94E4-EE484A67222C}"/>
                </a:ext>
              </a:extLst>
            </p:cNvPr>
            <p:cNvSpPr txBox="1"/>
            <p:nvPr/>
          </p:nvSpPr>
          <p:spPr>
            <a:xfrm>
              <a:off x="9248093" y="5695032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John  Seeman</a:t>
              </a:r>
              <a:br>
                <a:rPr lang="en-US" sz="1400" dirty="0">
                  <a:solidFill>
                    <a:srgbClr val="800080"/>
                  </a:solidFill>
                </a:rPr>
              </a:br>
              <a:r>
                <a:rPr lang="en-US" sz="1400" dirty="0">
                  <a:solidFill>
                    <a:srgbClr val="800080"/>
                  </a:solidFill>
                </a:rPr>
                <a:t>(SLAC)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AB6BC4-54F2-D04C-A182-3FDEF2695B85}"/>
              </a:ext>
            </a:extLst>
          </p:cNvPr>
          <p:cNvGrpSpPr/>
          <p:nvPr/>
        </p:nvGrpSpPr>
        <p:grpSpPr>
          <a:xfrm>
            <a:off x="9166182" y="293056"/>
            <a:ext cx="1481600" cy="1962888"/>
            <a:chOff x="7877946" y="1015961"/>
            <a:chExt cx="1481600" cy="19628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F53CFE-4783-42F9-A6D4-332376E8E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690" b="-1707"/>
            <a:stretch/>
          </p:blipFill>
          <p:spPr>
            <a:xfrm>
              <a:off x="8109555" y="1015961"/>
              <a:ext cx="1050614" cy="14295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6CE4B3-CE7E-4FD7-B1DB-765D67718E1A}"/>
                </a:ext>
              </a:extLst>
            </p:cNvPr>
            <p:cNvSpPr txBox="1"/>
            <p:nvPr/>
          </p:nvSpPr>
          <p:spPr>
            <a:xfrm>
              <a:off x="7877946" y="2455629"/>
              <a:ext cx="1481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Philippe Lebrun (CERN)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263CCF-F98E-1044-BF83-0F8CBECEBC94}"/>
              </a:ext>
            </a:extLst>
          </p:cNvPr>
          <p:cNvGrpSpPr/>
          <p:nvPr/>
        </p:nvGrpSpPr>
        <p:grpSpPr>
          <a:xfrm>
            <a:off x="9296400" y="2496103"/>
            <a:ext cx="1375399" cy="2075897"/>
            <a:chOff x="7971007" y="2982736"/>
            <a:chExt cx="1375399" cy="20758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230184-3F01-4511-BE1C-D7038410C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194" r="2938"/>
            <a:stretch/>
          </p:blipFill>
          <p:spPr>
            <a:xfrm>
              <a:off x="8030935" y="2982736"/>
              <a:ext cx="1101458" cy="151097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F0FA44-9A01-4466-A302-CC180EED1DA5}"/>
                </a:ext>
              </a:extLst>
            </p:cNvPr>
            <p:cNvSpPr txBox="1"/>
            <p:nvPr/>
          </p:nvSpPr>
          <p:spPr>
            <a:xfrm>
              <a:off x="7971007" y="4535413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Katsunobu Oide (KEK)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AC8ED8-3034-6F4D-AC36-D6EA21FB92A9}"/>
              </a:ext>
            </a:extLst>
          </p:cNvPr>
          <p:cNvGrpSpPr/>
          <p:nvPr/>
        </p:nvGrpSpPr>
        <p:grpSpPr>
          <a:xfrm>
            <a:off x="8869373" y="4798610"/>
            <a:ext cx="1869017" cy="1927385"/>
            <a:chOff x="7685532" y="5049418"/>
            <a:chExt cx="1869017" cy="19273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D2716D-A374-46C6-88A8-0D2B6F35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75615" y="5049418"/>
              <a:ext cx="1141304" cy="13819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49E71-28D3-4021-90ED-C15967A7314E}"/>
                </a:ext>
              </a:extLst>
            </p:cNvPr>
            <p:cNvSpPr txBox="1"/>
            <p:nvPr/>
          </p:nvSpPr>
          <p:spPr>
            <a:xfrm>
              <a:off x="7685532" y="6453583"/>
              <a:ext cx="1869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Reinhard Brinkmann</a:t>
              </a:r>
            </a:p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(DESY)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480953-BE5C-E54C-BB92-9A004A23FEE8}"/>
              </a:ext>
            </a:extLst>
          </p:cNvPr>
          <p:cNvGrpSpPr/>
          <p:nvPr/>
        </p:nvGrpSpPr>
        <p:grpSpPr>
          <a:xfrm>
            <a:off x="5504247" y="4807456"/>
            <a:ext cx="1630733" cy="1975269"/>
            <a:chOff x="5362210" y="4597239"/>
            <a:chExt cx="1630733" cy="1975269"/>
          </a:xfrm>
        </p:grpSpPr>
        <p:pic>
          <p:nvPicPr>
            <p:cNvPr id="3" name="Picture 2" descr="Spencer Gessner">
              <a:extLst>
                <a:ext uri="{FF2B5EF4-FFF2-40B4-BE49-F238E27FC236}">
                  <a16:creationId xmlns:a16="http://schemas.microsoft.com/office/drawing/2014/main" id="{C209F6AA-7166-2847-8F93-DBC1516B0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56" b="7463"/>
            <a:stretch/>
          </p:blipFill>
          <p:spPr bwMode="auto">
            <a:xfrm>
              <a:off x="5603962" y="4597239"/>
              <a:ext cx="1165080" cy="13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1F4F4C-F007-E241-8A4C-9279698976DA}"/>
                </a:ext>
              </a:extLst>
            </p:cNvPr>
            <p:cNvSpPr txBox="1"/>
            <p:nvPr/>
          </p:nvSpPr>
          <p:spPr>
            <a:xfrm>
              <a:off x="5362210" y="6049288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Spencer Gessner (SLAC)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9C23E8-CBA5-184B-8076-4EF976B992DD}"/>
              </a:ext>
            </a:extLst>
          </p:cNvPr>
          <p:cNvGrpSpPr/>
          <p:nvPr/>
        </p:nvGrpSpPr>
        <p:grpSpPr>
          <a:xfrm>
            <a:off x="3853306" y="4809001"/>
            <a:ext cx="1630733" cy="1975269"/>
            <a:chOff x="2750767" y="4597239"/>
            <a:chExt cx="1630733" cy="1975269"/>
          </a:xfrm>
        </p:grpSpPr>
        <p:pic>
          <p:nvPicPr>
            <p:cNvPr id="1028" name="Picture 4" descr="Marlene Turner">
              <a:extLst>
                <a:ext uri="{FF2B5EF4-FFF2-40B4-BE49-F238E27FC236}">
                  <a16:creationId xmlns:a16="http://schemas.microsoft.com/office/drawing/2014/main" id="{23CF80A5-5839-FE4D-85F0-52B2EA9909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t="2898" r="12037" b="21930"/>
            <a:stretch/>
          </p:blipFill>
          <p:spPr bwMode="auto">
            <a:xfrm>
              <a:off x="2953909" y="4597239"/>
              <a:ext cx="1202988" cy="141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0369B5-2F22-A846-9732-88A1C38414E1}"/>
                </a:ext>
              </a:extLst>
            </p:cNvPr>
            <p:cNvSpPr txBox="1"/>
            <p:nvPr/>
          </p:nvSpPr>
          <p:spPr>
            <a:xfrm>
              <a:off x="2750767" y="6049288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Marlene Turner (LBNL)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5E5EE7-25B5-DC42-9700-11CC51FBAD54}"/>
              </a:ext>
            </a:extLst>
          </p:cNvPr>
          <p:cNvGrpSpPr/>
          <p:nvPr/>
        </p:nvGrpSpPr>
        <p:grpSpPr>
          <a:xfrm>
            <a:off x="2136674" y="4798610"/>
            <a:ext cx="1630733" cy="1993014"/>
            <a:chOff x="2739676" y="4579494"/>
            <a:chExt cx="1630733" cy="1993014"/>
          </a:xfrm>
        </p:grpSpPr>
        <p:pic>
          <p:nvPicPr>
            <p:cNvPr id="37" name="Picture 36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B5A76EF9-951A-8B40-B4CE-9685E7D15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5" t="5211" r="15664" b="16326"/>
            <a:stretch/>
          </p:blipFill>
          <p:spPr>
            <a:xfrm>
              <a:off x="2921427" y="4579494"/>
              <a:ext cx="1267233" cy="143619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5C0006-22D8-4C49-A2E5-4BFB23EE67EE}"/>
                </a:ext>
              </a:extLst>
            </p:cNvPr>
            <p:cNvSpPr txBox="1"/>
            <p:nvPr/>
          </p:nvSpPr>
          <p:spPr>
            <a:xfrm>
              <a:off x="2739676" y="6049288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Sarah Cousineau (ORNL)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07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64C6-F400-43D9-B402-00686E53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items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E92698B-7567-414A-A895-1E2AC2486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1" y="1257300"/>
            <a:ext cx="11766227" cy="52197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Develop the metrics to compare projects’ cost, schedule/timeline, technical risks (readiness), operating cost and environmental impact, and R&amp;D status and plans;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Select the accelerator projects to be evaluated (provided by the AF topical groups);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Work with the proponents of the selected accelerator projects to evaluate them against the metrics </a:t>
            </a:r>
            <a:br>
              <a:rPr lang="en-US" dirty="0"/>
            </a:br>
            <a:r>
              <a:rPr lang="en-US" dirty="0"/>
              <a:t>from item 1;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Consider the ultimate limits of various types of colliders: e+/e-, p/p, mu+/mu-;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Consider limits and timescales due to accelerator technology for various types of colliders: </a:t>
            </a:r>
            <a:br>
              <a:rPr lang="en-US" dirty="0"/>
            </a:br>
            <a:r>
              <a:rPr lang="en-US" dirty="0"/>
              <a:t>e+/e-, p/p, mu+/mu-;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Lead the evaluation of the different HEP accelerator proposals and inform and communicate with the Snowmass AF, EF, NF and TF;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Document the metrics, processes, and conclusions for the Snowmass meeting in the Summer 2022; write and submit a corresponding White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C8FC26-BF59-C045-A717-F1BF2D3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A0EA7-2275-4346-B8EC-FB2A3D16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1" y="1600200"/>
            <a:ext cx="11766227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ITF continued to meet during the last year</a:t>
            </a:r>
          </a:p>
          <a:p>
            <a:r>
              <a:rPr lang="en-US" dirty="0">
                <a:solidFill>
                  <a:schemeClr val="tx1"/>
                </a:solidFill>
              </a:rPr>
              <a:t>ITF is focusing on collider facilities. ITF developed a set of metrics to evaluate the proposals and concepts.</a:t>
            </a:r>
            <a:r>
              <a:rPr lang="en-US" dirty="0"/>
              <a:t> </a:t>
            </a:r>
          </a:p>
          <a:p>
            <a:r>
              <a:rPr lang="en-US" dirty="0"/>
              <a:t>Parameter spreadsheets (21) collected from proponents, and analysis and comparison has started on four topics:</a:t>
            </a:r>
          </a:p>
          <a:p>
            <a:pPr lvl="1"/>
            <a:r>
              <a:rPr lang="en-US" dirty="0"/>
              <a:t>Size, complexity, power consumption, environmental impact</a:t>
            </a:r>
          </a:p>
          <a:p>
            <a:pPr lvl="1"/>
            <a:r>
              <a:rPr lang="en-US" dirty="0"/>
              <a:t>Physics reach (impact), beam parameters</a:t>
            </a:r>
          </a:p>
          <a:p>
            <a:pPr lvl="1"/>
            <a:r>
              <a:rPr lang="en-US" dirty="0"/>
              <a:t>Technical risk, technical readiness, validation</a:t>
            </a:r>
          </a:p>
          <a:p>
            <a:pPr lvl="1"/>
            <a:r>
              <a:rPr lang="en-US" dirty="0"/>
              <a:t>Cost, schedule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Proposal for four categories: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Existing facilities for references (LHC, XFEL, …)</a:t>
            </a:r>
            <a:r>
              <a:rPr lang="en-US" b="1" dirty="0"/>
              <a:t>[Existing]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Proposals with TDR and/or CDR </a:t>
            </a:r>
            <a:r>
              <a:rPr lang="en-US" b="1" dirty="0"/>
              <a:t>[CDR/TDR]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Proposal without TDR or CDR but reasonably well thought through and mostly based on existing technologies. An estimate for component counts exists. </a:t>
            </a:r>
            <a:r>
              <a:rPr lang="en-US" b="1" dirty="0"/>
              <a:t>[Concept]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Future concepts and ideas </a:t>
            </a:r>
            <a:r>
              <a:rPr lang="en-US" b="1" dirty="0"/>
              <a:t>[Future concepts]</a:t>
            </a:r>
          </a:p>
          <a:p>
            <a:r>
              <a:rPr lang="en-US" dirty="0"/>
              <a:t>Tentative schedule: draft report by end of 2021 to be shared with proponents; final ITF report by March 2022;  Snowmass discussions in Seattle in July 2022;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98B12-1B4C-FF45-B719-A75A7C40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comparison of proposal parameters (1)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70FF34-51E3-9E4A-A0B2-9AA9A095E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52720"/>
              </p:ext>
            </p:extLst>
          </p:nvPr>
        </p:nvGraphicFramePr>
        <p:xfrm>
          <a:off x="1066800" y="1600200"/>
          <a:ext cx="9372599" cy="4838723"/>
        </p:xfrm>
        <a:graphic>
          <a:graphicData uri="http://schemas.openxmlformats.org/drawingml/2006/table">
            <a:tbl>
              <a:tblPr/>
              <a:tblGrid>
                <a:gridCol w="946403">
                  <a:extLst>
                    <a:ext uri="{9D8B030D-6E8A-4147-A177-3AD203B41FA5}">
                      <a16:colId xmlns:a16="http://schemas.microsoft.com/office/drawing/2014/main" val="2315407774"/>
                    </a:ext>
                  </a:extLst>
                </a:gridCol>
                <a:gridCol w="882397">
                  <a:extLst>
                    <a:ext uri="{9D8B030D-6E8A-4147-A177-3AD203B41FA5}">
                      <a16:colId xmlns:a16="http://schemas.microsoft.com/office/drawing/2014/main" val="143729572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732124376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14913920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9405499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37233349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574693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83182014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65835930"/>
                    </a:ext>
                  </a:extLst>
                </a:gridCol>
              </a:tblGrid>
              <a:tr h="371219"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dirty="0">
                          <a:effectLst/>
                        </a:rPr>
                        <a:t>Accelerator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Beam Energy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en-US" sz="900" b="1" dirty="0" err="1">
                          <a:effectLst/>
                        </a:rPr>
                        <a:t>TeV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COM Energy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en-US" sz="900" b="1" dirty="0" err="1">
                          <a:effectLst/>
                        </a:rPr>
                        <a:t>TeV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Site Power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Single Beam Power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Beam Power/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Site Power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Luminosity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(1E34 cm^-2 s^-1)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 err="1">
                          <a:effectLst/>
                        </a:rPr>
                        <a:t>Lumi</a:t>
                      </a:r>
                      <a:r>
                        <a:rPr lang="en-US" sz="900" b="1" dirty="0">
                          <a:effectLst/>
                        </a:rPr>
                        <a:t>/Beam Power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(1E34/MW)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 err="1">
                          <a:effectLst/>
                        </a:rPr>
                        <a:t>Lumi</a:t>
                      </a:r>
                      <a:r>
                        <a:rPr lang="en-US" sz="900" b="1" dirty="0">
                          <a:effectLst/>
                        </a:rPr>
                        <a:t>/Site Power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(1E34/MW)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873604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  <a:highlight>
                          <a:srgbClr val="DDDDDD"/>
                        </a:highlight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886052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ILC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111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7895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ILC 6X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270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16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0.06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8837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ILC 55 MV/m, 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2.00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345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78380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ILC 70 MV/m, 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2.00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315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1051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ILC 70 MV/m, 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1.5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400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2949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ILC 80 MV/m, 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1.5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525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0.06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5431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CCC 250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1877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CCC 2000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2.00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3864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CLIC 380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0.19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0.38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170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93613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CLIC 3000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1.5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580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2474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6116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CEPC 91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0.045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267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7.49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933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CEPC 240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267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78.65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96507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FCC-ee 91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0.045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259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63,400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244.79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2857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FCC-ee 160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0.16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277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63,400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228.88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56444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FCC-ee 240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282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63,400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224.82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4040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FCC-ee 365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0.182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0.39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340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63,400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186.47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228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ERL 91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0.045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169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2.41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0458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ERL 160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0.16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80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270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3.38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33302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ERL 240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85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297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3.49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31734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ERL 365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0.182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0.37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90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184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2.04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3703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ERL 500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0.25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0.50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95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88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0.93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025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ERL 600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0.3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0.60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100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49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0.49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78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87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98B12-1B4C-FF45-B719-A75A7C40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comparison of proposal parameters (2)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7E0CE8-2827-DF44-8AFB-0AC7E7036629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714500"/>
          <a:ext cx="9258300" cy="4115108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98308776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39022343"/>
                    </a:ext>
                  </a:extLst>
                </a:gridCol>
                <a:gridCol w="809841">
                  <a:extLst>
                    <a:ext uri="{9D8B030D-6E8A-4147-A177-3AD203B41FA5}">
                      <a16:colId xmlns:a16="http://schemas.microsoft.com/office/drawing/2014/main" val="3360069256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1702576315"/>
                    </a:ext>
                  </a:extLst>
                </a:gridCol>
                <a:gridCol w="1292958">
                  <a:extLst>
                    <a:ext uri="{9D8B030D-6E8A-4147-A177-3AD203B41FA5}">
                      <a16:colId xmlns:a16="http://schemas.microsoft.com/office/drawing/2014/main" val="3595482540"/>
                    </a:ext>
                  </a:extLst>
                </a:gridCol>
                <a:gridCol w="931754">
                  <a:extLst>
                    <a:ext uri="{9D8B030D-6E8A-4147-A177-3AD203B41FA5}">
                      <a16:colId xmlns:a16="http://schemas.microsoft.com/office/drawing/2014/main" val="33113243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094836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8067901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295846546"/>
                    </a:ext>
                  </a:extLst>
                </a:gridCol>
              </a:tblGrid>
              <a:tr h="406109">
                <a:tc>
                  <a:txBody>
                    <a:bodyPr/>
                    <a:lstStyle/>
                    <a:p>
                      <a:pPr rtl="0" fontAlgn="b"/>
                      <a:r>
                        <a:rPr lang="en-US" sz="900" b="1" dirty="0">
                          <a:effectLst/>
                        </a:rPr>
                        <a:t>Accelerator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Beam Energy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en-US" sz="900" b="1" dirty="0" err="1">
                          <a:effectLst/>
                        </a:rPr>
                        <a:t>TeV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COM Energy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</a:t>
                      </a:r>
                      <a:r>
                        <a:rPr lang="en-US" sz="900" b="1" dirty="0" err="1">
                          <a:effectLst/>
                        </a:rPr>
                        <a:t>TeV</a:t>
                      </a:r>
                      <a:r>
                        <a:rPr lang="en-US" sz="900" b="1" dirty="0">
                          <a:effectLst/>
                        </a:rPr>
                        <a:t>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Site Power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Single Beam Power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Beam Power/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Site Power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>
                          <a:effectLst/>
                        </a:rPr>
                        <a:t>Luminosity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(1E34 cm^-2 s^-1)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 err="1">
                          <a:effectLst/>
                        </a:rPr>
                        <a:t>Lumi</a:t>
                      </a:r>
                      <a:r>
                        <a:rPr lang="en-US" sz="900" b="1" dirty="0">
                          <a:effectLst/>
                        </a:rPr>
                        <a:t>/Beam Power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(1E34/MW)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dirty="0" err="1">
                          <a:effectLst/>
                        </a:rPr>
                        <a:t>Lumi</a:t>
                      </a:r>
                      <a:r>
                        <a:rPr lang="en-US" sz="900" b="1" dirty="0">
                          <a:effectLst/>
                        </a:rPr>
                        <a:t>/Site Power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(1E34/MW)</a:t>
                      </a:r>
                    </a:p>
                  </a:txBody>
                  <a:tcPr marL="11687" marR="11687" marT="7791" marB="779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818644"/>
                  </a:ext>
                </a:extLst>
              </a:tr>
              <a:tr h="153699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552596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Collider Under the Sea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250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500.00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2000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12.50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91230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FCC-hh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50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100.00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560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26,000,000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46428.57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0885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SPPC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37.5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75.00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400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39401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214980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SWFA 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220287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SWFA 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185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15.6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0.08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6505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SWFA 15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15.00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925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78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0.08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70589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343014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LWFA 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4.4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0.04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LWFA 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315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12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0.08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78210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 dirty="0">
                          <a:effectLst/>
                        </a:rPr>
                        <a:t>LWFA 15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15.00</a:t>
                      </a:r>
                      <a:endParaRPr lang="en-US" sz="900" dirty="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1100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64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0.12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42741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339482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PWFA 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67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654204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PWFA 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0.02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92570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PWFA 15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15.00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0.02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92225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32983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MC Higgs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0.063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0.13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4996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MC 1.5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0.75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1.50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216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4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70525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MC 3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1.5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3.00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230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6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68070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MC 10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5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10.00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260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7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20407"/>
                  </a:ext>
                </a:extLst>
              </a:tr>
              <a:tr h="166320">
                <a:tc>
                  <a:txBody>
                    <a:bodyPr/>
                    <a:lstStyle/>
                    <a:p>
                      <a:pPr rtl="0" fontAlgn="b"/>
                      <a:r>
                        <a:rPr lang="en-US" sz="900">
                          <a:effectLst/>
                        </a:rPr>
                        <a:t>MC 14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7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dirty="0">
                          <a:effectLst/>
                        </a:rPr>
                        <a:t>14.00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290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>
                          <a:effectLst/>
                        </a:rPr>
                        <a:t>10</a:t>
                      </a:r>
                    </a:p>
                  </a:txBody>
                  <a:tcPr marL="7144" marR="7144" marT="4762" marB="4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2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1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E2EA-B77C-C44A-80EC-5F3B1730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factory concepts / proposals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16B760E-2326-7149-AA80-42F05C6FAB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3123954"/>
                  </p:ext>
                </p:extLst>
              </p:nvPr>
            </p:nvGraphicFramePr>
            <p:xfrm>
              <a:off x="457202" y="2133600"/>
              <a:ext cx="10134601" cy="2781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2781298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295403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0.24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TeV,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3.0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Jie Gao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gaoj@ihep.ac.cn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CLIC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0.38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TeV,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1.5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Stapnes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Circular ERL ee collider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0.24 TeV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73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Thomas Roser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roser@bnl.gov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0.24 TeV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17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Oide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katsunobu.oide@ern.ch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 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X-ray FEL-based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collider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Barklow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timb@slac.stanford.edu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ILC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0.25 TeV, L= 1.4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Shin-ichi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Michizono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shinichiro.michizono@kek.jp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1.3 TeV, L= 0.1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0.13 TeV, L= 0.01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Mark Palmer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mpalmer@bnl.gov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16B760E-2326-7149-AA80-42F05C6FAB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3123954"/>
                  </p:ext>
                </p:extLst>
              </p:nvPr>
            </p:nvGraphicFramePr>
            <p:xfrm>
              <a:off x="457202" y="2133600"/>
              <a:ext cx="10134601" cy="2781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2781298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295403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137500" r="-157522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Jie Gao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gaoj@ihep.ac.cn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CLIC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237500" r="-157522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Stapnes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Circular ERL ee collider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337500" r="-157522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Thomas Roser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roser@bnl.gov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437500" r="-157522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Oide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katsunobu.oide@ern.ch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 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537500" r="-157522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Barklow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timb@slac.stanford.edu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ILC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637500" r="-157522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Shin-ichi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Michizono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shinichiro.michizono@kek.jp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737500" r="-15752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7345" t="-837500" r="-15752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Mark Palmer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mpalmer@bnl.gov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986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0F0B-856C-3240-AA87-E356BE5F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 concepts / proposals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0EFF29-F3E9-6B47-8D37-9C5A8F52BF5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704431622"/>
                  </p:ext>
                </p:extLst>
              </p:nvPr>
            </p:nvGraphicFramePr>
            <p:xfrm>
              <a:off x="355600" y="1028700"/>
              <a:ext cx="11766548" cy="5829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3229163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3583046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3450341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503998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Cryo-Cooled Copper (C^3) linac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2 TeV, L= 4.5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Emilio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0334437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CLIC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=1.5−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3 TeV, L= 5.9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S.Stapnes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5275948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ILC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=1−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3 TeV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Hassan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Padamsee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(hsp3@cornell.edu)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hh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pp,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=100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30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M.Benedikt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Michael.Benedikt@cern.ch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pp,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=75/150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10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J.Tang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tangjy@ihep.ac.cn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Collider-in-Sea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pp,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=500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50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P.McIntyre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mcintyre@physics.tamu.edu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Gamma-gamma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 ??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W.Krasny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mieczyslaw.witold.krasny@cern.ch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=1.3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=3.5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SPPpC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=6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4.5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VHE-ep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=9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9433497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=1.5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</a:rPr>
                            <a:t>D.Schulte</a:t>
                          </a:r>
                          <a:r>
                            <a:rPr lang="de-DE" sz="1100" dirty="0">
                              <a:effectLst/>
                            </a:rPr>
                            <a:t> (</a:t>
                          </a:r>
                          <a:r>
                            <a:rPr lang="de-DE" sz="1100" dirty="0" err="1">
                              <a:effectLst/>
                            </a:rPr>
                            <a:t>daniel.schulte@cern.ch</a:t>
                          </a:r>
                          <a:r>
                            <a:rPr lang="de-DE" sz="1100" dirty="0">
                              <a:effectLst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3996708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2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=3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2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 (daniel.schulte@cern.ch)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784818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3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=10−14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20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668471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Positron Driver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=10−14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20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692458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LWFA-LC (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Laser driven plasmas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r>
                            <a:rPr lang="en-US" sz="1100" dirty="0">
                              <a:effectLst/>
                            </a:rPr>
                            <a:t>e+e-,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=1−30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TeV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Carl Schroeder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CBSchroeder@lbl.gov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1287340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PWFA-LC (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driven plasmas; </a:t>
                          </a:r>
                          <a:r>
                            <a:rPr lang="en-US" sz="1100" dirty="0">
                              <a:effectLst/>
                            </a:rPr>
                            <a:t>e+e-,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=1−30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TeV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Gessner, Spencer J.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sgess@slac.edu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575969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SWFA-LC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Structure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wakefields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r>
                            <a:rPr lang="en-US" sz="1100" dirty="0">
                              <a:effectLst/>
                            </a:rPr>
                            <a:t>e+e-,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=1−30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TeV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Chunguang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Jing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jingchg@anl.gov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7146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0EFF29-F3E9-6B47-8D37-9C5A8F52BF5D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704431622"/>
                  </p:ext>
                </p:extLst>
              </p:nvPr>
            </p:nvGraphicFramePr>
            <p:xfrm>
              <a:off x="355600" y="1028700"/>
              <a:ext cx="11766548" cy="5829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3229163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3583046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3450341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503998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Cryo-Cooled Copper (C^3) linac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137500" r="-138516" b="-1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Emilio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033443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CLIC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237500" r="-138516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S.Stapnes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52759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ILC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337500" r="-138516" b="-1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Hassan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Padamsee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(hsp3@cornell.edu)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hh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437500" r="-138516" b="-1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M.Benedikt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Michael.Benedikt@cern.ch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537500" r="-138516" b="-1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J.Tang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tangjy@ihep.ac.cn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Collider-in-Sea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637500" r="-138516" b="-1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P.McIntyre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mcintyre@physics.tamu.edu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Gamma-gamma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 ??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W.Krasny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mieczyslaw.witold.krasny@cern.ch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837500" r="-138516" b="-10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937500" r="-138516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SPPpC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037500" r="-138516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VHE-ep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06" t="-1137500" r="-138516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943349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237500" r="-138516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</a:rPr>
                            <a:t>D.Schulte</a:t>
                          </a:r>
                          <a:r>
                            <a:rPr lang="de-DE" sz="1100" dirty="0">
                              <a:effectLst/>
                            </a:rPr>
                            <a:t> (</a:t>
                          </a:r>
                          <a:r>
                            <a:rPr lang="de-DE" sz="1100" dirty="0" err="1">
                              <a:effectLst/>
                            </a:rPr>
                            <a:t>daniel.schulte@cern.ch</a:t>
                          </a:r>
                          <a:r>
                            <a:rPr lang="de-DE" sz="1100" dirty="0">
                              <a:effectLst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39967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2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337500" r="-138516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 (daniel.schulte@cern.ch)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7848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3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437500" r="-138516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66847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Positron Driver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537500" r="-138516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69245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94" t="-1637500" r="-265748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637500" r="-138516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Carl Schroeder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CBSchroeder@lbl.gov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128734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394" t="-1737500" r="-26574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737500" r="-138516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Gessner, Spencer J.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sgess@slac.edu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5759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SWFA-LC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06" t="-1837500" r="-13851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Chunguang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Jing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jingchg@anl.gov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714646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723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185E-1BBC-C146-808D-9BE4319D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1B2F-AD0A-4744-A64C-8190F9B5DE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ITF continued its work during the pause</a:t>
            </a:r>
          </a:p>
          <a:p>
            <a:r>
              <a:rPr lang="en-US" dirty="0"/>
              <a:t>Parameter spreadsheets collected for major proposals of future colliders</a:t>
            </a:r>
          </a:p>
          <a:p>
            <a:r>
              <a:rPr lang="en-US" dirty="0"/>
              <a:t>We are still accepting additional proposals or updates to proposals during the next couple of months.</a:t>
            </a:r>
          </a:p>
          <a:p>
            <a:r>
              <a:rPr lang="en-US" dirty="0"/>
              <a:t>Tentative schedule: </a:t>
            </a:r>
          </a:p>
          <a:p>
            <a:pPr lvl="1"/>
            <a:r>
              <a:rPr lang="en-US" dirty="0"/>
              <a:t>draft report by end of 2021 to be shared with proponents </a:t>
            </a:r>
          </a:p>
          <a:p>
            <a:pPr lvl="1"/>
            <a:r>
              <a:rPr lang="en-US" dirty="0"/>
              <a:t>final ITF report by March 2022 </a:t>
            </a:r>
          </a:p>
          <a:p>
            <a:pPr lvl="1"/>
            <a:r>
              <a:rPr lang="en-US" dirty="0"/>
              <a:t>Snowmass discussions in Seattle in July 2022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Helvetica template.potx</Template>
  <TotalTime>251193</TotalTime>
  <Words>1863</Words>
  <Application>Microsoft Macintosh PowerPoint</Application>
  <PresentationFormat>Widescreen</PresentationFormat>
  <Paragraphs>540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Book Antiqua</vt:lpstr>
      <vt:lpstr>Calibri</vt:lpstr>
      <vt:lpstr>Cambria Math</vt:lpstr>
      <vt:lpstr>Felix Titling</vt:lpstr>
      <vt:lpstr>Helvetica</vt:lpstr>
      <vt:lpstr>HelveticaNeue</vt:lpstr>
      <vt:lpstr>Times New Roman</vt:lpstr>
      <vt:lpstr>1_RHIC operations review template</vt:lpstr>
      <vt:lpstr>BNL</vt:lpstr>
      <vt:lpstr>AF Implementation Task Force</vt:lpstr>
      <vt:lpstr>AF Implementation Task Force</vt:lpstr>
      <vt:lpstr>Charge items</vt:lpstr>
      <vt:lpstr>Status</vt:lpstr>
      <vt:lpstr>Example of comparison of proposal parameters (1)</vt:lpstr>
      <vt:lpstr>Example of comparison of proposal parameters (2)</vt:lpstr>
      <vt:lpstr>Higgs factory concepts / proposals</vt:lpstr>
      <vt:lpstr>High energy concepts / proposals</vt:lpstr>
      <vt:lpstr>Summary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Roser, Thomas</cp:lastModifiedBy>
  <cp:revision>1408</cp:revision>
  <cp:lastPrinted>2019-11-26T13:59:32Z</cp:lastPrinted>
  <dcterms:created xsi:type="dcterms:W3CDTF">2011-02-21T05:12:41Z</dcterms:created>
  <dcterms:modified xsi:type="dcterms:W3CDTF">2021-09-02T18:35:30Z</dcterms:modified>
</cp:coreProperties>
</file>