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19" r:id="rId5"/>
    <p:sldId id="304" r:id="rId6"/>
    <p:sldId id="1227" r:id="rId7"/>
    <p:sldId id="412" r:id="rId8"/>
    <p:sldId id="1226" r:id="rId9"/>
    <p:sldId id="1228" r:id="rId10"/>
    <p:sldId id="1236" r:id="rId11"/>
    <p:sldId id="1229" r:id="rId12"/>
    <p:sldId id="1232" r:id="rId13"/>
    <p:sldId id="1235" r:id="rId14"/>
    <p:sldId id="1231" r:id="rId15"/>
    <p:sldId id="1233" r:id="rId16"/>
    <p:sldId id="1234" r:id="rId17"/>
    <p:sldId id="1230" r:id="rId18"/>
    <p:sldId id="440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6" autoAdjust="0"/>
    <p:restoredTop sz="95161" autoAdjust="0"/>
  </p:normalViewPr>
  <p:slideViewPr>
    <p:cSldViewPr snapToGrid="0" showGuides="1">
      <p:cViewPr varScale="1">
        <p:scale>
          <a:sx n="122" d="100"/>
          <a:sy n="122" d="100"/>
        </p:scale>
        <p:origin x="24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5240594925635"/>
          <c:y val="0.16202006828792417"/>
          <c:w val="0.83892825896762901"/>
          <c:h val="0.722000209044665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Sheet7!$A$3</c:f>
              <c:strCache>
                <c:ptCount val="1"/>
                <c:pt idx="0">
                  <c:v>SRF cavities/Cryomodule</c:v>
                </c:pt>
              </c:strCache>
            </c:strRef>
          </c:tx>
          <c:invertIfNegative val="0"/>
          <c:cat>
            <c:strRef>
              <c:f>Sheet7!$J$1:$T$1</c:f>
              <c:strCache>
                <c:ptCount val="11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</c:v>
                </c:pt>
              </c:strCache>
            </c:strRef>
          </c:cat>
          <c:val>
            <c:numRef>
              <c:f>Sheet7!$J$3:$T$3</c:f>
              <c:numCache>
                <c:formatCode>0.00</c:formatCode>
                <c:ptCount val="11"/>
                <c:pt idx="0">
                  <c:v>99.656028694932402</c:v>
                </c:pt>
                <c:pt idx="1">
                  <c:v>99.63517966420838</c:v>
                </c:pt>
                <c:pt idx="2">
                  <c:v>99.788018750861724</c:v>
                </c:pt>
                <c:pt idx="3">
                  <c:v>99.657482401029441</c:v>
                </c:pt>
                <c:pt idx="4">
                  <c:v>99.620531591584523</c:v>
                </c:pt>
                <c:pt idx="5">
                  <c:v>99.767041602197466</c:v>
                </c:pt>
                <c:pt idx="6">
                  <c:v>99.468915963761333</c:v>
                </c:pt>
                <c:pt idx="7" formatCode="General">
                  <c:v>99.53</c:v>
                </c:pt>
                <c:pt idx="8" formatCode="General">
                  <c:v>99.6</c:v>
                </c:pt>
                <c:pt idx="9" formatCode="General">
                  <c:v>99.3</c:v>
                </c:pt>
                <c:pt idx="10" formatCode="General">
                  <c:v>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2-4D2C-B82C-168B30964660}"/>
            </c:ext>
          </c:extLst>
        </c:ser>
        <c:ser>
          <c:idx val="0"/>
          <c:order val="1"/>
          <c:tx>
            <c:strRef>
              <c:f>Sheet7!$A$2</c:f>
              <c:strCache>
                <c:ptCount val="1"/>
                <c:pt idx="0">
                  <c:v>SCL including whole supporting systems</c:v>
                </c:pt>
              </c:strCache>
            </c:strRef>
          </c:tx>
          <c:invertIfNegative val="0"/>
          <c:cat>
            <c:strRef>
              <c:f>Sheet7!$J$1:$T$1</c:f>
              <c:strCache>
                <c:ptCount val="11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</c:v>
                </c:pt>
              </c:strCache>
            </c:strRef>
          </c:cat>
          <c:val>
            <c:numRef>
              <c:f>Sheet7!$J$2:$T$2</c:f>
              <c:numCache>
                <c:formatCode>0.00</c:formatCode>
                <c:ptCount val="11"/>
                <c:pt idx="0">
                  <c:v>97.982157638186322</c:v>
                </c:pt>
                <c:pt idx="1">
                  <c:v>98.17393692138711</c:v>
                </c:pt>
                <c:pt idx="2">
                  <c:v>97.611333241417341</c:v>
                </c:pt>
                <c:pt idx="3">
                  <c:v>97.9676027552797</c:v>
                </c:pt>
                <c:pt idx="4">
                  <c:v>98.478768238830028</c:v>
                </c:pt>
                <c:pt idx="5">
                  <c:v>97.355748335390558</c:v>
                </c:pt>
                <c:pt idx="6">
                  <c:v>97.994047912658871</c:v>
                </c:pt>
                <c:pt idx="7" formatCode="General">
                  <c:v>97.96</c:v>
                </c:pt>
                <c:pt idx="8" formatCode="General">
                  <c:v>98.6</c:v>
                </c:pt>
                <c:pt idx="9" formatCode="General">
                  <c:v>98.3</c:v>
                </c:pt>
                <c:pt idx="10" formatCode="General">
                  <c:v>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2-4D2C-B82C-168B30964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11936"/>
        <c:axId val="94313472"/>
      </c:barChart>
      <c:catAx>
        <c:axId val="943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313472"/>
        <c:crosses val="autoZero"/>
        <c:auto val="1"/>
        <c:lblAlgn val="ctr"/>
        <c:lblOffset val="100"/>
        <c:noMultiLvlLbl val="0"/>
      </c:catAx>
      <c:valAx>
        <c:axId val="94313472"/>
        <c:scaling>
          <c:orientation val="minMax"/>
          <c:max val="100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crossAx val="94311936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5740288713910764"/>
          <c:y val="6.4580284765289294E-3"/>
          <c:w val="0.58886067366579176"/>
          <c:h val="0.1333548184795484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7/15/2021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PIP-II Workshop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July 15,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>
            <a:extLst>
              <a:ext uri="{FF2B5EF4-FFF2-40B4-BE49-F238E27FC236}">
                <a16:creationId xmlns:a16="http://schemas.microsoft.com/office/drawing/2014/main" id="{C79A79D7-7330-4121-A300-61280863F5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TNASQ February 2012</a:t>
            </a:r>
          </a:p>
        </p:txBody>
      </p:sp>
    </p:spTree>
    <p:extLst>
      <p:ext uri="{BB962C8B-B14F-4D97-AF65-F5344CB8AC3E}">
        <p14:creationId xmlns:p14="http://schemas.microsoft.com/office/powerpoint/2010/main" val="275204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8BB2988B-58B1-4AB9-9254-22DF0717CF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TNASQ February 2012</a:t>
            </a:r>
          </a:p>
        </p:txBody>
      </p:sp>
    </p:spTree>
    <p:extLst>
      <p:ext uri="{BB962C8B-B14F-4D97-AF65-F5344CB8AC3E}">
        <p14:creationId xmlns:p14="http://schemas.microsoft.com/office/powerpoint/2010/main" val="380397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PIP-II Workshop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July  15,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4" r:id="rId3"/>
    <p:sldLayoutId id="2147483735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12" y="2582204"/>
            <a:ext cx="4702700" cy="755905"/>
          </a:xfrm>
        </p:spPr>
        <p:txBody>
          <a:bodyPr/>
          <a:lstStyle/>
          <a:p>
            <a:r>
              <a:rPr lang="en-US" b="1" dirty="0"/>
              <a:t>Workshop on Maintaining PIP-II within the Accelerator Complex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Howell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Cryogenics Group Leader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July 15,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chemeClr val="bg1"/>
                </a:solidFill>
                <a:latin typeface="+mj-lt"/>
              </a:rPr>
              <a:t>Cryo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Plant and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Linac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Operations at SNS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F9A2-6FF7-406B-904D-64C0ADE1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674001" cy="535531"/>
          </a:xfrm>
        </p:spPr>
        <p:txBody>
          <a:bodyPr/>
          <a:lstStyle/>
          <a:p>
            <a:r>
              <a:rPr lang="en-US" dirty="0"/>
              <a:t>SCL Availability Statistics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AFEE-70F8-4F09-B3EB-E6964852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86060"/>
            <a:ext cx="11430000" cy="5294499"/>
          </a:xfrm>
        </p:spPr>
        <p:txBody>
          <a:bodyPr/>
          <a:lstStyle/>
          <a:p>
            <a:r>
              <a:rPr lang="en-US" sz="1800" dirty="0"/>
              <a:t>The availability of the SCL is outstanding</a:t>
            </a:r>
          </a:p>
          <a:p>
            <a:pPr lvl="2"/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83457"/>
              </p:ext>
            </p:extLst>
          </p:nvPr>
        </p:nvGraphicFramePr>
        <p:xfrm>
          <a:off x="1043940" y="1318260"/>
          <a:ext cx="9608372" cy="51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ADE0A1-3E52-47B5-93EC-106A552D0FB4}"/>
              </a:ext>
            </a:extLst>
          </p:cNvPr>
          <p:cNvSpPr txBox="1"/>
          <p:nvPr/>
        </p:nvSpPr>
        <p:spPr>
          <a:xfrm>
            <a:off x="10389870" y="5244274"/>
            <a:ext cx="15163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FY21 is as of end of May</a:t>
            </a:r>
          </a:p>
        </p:txBody>
      </p:sp>
    </p:spTree>
    <p:extLst>
      <p:ext uri="{BB962C8B-B14F-4D97-AF65-F5344CB8AC3E}">
        <p14:creationId xmlns:p14="http://schemas.microsoft.com/office/powerpoint/2010/main" val="167777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Fabricated High and Medium Beta Spare Cryomodules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7171945" cy="5355074"/>
          </a:xfrm>
        </p:spPr>
        <p:txBody>
          <a:bodyPr/>
          <a:lstStyle/>
          <a:p>
            <a:r>
              <a:rPr lang="en-US" dirty="0"/>
              <a:t>Spares</a:t>
            </a:r>
          </a:p>
          <a:p>
            <a:pPr lvl="1"/>
            <a:r>
              <a:rPr lang="en-US" dirty="0"/>
              <a:t>Allows for removal of cryomodules for repair while maintaining the same beam energy</a:t>
            </a:r>
          </a:p>
          <a:p>
            <a:pPr lvl="1"/>
            <a:r>
              <a:rPr lang="en-US" dirty="0"/>
              <a:t>HB spare cryomodule completed and installed in summer of 2012</a:t>
            </a:r>
          </a:p>
          <a:p>
            <a:pPr lvl="1"/>
            <a:r>
              <a:rPr lang="en-US" dirty="0"/>
              <a:t>MB spare cryomodule completed and installed in winter of 2020</a:t>
            </a:r>
          </a:p>
          <a:p>
            <a:pPr lvl="1"/>
            <a:r>
              <a:rPr lang="en-US" dirty="0"/>
              <a:t>Based on our experience, a spare PPU cryomodule has been added to the scope of the project</a:t>
            </a:r>
          </a:p>
          <a:p>
            <a:pPr marL="742950" lvl="2" indent="0">
              <a:buNone/>
            </a:pPr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F66C4-B9A8-4DA8-9EBF-86BCA8EB3CB8}"/>
              </a:ext>
            </a:extLst>
          </p:cNvPr>
          <p:cNvSpPr txBox="1"/>
          <p:nvPr/>
        </p:nvSpPr>
        <p:spPr>
          <a:xfrm>
            <a:off x="8340345" y="3406137"/>
            <a:ext cx="340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HB CM Spare Assembly Effort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F2F53-5C47-462E-8B51-FDEC83B26B06}"/>
              </a:ext>
            </a:extLst>
          </p:cNvPr>
          <p:cNvSpPr txBox="1"/>
          <p:nvPr/>
        </p:nvSpPr>
        <p:spPr>
          <a:xfrm>
            <a:off x="8326209" y="5985236"/>
            <a:ext cx="34177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MB Spare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0C6E7587-30C7-4562-86DD-4D4AC45B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2" t="10182" r="27594" b="2769"/>
          <a:stretch>
            <a:fillRect/>
          </a:stretch>
        </p:blipFill>
        <p:spPr bwMode="auto">
          <a:xfrm>
            <a:off x="8340345" y="966203"/>
            <a:ext cx="3403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large machine in a factory&#10;&#10;Description automatically generated with low confidence">
            <a:extLst>
              <a:ext uri="{FF2B5EF4-FFF2-40B4-BE49-F238E27FC236}">
                <a16:creationId xmlns:a16="http://schemas.microsoft.com/office/drawing/2014/main" id="{490B68DD-5C9E-47F3-8CFC-FC0BF4687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210" y="3743175"/>
            <a:ext cx="3417735" cy="2263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43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Repairs requiring cryomodule removed from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947148"/>
            <a:ext cx="3846569" cy="5355074"/>
          </a:xfrm>
        </p:spPr>
        <p:txBody>
          <a:bodyPr/>
          <a:lstStyle/>
          <a:p>
            <a:r>
              <a:rPr lang="en-US" sz="2400" dirty="0"/>
              <a:t>HOM – Higher Order Mode</a:t>
            </a:r>
          </a:p>
          <a:p>
            <a:pPr lvl="1"/>
            <a:r>
              <a:rPr lang="en-US" sz="2000" dirty="0"/>
              <a:t>Not necessary for SNS</a:t>
            </a:r>
          </a:p>
          <a:p>
            <a:pPr lvl="1"/>
            <a:r>
              <a:rPr lang="en-US" sz="2000" dirty="0"/>
              <a:t>Only installed to protect against the unknown</a:t>
            </a:r>
          </a:p>
          <a:p>
            <a:pPr lvl="1"/>
            <a:r>
              <a:rPr lang="en-US" sz="2000" dirty="0"/>
              <a:t>About half leaked between insulating vacuum and beam line vacuum</a:t>
            </a:r>
          </a:p>
          <a:p>
            <a:r>
              <a:rPr lang="en-US" sz="2400" dirty="0"/>
              <a:t>Helium Leaks</a:t>
            </a:r>
          </a:p>
          <a:p>
            <a:pPr lvl="1"/>
            <a:r>
              <a:rPr lang="en-US" sz="2000" dirty="0"/>
              <a:t>Predominantly from diode feed throughs in the end cans</a:t>
            </a:r>
          </a:p>
          <a:p>
            <a:pPr marL="742950" lvl="2" indent="0">
              <a:buNone/>
            </a:pPr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F66C4-B9A8-4DA8-9EBF-86BCA8EB3CB8}"/>
              </a:ext>
            </a:extLst>
          </p:cNvPr>
          <p:cNvSpPr txBox="1"/>
          <p:nvPr/>
        </p:nvSpPr>
        <p:spPr>
          <a:xfrm>
            <a:off x="8046719" y="3312435"/>
            <a:ext cx="37683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Blanking off HOM feed through 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F2F53-5C47-462E-8B51-FDEC83B26B06}"/>
              </a:ext>
            </a:extLst>
          </p:cNvPr>
          <p:cNvSpPr txBox="1"/>
          <p:nvPr/>
        </p:nvSpPr>
        <p:spPr>
          <a:xfrm>
            <a:off x="8400081" y="6063569"/>
            <a:ext cx="31892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HOM Feed through flange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5">
            <a:extLst>
              <a:ext uri="{FF2B5EF4-FFF2-40B4-BE49-F238E27FC236}">
                <a16:creationId xmlns:a16="http://schemas.microsoft.com/office/drawing/2014/main" id="{D64D0AB3-0A1E-4506-B2F9-8FEC64EA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207" y="789749"/>
            <a:ext cx="3209416" cy="2484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7" descr="IMG_0107">
            <a:extLst>
              <a:ext uri="{FF2B5EF4-FFF2-40B4-BE49-F238E27FC236}">
                <a16:creationId xmlns:a16="http://schemas.microsoft.com/office/drawing/2014/main" id="{DDA0803E-D19D-4923-9C63-F354B0B9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207" y="3664061"/>
            <a:ext cx="3199344" cy="23995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8357F205-C758-4C12-BE6B-64923642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208" y="756572"/>
            <a:ext cx="7494572" cy="56209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B6F081-180E-4B2E-B2B5-6BFABE025095}"/>
              </a:ext>
            </a:extLst>
          </p:cNvPr>
          <p:cNvSpPr/>
          <p:nvPr/>
        </p:nvSpPr>
        <p:spPr>
          <a:xfrm>
            <a:off x="8199913" y="1037345"/>
            <a:ext cx="3467330" cy="36506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Decontamination Tent for Cryomodule Repair</a:t>
            </a:r>
          </a:p>
        </p:txBody>
      </p:sp>
    </p:spTree>
    <p:extLst>
      <p:ext uri="{BB962C8B-B14F-4D97-AF65-F5344CB8AC3E}">
        <p14:creationId xmlns:p14="http://schemas.microsoft.com/office/powerpoint/2010/main" val="5686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Repairs completed in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4779265" cy="5355074"/>
          </a:xfrm>
        </p:spPr>
        <p:txBody>
          <a:bodyPr/>
          <a:lstStyle/>
          <a:p>
            <a:r>
              <a:rPr lang="en-US" sz="2400" dirty="0"/>
              <a:t>Tuner repairs</a:t>
            </a:r>
          </a:p>
          <a:p>
            <a:pPr lvl="1"/>
            <a:r>
              <a:rPr lang="en-US" sz="2000" dirty="0"/>
              <a:t>Harmonic drive wearing</a:t>
            </a:r>
          </a:p>
          <a:p>
            <a:pPr lvl="1"/>
            <a:r>
              <a:rPr lang="en-US" sz="2000" dirty="0"/>
              <a:t>Replacement of tuner stepper motors</a:t>
            </a:r>
          </a:p>
          <a:p>
            <a:pPr lvl="1"/>
            <a:r>
              <a:rPr lang="en-US" sz="2000" dirty="0"/>
              <a:t>Piezo tuners breaking due to mechanical stress</a:t>
            </a:r>
          </a:p>
          <a:p>
            <a:r>
              <a:rPr lang="en-US" sz="2400" dirty="0"/>
              <a:t>Instrumentation</a:t>
            </a:r>
          </a:p>
          <a:p>
            <a:pPr lvl="1"/>
            <a:r>
              <a:rPr lang="en-US" sz="2000" dirty="0"/>
              <a:t>Replacement of pressure, temperature, and RF instruments</a:t>
            </a:r>
          </a:p>
          <a:p>
            <a:r>
              <a:rPr lang="en-US" sz="2400" dirty="0"/>
              <a:t>Plasma</a:t>
            </a:r>
          </a:p>
          <a:p>
            <a:pPr lvl="1"/>
            <a:r>
              <a:rPr lang="en-US" sz="2000" dirty="0"/>
              <a:t>Developed though a comprehensive R&amp;D plan to recover and improve cavity gradients</a:t>
            </a:r>
          </a:p>
          <a:p>
            <a:pPr lvl="1"/>
            <a:r>
              <a:rPr lang="en-US" sz="2000" dirty="0"/>
              <a:t>Now able to deploy in the tunnel</a:t>
            </a:r>
          </a:p>
          <a:p>
            <a:pPr marL="742950" lvl="2" indent="0">
              <a:buNone/>
            </a:pPr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F66C4-B9A8-4DA8-9EBF-86BCA8EB3CB8}"/>
              </a:ext>
            </a:extLst>
          </p:cNvPr>
          <p:cNvSpPr txBox="1"/>
          <p:nvPr/>
        </p:nvSpPr>
        <p:spPr>
          <a:xfrm>
            <a:off x="4394200" y="3289074"/>
            <a:ext cx="3403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CAD model of an SNS Tuner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F2F53-5C47-462E-8B51-FDEC83B26B06}"/>
              </a:ext>
            </a:extLst>
          </p:cNvPr>
          <p:cNvSpPr txBox="1"/>
          <p:nvPr/>
        </p:nvSpPr>
        <p:spPr>
          <a:xfrm>
            <a:off x="8159902" y="3289074"/>
            <a:ext cx="341773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Harmonic Drive Assembly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3">
            <a:extLst>
              <a:ext uri="{FF2B5EF4-FFF2-40B4-BE49-F238E27FC236}">
                <a16:creationId xmlns:a16="http://schemas.microsoft.com/office/drawing/2014/main" id="{50972769-83B0-4262-B188-E7772051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17" y="756367"/>
            <a:ext cx="2523623" cy="251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C:\Users\8hm\AppData\Local\Microsoft\Windows\Temporary Internet Files\Content.Outlook\N8MS0M7J\2010-P00504.jpg">
            <a:extLst>
              <a:ext uri="{FF2B5EF4-FFF2-40B4-BE49-F238E27FC236}">
                <a16:creationId xmlns:a16="http://schemas.microsoft.com/office/drawing/2014/main" id="{FD0A4818-7F76-49B2-8074-EECB3934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332" y="947148"/>
            <a:ext cx="2905305" cy="201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F6C43198-44A3-4988-94A4-7661C4484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320" y="3754140"/>
            <a:ext cx="4563266" cy="30421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37480-C2F7-45B3-8082-81878CEAC1D9}"/>
              </a:ext>
            </a:extLst>
          </p:cNvPr>
          <p:cNvSpPr txBox="1"/>
          <p:nvPr/>
        </p:nvSpPr>
        <p:spPr>
          <a:xfrm>
            <a:off x="9689306" y="4614596"/>
            <a:ext cx="23150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First Plasma Processing of a Cryomodule in the Tunnel</a:t>
            </a:r>
          </a:p>
        </p:txBody>
      </p:sp>
    </p:spTree>
    <p:extLst>
      <p:ext uri="{BB962C8B-B14F-4D97-AF65-F5344CB8AC3E}">
        <p14:creationId xmlns:p14="http://schemas.microsoft.com/office/powerpoint/2010/main" val="360317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methodology to do more repair in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8219535" cy="5355074"/>
          </a:xfrm>
        </p:spPr>
        <p:txBody>
          <a:bodyPr/>
          <a:lstStyle/>
          <a:p>
            <a:r>
              <a:rPr lang="en-US" sz="2000" dirty="0"/>
              <a:t>SNS has experienced 7 coupler window leaks</a:t>
            </a:r>
          </a:p>
          <a:p>
            <a:pPr lvl="1"/>
            <a:r>
              <a:rPr lang="en-US" sz="1600" dirty="0"/>
              <a:t>Leaks were 10e-7 Torr L/s or lower</a:t>
            </a:r>
          </a:p>
          <a:p>
            <a:pPr lvl="1"/>
            <a:r>
              <a:rPr lang="en-US" sz="1800" dirty="0"/>
              <a:t>Previously repaired external to the tunnel in the clean room as shown</a:t>
            </a:r>
          </a:p>
          <a:p>
            <a:pPr lvl="2"/>
            <a:r>
              <a:rPr lang="en-US" sz="1600" dirty="0"/>
              <a:t>Repairs 4 with this methodology</a:t>
            </a:r>
          </a:p>
          <a:p>
            <a:pPr lvl="1"/>
            <a:r>
              <a:rPr lang="en-US" sz="1800" dirty="0"/>
              <a:t>Methodology developed to build a temporary clean room around an installed cryomodule and replace the coupler </a:t>
            </a:r>
          </a:p>
          <a:p>
            <a:pPr lvl="2"/>
            <a:r>
              <a:rPr lang="en-US" sz="1600" dirty="0"/>
              <a:t>Repaired 3 with this methodology</a:t>
            </a:r>
          </a:p>
          <a:p>
            <a:pPr lvl="2"/>
            <a:r>
              <a:rPr lang="en-US" sz="1600" dirty="0"/>
              <a:t>One more schedule for the winter of 2021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F66C4-B9A8-4DA8-9EBF-86BCA8EB3CB8}"/>
              </a:ext>
            </a:extLst>
          </p:cNvPr>
          <p:cNvSpPr txBox="1"/>
          <p:nvPr/>
        </p:nvSpPr>
        <p:spPr>
          <a:xfrm>
            <a:off x="8283244" y="3177906"/>
            <a:ext cx="4069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Work on coupler in clean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F2F53-5C47-462E-8B51-FDEC83B26B06}"/>
              </a:ext>
            </a:extLst>
          </p:cNvPr>
          <p:cNvSpPr txBox="1"/>
          <p:nvPr/>
        </p:nvSpPr>
        <p:spPr>
          <a:xfrm>
            <a:off x="8296275" y="5988290"/>
            <a:ext cx="4069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Coupler install in clean room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\\nscd\groups\RAD\SCL_Systems\CM-6 Repair 08_2012\Pictures\2012-09-19 coupler\coupler 001.JPG">
            <a:extLst>
              <a:ext uri="{FF2B5EF4-FFF2-40B4-BE49-F238E27FC236}">
                <a16:creationId xmlns:a16="http://schemas.microsoft.com/office/drawing/2014/main" id="{2697B839-4821-4204-A10D-037DA429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775" y="795881"/>
            <a:ext cx="1588017" cy="23820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nscd\Groups\RAD\SCL_Systems\CM-6 Repair 08_2012\Pictures\2012-09-19 Coupler and Ion Pump changeout\Coupler and Ion Pump changeout 001.JPG">
            <a:extLst>
              <a:ext uri="{FF2B5EF4-FFF2-40B4-BE49-F238E27FC236}">
                <a16:creationId xmlns:a16="http://schemas.microsoft.com/office/drawing/2014/main" id="{70DAE97B-F1F3-4A63-B062-AF655633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760" y="3549068"/>
            <a:ext cx="1642110" cy="24631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1A011F-91C8-496D-A900-3A11F390C322}"/>
              </a:ext>
            </a:extLst>
          </p:cNvPr>
          <p:cNvSpPr txBox="1"/>
          <p:nvPr/>
        </p:nvSpPr>
        <p:spPr>
          <a:xfrm>
            <a:off x="867903" y="6169429"/>
            <a:ext cx="390363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Local clean room setup for CM repair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EC652-292F-4E36-95A7-E2CE06542C9F}"/>
              </a:ext>
            </a:extLst>
          </p:cNvPr>
          <p:cNvSpPr txBox="1"/>
          <p:nvPr/>
        </p:nvSpPr>
        <p:spPr>
          <a:xfrm>
            <a:off x="5594044" y="6169429"/>
            <a:ext cx="2298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Installation of coupler </a:t>
            </a:r>
          </a:p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in the tunnel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A9B5F1-F2C9-456E-A27D-AB77EA28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72" y="3730818"/>
            <a:ext cx="3657917" cy="24386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F715E0-9FA8-4416-8E1A-D1CF364F2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044" y="3730818"/>
            <a:ext cx="2298391" cy="24386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7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CHL and SCL have been very reliable components of the SNS accelerator complex</a:t>
            </a:r>
          </a:p>
          <a:p>
            <a:r>
              <a:rPr lang="en-US" dirty="0"/>
              <a:t>Maintenance strategies have been utilized to ensure the reliability and availability of the machine is maintained</a:t>
            </a:r>
          </a:p>
          <a:p>
            <a:r>
              <a:rPr lang="en-US" dirty="0"/>
              <a:t>Spare high and medium beta cryomodules are available to facilitate cryomodule repairs</a:t>
            </a:r>
          </a:p>
          <a:p>
            <a:r>
              <a:rPr lang="en-US" dirty="0"/>
              <a:t>Methodologies are evolving to conduct more repairs in the tunnel to reduce the amount of time to complete them</a:t>
            </a: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Central Helium Liquefier (CHL) overview</a:t>
            </a:r>
          </a:p>
          <a:p>
            <a:r>
              <a:rPr lang="en-US" sz="2400" dirty="0"/>
              <a:t>CHL availability </a:t>
            </a:r>
          </a:p>
          <a:p>
            <a:r>
              <a:rPr lang="en-US" sz="2400" dirty="0"/>
              <a:t>CHL maintenance</a:t>
            </a:r>
          </a:p>
          <a:p>
            <a:r>
              <a:rPr lang="en-US" sz="2400" dirty="0"/>
              <a:t>Superconducting </a:t>
            </a:r>
            <a:r>
              <a:rPr lang="en-US" sz="2400" dirty="0" err="1"/>
              <a:t>Linac</a:t>
            </a:r>
            <a:r>
              <a:rPr lang="en-US" sz="2400" dirty="0"/>
              <a:t> (SCL) Overview </a:t>
            </a:r>
          </a:p>
          <a:p>
            <a:r>
              <a:rPr lang="en-US" sz="2400" dirty="0"/>
              <a:t>SCL availability</a:t>
            </a:r>
          </a:p>
          <a:p>
            <a:r>
              <a:rPr lang="en-US" sz="2400" dirty="0"/>
              <a:t>SCL maintenance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C38185F-414D-48E6-856F-A30D5A10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1" y="166687"/>
            <a:ext cx="877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0" dirty="0">
                <a:solidFill>
                  <a:schemeClr val="tx1"/>
                </a:solidFill>
                <a:latin typeface="+mj-lt"/>
              </a:rPr>
              <a:t>CHL Block Flow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AC55E-F7D4-443E-9157-2FAA27C0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1303338"/>
            <a:ext cx="1325563" cy="52546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1</a:t>
            </a:r>
            <a:r>
              <a:rPr lang="en-US" altLang="en-US" sz="1600" b="0" baseline="30000">
                <a:solidFill>
                  <a:schemeClr val="tx1"/>
                </a:solidFill>
              </a:rPr>
              <a:t>st</a:t>
            </a:r>
            <a:r>
              <a:rPr lang="en-US" altLang="en-US" sz="1600" b="0">
                <a:solidFill>
                  <a:schemeClr val="tx1"/>
                </a:solidFill>
              </a:rPr>
              <a:t> Stage Compressor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E8469-3746-4477-9697-C5BBD5A59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1303338"/>
            <a:ext cx="1327150" cy="52546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2</a:t>
            </a:r>
            <a:r>
              <a:rPr lang="en-US" altLang="en-US" sz="1600" b="0" baseline="30000">
                <a:solidFill>
                  <a:schemeClr val="tx1"/>
                </a:solidFill>
              </a:rPr>
              <a:t>nd</a:t>
            </a:r>
            <a:r>
              <a:rPr lang="en-US" altLang="en-US" sz="1600" b="0">
                <a:solidFill>
                  <a:schemeClr val="tx1"/>
                </a:solidFill>
              </a:rPr>
              <a:t> Stage Compressor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7F6BF-BF2B-4278-B93E-3703B800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2408239"/>
            <a:ext cx="3687762" cy="11572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FA6F6B-BE86-4E24-A5F7-D7F904B0884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127751" y="2762251"/>
            <a:ext cx="288925" cy="282575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2672754-0B38-4206-9691-A0724B36431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819107" y="2755107"/>
            <a:ext cx="288925" cy="280988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53DF9A0-7311-4A58-AF5D-67EB8478517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484270" y="2755108"/>
            <a:ext cx="288925" cy="280987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7645B58-6008-4AC9-B7CD-A2E7AC378EC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873207" y="2763044"/>
            <a:ext cx="288925" cy="280988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2F37746-4702-46A0-B3D4-1DC1A2E62482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8802689" y="2762251"/>
            <a:ext cx="288925" cy="282575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F2899633-EFF0-40AE-AB8C-069D664651D9}"/>
              </a:ext>
            </a:extLst>
          </p:cNvPr>
          <p:cNvCxnSpPr>
            <a:cxnSpLocks noChangeShapeType="1"/>
            <a:stCxn id="11" idx="3"/>
          </p:cNvCxnSpPr>
          <p:nvPr/>
        </p:nvCxnSpPr>
        <p:spPr bwMode="auto">
          <a:xfrm flipH="1">
            <a:off x="1744663" y="2903538"/>
            <a:ext cx="6413500" cy="457200"/>
          </a:xfrm>
          <a:prstGeom prst="bentConnector3">
            <a:avLst>
              <a:gd name="adj1" fmla="val -362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FEA7981-EBCC-480A-AC1D-2CBC602F9FD6}"/>
              </a:ext>
            </a:extLst>
          </p:cNvPr>
          <p:cNvCxnSpPr>
            <a:cxnSpLocks noChangeShapeType="1"/>
            <a:endCxn id="4" idx="1"/>
          </p:cNvCxnSpPr>
          <p:nvPr/>
        </p:nvCxnSpPr>
        <p:spPr bwMode="auto">
          <a:xfrm rot="5400000" flipH="1" flipV="1">
            <a:off x="1155701" y="2154239"/>
            <a:ext cx="1795463" cy="61753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51C777-0886-4FDF-B39E-139096EECDE6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687763" y="1565275"/>
            <a:ext cx="3730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EC6C698E-23D9-4664-86AD-D96C12BBA498}"/>
              </a:ext>
            </a:extLst>
          </p:cNvPr>
          <p:cNvCxnSpPr>
            <a:cxnSpLocks noChangeShapeType="1"/>
            <a:stCxn id="5" idx="3"/>
          </p:cNvCxnSpPr>
          <p:nvPr/>
        </p:nvCxnSpPr>
        <p:spPr bwMode="auto">
          <a:xfrm>
            <a:off x="5387975" y="1565276"/>
            <a:ext cx="355600" cy="99536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3888E7-4F32-43D9-B4B6-698994AF3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43575" y="2560638"/>
            <a:ext cx="276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BE646CB8-3A7F-4D81-8D2C-063DBB07CB28}"/>
              </a:ext>
            </a:extLst>
          </p:cNvPr>
          <p:cNvCxnSpPr>
            <a:cxnSpLocks noChangeShapeType="1"/>
            <a:endCxn id="12" idx="0"/>
          </p:cNvCxnSpPr>
          <p:nvPr/>
        </p:nvCxnSpPr>
        <p:spPr bwMode="auto">
          <a:xfrm rot="16200000" flipH="1">
            <a:off x="8487569" y="2585244"/>
            <a:ext cx="342900" cy="29368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CAF333F-0CD6-4902-80B7-8B34FE741A5D}"/>
              </a:ext>
            </a:extLst>
          </p:cNvPr>
          <p:cNvCxnSpPr>
            <a:cxnSpLocks noChangeShapeType="1"/>
            <a:endCxn id="7" idx="0"/>
          </p:cNvCxnSpPr>
          <p:nvPr/>
        </p:nvCxnSpPr>
        <p:spPr bwMode="auto">
          <a:xfrm rot="16200000" flipH="1">
            <a:off x="5903913" y="2676526"/>
            <a:ext cx="342900" cy="1111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21E2D212-27C4-429A-A501-3344D0B93D88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 rot="16200000" flipH="1">
            <a:off x="6588919" y="2661444"/>
            <a:ext cx="334962" cy="1333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F386565-0D3B-4ED1-B08C-B0E29F48BFF6}"/>
              </a:ext>
            </a:extLst>
          </p:cNvPr>
          <p:cNvCxnSpPr>
            <a:cxnSpLocks noChangeShapeType="1"/>
            <a:endCxn id="10" idx="0"/>
          </p:cNvCxnSpPr>
          <p:nvPr/>
        </p:nvCxnSpPr>
        <p:spPr bwMode="auto">
          <a:xfrm rot="16200000" flipH="1">
            <a:off x="7261226" y="2668588"/>
            <a:ext cx="334962" cy="11906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645E15F-4B18-4249-AE5A-485026A4B1E4}"/>
              </a:ext>
            </a:extLst>
          </p:cNvPr>
          <p:cNvCxnSpPr>
            <a:cxnSpLocks noChangeShapeType="1"/>
            <a:stCxn id="10" idx="3"/>
            <a:endCxn id="11" idx="0"/>
          </p:cNvCxnSpPr>
          <p:nvPr/>
        </p:nvCxnSpPr>
        <p:spPr bwMode="auto">
          <a:xfrm>
            <a:off x="7769225" y="2895600"/>
            <a:ext cx="107950" cy="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25B2FD2B-7737-42A6-9422-87AE7EE4E5C6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 flipH="1">
            <a:off x="3875089" y="2895601"/>
            <a:ext cx="3228975" cy="334963"/>
          </a:xfrm>
          <a:prstGeom prst="bentConnector3">
            <a:avLst>
              <a:gd name="adj1" fmla="val -3894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E9868A-1815-40B4-B138-62A9AB8B09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8" y="1565275"/>
            <a:ext cx="0" cy="1665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0CD6A9A-2406-411A-A159-53AA81BAA4CC}"/>
              </a:ext>
            </a:extLst>
          </p:cNvPr>
          <p:cNvCxnSpPr>
            <a:cxnSpLocks noChangeShapeType="1"/>
            <a:stCxn id="7" idx="3"/>
          </p:cNvCxnSpPr>
          <p:nvPr/>
        </p:nvCxnSpPr>
        <p:spPr bwMode="auto">
          <a:xfrm flipV="1">
            <a:off x="6413501" y="1058864"/>
            <a:ext cx="117475" cy="184467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6938B38-EA21-42F8-B850-DE7B9A0FF5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0975" y="1058863"/>
            <a:ext cx="1981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7605EFC-DCF1-4096-9BF7-CD901ECA0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176" y="838200"/>
            <a:ext cx="177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To LDS Shield Supply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02FFA48-0A2F-4375-A350-C09D0FD160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0975" y="2903539"/>
            <a:ext cx="0" cy="327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71E7BC45-93C8-403A-BB17-99447C298DD4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>
            <a:off x="9088438" y="2903539"/>
            <a:ext cx="207962" cy="16224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633BF64-2CE1-4A1E-809D-51971416C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8551" y="4525964"/>
            <a:ext cx="866775" cy="1150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>
                <a:latin typeface="Arial" charset="0"/>
              </a:rPr>
              <a:t>He Dewar</a:t>
            </a: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EFF8045F-735F-4F36-B88B-35CD66F0417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8079582" y="3671095"/>
            <a:ext cx="1171575" cy="550862"/>
          </a:xfrm>
          <a:prstGeom prst="bentConnector3">
            <a:avLst>
              <a:gd name="adj1" fmla="val 10005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D1BE7983-2D0D-477A-9092-FC9CD63B501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836026" y="2152651"/>
            <a:ext cx="1203325" cy="295275"/>
          </a:xfrm>
          <a:prstGeom prst="bentConnector3">
            <a:avLst>
              <a:gd name="adj1" fmla="val 10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032BF1B-804D-4450-960B-25FC603B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463" y="1317625"/>
            <a:ext cx="1776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To LDS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Primary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Supply</a:t>
            </a:r>
          </a:p>
        </p:txBody>
      </p:sp>
      <p:pic>
        <p:nvPicPr>
          <p:cNvPr id="70" name="Picture 15" descr="sns61cm3">
            <a:extLst>
              <a:ext uri="{FF2B5EF4-FFF2-40B4-BE49-F238E27FC236}">
                <a16:creationId xmlns:a16="http://schemas.microsoft.com/office/drawing/2014/main" id="{A63B3870-49BA-4051-AF89-332900F9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74" r="1190" b="23711"/>
          <a:stretch>
            <a:fillRect/>
          </a:stretch>
        </p:blipFill>
        <p:spPr bwMode="auto">
          <a:xfrm rot="21383378">
            <a:off x="1809750" y="5033963"/>
            <a:ext cx="2451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002F924-B9AE-4587-B18C-A31A4F5EBB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89126" y="4356101"/>
            <a:ext cx="23813" cy="1450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5E4D650-491B-4294-8462-F624886B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3771900"/>
            <a:ext cx="177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From LDS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Shield Supply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DED6E9-BDB9-4761-B08B-B30728A5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6" y="4554538"/>
            <a:ext cx="1774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From LDS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Primary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Supply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A0F9476-8267-427A-A896-83CBD63264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6289" y="4957764"/>
            <a:ext cx="7937" cy="795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7B105C7-6EB6-4EE3-BD1B-33F4484AA84F}"/>
              </a:ext>
            </a:extLst>
          </p:cNvPr>
          <p:cNvCxnSpPr>
            <a:cxnSpLocks noChangeShapeType="1"/>
            <a:stCxn id="78" idx="1"/>
          </p:cNvCxnSpPr>
          <p:nvPr/>
        </p:nvCxnSpPr>
        <p:spPr bwMode="auto">
          <a:xfrm flipH="1" flipV="1">
            <a:off x="2054225" y="4970463"/>
            <a:ext cx="171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6C73E9C-8A24-4462-AF22-984532875A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75113" y="4244975"/>
            <a:ext cx="0" cy="731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F294C39-1DA2-4DD8-892F-1C37E81D9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6" y="3651250"/>
            <a:ext cx="177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To LDS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Shield Return</a:t>
            </a:r>
          </a:p>
        </p:txBody>
      </p: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E3C828A0-6AC0-422C-8600-50066D3DD50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75088" y="4727576"/>
            <a:ext cx="1765300" cy="354013"/>
          </a:xfrm>
          <a:prstGeom prst="bentConnector3">
            <a:avLst>
              <a:gd name="adj1" fmla="val 248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8F845-1C52-4FFA-9843-B5EC0D73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4064001"/>
            <a:ext cx="965200" cy="182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>
                <a:latin typeface="Arial" charset="0"/>
              </a:rPr>
              <a:t>2K Cold Box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E924CC2-D52B-4549-A76D-7FEA1A8A68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5775" y="4727576"/>
            <a:ext cx="0" cy="866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0E34D4C-B256-45B1-A995-63CF8A2EB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5775" y="5594350"/>
            <a:ext cx="5095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Elbow Connector 115">
            <a:extLst>
              <a:ext uri="{FF2B5EF4-FFF2-40B4-BE49-F238E27FC236}">
                <a16:creationId xmlns:a16="http://schemas.microsoft.com/office/drawing/2014/main" id="{80A2A1F5-0024-4016-9650-F47463CC10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953251" y="3448051"/>
            <a:ext cx="876300" cy="701675"/>
          </a:xfrm>
          <a:prstGeom prst="bentConnector3">
            <a:avLst>
              <a:gd name="adj1" fmla="val 43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F04D3B1D-5DD4-456E-BB18-1F4F99F1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89" y="2052639"/>
            <a:ext cx="1774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anose="05050102010706020507" pitchFamily="18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4K Cold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52" grpId="0"/>
      <p:bldP spid="58" grpId="0" animBg="1"/>
      <p:bldP spid="68" grpId="0"/>
      <p:bldP spid="74" grpId="0"/>
      <p:bldP spid="78" grpId="0"/>
      <p:bldP spid="93" grpId="0"/>
      <p:bldP spid="101" grpId="0" animBg="1"/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A76671A2-94D0-4651-AE46-A0138C3F6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125074"/>
            <a:ext cx="6870700" cy="535531"/>
          </a:xfrm>
        </p:spPr>
        <p:txBody>
          <a:bodyPr/>
          <a:lstStyle/>
          <a:p>
            <a:r>
              <a:rPr lang="en-US" altLang="en-US" dirty="0"/>
              <a:t>SNS CHL</a:t>
            </a:r>
          </a:p>
        </p:txBody>
      </p:sp>
      <p:pic>
        <p:nvPicPr>
          <p:cNvPr id="14339" name="Picture 5" descr="Picture2.jpg">
            <a:extLst>
              <a:ext uri="{FF2B5EF4-FFF2-40B4-BE49-F238E27FC236}">
                <a16:creationId xmlns:a16="http://schemas.microsoft.com/office/drawing/2014/main" id="{BF08EDF9-6793-4835-930E-C5511090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1" y="990600"/>
            <a:ext cx="43465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NS CHL REFRIGER_BLOCK_DIAGRAM">
            <a:extLst>
              <a:ext uri="{FF2B5EF4-FFF2-40B4-BE49-F238E27FC236}">
                <a16:creationId xmlns:a16="http://schemas.microsoft.com/office/drawing/2014/main" id="{C255043E-A2AC-47D5-A306-D8F878A6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914400"/>
            <a:ext cx="3749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5BF7C110-C255-4D44-AC34-EB4EC2B5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592138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900C3B-4152-424E-8163-79789CD40505}"/>
              </a:ext>
            </a:extLst>
          </p:cNvPr>
          <p:cNvSpPr/>
          <p:nvPr/>
        </p:nvSpPr>
        <p:spPr>
          <a:xfrm>
            <a:off x="8342142" y="914400"/>
            <a:ext cx="1252024" cy="253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F9A2-6FF7-406B-904D-64C0ADE1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674001" cy="535531"/>
          </a:xfrm>
        </p:spPr>
        <p:txBody>
          <a:bodyPr/>
          <a:lstStyle/>
          <a:p>
            <a:r>
              <a:rPr lang="en-US" dirty="0"/>
              <a:t>CHL Availability Statistics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AFEE-70F8-4F09-B3EB-E6964852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86060"/>
            <a:ext cx="11430000" cy="5294499"/>
          </a:xfrm>
        </p:spPr>
        <p:txBody>
          <a:bodyPr/>
          <a:lstStyle/>
          <a:p>
            <a:r>
              <a:rPr lang="en-US" sz="1800" dirty="0"/>
              <a:t>The availability of the CHL is outstanding</a:t>
            </a:r>
          </a:p>
          <a:p>
            <a:pPr lvl="2"/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1EDB1-C9E0-42F5-A19B-D9583830BC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194" y="2789344"/>
            <a:ext cx="4091338" cy="339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203385-D4CC-45B8-BE2B-EF5636ABB609}"/>
              </a:ext>
            </a:extLst>
          </p:cNvPr>
          <p:cNvSpPr txBox="1"/>
          <p:nvPr/>
        </p:nvSpPr>
        <p:spPr>
          <a:xfrm>
            <a:off x="1892342" y="5669278"/>
            <a:ext cx="44691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Fiscal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A0354-BD58-405D-BE73-DDDDE661BA76}"/>
              </a:ext>
            </a:extLst>
          </p:cNvPr>
          <p:cNvSpPr txBox="1"/>
          <p:nvPr/>
        </p:nvSpPr>
        <p:spPr>
          <a:xfrm rot="16200000">
            <a:off x="-1185455" y="3465364"/>
            <a:ext cx="36472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Availability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01219-89CA-4E1D-9576-E8C9DD6309BE}"/>
              </a:ext>
            </a:extLst>
          </p:cNvPr>
          <p:cNvSpPr txBox="1"/>
          <p:nvPr/>
        </p:nvSpPr>
        <p:spPr>
          <a:xfrm rot="16200000">
            <a:off x="6243854" y="4432403"/>
            <a:ext cx="31546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Availability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0EF50-709F-4FF5-8984-03D824FB9044}"/>
              </a:ext>
            </a:extLst>
          </p:cNvPr>
          <p:cNvSpPr txBox="1"/>
          <p:nvPr/>
        </p:nvSpPr>
        <p:spPr>
          <a:xfrm rot="16200000">
            <a:off x="10371046" y="4432402"/>
            <a:ext cx="31546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Down time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hrs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8694D-040D-4C95-94FF-0EDF870B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56" y="1740729"/>
            <a:ext cx="6535992" cy="39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time for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3727705" cy="5355074"/>
          </a:xfrm>
        </p:spPr>
        <p:txBody>
          <a:bodyPr/>
          <a:lstStyle/>
          <a:p>
            <a:r>
              <a:rPr lang="en-US" sz="2000" dirty="0"/>
              <a:t>Maintenance outages</a:t>
            </a:r>
          </a:p>
          <a:p>
            <a:pPr lvl="1"/>
            <a:r>
              <a:rPr lang="en-US" sz="1800" dirty="0"/>
              <a:t>Two outages per year lasting 4 – 9 weeks</a:t>
            </a:r>
          </a:p>
          <a:p>
            <a:r>
              <a:rPr lang="en-US" sz="1800" dirty="0"/>
              <a:t>Scheduled maintenance days</a:t>
            </a:r>
          </a:p>
          <a:p>
            <a:pPr lvl="1"/>
            <a:r>
              <a:rPr lang="en-US" sz="1800" dirty="0"/>
              <a:t>Every other Tuesday</a:t>
            </a:r>
          </a:p>
          <a:p>
            <a:r>
              <a:rPr lang="en-US" sz="2000" dirty="0"/>
              <a:t>Coordinate the cryogenic plant and the superconducting </a:t>
            </a:r>
            <a:r>
              <a:rPr lang="en-US" sz="2000" dirty="0" err="1"/>
              <a:t>linac</a:t>
            </a:r>
            <a:r>
              <a:rPr lang="en-US" sz="2000" dirty="0"/>
              <a:t> maintenance during these outages to avoid beam interruptions</a:t>
            </a:r>
          </a:p>
          <a:p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1026" name="Picture 2" descr="SNS Operating Schedule for FY 2022 - Q1-2 Unofficial, Q3-4 Planning">
            <a:extLst>
              <a:ext uri="{FF2B5EF4-FFF2-40B4-BE49-F238E27FC236}">
                <a16:creationId xmlns:a16="http://schemas.microsoft.com/office/drawing/2014/main" id="{B6DACA07-7F0C-49BC-9E89-E8FF7317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767" y="947148"/>
            <a:ext cx="766838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7583425" cy="5355074"/>
          </a:xfrm>
        </p:spPr>
        <p:txBody>
          <a:bodyPr/>
          <a:lstStyle/>
          <a:p>
            <a:r>
              <a:rPr lang="en-US" sz="2000" dirty="0"/>
              <a:t>Maintenance strategy</a:t>
            </a:r>
          </a:p>
          <a:p>
            <a:pPr lvl="1"/>
            <a:r>
              <a:rPr lang="en-US" sz="1800" dirty="0"/>
              <a:t>Keep the system cold to avoid thermal cycling</a:t>
            </a:r>
          </a:p>
          <a:p>
            <a:pPr lvl="1"/>
            <a:r>
              <a:rPr lang="en-US" sz="1800" dirty="0"/>
              <a:t>Avoid any outage of the CHL more than eight hours</a:t>
            </a:r>
          </a:p>
          <a:p>
            <a:pPr lvl="1"/>
            <a:r>
              <a:rPr lang="en-US" sz="1800" dirty="0"/>
              <a:t>Purify all helium entering the system</a:t>
            </a:r>
          </a:p>
          <a:p>
            <a:r>
              <a:rPr lang="en-US" sz="2000" dirty="0"/>
              <a:t>Compressors</a:t>
            </a:r>
          </a:p>
          <a:p>
            <a:pPr lvl="1"/>
            <a:r>
              <a:rPr lang="en-US" sz="1800" dirty="0"/>
              <a:t>One spare in line compressor for both first and second stage</a:t>
            </a:r>
          </a:p>
          <a:p>
            <a:pPr lvl="2"/>
            <a:r>
              <a:rPr lang="en-US" sz="1600" dirty="0"/>
              <a:t>All compressors ready to operate during a run</a:t>
            </a:r>
          </a:p>
          <a:p>
            <a:pPr lvl="1"/>
            <a:r>
              <a:rPr lang="en-US" sz="1800" dirty="0"/>
              <a:t>Coordinate annual maintenance during scheduled maintenance outages </a:t>
            </a:r>
          </a:p>
          <a:p>
            <a:pPr lvl="1"/>
            <a:r>
              <a:rPr lang="en-US" sz="1800" dirty="0"/>
              <a:t>Smaller maintenance requirements conducted during maintenance days </a:t>
            </a:r>
          </a:p>
          <a:p>
            <a:pPr lvl="1"/>
            <a:r>
              <a:rPr lang="en-US" sz="1800" dirty="0"/>
              <a:t>Routine rotation of compressors occurs every Friday</a:t>
            </a:r>
          </a:p>
          <a:p>
            <a:r>
              <a:rPr lang="en-US" sz="2000" dirty="0"/>
              <a:t>Other maintenance scheduled and coordinated for maintenance outages</a:t>
            </a:r>
          </a:p>
          <a:p>
            <a:pPr lvl="1"/>
            <a:r>
              <a:rPr lang="en-US" sz="1800" dirty="0"/>
              <a:t>Controls</a:t>
            </a:r>
          </a:p>
          <a:p>
            <a:pPr lvl="1"/>
            <a:r>
              <a:rPr lang="en-US" sz="1800" dirty="0"/>
              <a:t>Ancillary systems</a:t>
            </a:r>
          </a:p>
          <a:p>
            <a:pPr lvl="1"/>
            <a:r>
              <a:rPr lang="en-US" sz="1800" dirty="0"/>
              <a:t>Cold box issues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9C8A08-F62C-4049-B9B3-E6275B2E39BF}"/>
              </a:ext>
            </a:extLst>
          </p:cNvPr>
          <p:cNvSpPr txBox="1"/>
          <p:nvPr/>
        </p:nvSpPr>
        <p:spPr>
          <a:xfrm>
            <a:off x="8107842" y="5429344"/>
            <a:ext cx="3324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Compressor 4 being craned into place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0848D9-9B6B-4237-B38F-41E13D302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483741" y="1394543"/>
            <a:ext cx="4743779" cy="315342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8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7171945" cy="5355074"/>
          </a:xfrm>
        </p:spPr>
        <p:txBody>
          <a:bodyPr/>
          <a:lstStyle/>
          <a:p>
            <a:r>
              <a:rPr lang="en-US" sz="2000" dirty="0"/>
              <a:t>23 operating cryomodules</a:t>
            </a:r>
          </a:p>
          <a:p>
            <a:pPr lvl="1"/>
            <a:r>
              <a:rPr lang="en-US" sz="1800" dirty="0"/>
              <a:t>Containing 81 Superconducting cavities</a:t>
            </a:r>
          </a:p>
          <a:p>
            <a:pPr lvl="1"/>
            <a:r>
              <a:rPr lang="en-US" sz="1800" dirty="0"/>
              <a:t>Operating temperature of 2.1 K</a:t>
            </a:r>
          </a:p>
          <a:p>
            <a:pPr lvl="1"/>
            <a:r>
              <a:rPr lang="en-US" sz="1800" dirty="0"/>
              <a:t>Contains a 35K thermal shield</a:t>
            </a:r>
          </a:p>
          <a:p>
            <a:pPr lvl="1"/>
            <a:r>
              <a:rPr lang="en-US" sz="1800" dirty="0"/>
              <a:t>Nine empty slots to allow expansion</a:t>
            </a:r>
          </a:p>
          <a:p>
            <a:pPr lvl="1"/>
            <a:r>
              <a:rPr lang="en-US" sz="1800" dirty="0"/>
              <a:t>Tunnel equipped with ancillary systems</a:t>
            </a:r>
          </a:p>
          <a:p>
            <a:pPr lvl="2"/>
            <a:r>
              <a:rPr lang="en-US" sz="1400" dirty="0"/>
              <a:t>Beam line and insulating vacuum pumping</a:t>
            </a:r>
          </a:p>
          <a:p>
            <a:pPr lvl="2"/>
            <a:r>
              <a:rPr lang="en-US" sz="1400" dirty="0"/>
              <a:t>Water cooling for couplers and magnets</a:t>
            </a:r>
          </a:p>
          <a:p>
            <a:pPr lvl="2"/>
            <a:r>
              <a:rPr lang="en-US" sz="1400" dirty="0"/>
              <a:t>3 atmosphere helium, guard vacuum and cooldown headers to support cryomodule operation and maintenance</a:t>
            </a:r>
          </a:p>
          <a:p>
            <a:r>
              <a:rPr lang="en-US" sz="2000" dirty="0"/>
              <a:t>Segmented design</a:t>
            </a:r>
          </a:p>
          <a:p>
            <a:pPr lvl="1"/>
            <a:r>
              <a:rPr lang="en-US" sz="1800" dirty="0"/>
              <a:t>Cryomodules are separated from the adjacent cryomodules by warm sections containing beam pipes and quadrupoles</a:t>
            </a:r>
          </a:p>
          <a:p>
            <a:pPr lvl="1"/>
            <a:r>
              <a:rPr lang="en-US" sz="1800" dirty="0"/>
              <a:t>Cryomodules are connected to the cryogenic plant through 4 u-tubes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2D90D-B91B-4641-BC36-F564A246C6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080" y="3215640"/>
            <a:ext cx="4069080" cy="2712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4C163-AE53-403E-BA67-50603F145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9080" y="184686"/>
            <a:ext cx="4069080" cy="25572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AF66C4-B9A8-4DA8-9EBF-86BCA8EB3CB8}"/>
              </a:ext>
            </a:extLst>
          </p:cNvPr>
          <p:cNvSpPr txBox="1"/>
          <p:nvPr/>
        </p:nvSpPr>
        <p:spPr>
          <a:xfrm>
            <a:off x="7879080" y="2812331"/>
            <a:ext cx="4069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Cryomodules in SNS </a:t>
            </a:r>
            <a:r>
              <a:rPr lang="en-US" sz="1600" dirty="0" err="1">
                <a:latin typeface="+mn-lt"/>
              </a:rPr>
              <a:t>Linac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F2F53-5C47-462E-8B51-FDEC83B26B06}"/>
              </a:ext>
            </a:extLst>
          </p:cNvPr>
          <p:cNvSpPr txBox="1"/>
          <p:nvPr/>
        </p:nvSpPr>
        <p:spPr>
          <a:xfrm>
            <a:off x="7879079" y="5985236"/>
            <a:ext cx="40690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Cryomodule 15 in </a:t>
            </a:r>
            <a:r>
              <a:rPr lang="en-US" sz="1600" dirty="0" err="1">
                <a:latin typeface="+mn-lt"/>
              </a:rPr>
              <a:t>Linac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54404-5DF0-4ABB-B9F3-D7343C4779E3}"/>
              </a:ext>
            </a:extLst>
          </p:cNvPr>
          <p:cNvSpPr txBox="1"/>
          <p:nvPr/>
        </p:nvSpPr>
        <p:spPr>
          <a:xfrm>
            <a:off x="9677400" y="3589020"/>
            <a:ext cx="140208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U-tube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7983E6-B6BF-48F9-A76E-6BB6E7101A51}"/>
              </a:ext>
            </a:extLst>
          </p:cNvPr>
          <p:cNvSpPr txBox="1"/>
          <p:nvPr/>
        </p:nvSpPr>
        <p:spPr>
          <a:xfrm>
            <a:off x="9380220" y="1098475"/>
            <a:ext cx="184404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Warm Section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95D8-7734-4469-8695-80ADEF0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6DFC-60A0-49A5-9EF6-DC55F615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sz="2400" dirty="0"/>
              <a:t>Determine whether repair can be made in the tunnel or if the cryomodule must be removed </a:t>
            </a:r>
          </a:p>
          <a:p>
            <a:pPr lvl="1"/>
            <a:r>
              <a:rPr lang="en-US" sz="2000" dirty="0"/>
              <a:t>External to the tunnel repairs</a:t>
            </a:r>
          </a:p>
          <a:p>
            <a:pPr lvl="2"/>
            <a:r>
              <a:rPr lang="en-US" sz="1800" dirty="0"/>
              <a:t>Spare cryomodules available to support external repairs</a:t>
            </a:r>
          </a:p>
          <a:p>
            <a:pPr lvl="2"/>
            <a:r>
              <a:rPr lang="en-US" sz="1800" dirty="0"/>
              <a:t>Helium leaks on feed throughs</a:t>
            </a:r>
          </a:p>
          <a:p>
            <a:pPr lvl="2"/>
            <a:r>
              <a:rPr lang="en-US" sz="1800" dirty="0"/>
              <a:t>HOM Feed through replacement</a:t>
            </a:r>
          </a:p>
          <a:p>
            <a:pPr lvl="1"/>
            <a:r>
              <a:rPr lang="en-US" sz="2000" dirty="0"/>
              <a:t>Internal to the tunnel repairs</a:t>
            </a:r>
          </a:p>
          <a:p>
            <a:pPr lvl="2"/>
            <a:r>
              <a:rPr lang="en-US" sz="1800" dirty="0"/>
              <a:t>Tuner repairs</a:t>
            </a:r>
          </a:p>
          <a:p>
            <a:pPr lvl="2"/>
            <a:r>
              <a:rPr lang="en-US" sz="1800" dirty="0"/>
              <a:t>Instrumentation</a:t>
            </a:r>
          </a:p>
          <a:p>
            <a:pPr lvl="2"/>
            <a:r>
              <a:rPr lang="en-US" sz="1800" dirty="0"/>
              <a:t>Thermal cycling to regain gradient</a:t>
            </a:r>
          </a:p>
          <a:p>
            <a:pPr lvl="2"/>
            <a:r>
              <a:rPr lang="en-US" sz="1800" dirty="0"/>
              <a:t>Apply plasma processing to increase gradient</a:t>
            </a:r>
          </a:p>
          <a:p>
            <a:pPr lvl="1"/>
            <a:r>
              <a:rPr lang="en-US" sz="2000" dirty="0"/>
              <a:t>Repairs previously done external to the tunnel can be done internal to the tunnel as a result of development</a:t>
            </a:r>
          </a:p>
          <a:p>
            <a:pPr lvl="2"/>
            <a:r>
              <a:rPr lang="en-US" sz="1800" dirty="0"/>
              <a:t>Coupler replacement</a:t>
            </a:r>
          </a:p>
          <a:p>
            <a:pPr lvl="2"/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24BCD-49A3-4B2B-932A-2D88E4865EEB}"/>
              </a:ext>
            </a:extLst>
          </p:cNvPr>
          <p:cNvCxnSpPr/>
          <p:nvPr/>
        </p:nvCxnSpPr>
        <p:spPr>
          <a:xfrm>
            <a:off x="11079480" y="3930652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4B8F89-2581-4B67-89A8-2C2BA76DEAD3}"/>
              </a:ext>
            </a:extLst>
          </p:cNvPr>
          <p:cNvCxnSpPr/>
          <p:nvPr/>
        </p:nvCxnSpPr>
        <p:spPr>
          <a:xfrm>
            <a:off x="11224260" y="1440107"/>
            <a:ext cx="144780" cy="126455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774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Arial Narrow</vt:lpstr>
      <vt:lpstr>Century Gothic</vt:lpstr>
      <vt:lpstr>ORNL</vt:lpstr>
      <vt:lpstr>PowerPoint Presentation</vt:lpstr>
      <vt:lpstr>Outline</vt:lpstr>
      <vt:lpstr>PowerPoint Presentation</vt:lpstr>
      <vt:lpstr>SNS CHL</vt:lpstr>
      <vt:lpstr>CHL Availability Statistics</vt:lpstr>
      <vt:lpstr>Available time for Maintenance</vt:lpstr>
      <vt:lpstr>CHL Maintenance</vt:lpstr>
      <vt:lpstr>SCL Overview</vt:lpstr>
      <vt:lpstr>SCL Repairs</vt:lpstr>
      <vt:lpstr>SCL Availability Statistics</vt:lpstr>
      <vt:lpstr>Fabricated High and Medium Beta Spare Cryomodules</vt:lpstr>
      <vt:lpstr>Repairs requiring cryomodule removed from tunnel</vt:lpstr>
      <vt:lpstr>Repairs completed in tunnel</vt:lpstr>
      <vt:lpstr>Developing methodology to do more repair in tunnel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2021-07-15T19:16:15Z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