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 id="2147484123" r:id="rId5"/>
    <p:sldMasterId id="2147484133" r:id="rId6"/>
  </p:sldMasterIdLst>
  <p:notesMasterIdLst>
    <p:notesMasterId r:id="rId20"/>
  </p:notesMasterIdLst>
  <p:handoutMasterIdLst>
    <p:handoutMasterId r:id="rId21"/>
  </p:handoutMasterIdLst>
  <p:sldIdLst>
    <p:sldId id="974" r:id="rId7"/>
    <p:sldId id="322" r:id="rId8"/>
    <p:sldId id="975" r:id="rId9"/>
    <p:sldId id="976" r:id="rId10"/>
    <p:sldId id="977" r:id="rId11"/>
    <p:sldId id="978" r:id="rId12"/>
    <p:sldId id="981" r:id="rId13"/>
    <p:sldId id="982" r:id="rId14"/>
    <p:sldId id="979" r:id="rId15"/>
    <p:sldId id="983" r:id="rId16"/>
    <p:sldId id="980" r:id="rId17"/>
    <p:sldId id="984" r:id="rId18"/>
    <p:sldId id="985" r:id="rId19"/>
  </p:sldIdLst>
  <p:sldSz cx="12192000" cy="6858000"/>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D6EA"/>
    <a:srgbClr val="003087"/>
    <a:srgbClr val="004C97"/>
    <a:srgbClr val="0F2D62"/>
    <a:srgbClr val="50504E"/>
    <a:srgbClr val="4E4E4E"/>
    <a:srgbClr val="404040"/>
    <a:srgbClr val="63666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54130-6B78-4C6D-9316-51660F9DD75E}" v="80" dt="2021-07-14T16:27:03.8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0340" autoAdjust="0"/>
  </p:normalViewPr>
  <p:slideViewPr>
    <p:cSldViewPr snapToGrid="0" snapToObjects="1" showGuides="1">
      <p:cViewPr varScale="1">
        <p:scale>
          <a:sx n="89" d="100"/>
          <a:sy n="89" d="100"/>
        </p:scale>
        <p:origin x="528" y="96"/>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Helvetica" charset="0"/>
                <a:cs typeface="ＭＳ Ｐゴシック" charset="0"/>
              </a:defRPr>
            </a:lvl1pPr>
          </a:lstStyle>
          <a:p>
            <a:pPr>
              <a:defRPr/>
            </a:pPr>
            <a:fld id="{DBB872F3-6144-3148-BC13-C063BA20AE80}" type="datetimeFigureOut">
              <a:rPr lang="en-US"/>
              <a:pPr>
                <a:defRPr/>
              </a:pPr>
              <a:t>7/14/2021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Helvetica" charset="0"/>
                <a:cs typeface="ＭＳ Ｐゴシック" charset="0"/>
              </a:defRPr>
            </a:lvl1pPr>
          </a:lstStyle>
          <a:p>
            <a:pPr>
              <a:defRPr/>
            </a:pPr>
            <a:fld id="{531CFD29-8380-B24A-89EC-384D8B8A981B}" type="datetimeFigureOut">
              <a:rPr lang="en-US"/>
              <a:pPr>
                <a:defRPr/>
              </a:pPr>
              <a:t>7/14/2021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71796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18970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253911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179447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377196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2018960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300375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313398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56831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38338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108425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235396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617862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pic>
        <p:nvPicPr>
          <p:cNvPr id="10" name="Picture 9">
            <a:extLst>
              <a:ext uri="{FF2B5EF4-FFF2-40B4-BE49-F238E27FC236}">
                <a16:creationId xmlns:a16="http://schemas.microsoft.com/office/drawing/2014/main" id="{F24C72AB-7766-46D5-B3CB-CD273F1A4E1C}"/>
              </a:ext>
            </a:extLst>
          </p:cNvPr>
          <p:cNvPicPr>
            <a:picLocks noChangeAspect="1"/>
          </p:cNvPicPr>
          <p:nvPr userDrawn="1"/>
        </p:nvPicPr>
        <p:blipFill rotWithShape="1">
          <a:blip r:embed="rId3"/>
          <a:srcRect b="22390"/>
          <a:stretch/>
        </p:blipFill>
        <p:spPr>
          <a:xfrm>
            <a:off x="-9139" y="896935"/>
            <a:ext cx="12192000" cy="3429000"/>
          </a:xfrm>
          <a:prstGeom prst="rect">
            <a:avLst/>
          </a:prstGeom>
        </p:spPr>
      </p:pic>
      <p:cxnSp>
        <p:nvCxnSpPr>
          <p:cNvPr id="12" name="Straight Connector 11">
            <a:extLst>
              <a:ext uri="{FF2B5EF4-FFF2-40B4-BE49-F238E27FC236}">
                <a16:creationId xmlns:a16="http://schemas.microsoft.com/office/drawing/2014/main" id="{239028D7-F88A-46AC-A4EE-0D16D8977226}"/>
              </a:ext>
            </a:extLst>
          </p:cNvPr>
          <p:cNvCxnSpPr/>
          <p:nvPr userDrawn="1"/>
        </p:nvCxnSpPr>
        <p:spPr>
          <a:xfrm>
            <a:off x="7432252" y="6360810"/>
            <a:ext cx="434340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chemeClr val="accent6">
                    <a:lumMod val="50000"/>
                  </a:schemeClr>
                </a:solidFill>
              </a:defRPr>
            </a:lvl1pPr>
            <a:lvl2pPr>
              <a:defRPr sz="22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marL="2057400" indent="-228600">
              <a:buFont typeface="Arial"/>
              <a:buChar char="•"/>
              <a:defRPr sz="1800">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dirty="0"/>
              <a:t>Click to edit Master title style</a:t>
            </a:r>
          </a:p>
        </p:txBody>
      </p:sp>
      <p:sp>
        <p:nvSpPr>
          <p:cNvPr id="8" name="Date Placeholder 3"/>
          <p:cNvSpPr>
            <a:spLocks noGrp="1"/>
          </p:cNvSpPr>
          <p:nvPr>
            <p:ph type="dt" sz="half" idx="2"/>
          </p:nvPr>
        </p:nvSpPr>
        <p:spPr>
          <a:xfrm>
            <a:off x="982435" y="6504213"/>
            <a:ext cx="1261863"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9" name="Footer Placeholder 4"/>
          <p:cNvSpPr>
            <a:spLocks noGrp="1"/>
          </p:cNvSpPr>
          <p:nvPr>
            <p:ph type="ftr" sz="quarter" idx="3"/>
          </p:nvPr>
        </p:nvSpPr>
        <p:spPr>
          <a:xfrm>
            <a:off x="2420202" y="6504214"/>
            <a:ext cx="7970092"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Joe Ozelis  | CM Maintenance in PIP-II | Workshop on Maintaining PIP-I Within the Accelerator Complex</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77878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Joe Ozelis  | CM Maintenance in PIP-II | Workshop on Maintaining PIP-I Within the Accelerator Complex</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746918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r>
              <a:rPr lang="en-US"/>
              <a:t>7/15/2021</a:t>
            </a:r>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Joe Ozelis  | CM Maintenance in PIP-II | Workshop on Maintaining PIP-I Within the Accelerator Complex</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02827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Joe Ozelis  | CM Maintenance in PIP-II | Workshop on Maintaining PIP-I Within the Accelerator Complex</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613437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r>
              <a:rPr lang="en-US"/>
              <a:t>7/15/2021</a:t>
            </a:r>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Joe Ozelis  | CM Maintenance in PIP-II | Workshop on Maintaining PIP-I Within the Accelerator Complex</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1958415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7/15/2021</a:t>
            </a:r>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Joe Ozelis  | CM Maintenance in PIP-II | Workshop on Maintaining PIP-I Within the Accelerator Complex</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434272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2" y="103665"/>
            <a:ext cx="11563349"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304801" y="1043047"/>
            <a:ext cx="11563351"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600018" y="6515100"/>
            <a:ext cx="1435100" cy="241300"/>
          </a:xfrm>
        </p:spPr>
        <p:txBody>
          <a:bodyPr/>
          <a:lstStyle>
            <a:lvl1pPr>
              <a:defRPr/>
            </a:lvl1pPr>
          </a:lstStyle>
          <a:p>
            <a:r>
              <a:rPr lang="en-US" altLang="en-US"/>
              <a:t>7/15/2021</a:t>
            </a:r>
            <a:endParaRPr lang="en-US" altLang="en-US" dirty="0"/>
          </a:p>
        </p:txBody>
      </p:sp>
      <p:sp>
        <p:nvSpPr>
          <p:cNvPr id="5" name="Footer Placeholder 4"/>
          <p:cNvSpPr>
            <a:spLocks noGrp="1"/>
          </p:cNvSpPr>
          <p:nvPr>
            <p:ph type="ftr" sz="quarter" idx="11"/>
          </p:nvPr>
        </p:nvSpPr>
        <p:spPr>
          <a:xfrm>
            <a:off x="1102676" y="6515100"/>
            <a:ext cx="5911160" cy="241300"/>
          </a:xfrm>
        </p:spPr>
        <p:txBody>
          <a:bodyPr/>
          <a:lstStyle>
            <a:lvl1pPr>
              <a:defRPr sz="1200">
                <a:solidFill>
                  <a:srgbClr val="004C97"/>
                </a:solidFill>
              </a:defRPr>
            </a:lvl1pPr>
          </a:lstStyle>
          <a:p>
            <a:pPr>
              <a:defRPr/>
            </a:pPr>
            <a:r>
              <a:rPr lang="en-US"/>
              <a:t>Joe Ozelis  | CM Maintenance in PIP-II | Workshop on Maintaining PIP-I Within the Accelerator Complex</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1400" y="6441832"/>
            <a:ext cx="1018403" cy="416169"/>
          </a:xfrm>
          <a:prstGeom prst="rect">
            <a:avLst/>
          </a:prstGeom>
        </p:spPr>
      </p:pic>
    </p:spTree>
    <p:extLst>
      <p:ext uri="{BB962C8B-B14F-4D97-AF65-F5344CB8AC3E}">
        <p14:creationId xmlns:p14="http://schemas.microsoft.com/office/powerpoint/2010/main" val="3044985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455901" y="5013474"/>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L2 Manager Name [20pt Reg]</a:t>
            </a:r>
          </a:p>
          <a:p>
            <a:r>
              <a:rPr lang="en-US" dirty="0"/>
              <a:t>PIP-II DOE IPR CD-2/3a Review</a:t>
            </a:r>
          </a:p>
          <a:p>
            <a:r>
              <a:rPr lang="en-US" dirty="0"/>
              <a:t>28 - 30 January 2020</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
        <p:nvSpPr>
          <p:cNvPr id="11" name="TextBox 10">
            <a:extLst>
              <a:ext uri="{FF2B5EF4-FFF2-40B4-BE49-F238E27FC236}">
                <a16:creationId xmlns:a16="http://schemas.microsoft.com/office/drawing/2014/main" id="{2A16AA3B-D513-4568-ADD3-3BBA8874574F}"/>
              </a:ext>
            </a:extLst>
          </p:cNvPr>
          <p:cNvSpPr txBox="1"/>
          <p:nvPr userDrawn="1"/>
        </p:nvSpPr>
        <p:spPr>
          <a:xfrm>
            <a:off x="7676955" y="4873610"/>
            <a:ext cx="4515045" cy="1477328"/>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 WUST </a:t>
            </a:r>
            <a:endParaRPr lang="en-US" sz="1600" kern="1200" baseline="0" dirty="0">
              <a:solidFill>
                <a:schemeClr val="tx1"/>
              </a:solidFill>
              <a:latin typeface="Helvetica"/>
              <a:cs typeface="Helvetica"/>
            </a:endParaRPr>
          </a:p>
        </p:txBody>
      </p:sp>
      <p:cxnSp>
        <p:nvCxnSpPr>
          <p:cNvPr id="12" name="Straight Connector 11">
            <a:extLst>
              <a:ext uri="{FF2B5EF4-FFF2-40B4-BE49-F238E27FC236}">
                <a16:creationId xmlns:a16="http://schemas.microsoft.com/office/drawing/2014/main" id="{239028D7-F88A-46AC-A4EE-0D16D8977226}"/>
              </a:ext>
            </a:extLst>
          </p:cNvPr>
          <p:cNvCxnSpPr>
            <a:cxnSpLocks/>
          </p:cNvCxnSpPr>
          <p:nvPr userDrawn="1"/>
        </p:nvCxnSpPr>
        <p:spPr>
          <a:xfrm>
            <a:off x="7668768" y="6364224"/>
            <a:ext cx="3971781"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11574D52-B412-344B-8E8B-A4556C84C358}"/>
              </a:ext>
            </a:extLst>
          </p:cNvPr>
          <p:cNvPicPr>
            <a:picLocks noChangeAspect="1"/>
          </p:cNvPicPr>
          <p:nvPr userDrawn="1"/>
        </p:nvPicPr>
        <p:blipFill>
          <a:blip r:embed="rId3"/>
          <a:stretch>
            <a:fillRect/>
          </a:stretch>
        </p:blipFill>
        <p:spPr>
          <a:xfrm>
            <a:off x="3501" y="896936"/>
            <a:ext cx="12188499" cy="2775561"/>
          </a:xfrm>
          <a:prstGeom prst="rect">
            <a:avLst/>
          </a:prstGeom>
        </p:spPr>
      </p:pic>
    </p:spTree>
    <p:extLst>
      <p:ext uri="{BB962C8B-B14F-4D97-AF65-F5344CB8AC3E}">
        <p14:creationId xmlns:p14="http://schemas.microsoft.com/office/powerpoint/2010/main" val="2093778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982435" y="6502641"/>
            <a:ext cx="1253367"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12" name="Footer Placeholder 4">
            <a:extLst>
              <a:ext uri="{FF2B5EF4-FFF2-40B4-BE49-F238E27FC236}">
                <a16:creationId xmlns:a16="http://schemas.microsoft.com/office/drawing/2014/main" id="{0C252E7D-511A-3F46-85D4-8F4130125406}"/>
              </a:ext>
            </a:extLst>
          </p:cNvPr>
          <p:cNvSpPr>
            <a:spLocks noGrp="1"/>
          </p:cNvSpPr>
          <p:nvPr>
            <p:ph type="ftr" sz="quarter" idx="3"/>
          </p:nvPr>
        </p:nvSpPr>
        <p:spPr>
          <a:xfrm>
            <a:off x="2384214" y="6504214"/>
            <a:ext cx="800378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Joe Ozelis  | CM Maintenance in PIP-II | Workshop on Maintaining PIP-I Within the Accelerator Complex</a:t>
            </a:r>
            <a:endParaRPr lang="en-US" b="1"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270952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Date Placeholder 3">
            <a:extLst>
              <a:ext uri="{FF2B5EF4-FFF2-40B4-BE49-F238E27FC236}">
                <a16:creationId xmlns:a16="http://schemas.microsoft.com/office/drawing/2014/main" id="{D812A21D-B56E-F945-B055-BF1CBF63F616}"/>
              </a:ext>
            </a:extLst>
          </p:cNvPr>
          <p:cNvSpPr>
            <a:spLocks noGrp="1"/>
          </p:cNvSpPr>
          <p:nvPr>
            <p:ph type="dt" sz="half" idx="2"/>
          </p:nvPr>
        </p:nvSpPr>
        <p:spPr>
          <a:xfrm>
            <a:off x="982435" y="6502641"/>
            <a:ext cx="1253367"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16" name="Footer Placeholder 4">
            <a:extLst>
              <a:ext uri="{FF2B5EF4-FFF2-40B4-BE49-F238E27FC236}">
                <a16:creationId xmlns:a16="http://schemas.microsoft.com/office/drawing/2014/main" id="{2EB3E399-69D4-C841-A710-B72A77021EF4}"/>
              </a:ext>
            </a:extLst>
          </p:cNvPr>
          <p:cNvSpPr>
            <a:spLocks noGrp="1"/>
          </p:cNvSpPr>
          <p:nvPr>
            <p:ph type="ftr" sz="quarter" idx="3"/>
          </p:nvPr>
        </p:nvSpPr>
        <p:spPr>
          <a:xfrm>
            <a:off x="2384214" y="6504214"/>
            <a:ext cx="800378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Joe Ozelis  | CM Maintenance in PIP-II | Workshop on Maintaining PIP-I Within the Accelerator Complex</a:t>
            </a:r>
            <a:endParaRPr lang="en-US" b="1"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51743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chemeClr val="accent6">
                    <a:lumMod val="50000"/>
                  </a:schemeClr>
                </a:solidFill>
              </a:defRPr>
            </a:lvl1pPr>
            <a:lvl2pPr>
              <a:defRPr sz="22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marL="2057400" indent="-228600">
              <a:buFont typeface="Arial"/>
              <a:buChar char="•"/>
              <a:defRPr sz="1800">
                <a:solidFill>
                  <a:schemeClr val="accent6">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1058368"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9" name="Footer Placeholder 4"/>
          <p:cNvSpPr>
            <a:spLocks noGrp="1"/>
          </p:cNvSpPr>
          <p:nvPr>
            <p:ph type="ftr" sz="quarter" idx="3"/>
          </p:nvPr>
        </p:nvSpPr>
        <p:spPr>
          <a:xfrm>
            <a:off x="2174456"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Joe Ozelis  | CM Maintenance in PIP-II | Workshop on Maintaining PIP-I Within the Accelerator Complex</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B062E7B8-9E81-764D-9C9A-9A4416E33E55}"/>
              </a:ext>
            </a:extLst>
          </p:cNvPr>
          <p:cNvSpPr>
            <a:spLocks noGrp="1"/>
          </p:cNvSpPr>
          <p:nvPr>
            <p:ph type="dt" sz="half" idx="16"/>
          </p:nvPr>
        </p:nvSpPr>
        <p:spPr>
          <a:xfrm>
            <a:off x="982435" y="6502641"/>
            <a:ext cx="1253367"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10" name="Footer Placeholder 4">
            <a:extLst>
              <a:ext uri="{FF2B5EF4-FFF2-40B4-BE49-F238E27FC236}">
                <a16:creationId xmlns:a16="http://schemas.microsoft.com/office/drawing/2014/main" id="{415E30B2-FD88-B64F-9DC5-8850BEC40B90}"/>
              </a:ext>
            </a:extLst>
          </p:cNvPr>
          <p:cNvSpPr>
            <a:spLocks noGrp="1"/>
          </p:cNvSpPr>
          <p:nvPr>
            <p:ph type="ftr" sz="quarter" idx="3"/>
          </p:nvPr>
        </p:nvSpPr>
        <p:spPr>
          <a:xfrm>
            <a:off x="2384214" y="6504214"/>
            <a:ext cx="800378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Joe Ozelis  | CM Maintenance in PIP-II | Workshop on Maintaining PIP-I Within the Accelerator Complex</a:t>
            </a:r>
            <a:endParaRPr lang="en-US" b="1"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343791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9086C7DE-E0AC-624B-BB33-06EE18FA7BA9}"/>
              </a:ext>
            </a:extLst>
          </p:cNvPr>
          <p:cNvSpPr>
            <a:spLocks noGrp="1"/>
          </p:cNvSpPr>
          <p:nvPr>
            <p:ph type="dt" sz="half" idx="14"/>
          </p:nvPr>
        </p:nvSpPr>
        <p:spPr>
          <a:xfrm>
            <a:off x="982435" y="6502641"/>
            <a:ext cx="1253367"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14" name="Footer Placeholder 4">
            <a:extLst>
              <a:ext uri="{FF2B5EF4-FFF2-40B4-BE49-F238E27FC236}">
                <a16:creationId xmlns:a16="http://schemas.microsoft.com/office/drawing/2014/main" id="{4B11FD33-E367-4E4D-A318-2337828D3327}"/>
              </a:ext>
            </a:extLst>
          </p:cNvPr>
          <p:cNvSpPr>
            <a:spLocks noGrp="1"/>
          </p:cNvSpPr>
          <p:nvPr>
            <p:ph type="ftr" sz="quarter" idx="3"/>
          </p:nvPr>
        </p:nvSpPr>
        <p:spPr>
          <a:xfrm>
            <a:off x="2384214" y="6504214"/>
            <a:ext cx="800378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Joe Ozelis  | CM Maintenance in PIP-II | Workshop on Maintaining PIP-I Within the Accelerator Complex</a:t>
            </a:r>
            <a:endParaRPr lang="en-US" b="1"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24044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sp>
        <p:nvSpPr>
          <p:cNvPr id="6" name="Date Placeholder 3">
            <a:extLst>
              <a:ext uri="{FF2B5EF4-FFF2-40B4-BE49-F238E27FC236}">
                <a16:creationId xmlns:a16="http://schemas.microsoft.com/office/drawing/2014/main" id="{95E3339D-AB0B-6B42-862F-A8CE8F5DE1FB}"/>
              </a:ext>
            </a:extLst>
          </p:cNvPr>
          <p:cNvSpPr>
            <a:spLocks noGrp="1"/>
          </p:cNvSpPr>
          <p:nvPr>
            <p:ph type="dt" sz="half" idx="2"/>
          </p:nvPr>
        </p:nvSpPr>
        <p:spPr>
          <a:xfrm>
            <a:off x="982435" y="6502641"/>
            <a:ext cx="1253367"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8" name="Footer Placeholder 4">
            <a:extLst>
              <a:ext uri="{FF2B5EF4-FFF2-40B4-BE49-F238E27FC236}">
                <a16:creationId xmlns:a16="http://schemas.microsoft.com/office/drawing/2014/main" id="{D52478C4-9379-D649-A221-D5B00743CC77}"/>
              </a:ext>
            </a:extLst>
          </p:cNvPr>
          <p:cNvSpPr>
            <a:spLocks noGrp="1"/>
          </p:cNvSpPr>
          <p:nvPr>
            <p:ph type="ftr" sz="quarter" idx="3"/>
          </p:nvPr>
        </p:nvSpPr>
        <p:spPr>
          <a:xfrm>
            <a:off x="2384214" y="6504214"/>
            <a:ext cx="800378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Joe Ozelis  | CM Maintenance in PIP-II | Workshop on Maintaining PIP-I Within the Accelerator Complex</a:t>
            </a:r>
            <a:endParaRPr lang="en-US" b="1" dirty="0"/>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146281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1" name="Date Placeholder 3">
            <a:extLst>
              <a:ext uri="{FF2B5EF4-FFF2-40B4-BE49-F238E27FC236}">
                <a16:creationId xmlns:a16="http://schemas.microsoft.com/office/drawing/2014/main" id="{048CD5D4-73FB-774B-B842-83A5D2856ED2}"/>
              </a:ext>
            </a:extLst>
          </p:cNvPr>
          <p:cNvSpPr>
            <a:spLocks noGrp="1"/>
          </p:cNvSpPr>
          <p:nvPr>
            <p:ph type="dt" sz="half" idx="2"/>
          </p:nvPr>
        </p:nvSpPr>
        <p:spPr>
          <a:xfrm>
            <a:off x="982435" y="6502641"/>
            <a:ext cx="1253367"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22" name="Footer Placeholder 4">
            <a:extLst>
              <a:ext uri="{FF2B5EF4-FFF2-40B4-BE49-F238E27FC236}">
                <a16:creationId xmlns:a16="http://schemas.microsoft.com/office/drawing/2014/main" id="{BE4981B5-46CA-B842-AB96-1D4AD565CCAB}"/>
              </a:ext>
            </a:extLst>
          </p:cNvPr>
          <p:cNvSpPr>
            <a:spLocks noGrp="1"/>
          </p:cNvSpPr>
          <p:nvPr>
            <p:ph type="ftr" sz="quarter" idx="3"/>
          </p:nvPr>
        </p:nvSpPr>
        <p:spPr>
          <a:xfrm>
            <a:off x="2384214" y="6504214"/>
            <a:ext cx="800378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Joe Ozelis  | CM Maintenance in PIP-II | Workshop on Maintaining PIP-I Within the Accelerator Complex</a:t>
            </a:r>
            <a:endParaRPr lang="en-US" b="1"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237301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412B16-02D1-4A78-B9F4-86D094495C4E}"/>
              </a:ext>
            </a:extLst>
          </p:cNvPr>
          <p:cNvSpPr>
            <a:spLocks noGrp="1"/>
          </p:cNvSpPr>
          <p:nvPr>
            <p:ph type="dt" sz="half" idx="10"/>
          </p:nvPr>
        </p:nvSpPr>
        <p:spPr/>
        <p:txBody>
          <a:bodyPr/>
          <a:lstStyle/>
          <a:p>
            <a:pPr>
              <a:defRPr/>
            </a:pPr>
            <a:r>
              <a:rPr lang="en-US"/>
              <a:t>7/15/2021</a:t>
            </a:r>
            <a:endParaRPr lang="en-US" dirty="0"/>
          </a:p>
        </p:txBody>
      </p:sp>
      <p:sp>
        <p:nvSpPr>
          <p:cNvPr id="4" name="Footer Placeholder 3">
            <a:extLst>
              <a:ext uri="{FF2B5EF4-FFF2-40B4-BE49-F238E27FC236}">
                <a16:creationId xmlns:a16="http://schemas.microsoft.com/office/drawing/2014/main" id="{21F7BC79-38AF-45BD-ACE8-4B95F47CD295}"/>
              </a:ext>
            </a:extLst>
          </p:cNvPr>
          <p:cNvSpPr>
            <a:spLocks noGrp="1"/>
          </p:cNvSpPr>
          <p:nvPr>
            <p:ph type="ftr" sz="quarter" idx="11"/>
          </p:nvPr>
        </p:nvSpPr>
        <p:spPr/>
        <p:txBody>
          <a:bodyPr/>
          <a:lstStyle>
            <a:lvl1pPr>
              <a:defRPr/>
            </a:lvl1pPr>
          </a:lstStyle>
          <a:p>
            <a:pPr>
              <a:defRPr/>
            </a:pPr>
            <a:r>
              <a:rPr lang="en-US"/>
              <a:t>Joe Ozelis  | CM Maintenance in PIP-II | Workshop on Maintaining PIP-I Within the Accelerator Complex</a:t>
            </a:r>
            <a:endParaRPr lang="en-US" b="1" dirty="0"/>
          </a:p>
        </p:txBody>
      </p:sp>
      <p:sp>
        <p:nvSpPr>
          <p:cNvPr id="5" name="Slide Number Placeholder 4">
            <a:extLst>
              <a:ext uri="{FF2B5EF4-FFF2-40B4-BE49-F238E27FC236}">
                <a16:creationId xmlns:a16="http://schemas.microsoft.com/office/drawing/2014/main" id="{8E5D3AB7-DFDE-4F72-AE15-D4584CAB8877}"/>
              </a:ext>
            </a:extLst>
          </p:cNvPr>
          <p:cNvSpPr>
            <a:spLocks noGrp="1"/>
          </p:cNvSpPr>
          <p:nvPr>
            <p:ph type="sldNum" sz="quarter" idx="12"/>
          </p:nvPr>
        </p:nvSpPr>
        <p:spPr/>
        <p:txBody>
          <a:bodyPr/>
          <a:lstStyle/>
          <a:p>
            <a:pPr>
              <a:defRPr/>
            </a:pPr>
            <a:fld id="{89B52219-1A86-445F-B73D-B8CB5619FFF3}" type="slidenum">
              <a:rPr lang="en-US" smtClean="0"/>
              <a:pPr>
                <a:defRPr/>
              </a:pPr>
              <a:t>‹#›</a:t>
            </a:fld>
            <a:endParaRPr lang="en-US" dirty="0"/>
          </a:p>
        </p:txBody>
      </p:sp>
      <p:sp>
        <p:nvSpPr>
          <p:cNvPr id="6" name="Content Placeholder 2">
            <a:extLst>
              <a:ext uri="{FF2B5EF4-FFF2-40B4-BE49-F238E27FC236}">
                <a16:creationId xmlns:a16="http://schemas.microsoft.com/office/drawing/2014/main" id="{AEB0DDA0-F5CD-4587-AD07-112A3C570451}"/>
              </a:ext>
            </a:extLst>
          </p:cNvPr>
          <p:cNvSpPr>
            <a:spLocks noGrp="1"/>
          </p:cNvSpPr>
          <p:nvPr>
            <p:ph idx="1"/>
          </p:nvPr>
        </p:nvSpPr>
        <p:spPr>
          <a:xfrm>
            <a:off x="304801" y="971551"/>
            <a:ext cx="11563351" cy="5059363"/>
          </a:xfrm>
          <a:prstGeom prst="rect">
            <a:avLst/>
          </a:prstGeom>
        </p:spPr>
        <p:txBody>
          <a:bodyPr lIns="0" tIns="0" rIns="0" bIns="0"/>
          <a:lstStyle>
            <a:lvl1pPr>
              <a:defRPr sz="2400">
                <a:solidFill>
                  <a:schemeClr val="accent6">
                    <a:lumMod val="50000"/>
                  </a:schemeClr>
                </a:solidFill>
              </a:defRPr>
            </a:lvl1pPr>
            <a:lvl2pPr>
              <a:defRPr sz="22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marL="2057400" indent="-228600">
              <a:buFont typeface="Arial"/>
              <a:buChar char="•"/>
              <a:defRPr sz="1800">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9BE4A42A-66CC-4E8F-B407-2F3B5422F112}"/>
              </a:ext>
            </a:extLst>
          </p:cNvPr>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dirty="0"/>
              <a:t>Click to edit Master title style</a:t>
            </a:r>
          </a:p>
        </p:txBody>
      </p:sp>
    </p:spTree>
    <p:extLst>
      <p:ext uri="{BB962C8B-B14F-4D97-AF65-F5344CB8AC3E}">
        <p14:creationId xmlns:p14="http://schemas.microsoft.com/office/powerpoint/2010/main" val="366243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Joe Ozelis  | CM Maintenance in PIP-II | Workshop on Maintaining PIP-I Within the Accelerator Complex</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r>
              <a:rPr lang="en-US"/>
              <a:t>7/15/2021</a:t>
            </a:r>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Joe Ozelis  | CM Maintenance in PIP-II | Workshop on Maintaining PIP-I Within the Accelerator Complex</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Joe Ozelis  | CM Maintenance in PIP-II | Workshop on Maintaining PIP-I Within the Accelerator Complex</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r>
              <a:rPr lang="en-US"/>
              <a:t>7/15/2021</a:t>
            </a:r>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Joe Ozelis  | CM Maintenance in PIP-II | Workshop on Maintaining PIP-I Within the Accelerator Complex</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7/15/2021</a:t>
            </a:r>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Joe Ozelis  | CM Maintenance in PIP-II | Workshop on Maintaining PIP-I Within the Accelerator Complex</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455901" y="5013474"/>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L2 Manager Name [20pt Reg]</a:t>
            </a:r>
          </a:p>
          <a:p>
            <a:r>
              <a:rPr lang="en-US" dirty="0"/>
              <a:t>PIP-II Director’s CD-2/3a Review</a:t>
            </a:r>
          </a:p>
          <a:p>
            <a:r>
              <a:rPr lang="en-US" dirty="0"/>
              <a:t>30-Jul to 01-Aug-2019</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pic>
        <p:nvPicPr>
          <p:cNvPr id="10" name="Picture 9">
            <a:extLst>
              <a:ext uri="{FF2B5EF4-FFF2-40B4-BE49-F238E27FC236}">
                <a16:creationId xmlns:a16="http://schemas.microsoft.com/office/drawing/2014/main" id="{F24C72AB-7766-46D5-B3CB-CD273F1A4E1C}"/>
              </a:ext>
            </a:extLst>
          </p:cNvPr>
          <p:cNvPicPr>
            <a:picLocks noChangeAspect="1"/>
          </p:cNvPicPr>
          <p:nvPr userDrawn="1"/>
        </p:nvPicPr>
        <p:blipFill rotWithShape="1">
          <a:blip r:embed="rId3"/>
          <a:srcRect b="22390"/>
          <a:stretch/>
        </p:blipFill>
        <p:spPr>
          <a:xfrm>
            <a:off x="-9139" y="896935"/>
            <a:ext cx="12192000" cy="3429000"/>
          </a:xfrm>
          <a:prstGeom prst="rect">
            <a:avLst/>
          </a:prstGeom>
        </p:spPr>
      </p:pic>
      <p:sp>
        <p:nvSpPr>
          <p:cNvPr id="11" name="TextBox 10">
            <a:extLst>
              <a:ext uri="{FF2B5EF4-FFF2-40B4-BE49-F238E27FC236}">
                <a16:creationId xmlns:a16="http://schemas.microsoft.com/office/drawing/2014/main" id="{2A16AA3B-D513-4568-ADD3-3BBA8874574F}"/>
              </a:ext>
            </a:extLst>
          </p:cNvPr>
          <p:cNvSpPr txBox="1"/>
          <p:nvPr userDrawn="1"/>
        </p:nvSpPr>
        <p:spPr>
          <a:xfrm>
            <a:off x="7388646" y="4971263"/>
            <a:ext cx="4515045"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cxnSp>
        <p:nvCxnSpPr>
          <p:cNvPr id="12" name="Straight Connector 11">
            <a:extLst>
              <a:ext uri="{FF2B5EF4-FFF2-40B4-BE49-F238E27FC236}">
                <a16:creationId xmlns:a16="http://schemas.microsoft.com/office/drawing/2014/main" id="{239028D7-F88A-46AC-A4EE-0D16D8977226}"/>
              </a:ext>
            </a:extLst>
          </p:cNvPr>
          <p:cNvCxnSpPr/>
          <p:nvPr userDrawn="1"/>
        </p:nvCxnSpPr>
        <p:spPr>
          <a:xfrm>
            <a:off x="7432252" y="6360810"/>
            <a:ext cx="434340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80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412B16-02D1-4A78-B9F4-86D094495C4E}"/>
              </a:ext>
            </a:extLst>
          </p:cNvPr>
          <p:cNvSpPr>
            <a:spLocks noGrp="1"/>
          </p:cNvSpPr>
          <p:nvPr>
            <p:ph type="dt" sz="half" idx="10"/>
          </p:nvPr>
        </p:nvSpPr>
        <p:spPr/>
        <p:txBody>
          <a:bodyPr/>
          <a:lstStyle/>
          <a:p>
            <a:pPr>
              <a:defRPr/>
            </a:pPr>
            <a:r>
              <a:rPr lang="en-US"/>
              <a:t>7/15/2021</a:t>
            </a:r>
            <a:endParaRPr lang="en-US" dirty="0"/>
          </a:p>
        </p:txBody>
      </p:sp>
      <p:sp>
        <p:nvSpPr>
          <p:cNvPr id="4" name="Footer Placeholder 3">
            <a:extLst>
              <a:ext uri="{FF2B5EF4-FFF2-40B4-BE49-F238E27FC236}">
                <a16:creationId xmlns:a16="http://schemas.microsoft.com/office/drawing/2014/main" id="{21F7BC79-38AF-45BD-ACE8-4B95F47CD295}"/>
              </a:ext>
            </a:extLst>
          </p:cNvPr>
          <p:cNvSpPr>
            <a:spLocks noGrp="1"/>
          </p:cNvSpPr>
          <p:nvPr>
            <p:ph type="ftr" sz="quarter" idx="11"/>
          </p:nvPr>
        </p:nvSpPr>
        <p:spPr/>
        <p:txBody>
          <a:bodyPr/>
          <a:lstStyle>
            <a:lvl1pPr>
              <a:defRPr/>
            </a:lvl1pPr>
          </a:lstStyle>
          <a:p>
            <a:pPr>
              <a:defRPr/>
            </a:pPr>
            <a:r>
              <a:rPr lang="en-US"/>
              <a:t>Joe Ozelis  | CM Maintenance in PIP-II | Workshop on Maintaining PIP-I Within the Accelerator Complex</a:t>
            </a:r>
            <a:endParaRPr lang="en-US" b="1" dirty="0"/>
          </a:p>
        </p:txBody>
      </p:sp>
      <p:sp>
        <p:nvSpPr>
          <p:cNvPr id="5" name="Slide Number Placeholder 4">
            <a:extLst>
              <a:ext uri="{FF2B5EF4-FFF2-40B4-BE49-F238E27FC236}">
                <a16:creationId xmlns:a16="http://schemas.microsoft.com/office/drawing/2014/main" id="{8E5D3AB7-DFDE-4F72-AE15-D4584CAB8877}"/>
              </a:ext>
            </a:extLst>
          </p:cNvPr>
          <p:cNvSpPr>
            <a:spLocks noGrp="1"/>
          </p:cNvSpPr>
          <p:nvPr>
            <p:ph type="sldNum" sz="quarter" idx="12"/>
          </p:nvPr>
        </p:nvSpPr>
        <p:spPr/>
        <p:txBody>
          <a:bodyPr/>
          <a:lstStyle/>
          <a:p>
            <a:pPr>
              <a:defRPr/>
            </a:pPr>
            <a:fld id="{89B52219-1A86-445F-B73D-B8CB5619FFF3}" type="slidenum">
              <a:rPr lang="en-US" smtClean="0"/>
              <a:pPr>
                <a:defRPr/>
              </a:pPr>
              <a:t>‹#›</a:t>
            </a:fld>
            <a:endParaRPr lang="en-US" dirty="0"/>
          </a:p>
        </p:txBody>
      </p:sp>
      <p:sp>
        <p:nvSpPr>
          <p:cNvPr id="6" name="Content Placeholder 2">
            <a:extLst>
              <a:ext uri="{FF2B5EF4-FFF2-40B4-BE49-F238E27FC236}">
                <a16:creationId xmlns:a16="http://schemas.microsoft.com/office/drawing/2014/main" id="{AEB0DDA0-F5CD-4587-AD07-112A3C570451}"/>
              </a:ext>
            </a:extLst>
          </p:cNvPr>
          <p:cNvSpPr>
            <a:spLocks noGrp="1"/>
          </p:cNvSpPr>
          <p:nvPr>
            <p:ph idx="1"/>
          </p:nvPr>
        </p:nvSpPr>
        <p:spPr>
          <a:xfrm>
            <a:off x="304801" y="971551"/>
            <a:ext cx="11563351" cy="5059363"/>
          </a:xfrm>
          <a:prstGeom prst="rect">
            <a:avLst/>
          </a:prstGeom>
        </p:spPr>
        <p:txBody>
          <a:bodyPr lIns="0" tIns="0" rIns="0" bIns="0"/>
          <a:lstStyle>
            <a:lvl1pPr>
              <a:defRPr sz="2400">
                <a:solidFill>
                  <a:schemeClr val="accent6">
                    <a:lumMod val="50000"/>
                  </a:schemeClr>
                </a:solidFill>
              </a:defRPr>
            </a:lvl1pPr>
            <a:lvl2pPr>
              <a:defRPr sz="22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marL="2057400" indent="-228600">
              <a:buFont typeface="Arial"/>
              <a:buChar char="•"/>
              <a:defRPr sz="1800">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9BE4A42A-66CC-4E8F-B407-2F3B5422F112}"/>
              </a:ext>
            </a:extLst>
          </p:cNvPr>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dirty="0"/>
              <a:t>Click to edit Master title style</a:t>
            </a:r>
          </a:p>
        </p:txBody>
      </p:sp>
    </p:spTree>
    <p:extLst>
      <p:ext uri="{BB962C8B-B14F-4D97-AF65-F5344CB8AC3E}">
        <p14:creationId xmlns:p14="http://schemas.microsoft.com/office/powerpoint/2010/main" val="284719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Joe Ozelis  | CM Maintenance in PIP-II | Workshop on Maintaining PIP-I Within the Accelerator Complex</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cxnSp>
        <p:nvCxnSpPr>
          <p:cNvPr id="11" name="Straight Connector 10">
            <a:extLst>
              <a:ext uri="{FF2B5EF4-FFF2-40B4-BE49-F238E27FC236}">
                <a16:creationId xmlns:a16="http://schemas.microsoft.com/office/drawing/2014/main" id="{8DFD0746-C59B-43C4-B997-8ADB24EAB444}"/>
              </a:ext>
            </a:extLst>
          </p:cNvPr>
          <p:cNvCxnSpPr/>
          <p:nvPr userDrawn="1"/>
        </p:nvCxnSpPr>
        <p:spPr>
          <a:xfrm>
            <a:off x="287867" y="6362733"/>
            <a:ext cx="1005195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9"/>
          <a:stretch>
            <a:fillRect/>
          </a:stretch>
        </p:blipFill>
        <p:spPr>
          <a:xfrm>
            <a:off x="10536414" y="6117369"/>
            <a:ext cx="1346301" cy="526381"/>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1192304" cy="242874"/>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15" name="Footer Placeholder 4"/>
          <p:cNvSpPr>
            <a:spLocks noGrp="1"/>
          </p:cNvSpPr>
          <p:nvPr>
            <p:ph type="ftr" sz="quarter" idx="3"/>
          </p:nvPr>
        </p:nvSpPr>
        <p:spPr>
          <a:xfrm>
            <a:off x="2323153" y="6504214"/>
            <a:ext cx="806484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Joe Ozelis  | CM Maintenance in PIP-II | Workshop on Maintaining PIP-I Within the Accelerator Complex</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89B52219-1A86-445F-B73D-B8CB5619FFF3}"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cxnSp>
        <p:nvCxnSpPr>
          <p:cNvPr id="11" name="Straight Connector 10">
            <a:extLst>
              <a:ext uri="{FF2B5EF4-FFF2-40B4-BE49-F238E27FC236}">
                <a16:creationId xmlns:a16="http://schemas.microsoft.com/office/drawing/2014/main" id="{8DFD0746-C59B-43C4-B997-8ADB24EAB444}"/>
              </a:ext>
            </a:extLst>
          </p:cNvPr>
          <p:cNvCxnSpPr/>
          <p:nvPr userDrawn="1"/>
        </p:nvCxnSpPr>
        <p:spPr>
          <a:xfrm>
            <a:off x="287867" y="6362733"/>
            <a:ext cx="1005195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1"/>
          <a:stretch>
            <a:fillRect/>
          </a:stretch>
        </p:blipFill>
        <p:spPr>
          <a:xfrm>
            <a:off x="10536414" y="6117369"/>
            <a:ext cx="1346301" cy="526381"/>
          </a:xfrm>
          <a:prstGeom prst="rect">
            <a:avLst/>
          </a:prstGeom>
        </p:spPr>
      </p:pic>
    </p:spTree>
    <p:extLst>
      <p:ext uri="{BB962C8B-B14F-4D97-AF65-F5344CB8AC3E}">
        <p14:creationId xmlns:p14="http://schemas.microsoft.com/office/powerpoint/2010/main" val="34494657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5" y="6502641"/>
            <a:ext cx="1253367"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7/15/2021</a:t>
            </a:r>
            <a:endParaRPr lang="en-US" dirty="0"/>
          </a:p>
        </p:txBody>
      </p:sp>
      <p:sp>
        <p:nvSpPr>
          <p:cNvPr id="15" name="Footer Placeholder 4"/>
          <p:cNvSpPr>
            <a:spLocks noGrp="1"/>
          </p:cNvSpPr>
          <p:nvPr>
            <p:ph type="ftr" sz="quarter" idx="3"/>
          </p:nvPr>
        </p:nvSpPr>
        <p:spPr>
          <a:xfrm>
            <a:off x="2384214" y="6504214"/>
            <a:ext cx="800378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Joe Ozelis  | CM Maintenance in PIP-II | Workshop on Maintaining PIP-I Within the Accelerator Complex</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87867" y="6362733"/>
            <a:ext cx="1151944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0"/>
          <a:stretch>
            <a:fillRect/>
          </a:stretch>
        </p:blipFill>
        <p:spPr>
          <a:xfrm>
            <a:off x="10783184" y="6422647"/>
            <a:ext cx="1024128" cy="400417"/>
          </a:xfrm>
          <a:prstGeom prst="rect">
            <a:avLst/>
          </a:prstGeom>
        </p:spPr>
      </p:pic>
    </p:spTree>
    <p:extLst>
      <p:ext uri="{BB962C8B-B14F-4D97-AF65-F5344CB8AC3E}">
        <p14:creationId xmlns:p14="http://schemas.microsoft.com/office/powerpoint/2010/main" val="329433056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61682-811B-4FF7-BF32-DCF4648E7344}"/>
              </a:ext>
            </a:extLst>
          </p:cNvPr>
          <p:cNvSpPr/>
          <p:nvPr/>
        </p:nvSpPr>
        <p:spPr>
          <a:xfrm>
            <a:off x="5969202" y="3198169"/>
            <a:ext cx="253596" cy="461665"/>
          </a:xfrm>
          <a:prstGeom prst="rect">
            <a:avLst/>
          </a:prstGeom>
        </p:spPr>
        <p:txBody>
          <a:bodyPr wrap="none">
            <a:spAutoFit/>
          </a:bodyPr>
          <a:lstStyle/>
          <a:p>
            <a:r>
              <a:rPr lang="en-US"/>
              <a:t> </a:t>
            </a:r>
          </a:p>
        </p:txBody>
      </p:sp>
      <p:grpSp>
        <p:nvGrpSpPr>
          <p:cNvPr id="9" name="Group 8">
            <a:extLst>
              <a:ext uri="{FF2B5EF4-FFF2-40B4-BE49-F238E27FC236}">
                <a16:creationId xmlns:a16="http://schemas.microsoft.com/office/drawing/2014/main" id="{2126A17A-79E0-4788-AFD0-76908CBA9219}"/>
              </a:ext>
            </a:extLst>
          </p:cNvPr>
          <p:cNvGrpSpPr/>
          <p:nvPr/>
        </p:nvGrpSpPr>
        <p:grpSpPr>
          <a:xfrm>
            <a:off x="10965220" y="4858383"/>
            <a:ext cx="280779" cy="1457478"/>
            <a:chOff x="8576325" y="5062166"/>
            <a:chExt cx="280779" cy="1457478"/>
          </a:xfrm>
        </p:grpSpPr>
        <p:pic>
          <p:nvPicPr>
            <p:cNvPr id="10" name="Picture 9">
              <a:extLst>
                <a:ext uri="{FF2B5EF4-FFF2-40B4-BE49-F238E27FC236}">
                  <a16:creationId xmlns:a16="http://schemas.microsoft.com/office/drawing/2014/main" id="{FFAFE224-C710-4730-9AF9-BAFA1159110D}"/>
                </a:ext>
              </a:extLst>
            </p:cNvPr>
            <p:cNvPicPr>
              <a:picLocks noChangeAspect="1"/>
            </p:cNvPicPr>
            <p:nvPr userDrawn="1"/>
          </p:nvPicPr>
          <p:blipFill>
            <a:blip r:embed="rId3"/>
            <a:stretch>
              <a:fillRect/>
            </a:stretch>
          </p:blipFill>
          <p:spPr>
            <a:xfrm>
              <a:off x="8582784" y="6312189"/>
              <a:ext cx="274320" cy="207455"/>
            </a:xfrm>
            <a:prstGeom prst="rect">
              <a:avLst/>
            </a:prstGeom>
            <a:effectLst>
              <a:outerShdw blurRad="381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548C113D-A5CB-42E0-B5B7-4B190B6252A9}"/>
                </a:ext>
              </a:extLst>
            </p:cNvPr>
            <p:cNvSpPr/>
            <p:nvPr userDrawn="1"/>
          </p:nvSpPr>
          <p:spPr>
            <a:xfrm>
              <a:off x="8576931" y="5580509"/>
              <a:ext cx="274320" cy="182880"/>
            </a:xfrm>
            <a:prstGeom prst="rect">
              <a:avLst/>
            </a:prstGeom>
            <a:blipFill>
              <a:blip r:embed="rId4">
                <a:extLst>
                  <a:ext uri="{96DAC541-7B7A-43D3-8B79-37D633B846F1}">
                    <asvg:svgBlip xmlns:asvg="http://schemas.microsoft.com/office/drawing/2016/SVG/main" r:embed="rId5"/>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12" name="Rectangle 11">
              <a:extLst>
                <a:ext uri="{FF2B5EF4-FFF2-40B4-BE49-F238E27FC236}">
                  <a16:creationId xmlns:a16="http://schemas.microsoft.com/office/drawing/2014/main" id="{3C39A939-CA2A-4DFA-BF8B-DD76B75CDF9C}"/>
                </a:ext>
              </a:extLst>
            </p:cNvPr>
            <p:cNvSpPr/>
            <p:nvPr userDrawn="1"/>
          </p:nvSpPr>
          <p:spPr>
            <a:xfrm>
              <a:off x="8576929" y="5315187"/>
              <a:ext cx="274320" cy="182880"/>
            </a:xfrm>
            <a:prstGeom prst="rect">
              <a:avLst/>
            </a:prstGeom>
            <a:blipFill>
              <a:blip r:embed="rId6"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rgbClr val="FFFFFF"/>
                </a:solidFill>
                <a:latin typeface="Calibri"/>
              </a:endParaRPr>
            </a:p>
          </p:txBody>
        </p:sp>
        <p:pic>
          <p:nvPicPr>
            <p:cNvPr id="13" name="Picture 12">
              <a:extLst>
                <a:ext uri="{FF2B5EF4-FFF2-40B4-BE49-F238E27FC236}">
                  <a16:creationId xmlns:a16="http://schemas.microsoft.com/office/drawing/2014/main" id="{A3963FF8-6686-444C-8AF0-A37C17B09C9F}"/>
                </a:ext>
              </a:extLst>
            </p:cNvPr>
            <p:cNvPicPr>
              <a:picLocks noChangeAspect="1"/>
            </p:cNvPicPr>
            <p:nvPr userDrawn="1"/>
          </p:nvPicPr>
          <p:blipFill>
            <a:blip r:embed="rId7"/>
            <a:stretch>
              <a:fillRect/>
            </a:stretch>
          </p:blipFill>
          <p:spPr>
            <a:xfrm>
              <a:off x="8576325" y="5062166"/>
              <a:ext cx="274320" cy="186656"/>
            </a:xfrm>
            <a:prstGeom prst="rect">
              <a:avLst/>
            </a:prstGeom>
            <a:blipFill>
              <a:blip r:embed="rId6"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6D9666CA-0C55-4163-92DA-D5DF4509AEE3}"/>
                </a:ext>
              </a:extLst>
            </p:cNvPr>
            <p:cNvSpPr/>
            <p:nvPr userDrawn="1"/>
          </p:nvSpPr>
          <p:spPr>
            <a:xfrm>
              <a:off x="8576931" y="5813960"/>
              <a:ext cx="274320" cy="183733"/>
            </a:xfrm>
            <a:prstGeom prst="rect">
              <a:avLst/>
            </a:prstGeom>
            <a:blipFill>
              <a:blip r:embed="rId8"/>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15" name="Rectangle 14">
              <a:extLst>
                <a:ext uri="{FF2B5EF4-FFF2-40B4-BE49-F238E27FC236}">
                  <a16:creationId xmlns:a16="http://schemas.microsoft.com/office/drawing/2014/main" id="{83E805E4-2140-48F7-9471-7E02C5795030}"/>
                </a:ext>
              </a:extLst>
            </p:cNvPr>
            <p:cNvSpPr/>
            <p:nvPr userDrawn="1"/>
          </p:nvSpPr>
          <p:spPr>
            <a:xfrm>
              <a:off x="8582784" y="6071826"/>
              <a:ext cx="274320" cy="182880"/>
            </a:xfrm>
            <a:prstGeom prst="rect">
              <a:avLst/>
            </a:prstGeom>
            <a:blipFill>
              <a:blip r:embed="rId9"/>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rgbClr val="FFFFFF"/>
                </a:solidFill>
                <a:latin typeface="Calibri"/>
              </a:endParaRPr>
            </a:p>
          </p:txBody>
        </p:sp>
      </p:grpSp>
      <p:sp>
        <p:nvSpPr>
          <p:cNvPr id="16" name="Title 2">
            <a:extLst>
              <a:ext uri="{FF2B5EF4-FFF2-40B4-BE49-F238E27FC236}">
                <a16:creationId xmlns:a16="http://schemas.microsoft.com/office/drawing/2014/main" id="{54130247-7FB3-4ACC-9852-0AE1CB3D58BE}"/>
              </a:ext>
            </a:extLst>
          </p:cNvPr>
          <p:cNvSpPr txBox="1">
            <a:spLocks/>
          </p:cNvSpPr>
          <p:nvPr/>
        </p:nvSpPr>
        <p:spPr>
          <a:xfrm>
            <a:off x="257175" y="4079593"/>
            <a:ext cx="6953250" cy="2236267"/>
          </a:xfrm>
          <a:prstGeom prst="rect">
            <a:avLst/>
          </a:prstGeom>
        </p:spPr>
        <p:txBody>
          <a:bodyPr/>
          <a:lst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sz="2800" dirty="0"/>
              <a:t>Cryomodule Maintenance in PIP-II</a:t>
            </a:r>
          </a:p>
          <a:p>
            <a:endParaRPr lang="en-US" sz="1800" dirty="0"/>
          </a:p>
          <a:p>
            <a:pPr>
              <a:spcAft>
                <a:spcPts val="600"/>
              </a:spcAft>
            </a:pPr>
            <a:r>
              <a:rPr lang="en-US" sz="2000" b="0" dirty="0"/>
              <a:t>Joe Ozelis</a:t>
            </a:r>
          </a:p>
          <a:p>
            <a:pPr>
              <a:spcAft>
                <a:spcPts val="600"/>
              </a:spcAft>
            </a:pPr>
            <a:r>
              <a:rPr lang="en-US" sz="2000" b="0" dirty="0"/>
              <a:t>Workshop on Maintaining PIP-II Within the Accelerator Complex</a:t>
            </a:r>
          </a:p>
          <a:p>
            <a:pPr>
              <a:spcAft>
                <a:spcPts val="600"/>
              </a:spcAft>
            </a:pPr>
            <a:r>
              <a:rPr lang="en-US" sz="2000" b="0" dirty="0"/>
              <a:t>7/15/2021</a:t>
            </a:r>
          </a:p>
        </p:txBody>
      </p:sp>
      <p:sp>
        <p:nvSpPr>
          <p:cNvPr id="18" name="Title 2">
            <a:extLst>
              <a:ext uri="{FF2B5EF4-FFF2-40B4-BE49-F238E27FC236}">
                <a16:creationId xmlns:a16="http://schemas.microsoft.com/office/drawing/2014/main" id="{3CAC60DE-D906-43C9-A0BB-746DA0DA8D39}"/>
              </a:ext>
            </a:extLst>
          </p:cNvPr>
          <p:cNvSpPr txBox="1">
            <a:spLocks/>
          </p:cNvSpPr>
          <p:nvPr/>
        </p:nvSpPr>
        <p:spPr>
          <a:xfrm>
            <a:off x="1905000" y="404153"/>
            <a:ext cx="8686800" cy="427877"/>
          </a:xfrm>
          <a:prstGeom prst="rect">
            <a:avLst/>
          </a:prstGeom>
        </p:spPr>
        <p:txBody>
          <a:bodyPr/>
          <a:lst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a:t>Scope and Deliverables</a:t>
            </a:r>
            <a:endParaRPr lang="en-US" dirty="0"/>
          </a:p>
        </p:txBody>
      </p:sp>
    </p:spTree>
    <p:extLst>
      <p:ext uri="{BB962C8B-B14F-4D97-AF65-F5344CB8AC3E}">
        <p14:creationId xmlns:p14="http://schemas.microsoft.com/office/powerpoint/2010/main" val="1536460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3"/>
            <a:ext cx="7519594" cy="242875"/>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466068" y="230547"/>
            <a:ext cx="8793290" cy="427877"/>
          </a:xfrm>
        </p:spPr>
        <p:txBody>
          <a:bodyPr/>
          <a:lstStyle/>
          <a:p>
            <a:r>
              <a:rPr lang="en-US" dirty="0"/>
              <a:t>Specific Questions for SRF - 2</a:t>
            </a:r>
          </a:p>
        </p:txBody>
      </p:sp>
      <p:sp>
        <p:nvSpPr>
          <p:cNvPr id="3" name="Rectangle 2">
            <a:extLst>
              <a:ext uri="{FF2B5EF4-FFF2-40B4-BE49-F238E27FC236}">
                <a16:creationId xmlns:a16="http://schemas.microsoft.com/office/drawing/2014/main" id="{51962AA0-E80D-4953-9C98-494FDFD9A88F}"/>
              </a:ext>
            </a:extLst>
          </p:cNvPr>
          <p:cNvSpPr/>
          <p:nvPr/>
        </p:nvSpPr>
        <p:spPr>
          <a:xfrm>
            <a:off x="466068" y="725312"/>
            <a:ext cx="10123714" cy="5438819"/>
          </a:xfrm>
          <a:prstGeom prst="rect">
            <a:avLst/>
          </a:prstGeom>
        </p:spPr>
        <p:txBody>
          <a:bodyPr wrap="square">
            <a:normAutofit fontScale="92500" lnSpcReduction="20000"/>
          </a:bodyPr>
          <a:lstStyle/>
          <a:p>
            <a:pPr marL="457200" indent="-457200">
              <a:spcBef>
                <a:spcPts val="300"/>
              </a:spcBef>
              <a:spcAft>
                <a:spcPts val="0"/>
              </a:spcAft>
              <a:buAutoNum type="arabicPeriod" startAt="3"/>
            </a:pPr>
            <a:r>
              <a:rPr lang="en-US" dirty="0">
                <a:solidFill>
                  <a:srgbClr val="000000"/>
                </a:solidFill>
                <a:latin typeface="Helvetica" panose="020B0604020202020204" pitchFamily="34" charset="0"/>
                <a:cs typeface="Helvetica" panose="020B0604020202020204" pitchFamily="34" charset="0"/>
              </a:rPr>
              <a:t>How is maintenance of </a:t>
            </a:r>
            <a:r>
              <a:rPr lang="en-US" dirty="0" err="1">
                <a:solidFill>
                  <a:srgbClr val="000000"/>
                </a:solidFill>
                <a:latin typeface="Helvetica" panose="020B0604020202020204" pitchFamily="34" charset="0"/>
                <a:cs typeface="Helvetica" panose="020B0604020202020204" pitchFamily="34" charset="0"/>
              </a:rPr>
              <a:t>Linac</a:t>
            </a:r>
            <a:r>
              <a:rPr lang="en-US" dirty="0">
                <a:solidFill>
                  <a:srgbClr val="000000"/>
                </a:solidFill>
                <a:latin typeface="Helvetica" panose="020B0604020202020204" pitchFamily="34" charset="0"/>
                <a:cs typeface="Helvetica" panose="020B0604020202020204" pitchFamily="34" charset="0"/>
              </a:rPr>
              <a:t> components that can require localized work going to be performed without thermo-cycling the </a:t>
            </a:r>
            <a:r>
              <a:rPr lang="en-US" dirty="0" err="1">
                <a:solidFill>
                  <a:srgbClr val="000000"/>
                </a:solidFill>
                <a:latin typeface="Helvetica" panose="020B0604020202020204" pitchFamily="34" charset="0"/>
                <a:cs typeface="Helvetica" panose="020B0604020202020204" pitchFamily="34" charset="0"/>
              </a:rPr>
              <a:t>Linac</a:t>
            </a:r>
            <a:endParaRPr lang="en-US" dirty="0">
              <a:solidFill>
                <a:srgbClr val="000000"/>
              </a:solidFill>
              <a:latin typeface="Helvetica" panose="020B0604020202020204" pitchFamily="34" charset="0"/>
              <a:cs typeface="Helvetica" panose="020B0604020202020204" pitchFamily="34" charset="0"/>
            </a:endParaRPr>
          </a:p>
          <a:p>
            <a:pPr lvl="2">
              <a:spcBef>
                <a:spcPts val="300"/>
              </a:spcBef>
              <a:spcAft>
                <a:spcPts val="0"/>
              </a:spcAft>
            </a:pPr>
            <a:r>
              <a:rPr lang="en-US" dirty="0">
                <a:solidFill>
                  <a:schemeClr val="accent3">
                    <a:lumMod val="75000"/>
                  </a:schemeClr>
                </a:solidFill>
                <a:latin typeface="Helvetica" panose="020B0604020202020204" pitchFamily="34" charset="0"/>
                <a:cs typeface="Helvetica" panose="020B0604020202020204" pitchFamily="34" charset="0"/>
              </a:rPr>
              <a:t>Most “maintenance” of CMs, CM systems, will not require a thermal cycle. </a:t>
            </a:r>
          </a:p>
          <a:p>
            <a:pPr marL="800100" lvl="1" indent="-342900">
              <a:spcBef>
                <a:spcPts val="300"/>
              </a:spcBef>
              <a:spcAft>
                <a:spcPts val="0"/>
              </a:spcAft>
              <a:buAutoNum type="alphaLcPeriod"/>
            </a:pPr>
            <a:r>
              <a:rPr lang="en-US" dirty="0">
                <a:solidFill>
                  <a:srgbClr val="000000"/>
                </a:solidFill>
                <a:latin typeface="Helvetica" panose="020B0604020202020204" pitchFamily="34" charset="0"/>
                <a:cs typeface="Helvetica" panose="020B0604020202020204" pitchFamily="34" charset="0"/>
              </a:rPr>
              <a:t>Redundancy (assume </a:t>
            </a:r>
            <a:r>
              <a:rPr lang="en-US" dirty="0" err="1">
                <a:solidFill>
                  <a:srgbClr val="000000"/>
                </a:solidFill>
                <a:latin typeface="Helvetica" panose="020B0604020202020204" pitchFamily="34" charset="0"/>
                <a:cs typeface="Helvetica" panose="020B0604020202020204" pitchFamily="34" charset="0"/>
              </a:rPr>
              <a:t>Linac</a:t>
            </a:r>
            <a:r>
              <a:rPr lang="en-US" dirty="0">
                <a:solidFill>
                  <a:srgbClr val="000000"/>
                </a:solidFill>
                <a:latin typeface="Helvetica" panose="020B0604020202020204" pitchFamily="34" charset="0"/>
                <a:cs typeface="Helvetica" panose="020B0604020202020204" pitchFamily="34" charset="0"/>
              </a:rPr>
              <a:t> HPRF is not operational) </a:t>
            </a:r>
          </a:p>
          <a:p>
            <a:pPr lvl="2">
              <a:spcBef>
                <a:spcPts val="300"/>
              </a:spcBef>
              <a:spcAft>
                <a:spcPts val="0"/>
              </a:spcAft>
            </a:pPr>
            <a:r>
              <a:rPr lang="en-US" dirty="0">
                <a:solidFill>
                  <a:schemeClr val="accent3">
                    <a:lumMod val="75000"/>
                  </a:schemeClr>
                </a:solidFill>
                <a:latin typeface="Helvetica" panose="020B0604020202020204" pitchFamily="34" charset="0"/>
                <a:cs typeface="Helvetica" panose="020B0604020202020204" pitchFamily="34" charset="0"/>
              </a:rPr>
              <a:t>The only “large-scale” redundancy, since there are no “spare” CMs (unless prototypes/pp modules are “certified”), is the ability to achieve total CM operational accelerating voltage w/some cavities non-operational (33 MeV margin). </a:t>
            </a:r>
            <a:r>
              <a:rPr lang="en-US" dirty="0" err="1">
                <a:solidFill>
                  <a:schemeClr val="accent3">
                    <a:lumMod val="75000"/>
                  </a:schemeClr>
                </a:solidFill>
                <a:latin typeface="Helvetica" panose="020B0604020202020204" pitchFamily="34" charset="0"/>
                <a:cs typeface="Helvetica" panose="020B0604020202020204" pitchFamily="34" charset="0"/>
              </a:rPr>
              <a:t>Linac</a:t>
            </a:r>
            <a:r>
              <a:rPr lang="en-US" dirty="0">
                <a:solidFill>
                  <a:schemeClr val="accent3">
                    <a:lumMod val="75000"/>
                  </a:schemeClr>
                </a:solidFill>
                <a:latin typeface="Helvetica" panose="020B0604020202020204" pitchFamily="34" charset="0"/>
                <a:cs typeface="Helvetica" panose="020B0604020202020204" pitchFamily="34" charset="0"/>
              </a:rPr>
              <a:t> tunnel is sized to </a:t>
            </a:r>
            <a:r>
              <a:rPr lang="en-US" dirty="0" err="1">
                <a:solidFill>
                  <a:schemeClr val="accent3">
                    <a:lumMod val="75000"/>
                  </a:schemeClr>
                </a:solidFill>
                <a:latin typeface="Helvetica" panose="020B0604020202020204" pitchFamily="34" charset="0"/>
                <a:cs typeface="Helvetica" panose="020B0604020202020204" pitchFamily="34" charset="0"/>
              </a:rPr>
              <a:t>accomodate</a:t>
            </a:r>
            <a:r>
              <a:rPr lang="en-US" dirty="0">
                <a:solidFill>
                  <a:schemeClr val="accent3">
                    <a:lumMod val="75000"/>
                  </a:schemeClr>
                </a:solidFill>
                <a:latin typeface="Helvetica" panose="020B0604020202020204" pitchFamily="34" charset="0"/>
                <a:cs typeface="Helvetica" panose="020B0604020202020204" pitchFamily="34" charset="0"/>
              </a:rPr>
              <a:t> 2 additional HB CMs.</a:t>
            </a:r>
          </a:p>
          <a:p>
            <a:pPr marL="800100" lvl="1" indent="-342900">
              <a:spcBef>
                <a:spcPts val="300"/>
              </a:spcBef>
              <a:spcAft>
                <a:spcPts val="0"/>
              </a:spcAft>
              <a:buAutoNum type="alphaLcPeriod" startAt="2"/>
            </a:pPr>
            <a:r>
              <a:rPr lang="en-US" dirty="0">
                <a:solidFill>
                  <a:srgbClr val="000000"/>
                </a:solidFill>
                <a:latin typeface="Helvetica" panose="020B0604020202020204" pitchFamily="34" charset="0"/>
                <a:cs typeface="Helvetica" panose="020B0604020202020204" pitchFamily="34" charset="0"/>
              </a:rPr>
              <a:t>Scheduling </a:t>
            </a:r>
          </a:p>
          <a:p>
            <a:pPr lvl="2">
              <a:spcBef>
                <a:spcPts val="300"/>
              </a:spcBef>
              <a:spcAft>
                <a:spcPts val="0"/>
              </a:spcAft>
            </a:pPr>
            <a:r>
              <a:rPr lang="en-US" dirty="0">
                <a:solidFill>
                  <a:schemeClr val="accent3">
                    <a:lumMod val="75000"/>
                  </a:schemeClr>
                </a:solidFill>
                <a:latin typeface="Helvetica" panose="020B0604020202020204" pitchFamily="34" charset="0"/>
                <a:cs typeface="Helvetica" panose="020B0604020202020204" pitchFamily="34" charset="0"/>
              </a:rPr>
              <a:t>CM maintenance/repair done during normal accelerator shutdown periods</a:t>
            </a:r>
          </a:p>
          <a:p>
            <a:pPr marL="800100" lvl="1" indent="-342900">
              <a:spcBef>
                <a:spcPts val="300"/>
              </a:spcBef>
              <a:spcAft>
                <a:spcPts val="0"/>
              </a:spcAft>
              <a:buAutoNum type="alphaLcPeriod" startAt="3"/>
            </a:pPr>
            <a:r>
              <a:rPr lang="en-US" dirty="0">
                <a:solidFill>
                  <a:srgbClr val="000000"/>
                </a:solidFill>
                <a:latin typeface="Helvetica" panose="020B0604020202020204" pitchFamily="34" charset="0"/>
                <a:cs typeface="Helvetica" panose="020B0604020202020204" pitchFamily="34" charset="0"/>
              </a:rPr>
              <a:t>Isolation of a warm area of the </a:t>
            </a:r>
            <a:r>
              <a:rPr lang="en-US" dirty="0" err="1">
                <a:solidFill>
                  <a:srgbClr val="000000"/>
                </a:solidFill>
                <a:latin typeface="Helvetica" panose="020B0604020202020204" pitchFamily="34" charset="0"/>
                <a:cs typeface="Helvetica" panose="020B0604020202020204" pitchFamily="34" charset="0"/>
              </a:rPr>
              <a:t>Linac</a:t>
            </a:r>
            <a:r>
              <a:rPr lang="en-US" dirty="0">
                <a:solidFill>
                  <a:srgbClr val="000000"/>
                </a:solidFill>
                <a:latin typeface="Helvetica" panose="020B0604020202020204" pitchFamily="34" charset="0"/>
                <a:cs typeface="Helvetica" panose="020B0604020202020204" pitchFamily="34" charset="0"/>
              </a:rPr>
              <a:t> (</a:t>
            </a:r>
            <a:r>
              <a:rPr lang="en-US" dirty="0" err="1">
                <a:solidFill>
                  <a:srgbClr val="000000"/>
                </a:solidFill>
                <a:latin typeface="Helvetica" panose="020B0604020202020204" pitchFamily="34" charset="0"/>
                <a:cs typeface="Helvetica" panose="020B0604020202020204" pitchFamily="34" charset="0"/>
              </a:rPr>
              <a:t>eg.</a:t>
            </a:r>
            <a:r>
              <a:rPr lang="en-US" dirty="0">
                <a:solidFill>
                  <a:srgbClr val="000000"/>
                </a:solidFill>
                <a:latin typeface="Helvetica" panose="020B0604020202020204" pitchFamily="34" charset="0"/>
                <a:cs typeface="Helvetica" panose="020B0604020202020204" pitchFamily="34" charset="0"/>
              </a:rPr>
              <a:t> CM) </a:t>
            </a:r>
          </a:p>
          <a:p>
            <a:pPr lvl="2">
              <a:spcBef>
                <a:spcPts val="300"/>
              </a:spcBef>
              <a:spcAft>
                <a:spcPts val="0"/>
              </a:spcAft>
            </a:pPr>
            <a:r>
              <a:rPr lang="en-US" dirty="0">
                <a:solidFill>
                  <a:schemeClr val="accent3">
                    <a:lumMod val="75000"/>
                  </a:schemeClr>
                </a:solidFill>
                <a:latin typeface="Helvetica" panose="020B0604020202020204" pitchFamily="34" charset="0"/>
                <a:cs typeface="Helvetica" panose="020B0604020202020204" pitchFamily="34" charset="0"/>
              </a:rPr>
              <a:t>CMs are designed to be individually warmed up if needed (U-tubes, gate valves). Whether one can pass beam through a warm CM is another issue (focusing elements in warm HWR/SSR module(s) non-functional)</a:t>
            </a:r>
          </a:p>
          <a:p>
            <a:pPr>
              <a:spcBef>
                <a:spcPts val="300"/>
              </a:spcBef>
              <a:spcAft>
                <a:spcPts val="0"/>
              </a:spcAft>
            </a:pPr>
            <a:endParaRPr lang="en-US" sz="1400" dirty="0">
              <a:solidFill>
                <a:schemeClr val="accent6">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7538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3"/>
            <a:ext cx="7519594" cy="242875"/>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572558" y="230547"/>
            <a:ext cx="8686800" cy="427877"/>
          </a:xfrm>
        </p:spPr>
        <p:txBody>
          <a:bodyPr/>
          <a:lstStyle/>
          <a:p>
            <a:r>
              <a:rPr lang="en-US" dirty="0"/>
              <a:t>Specific Questions for SRF - 3</a:t>
            </a:r>
          </a:p>
        </p:txBody>
      </p:sp>
      <p:sp>
        <p:nvSpPr>
          <p:cNvPr id="3" name="Rectangle 2">
            <a:extLst>
              <a:ext uri="{FF2B5EF4-FFF2-40B4-BE49-F238E27FC236}">
                <a16:creationId xmlns:a16="http://schemas.microsoft.com/office/drawing/2014/main" id="{51962AA0-E80D-4953-9C98-494FDFD9A88F}"/>
              </a:ext>
            </a:extLst>
          </p:cNvPr>
          <p:cNvSpPr/>
          <p:nvPr/>
        </p:nvSpPr>
        <p:spPr>
          <a:xfrm>
            <a:off x="466068" y="725312"/>
            <a:ext cx="10123714" cy="5438819"/>
          </a:xfrm>
          <a:prstGeom prst="rect">
            <a:avLst/>
          </a:prstGeom>
        </p:spPr>
        <p:txBody>
          <a:bodyPr wrap="square">
            <a:noAutofit/>
          </a:bodyPr>
          <a:lstStyle/>
          <a:p>
            <a:pPr marL="461963" indent="-461963">
              <a:spcBef>
                <a:spcPts val="300"/>
              </a:spcBef>
              <a:spcAft>
                <a:spcPts val="0"/>
              </a:spcAft>
            </a:pPr>
            <a:r>
              <a:rPr lang="en-US" sz="2200" dirty="0">
                <a:solidFill>
                  <a:srgbClr val="000000"/>
                </a:solidFill>
                <a:latin typeface="Helvetica" panose="020B0604020202020204" pitchFamily="34" charset="0"/>
                <a:cs typeface="Helvetica" panose="020B0604020202020204" pitchFamily="34" charset="0"/>
              </a:rPr>
              <a:t>4.	Critical interfaces with other systems required for non-interrupted operations.  </a:t>
            </a:r>
          </a:p>
          <a:p>
            <a:pPr marL="800100" lvl="1" indent="-342900">
              <a:spcBef>
                <a:spcPts val="300"/>
              </a:spcBef>
              <a:spcAft>
                <a:spcPts val="0"/>
              </a:spcAft>
              <a:buAutoNum type="alphaLcPeriod"/>
            </a:pPr>
            <a:r>
              <a:rPr lang="en-US" sz="2200" dirty="0" err="1">
                <a:solidFill>
                  <a:srgbClr val="000000"/>
                </a:solidFill>
                <a:latin typeface="Helvetica" panose="020B0604020202020204" pitchFamily="34" charset="0"/>
                <a:cs typeface="Helvetica" panose="020B0604020202020204" pitchFamily="34" charset="0"/>
              </a:rPr>
              <a:t>Cryo</a:t>
            </a:r>
            <a:r>
              <a:rPr lang="en-US" sz="2200" dirty="0">
                <a:solidFill>
                  <a:srgbClr val="000000"/>
                </a:solidFill>
                <a:latin typeface="Helvetica" panose="020B0604020202020204" pitchFamily="34" charset="0"/>
                <a:cs typeface="Helvetica" panose="020B0604020202020204" pitchFamily="34" charset="0"/>
              </a:rPr>
              <a:t> plant and CDS - for how long can they be shutdown without temperature growth </a:t>
            </a:r>
          </a:p>
          <a:p>
            <a:pPr lvl="2">
              <a:spcBef>
                <a:spcPts val="300"/>
              </a:spcBef>
              <a:spcAft>
                <a:spcPts val="0"/>
              </a:spcAft>
            </a:pPr>
            <a:r>
              <a:rPr lang="en-US" sz="2200" dirty="0" err="1">
                <a:solidFill>
                  <a:schemeClr val="accent3">
                    <a:lumMod val="75000"/>
                  </a:schemeClr>
                </a:solidFill>
                <a:latin typeface="Helvetica" panose="020B0604020202020204" pitchFamily="34" charset="0"/>
                <a:cs typeface="Helvetica" panose="020B0604020202020204" pitchFamily="34" charset="0"/>
              </a:rPr>
              <a:t>Cryo</a:t>
            </a:r>
            <a:r>
              <a:rPr lang="en-US" sz="2200" dirty="0">
                <a:solidFill>
                  <a:schemeClr val="accent3">
                    <a:lumMod val="75000"/>
                  </a:schemeClr>
                </a:solidFill>
                <a:latin typeface="Helvetica" panose="020B0604020202020204" pitchFamily="34" charset="0"/>
                <a:cs typeface="Helvetica" panose="020B0604020202020204" pitchFamily="34" charset="0"/>
              </a:rPr>
              <a:t> to answer. Generally less than a day before </a:t>
            </a:r>
            <a:r>
              <a:rPr lang="en-US" sz="2200" dirty="0" err="1">
                <a:solidFill>
                  <a:schemeClr val="accent3">
                    <a:lumMod val="75000"/>
                  </a:schemeClr>
                </a:solidFill>
                <a:latin typeface="Helvetica" panose="020B0604020202020204" pitchFamily="34" charset="0"/>
                <a:cs typeface="Helvetica" panose="020B0604020202020204" pitchFamily="34" charset="0"/>
              </a:rPr>
              <a:t>LHe</a:t>
            </a:r>
            <a:r>
              <a:rPr lang="en-US" sz="2200" dirty="0">
                <a:solidFill>
                  <a:schemeClr val="accent3">
                    <a:lumMod val="75000"/>
                  </a:schemeClr>
                </a:solidFill>
                <a:latin typeface="Helvetica" panose="020B0604020202020204" pitchFamily="34" charset="0"/>
                <a:cs typeface="Helvetica" panose="020B0604020202020204" pitchFamily="34" charset="0"/>
              </a:rPr>
              <a:t> inventory is lost and cavity temps exceed T</a:t>
            </a:r>
            <a:r>
              <a:rPr lang="en-US" sz="2200" baseline="-25000" dirty="0">
                <a:solidFill>
                  <a:schemeClr val="accent3">
                    <a:lumMod val="75000"/>
                  </a:schemeClr>
                </a:solidFill>
                <a:latin typeface="Helvetica" panose="020B0604020202020204" pitchFamily="34" charset="0"/>
                <a:cs typeface="Helvetica" panose="020B0604020202020204" pitchFamily="34" charset="0"/>
              </a:rPr>
              <a:t>c</a:t>
            </a:r>
            <a:r>
              <a:rPr lang="en-US" sz="2200" dirty="0">
                <a:solidFill>
                  <a:schemeClr val="accent3">
                    <a:lumMod val="75000"/>
                  </a:schemeClr>
                </a:solidFill>
                <a:latin typeface="Helvetica" panose="020B0604020202020204" pitchFamily="34" charset="0"/>
                <a:cs typeface="Helvetica" panose="020B0604020202020204" pitchFamily="34" charset="0"/>
              </a:rPr>
              <a:t>.</a:t>
            </a:r>
          </a:p>
          <a:p>
            <a:pPr marL="800100" lvl="1" indent="-342900">
              <a:spcBef>
                <a:spcPts val="300"/>
              </a:spcBef>
              <a:spcAft>
                <a:spcPts val="0"/>
              </a:spcAft>
              <a:buAutoNum type="alphaLcPeriod" startAt="2"/>
            </a:pPr>
            <a:r>
              <a:rPr lang="en-US" sz="2200" dirty="0">
                <a:solidFill>
                  <a:srgbClr val="000000"/>
                </a:solidFill>
                <a:latin typeface="Helvetica" panose="020B0604020202020204" pitchFamily="34" charset="0"/>
                <a:cs typeface="Helvetica" panose="020B0604020202020204" pitchFamily="34" charset="0"/>
              </a:rPr>
              <a:t>Vacuum - does the system allow segregation of cryomodules and localization of problems - for example warming up only one cryomodule </a:t>
            </a:r>
          </a:p>
          <a:p>
            <a:pPr lvl="2">
              <a:spcBef>
                <a:spcPts val="300"/>
              </a:spcBef>
              <a:spcAft>
                <a:spcPts val="0"/>
              </a:spcAft>
            </a:pPr>
            <a:r>
              <a:rPr lang="en-US" sz="2200" dirty="0">
                <a:solidFill>
                  <a:schemeClr val="accent3">
                    <a:lumMod val="75000"/>
                  </a:schemeClr>
                </a:solidFill>
                <a:latin typeface="Helvetica" panose="020B0604020202020204" pitchFamily="34" charset="0"/>
                <a:cs typeface="Helvetica" panose="020B0604020202020204" pitchFamily="34" charset="0"/>
              </a:rPr>
              <a:t>Yes, beamline GVs, U-tubes provide this functionality.</a:t>
            </a:r>
          </a:p>
          <a:p>
            <a:pPr marL="800100" lvl="1" indent="-342900">
              <a:spcBef>
                <a:spcPts val="300"/>
              </a:spcBef>
              <a:spcAft>
                <a:spcPts val="0"/>
              </a:spcAft>
              <a:buAutoNum type="alphaLcPeriod" startAt="3"/>
            </a:pPr>
            <a:r>
              <a:rPr lang="en-US" sz="2200" dirty="0">
                <a:solidFill>
                  <a:srgbClr val="000000"/>
                </a:solidFill>
                <a:latin typeface="Helvetica" panose="020B0604020202020204" pitchFamily="34" charset="0"/>
                <a:cs typeface="Helvetica" panose="020B0604020202020204" pitchFamily="34" charset="0"/>
              </a:rPr>
              <a:t>Lab utilities and infrastructure: water, electrical, air for valves</a:t>
            </a:r>
          </a:p>
          <a:p>
            <a:pPr lvl="2">
              <a:spcBef>
                <a:spcPts val="300"/>
              </a:spcBef>
              <a:spcAft>
                <a:spcPts val="0"/>
              </a:spcAft>
            </a:pPr>
            <a:r>
              <a:rPr lang="en-US" sz="2200" dirty="0">
                <a:solidFill>
                  <a:schemeClr val="accent3">
                    <a:lumMod val="75000"/>
                  </a:schemeClr>
                </a:solidFill>
                <a:latin typeface="Helvetica" panose="020B0604020202020204" pitchFamily="34" charset="0"/>
                <a:cs typeface="Helvetica" panose="020B0604020202020204" pitchFamily="34" charset="0"/>
              </a:rPr>
              <a:t>Loss of any of air, water, AC power renders CMs inoperable. Air affects control of valves and coupler cooling. Water affects RF amplifiers. AC power affects everything.  </a:t>
            </a:r>
          </a:p>
          <a:p>
            <a:pPr marL="914400" lvl="1" indent="-457200">
              <a:spcBef>
                <a:spcPts val="300"/>
              </a:spcBef>
              <a:spcAft>
                <a:spcPts val="0"/>
              </a:spcAft>
              <a:buAutoNum type="alphaLcPeriod" startAt="4"/>
            </a:pPr>
            <a:r>
              <a:rPr lang="en-US" sz="2200" dirty="0">
                <a:solidFill>
                  <a:srgbClr val="000000"/>
                </a:solidFill>
                <a:latin typeface="Helvetica" panose="020B0604020202020204" pitchFamily="34" charset="0"/>
                <a:cs typeface="Helvetica" panose="020B0604020202020204" pitchFamily="34" charset="0"/>
              </a:rPr>
              <a:t>Controls: control system - is it required to operate the </a:t>
            </a:r>
            <a:r>
              <a:rPr lang="en-US" sz="2200" dirty="0" err="1">
                <a:solidFill>
                  <a:srgbClr val="000000"/>
                </a:solidFill>
                <a:latin typeface="Helvetica" panose="020B0604020202020204" pitchFamily="34" charset="0"/>
                <a:cs typeface="Helvetica" panose="020B0604020202020204" pitchFamily="34" charset="0"/>
              </a:rPr>
              <a:t>Linac</a:t>
            </a:r>
            <a:endParaRPr lang="en-US" sz="2200" dirty="0">
              <a:solidFill>
                <a:srgbClr val="000000"/>
              </a:solidFill>
              <a:latin typeface="Helvetica" panose="020B0604020202020204" pitchFamily="34" charset="0"/>
              <a:cs typeface="Helvetica" panose="020B0604020202020204" pitchFamily="34" charset="0"/>
            </a:endParaRPr>
          </a:p>
          <a:p>
            <a:pPr lvl="2">
              <a:spcBef>
                <a:spcPts val="300"/>
              </a:spcBef>
              <a:spcAft>
                <a:spcPts val="0"/>
              </a:spcAft>
            </a:pPr>
            <a:r>
              <a:rPr lang="en-US" sz="2200" dirty="0">
                <a:solidFill>
                  <a:schemeClr val="accent3">
                    <a:lumMod val="75000"/>
                  </a:schemeClr>
                </a:solidFill>
                <a:latin typeface="Helvetica" panose="020B0604020202020204" pitchFamily="34" charset="0"/>
                <a:cs typeface="Helvetica" panose="020B0604020202020204" pitchFamily="34" charset="0"/>
              </a:rPr>
              <a:t>Yes. </a:t>
            </a:r>
          </a:p>
        </p:txBody>
      </p:sp>
    </p:spTree>
    <p:extLst>
      <p:ext uri="{BB962C8B-B14F-4D97-AF65-F5344CB8AC3E}">
        <p14:creationId xmlns:p14="http://schemas.microsoft.com/office/powerpoint/2010/main" val="65859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3"/>
            <a:ext cx="7519594" cy="242875"/>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572558" y="230547"/>
            <a:ext cx="8686800" cy="427877"/>
          </a:xfrm>
        </p:spPr>
        <p:txBody>
          <a:bodyPr/>
          <a:lstStyle/>
          <a:p>
            <a:r>
              <a:rPr lang="en-US" dirty="0"/>
              <a:t>Specific Questions for SRF - 4</a:t>
            </a:r>
          </a:p>
        </p:txBody>
      </p:sp>
      <p:sp>
        <p:nvSpPr>
          <p:cNvPr id="3" name="Rectangle 2">
            <a:extLst>
              <a:ext uri="{FF2B5EF4-FFF2-40B4-BE49-F238E27FC236}">
                <a16:creationId xmlns:a16="http://schemas.microsoft.com/office/drawing/2014/main" id="{51962AA0-E80D-4953-9C98-494FDFD9A88F}"/>
              </a:ext>
            </a:extLst>
          </p:cNvPr>
          <p:cNvSpPr/>
          <p:nvPr/>
        </p:nvSpPr>
        <p:spPr>
          <a:xfrm>
            <a:off x="466068" y="725312"/>
            <a:ext cx="10123714" cy="5438819"/>
          </a:xfrm>
          <a:prstGeom prst="rect">
            <a:avLst/>
          </a:prstGeom>
        </p:spPr>
        <p:txBody>
          <a:bodyPr wrap="square">
            <a:noAutofit/>
          </a:bodyPr>
          <a:lstStyle/>
          <a:p>
            <a:pPr marL="461963" indent="-461963">
              <a:spcBef>
                <a:spcPts val="300"/>
              </a:spcBef>
              <a:spcAft>
                <a:spcPts val="0"/>
              </a:spcAft>
            </a:pPr>
            <a:r>
              <a:rPr lang="en-US" dirty="0">
                <a:solidFill>
                  <a:srgbClr val="000000"/>
                </a:solidFill>
                <a:latin typeface="Helvetica" panose="020B0604020202020204" pitchFamily="34" charset="0"/>
                <a:cs typeface="Helvetica" panose="020B0604020202020204" pitchFamily="34" charset="0"/>
              </a:rPr>
              <a:t>5.  </a:t>
            </a:r>
            <a:r>
              <a:rPr lang="en-US" sz="2200" dirty="0">
                <a:solidFill>
                  <a:srgbClr val="000000"/>
                </a:solidFill>
                <a:latin typeface="Helvetica" panose="020B0604020202020204" pitchFamily="34" charset="0"/>
                <a:cs typeface="Helvetica" panose="020B0604020202020204" pitchFamily="34" charset="0"/>
              </a:rPr>
              <a:t>Expected availability of the </a:t>
            </a:r>
            <a:r>
              <a:rPr lang="en-US" sz="2200" dirty="0" err="1">
                <a:solidFill>
                  <a:srgbClr val="000000"/>
                </a:solidFill>
                <a:latin typeface="Helvetica" panose="020B0604020202020204" pitchFamily="34" charset="0"/>
                <a:cs typeface="Helvetica" panose="020B0604020202020204" pitchFamily="34" charset="0"/>
              </a:rPr>
              <a:t>Linac</a:t>
            </a:r>
            <a:r>
              <a:rPr lang="en-US" sz="2200" dirty="0">
                <a:solidFill>
                  <a:srgbClr val="000000"/>
                </a:solidFill>
                <a:latin typeface="Helvetica" panose="020B0604020202020204" pitchFamily="34" charset="0"/>
                <a:cs typeface="Helvetica" panose="020B0604020202020204" pitchFamily="34" charset="0"/>
              </a:rPr>
              <a:t> system during operations (not including maintenance downtime)</a:t>
            </a:r>
          </a:p>
          <a:p>
            <a:pPr lvl="1">
              <a:spcBef>
                <a:spcPts val="300"/>
              </a:spcBef>
              <a:spcAft>
                <a:spcPts val="0"/>
              </a:spcAft>
            </a:pPr>
            <a:r>
              <a:rPr lang="en-US" sz="2200" dirty="0">
                <a:solidFill>
                  <a:schemeClr val="accent3">
                    <a:lumMod val="75000"/>
                  </a:schemeClr>
                </a:solidFill>
                <a:latin typeface="Helvetica" panose="020B0604020202020204" pitchFamily="34" charset="0"/>
                <a:cs typeface="Helvetica" panose="020B0604020202020204" pitchFamily="34" charset="0"/>
              </a:rPr>
              <a:t>Not determined by SRF/</a:t>
            </a:r>
            <a:r>
              <a:rPr lang="en-US" sz="2200" dirty="0" err="1">
                <a:solidFill>
                  <a:schemeClr val="accent3">
                    <a:lumMod val="75000"/>
                  </a:schemeClr>
                </a:solidFill>
                <a:latin typeface="Helvetica" panose="020B0604020202020204" pitchFamily="34" charset="0"/>
                <a:cs typeface="Helvetica" panose="020B0604020202020204" pitchFamily="34" charset="0"/>
              </a:rPr>
              <a:t>Cryo</a:t>
            </a:r>
            <a:r>
              <a:rPr lang="en-US" sz="2200" dirty="0">
                <a:solidFill>
                  <a:schemeClr val="accent3">
                    <a:lumMod val="75000"/>
                  </a:schemeClr>
                </a:solidFill>
                <a:latin typeface="Helvetica" panose="020B0604020202020204" pitchFamily="34" charset="0"/>
                <a:cs typeface="Helvetica" panose="020B0604020202020204" pitchFamily="34" charset="0"/>
              </a:rPr>
              <a:t>. It is a “global” answer. CMs are designed for continuous operation, w/o “trips”. This can change over time if, e.g., FE becomes more prevalent. </a:t>
            </a:r>
          </a:p>
          <a:p>
            <a:pPr marL="457200" indent="-457200">
              <a:spcBef>
                <a:spcPts val="300"/>
              </a:spcBef>
              <a:spcAft>
                <a:spcPts val="0"/>
              </a:spcAft>
              <a:buFont typeface="+mj-lt"/>
              <a:buAutoNum type="arabicPeriod" startAt="6"/>
            </a:pPr>
            <a:r>
              <a:rPr lang="en-US" sz="2200" dirty="0">
                <a:solidFill>
                  <a:srgbClr val="000000"/>
                </a:solidFill>
                <a:latin typeface="Helvetica" panose="020B0604020202020204" pitchFamily="34" charset="0"/>
                <a:cs typeface="Helvetica" panose="020B0604020202020204" pitchFamily="34" charset="0"/>
              </a:rPr>
              <a:t>Typical expected issues and sources of downtime </a:t>
            </a:r>
          </a:p>
          <a:p>
            <a:pPr lvl="1">
              <a:spcBef>
                <a:spcPts val="300"/>
              </a:spcBef>
              <a:spcAft>
                <a:spcPts val="0"/>
              </a:spcAft>
            </a:pPr>
            <a:r>
              <a:rPr lang="en-US" sz="2200" dirty="0">
                <a:solidFill>
                  <a:schemeClr val="accent3">
                    <a:lumMod val="75000"/>
                  </a:schemeClr>
                </a:solidFill>
                <a:latin typeface="Helvetica" panose="020B0604020202020204" pitchFamily="34" charset="0"/>
                <a:cs typeface="Helvetica" panose="020B0604020202020204" pitchFamily="34" charset="0"/>
              </a:rPr>
              <a:t>See earlier part of talk. </a:t>
            </a:r>
          </a:p>
          <a:p>
            <a:pPr marL="457200" indent="-457200">
              <a:spcBef>
                <a:spcPts val="300"/>
              </a:spcBef>
              <a:spcAft>
                <a:spcPts val="0"/>
              </a:spcAft>
              <a:buFont typeface="+mj-lt"/>
              <a:buAutoNum type="arabicPeriod" startAt="6"/>
            </a:pPr>
            <a:r>
              <a:rPr lang="en-US" sz="2200" dirty="0">
                <a:solidFill>
                  <a:srgbClr val="000000"/>
                </a:solidFill>
                <a:latin typeface="Helvetica" panose="020B0604020202020204" pitchFamily="34" charset="0"/>
                <a:cs typeface="Helvetica" panose="020B0604020202020204" pitchFamily="34" charset="0"/>
              </a:rPr>
              <a:t>Do all cryomodules have burst disks on the beam line or do some of cryomodules rely on RT to include burst discs. In the latter case, what is the plan to service SRF/vacuum components. </a:t>
            </a:r>
          </a:p>
          <a:p>
            <a:pPr lvl="1">
              <a:spcBef>
                <a:spcPts val="300"/>
              </a:spcBef>
              <a:spcAft>
                <a:spcPts val="0"/>
              </a:spcAft>
            </a:pPr>
            <a:r>
              <a:rPr lang="en-US" sz="2200" dirty="0">
                <a:solidFill>
                  <a:schemeClr val="accent3">
                    <a:lumMod val="75000"/>
                  </a:schemeClr>
                </a:solidFill>
                <a:latin typeface="Helvetica" panose="020B0604020202020204" pitchFamily="34" charset="0"/>
                <a:cs typeface="Helvetica" panose="020B0604020202020204" pitchFamily="34" charset="0"/>
              </a:rPr>
              <a:t>HWR has one (and any “spare” HWR will also), SSR1 </a:t>
            </a:r>
            <a:r>
              <a:rPr lang="en-US" sz="2200" dirty="0" err="1">
                <a:solidFill>
                  <a:schemeClr val="accent3">
                    <a:lumMod val="75000"/>
                  </a:schemeClr>
                </a:solidFill>
                <a:latin typeface="Helvetica" panose="020B0604020202020204" pitchFamily="34" charset="0"/>
                <a:cs typeface="Helvetica" panose="020B0604020202020204" pitchFamily="34" charset="0"/>
              </a:rPr>
              <a:t>pCM</a:t>
            </a:r>
            <a:r>
              <a:rPr lang="en-US" sz="2200" dirty="0">
                <a:solidFill>
                  <a:schemeClr val="accent3">
                    <a:lumMod val="75000"/>
                  </a:schemeClr>
                </a:solidFill>
                <a:latin typeface="Helvetica" panose="020B0604020202020204" pitchFamily="34" charset="0"/>
                <a:cs typeface="Helvetica" panose="020B0604020202020204" pitchFamily="34" charset="0"/>
              </a:rPr>
              <a:t> does not. Other SSR/650 CMs will have burst disks, with an isolation valve between BD and beamline vacuum. Burst disks will need to be replaced at ~10 year intervals.</a:t>
            </a:r>
          </a:p>
        </p:txBody>
      </p:sp>
    </p:spTree>
    <p:extLst>
      <p:ext uri="{BB962C8B-B14F-4D97-AF65-F5344CB8AC3E}">
        <p14:creationId xmlns:p14="http://schemas.microsoft.com/office/powerpoint/2010/main" val="513556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3"/>
            <a:ext cx="7519594" cy="242875"/>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572558" y="230547"/>
            <a:ext cx="8686800" cy="427877"/>
          </a:xfrm>
        </p:spPr>
        <p:txBody>
          <a:bodyPr/>
          <a:lstStyle/>
          <a:p>
            <a:r>
              <a:rPr lang="en-US" dirty="0"/>
              <a:t>Charge Question #3</a:t>
            </a:r>
          </a:p>
        </p:txBody>
      </p:sp>
      <p:sp>
        <p:nvSpPr>
          <p:cNvPr id="3" name="Rectangle 2">
            <a:extLst>
              <a:ext uri="{FF2B5EF4-FFF2-40B4-BE49-F238E27FC236}">
                <a16:creationId xmlns:a16="http://schemas.microsoft.com/office/drawing/2014/main" id="{51962AA0-E80D-4953-9C98-494FDFD9A88F}"/>
              </a:ext>
            </a:extLst>
          </p:cNvPr>
          <p:cNvSpPr/>
          <p:nvPr/>
        </p:nvSpPr>
        <p:spPr>
          <a:xfrm>
            <a:off x="466068" y="725312"/>
            <a:ext cx="10123714" cy="5438819"/>
          </a:xfrm>
          <a:prstGeom prst="rect">
            <a:avLst/>
          </a:prstGeom>
        </p:spPr>
        <p:txBody>
          <a:bodyPr wrap="square">
            <a:noAutofit/>
          </a:bodyPr>
          <a:lstStyle/>
          <a:p>
            <a:pPr marL="461963" indent="-461963">
              <a:spcBef>
                <a:spcPts val="300"/>
              </a:spcBef>
              <a:spcAft>
                <a:spcPts val="0"/>
              </a:spcAft>
              <a:buFont typeface="+mj-lt"/>
              <a:buAutoNum type="arabicPeriod" startAt="3"/>
            </a:pPr>
            <a:r>
              <a:rPr lang="en-US" dirty="0">
                <a:solidFill>
                  <a:srgbClr val="000000"/>
                </a:solidFill>
                <a:latin typeface="Helvetica" panose="020B0604020202020204" pitchFamily="34" charset="0"/>
                <a:cs typeface="Helvetica" panose="020B0604020202020204" pitchFamily="34" charset="0"/>
              </a:rPr>
              <a:t>Identify the interfaces between the AC, Lab infrastructure and PIP-II. What are the expectations for maintenance and operation? </a:t>
            </a:r>
          </a:p>
          <a:p>
            <a:pPr marL="461963" indent="-461963">
              <a:spcBef>
                <a:spcPts val="300"/>
              </a:spcBef>
              <a:spcAft>
                <a:spcPts val="0"/>
              </a:spcAft>
              <a:buFont typeface="Arial" panose="020B0604020202020204" pitchFamily="34" charset="0"/>
              <a:buChar char="•"/>
            </a:pPr>
            <a:endParaRPr lang="en-US" sz="2200" dirty="0">
              <a:solidFill>
                <a:schemeClr val="tx1">
                  <a:lumMod val="60000"/>
                  <a:lumOff val="40000"/>
                </a:schemeClr>
              </a:solidFill>
              <a:latin typeface="Helvetica" panose="020B0604020202020204" pitchFamily="34" charset="0"/>
              <a:cs typeface="Helvetica" panose="020B0604020202020204" pitchFamily="34" charset="0"/>
            </a:endParaRPr>
          </a:p>
          <a:p>
            <a:pPr marL="342900" indent="-342900">
              <a:spcBef>
                <a:spcPts val="300"/>
              </a:spcBef>
              <a:spcAft>
                <a:spcPts val="0"/>
              </a:spcAft>
              <a:buFont typeface="Arial" panose="020B0604020202020204" pitchFamily="34" charset="0"/>
              <a:buChar char="•"/>
            </a:pPr>
            <a:r>
              <a:rPr lang="en-US" dirty="0">
                <a:solidFill>
                  <a:schemeClr val="tx1">
                    <a:lumMod val="60000"/>
                    <a:lumOff val="40000"/>
                  </a:schemeClr>
                </a:solidFill>
                <a:latin typeface="Helvetica" panose="020B0604020202020204" pitchFamily="34" charset="0"/>
                <a:cs typeface="Helvetica" panose="020B0604020202020204" pitchFamily="34" charset="0"/>
              </a:rPr>
              <a:t>FNAL has little experience so far in commissioning, operating, and maintaining a large SRF-based </a:t>
            </a:r>
            <a:r>
              <a:rPr lang="en-US" dirty="0" err="1">
                <a:solidFill>
                  <a:schemeClr val="tx1">
                    <a:lumMod val="60000"/>
                    <a:lumOff val="40000"/>
                  </a:schemeClr>
                </a:solidFill>
                <a:latin typeface="Helvetica" panose="020B0604020202020204" pitchFamily="34" charset="0"/>
                <a:cs typeface="Helvetica" panose="020B0604020202020204" pitchFamily="34" charset="0"/>
              </a:rPr>
              <a:t>Linac</a:t>
            </a:r>
            <a:r>
              <a:rPr lang="en-US" dirty="0">
                <a:solidFill>
                  <a:schemeClr val="tx1">
                    <a:lumMod val="60000"/>
                    <a:lumOff val="40000"/>
                  </a:schemeClr>
                </a:solidFill>
                <a:latin typeface="Helvetica" panose="020B0604020202020204" pitchFamily="34" charset="0"/>
                <a:cs typeface="Helvetica" panose="020B0604020202020204" pitchFamily="34" charset="0"/>
              </a:rPr>
              <a:t>. </a:t>
            </a:r>
          </a:p>
          <a:p>
            <a:pPr marL="342900" indent="-342900">
              <a:spcBef>
                <a:spcPts val="300"/>
              </a:spcBef>
              <a:spcAft>
                <a:spcPts val="0"/>
              </a:spcAft>
              <a:buFont typeface="Arial" panose="020B0604020202020204" pitchFamily="34" charset="0"/>
              <a:buChar char="•"/>
            </a:pPr>
            <a:r>
              <a:rPr lang="en-US" dirty="0">
                <a:solidFill>
                  <a:schemeClr val="tx1">
                    <a:lumMod val="60000"/>
                    <a:lumOff val="40000"/>
                  </a:schemeClr>
                </a:solidFill>
                <a:latin typeface="Helvetica" panose="020B0604020202020204" pitchFamily="34" charset="0"/>
                <a:cs typeface="Helvetica" panose="020B0604020202020204" pitchFamily="34" charset="0"/>
              </a:rPr>
              <a:t>Testing of CMs at PIP2IT will provide the only real experience base for operators, accelerator physicists, and SRF practitioners. Leverage this.</a:t>
            </a:r>
          </a:p>
          <a:p>
            <a:pPr marL="342900" indent="-342900">
              <a:spcBef>
                <a:spcPts val="300"/>
              </a:spcBef>
              <a:spcAft>
                <a:spcPts val="0"/>
              </a:spcAft>
              <a:buFont typeface="Arial" panose="020B0604020202020204" pitchFamily="34" charset="0"/>
              <a:buChar char="•"/>
            </a:pPr>
            <a:r>
              <a:rPr lang="en-US" dirty="0">
                <a:solidFill>
                  <a:schemeClr val="tx1">
                    <a:lumMod val="60000"/>
                    <a:lumOff val="40000"/>
                  </a:schemeClr>
                </a:solidFill>
                <a:latin typeface="Helvetica" panose="020B0604020202020204" pitchFamily="34" charset="0"/>
                <a:cs typeface="Helvetica" panose="020B0604020202020204" pitchFamily="34" charset="0"/>
              </a:rPr>
              <a:t>FNAL should form a group to support SRF </a:t>
            </a:r>
            <a:r>
              <a:rPr lang="en-US" dirty="0" err="1">
                <a:solidFill>
                  <a:schemeClr val="tx1">
                    <a:lumMod val="60000"/>
                    <a:lumOff val="40000"/>
                  </a:schemeClr>
                </a:solidFill>
                <a:latin typeface="Helvetica" panose="020B0604020202020204" pitchFamily="34" charset="0"/>
                <a:cs typeface="Helvetica" panose="020B0604020202020204" pitchFamily="34" charset="0"/>
              </a:rPr>
              <a:t>Linac</a:t>
            </a:r>
            <a:r>
              <a:rPr lang="en-US" dirty="0">
                <a:solidFill>
                  <a:schemeClr val="tx1">
                    <a:lumMod val="60000"/>
                    <a:lumOff val="40000"/>
                  </a:schemeClr>
                </a:solidFill>
                <a:latin typeface="Helvetica" panose="020B0604020202020204" pitchFamily="34" charset="0"/>
                <a:cs typeface="Helvetica" panose="020B0604020202020204" pitchFamily="34" charset="0"/>
              </a:rPr>
              <a:t> operations comprised in part by SRF SMEs from APS-TD (matrixed).</a:t>
            </a:r>
          </a:p>
          <a:p>
            <a:pPr marL="800100" lvl="1" indent="-34290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APS-TD SRF departments/personnel should “own” the SRF CMs in the PIP-II </a:t>
            </a:r>
            <a:r>
              <a:rPr lang="en-US" sz="2000" dirty="0" err="1">
                <a:solidFill>
                  <a:schemeClr val="tx1">
                    <a:lumMod val="60000"/>
                    <a:lumOff val="40000"/>
                  </a:schemeClr>
                </a:solidFill>
                <a:latin typeface="Helvetica" panose="020B0604020202020204" pitchFamily="34" charset="0"/>
                <a:cs typeface="Helvetica" panose="020B0604020202020204" pitchFamily="34" charset="0"/>
              </a:rPr>
              <a:t>Linac</a:t>
            </a:r>
            <a:r>
              <a:rPr lang="en-US" sz="2000" dirty="0">
                <a:solidFill>
                  <a:schemeClr val="tx1">
                    <a:lumMod val="60000"/>
                    <a:lumOff val="40000"/>
                  </a:schemeClr>
                </a:solidFill>
                <a:latin typeface="Helvetica" panose="020B0604020202020204" pitchFamily="34" charset="0"/>
                <a:cs typeface="Helvetica" panose="020B0604020202020204" pitchFamily="34" charset="0"/>
              </a:rPr>
              <a:t> from a Technology Support standpoint</a:t>
            </a:r>
          </a:p>
          <a:p>
            <a:pPr marL="1257300" lvl="2" indent="-34290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Just as TD magnet groups support(ed) </a:t>
            </a:r>
            <a:r>
              <a:rPr lang="en-US" sz="2000" dirty="0" err="1">
                <a:solidFill>
                  <a:schemeClr val="tx1">
                    <a:lumMod val="60000"/>
                    <a:lumOff val="40000"/>
                  </a:schemeClr>
                </a:solidFill>
                <a:latin typeface="Helvetica" panose="020B0604020202020204" pitchFamily="34" charset="0"/>
                <a:cs typeface="Helvetica" panose="020B0604020202020204" pitchFamily="34" charset="0"/>
              </a:rPr>
              <a:t>TeV</a:t>
            </a:r>
            <a:r>
              <a:rPr lang="en-US" sz="2000" dirty="0">
                <a:solidFill>
                  <a:schemeClr val="tx1">
                    <a:lumMod val="60000"/>
                    <a:lumOff val="40000"/>
                  </a:schemeClr>
                </a:solidFill>
                <a:latin typeface="Helvetica" panose="020B0604020202020204" pitchFamily="34" charset="0"/>
                <a:cs typeface="Helvetica" panose="020B0604020202020204" pitchFamily="34" charset="0"/>
              </a:rPr>
              <a:t>, MI magnets </a:t>
            </a:r>
          </a:p>
          <a:p>
            <a:pPr marL="800100" lvl="1" indent="-34290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Continuity throughout the design, testing, operations, maintenance lifecycle.</a:t>
            </a:r>
          </a:p>
          <a:p>
            <a:pPr>
              <a:spcBef>
                <a:spcPts val="300"/>
              </a:spcBef>
              <a:spcAft>
                <a:spcPts val="0"/>
              </a:spcAft>
            </a:pPr>
            <a:endParaRPr lang="en-US" sz="2200"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7726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4"/>
            <a:ext cx="7723990" cy="242874"/>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572558" y="230547"/>
            <a:ext cx="8686800" cy="427877"/>
          </a:xfrm>
        </p:spPr>
        <p:txBody>
          <a:bodyPr/>
          <a:lstStyle/>
          <a:p>
            <a:r>
              <a:rPr lang="en-US" dirty="0"/>
              <a:t>Introduction</a:t>
            </a:r>
          </a:p>
        </p:txBody>
      </p:sp>
      <p:sp>
        <p:nvSpPr>
          <p:cNvPr id="3" name="Rectangle 2">
            <a:extLst>
              <a:ext uri="{FF2B5EF4-FFF2-40B4-BE49-F238E27FC236}">
                <a16:creationId xmlns:a16="http://schemas.microsoft.com/office/drawing/2014/main" id="{51962AA0-E80D-4953-9C98-494FDFD9A88F}"/>
              </a:ext>
            </a:extLst>
          </p:cNvPr>
          <p:cNvSpPr/>
          <p:nvPr/>
        </p:nvSpPr>
        <p:spPr>
          <a:xfrm>
            <a:off x="466068" y="691316"/>
            <a:ext cx="10123714" cy="5586145"/>
          </a:xfrm>
          <a:prstGeom prst="rect">
            <a:avLst/>
          </a:prstGeom>
        </p:spPr>
        <p:txBody>
          <a:bodyPr wrap="square">
            <a:spAutoFit/>
          </a:bodyPr>
          <a:lstStyle/>
          <a:p>
            <a:pPr marL="285750" indent="-285750">
              <a:spcBef>
                <a:spcPts val="300"/>
              </a:spcBef>
              <a:spcAft>
                <a:spcPts val="0"/>
              </a:spcAft>
              <a:buFont typeface="Arial" panose="020B0604020202020204" pitchFamily="34" charset="0"/>
              <a:buChar char="•"/>
            </a:pPr>
            <a:r>
              <a:rPr lang="en-US" sz="2200" dirty="0">
                <a:solidFill>
                  <a:srgbClr val="000000"/>
                </a:solidFill>
                <a:latin typeface="Helvetica" panose="020B0604020202020204" pitchFamily="34" charset="0"/>
                <a:cs typeface="Helvetica" panose="020B0604020202020204" pitchFamily="34" charset="0"/>
              </a:rPr>
              <a:t>The PIP-II </a:t>
            </a:r>
            <a:r>
              <a:rPr lang="en-US" sz="2200" dirty="0" err="1">
                <a:solidFill>
                  <a:srgbClr val="000000"/>
                </a:solidFill>
                <a:latin typeface="Helvetica" panose="020B0604020202020204" pitchFamily="34" charset="0"/>
                <a:cs typeface="Helvetica" panose="020B0604020202020204" pitchFamily="34" charset="0"/>
              </a:rPr>
              <a:t>Linac</a:t>
            </a:r>
            <a:r>
              <a:rPr lang="en-US" sz="2200" dirty="0">
                <a:solidFill>
                  <a:srgbClr val="000000"/>
                </a:solidFill>
                <a:latin typeface="Helvetica" panose="020B0604020202020204" pitchFamily="34" charset="0"/>
                <a:cs typeface="Helvetica" panose="020B0604020202020204" pitchFamily="34" charset="0"/>
              </a:rPr>
              <a:t> will have 23 cryomodules of 5 types, which are crucial to delivering beam.</a:t>
            </a:r>
          </a:p>
          <a:p>
            <a:pPr marL="285750" indent="-285750">
              <a:spcBef>
                <a:spcPts val="300"/>
              </a:spcBef>
              <a:spcAft>
                <a:spcPts val="0"/>
              </a:spcAft>
              <a:buFont typeface="Arial" panose="020B0604020202020204" pitchFamily="34" charset="0"/>
              <a:buChar char="•"/>
            </a:pPr>
            <a:r>
              <a:rPr lang="en-US" sz="2200" dirty="0">
                <a:solidFill>
                  <a:srgbClr val="000000"/>
                </a:solidFill>
                <a:latin typeface="Helvetica" panose="020B0604020202020204" pitchFamily="34" charset="0"/>
                <a:cs typeface="Helvetica" panose="020B0604020202020204" pitchFamily="34" charset="0"/>
              </a:rPr>
              <a:t>Providing reliable operations over long periods (accelerator uptime) is an important consideration in the design of CMs, and their ancillary systems.</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Operate below performance thresholds, not “cutting edge”</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Redundancy in critical instrumentation, </a:t>
            </a:r>
            <a:r>
              <a:rPr lang="en-US" sz="2000" dirty="0" err="1">
                <a:solidFill>
                  <a:srgbClr val="000000"/>
                </a:solidFill>
                <a:latin typeface="Helvetica" panose="020B0604020202020204" pitchFamily="34" charset="0"/>
                <a:cs typeface="Helvetica" panose="020B0604020202020204" pitchFamily="34" charset="0"/>
              </a:rPr>
              <a:t>esp</a:t>
            </a:r>
            <a:r>
              <a:rPr lang="en-US" sz="2000" dirty="0">
                <a:solidFill>
                  <a:srgbClr val="000000"/>
                </a:solidFill>
                <a:latin typeface="Helvetica" panose="020B0604020202020204" pitchFamily="34" charset="0"/>
                <a:cs typeface="Helvetica" panose="020B0604020202020204" pitchFamily="34" charset="0"/>
              </a:rPr>
              <a:t> those part of operational interlocks</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Robust quench detection and recovery system</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Adequate diagnostics and data logging for monitoring components</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Reliable designs verified through comprehensive prototyping (incl. lifetime tests)</a:t>
            </a:r>
          </a:p>
          <a:p>
            <a:pPr marL="285750" indent="-285750">
              <a:spcBef>
                <a:spcPts val="300"/>
              </a:spcBef>
              <a:spcAft>
                <a:spcPts val="0"/>
              </a:spcAft>
              <a:buFont typeface="Arial" panose="020B0604020202020204" pitchFamily="34" charset="0"/>
              <a:buChar char="•"/>
            </a:pPr>
            <a:r>
              <a:rPr lang="en-US" sz="2200" dirty="0">
                <a:solidFill>
                  <a:srgbClr val="000000"/>
                </a:solidFill>
                <a:latin typeface="Helvetica" panose="020B0604020202020204" pitchFamily="34" charset="0"/>
                <a:cs typeface="Helvetica" panose="020B0604020202020204" pitchFamily="34" charset="0"/>
              </a:rPr>
              <a:t>In addition, try not to do anything that potentially negatively impacts CM performance (e.g., minimize the following) :</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Thermal cycles</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Operation of neighboring gate valves, RT beamline components adjacent to CMs should have fast acting GV to protect CM beamline </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Installation/removal of neighboring beamline components, follow strict cleanroom/particulate-free assembly protocols.</a:t>
            </a:r>
            <a:endParaRPr lang="en-US" dirty="0">
              <a:solidFill>
                <a:schemeClr val="accent6">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4789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3"/>
            <a:ext cx="7519594" cy="242875"/>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572558" y="230547"/>
            <a:ext cx="8686800" cy="427877"/>
          </a:xfrm>
        </p:spPr>
        <p:txBody>
          <a:bodyPr/>
          <a:lstStyle/>
          <a:p>
            <a:r>
              <a:rPr lang="en-US" dirty="0"/>
              <a:t>Common CM Problems</a:t>
            </a:r>
          </a:p>
        </p:txBody>
      </p:sp>
      <p:sp>
        <p:nvSpPr>
          <p:cNvPr id="3" name="Rectangle 2">
            <a:extLst>
              <a:ext uri="{FF2B5EF4-FFF2-40B4-BE49-F238E27FC236}">
                <a16:creationId xmlns:a16="http://schemas.microsoft.com/office/drawing/2014/main" id="{51962AA0-E80D-4953-9C98-494FDFD9A88F}"/>
              </a:ext>
            </a:extLst>
          </p:cNvPr>
          <p:cNvSpPr/>
          <p:nvPr/>
        </p:nvSpPr>
        <p:spPr>
          <a:xfrm>
            <a:off x="466067" y="670552"/>
            <a:ext cx="10840219" cy="5461307"/>
          </a:xfrm>
          <a:prstGeom prst="rect">
            <a:avLst/>
          </a:prstGeom>
        </p:spPr>
        <p:txBody>
          <a:bodyPr wrap="square">
            <a:normAutofit lnSpcReduction="10000"/>
          </a:bodyPr>
          <a:lstStyle/>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Degradation of insulating vacuum (</a:t>
            </a:r>
            <a:r>
              <a:rPr lang="en-US" dirty="0" err="1">
                <a:solidFill>
                  <a:srgbClr val="000000"/>
                </a:solidFill>
                <a:latin typeface="Helvetica" panose="020B0604020202020204" pitchFamily="34" charset="0"/>
                <a:cs typeface="Helvetica" panose="020B0604020202020204" pitchFamily="34" charset="0"/>
              </a:rPr>
              <a:t>esp</a:t>
            </a:r>
            <a:r>
              <a:rPr lang="en-US" dirty="0">
                <a:solidFill>
                  <a:srgbClr val="000000"/>
                </a:solidFill>
                <a:latin typeface="Helvetica" panose="020B0604020202020204" pitchFamily="34" charset="0"/>
                <a:cs typeface="Helvetica" panose="020B0604020202020204" pitchFamily="34" charset="0"/>
              </a:rPr>
              <a:t> non-actively pumped)</a:t>
            </a:r>
          </a:p>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Beamline vac to Ins vac leaks</a:t>
            </a:r>
          </a:p>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He circuit leaks</a:t>
            </a:r>
          </a:p>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Increase in FE from cavities</a:t>
            </a:r>
          </a:p>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Recurrence of MP</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Especially after thermal cycles</a:t>
            </a:r>
          </a:p>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Decrease in Q</a:t>
            </a:r>
            <a:r>
              <a:rPr lang="en-US" baseline="-25000" dirty="0">
                <a:solidFill>
                  <a:srgbClr val="000000"/>
                </a:solidFill>
                <a:latin typeface="Helvetica" panose="020B0604020202020204" pitchFamily="34" charset="0"/>
                <a:cs typeface="Helvetica" panose="020B0604020202020204" pitchFamily="34" charset="0"/>
              </a:rPr>
              <a:t>0</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FE loading</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Flux trapping post quench</a:t>
            </a:r>
          </a:p>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Instrumentation failures </a:t>
            </a:r>
          </a:p>
          <a:p>
            <a:pPr marL="742950" lvl="1" indent="-28575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RTDs, LL, Pressure Transducers, Vacuum Gauges)</a:t>
            </a:r>
          </a:p>
          <a:p>
            <a:pPr marL="285750" indent="-285750">
              <a:spcBef>
                <a:spcPts val="300"/>
              </a:spcBef>
              <a:spcAft>
                <a:spcPts val="0"/>
              </a:spcAft>
              <a:buFont typeface="Arial" panose="020B0604020202020204" pitchFamily="34" charset="0"/>
              <a:buChar char="•"/>
            </a:pPr>
            <a:r>
              <a:rPr lang="en-US" dirty="0">
                <a:solidFill>
                  <a:schemeClr val="accent6">
                    <a:lumMod val="50000"/>
                  </a:schemeClr>
                </a:solidFill>
                <a:latin typeface="Helvetica" panose="020B0604020202020204" pitchFamily="34" charset="0"/>
                <a:cs typeface="Helvetica" panose="020B0604020202020204" pitchFamily="34" charset="0"/>
              </a:rPr>
              <a:t>Tuner failures</a:t>
            </a:r>
          </a:p>
          <a:p>
            <a:pPr marL="285750" indent="-285750">
              <a:spcBef>
                <a:spcPts val="300"/>
              </a:spcBef>
              <a:spcAft>
                <a:spcPts val="0"/>
              </a:spcAft>
              <a:buFont typeface="Arial" panose="020B0604020202020204" pitchFamily="34" charset="0"/>
              <a:buChar char="•"/>
            </a:pPr>
            <a:r>
              <a:rPr lang="en-US" dirty="0">
                <a:solidFill>
                  <a:schemeClr val="accent6">
                    <a:lumMod val="50000"/>
                  </a:schemeClr>
                </a:solidFill>
                <a:latin typeface="Helvetica" panose="020B0604020202020204" pitchFamily="34" charset="0"/>
                <a:cs typeface="Helvetica" panose="020B0604020202020204" pitchFamily="34" charset="0"/>
              </a:rPr>
              <a:t>Alignment shifts</a:t>
            </a:r>
          </a:p>
          <a:p>
            <a:pPr marL="285750" indent="-285750">
              <a:spcBef>
                <a:spcPts val="300"/>
              </a:spcBef>
              <a:spcAft>
                <a:spcPts val="0"/>
              </a:spcAft>
              <a:buFont typeface="Arial" panose="020B0604020202020204" pitchFamily="34" charset="0"/>
              <a:buChar char="•"/>
            </a:pPr>
            <a:r>
              <a:rPr lang="en-US" dirty="0">
                <a:solidFill>
                  <a:schemeClr val="accent6">
                    <a:lumMod val="50000"/>
                  </a:schemeClr>
                </a:solidFill>
                <a:latin typeface="Helvetica" panose="020B0604020202020204" pitchFamily="34" charset="0"/>
                <a:cs typeface="Helvetica" panose="020B0604020202020204" pitchFamily="34" charset="0"/>
              </a:rPr>
              <a:t>Radiation damage</a:t>
            </a:r>
          </a:p>
          <a:p>
            <a:pPr marL="285750" indent="-285750">
              <a:spcBef>
                <a:spcPts val="300"/>
              </a:spcBef>
              <a:spcAft>
                <a:spcPts val="0"/>
              </a:spcAft>
              <a:buFont typeface="Arial" panose="020B0604020202020204" pitchFamily="34" charset="0"/>
              <a:buChar char="•"/>
            </a:pPr>
            <a:r>
              <a:rPr lang="en-US" dirty="0">
                <a:solidFill>
                  <a:schemeClr val="accent6">
                    <a:lumMod val="50000"/>
                  </a:schemeClr>
                </a:solidFill>
                <a:latin typeface="Helvetica" panose="020B0604020202020204" pitchFamily="34" charset="0"/>
                <a:cs typeface="Helvetica" panose="020B0604020202020204" pitchFamily="34" charset="0"/>
              </a:rPr>
              <a:t>Component magnetization (see decrease in Q</a:t>
            </a:r>
            <a:r>
              <a:rPr lang="en-US" baseline="-25000" dirty="0">
                <a:solidFill>
                  <a:schemeClr val="accent6">
                    <a:lumMod val="50000"/>
                  </a:schemeClr>
                </a:solidFill>
                <a:latin typeface="Helvetica" panose="020B0604020202020204" pitchFamily="34" charset="0"/>
                <a:cs typeface="Helvetica" panose="020B0604020202020204" pitchFamily="34" charset="0"/>
              </a:rPr>
              <a:t>0</a:t>
            </a:r>
            <a:r>
              <a:rPr lang="en-US" dirty="0">
                <a:solidFill>
                  <a:schemeClr val="accent6">
                    <a:lumMod val="50000"/>
                  </a:schemeClr>
                </a:solidFill>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89187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3"/>
            <a:ext cx="7519594" cy="242875"/>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572558" y="230547"/>
            <a:ext cx="8686800" cy="427877"/>
          </a:xfrm>
        </p:spPr>
        <p:txBody>
          <a:bodyPr/>
          <a:lstStyle/>
          <a:p>
            <a:r>
              <a:rPr lang="en-US" dirty="0"/>
              <a:t>Common CM Problem Mitigations</a:t>
            </a:r>
          </a:p>
        </p:txBody>
      </p:sp>
      <p:sp>
        <p:nvSpPr>
          <p:cNvPr id="3" name="Rectangle 2">
            <a:extLst>
              <a:ext uri="{FF2B5EF4-FFF2-40B4-BE49-F238E27FC236}">
                <a16:creationId xmlns:a16="http://schemas.microsoft.com/office/drawing/2014/main" id="{51962AA0-E80D-4953-9C98-494FDFD9A88F}"/>
              </a:ext>
            </a:extLst>
          </p:cNvPr>
          <p:cNvSpPr/>
          <p:nvPr/>
        </p:nvSpPr>
        <p:spPr>
          <a:xfrm>
            <a:off x="466068" y="828958"/>
            <a:ext cx="10123714" cy="4316566"/>
          </a:xfrm>
          <a:prstGeom prst="rect">
            <a:avLst/>
          </a:prstGeom>
        </p:spPr>
        <p:txBody>
          <a:bodyPr wrap="square">
            <a:spAutoFit/>
          </a:bodyPr>
          <a:lstStyle/>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Degradation of insulating vacuum (</a:t>
            </a:r>
            <a:r>
              <a:rPr lang="en-US" dirty="0" err="1">
                <a:solidFill>
                  <a:srgbClr val="000000"/>
                </a:solidFill>
                <a:latin typeface="Helvetica" panose="020B0604020202020204" pitchFamily="34" charset="0"/>
                <a:cs typeface="Helvetica" panose="020B0604020202020204" pitchFamily="34" charset="0"/>
              </a:rPr>
              <a:t>esp</a:t>
            </a:r>
            <a:r>
              <a:rPr lang="en-US" dirty="0">
                <a:solidFill>
                  <a:srgbClr val="000000"/>
                </a:solidFill>
                <a:latin typeface="Helvetica" panose="020B0604020202020204" pitchFamily="34" charset="0"/>
                <a:cs typeface="Helvetica" panose="020B0604020202020204" pitchFamily="34" charset="0"/>
              </a:rPr>
              <a:t> non-actively pumped)</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Actively pump, if not already (consider effect on microphonics)</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Leak check external flanges, etc. If no leaks found, probably an internal (He </a:t>
            </a:r>
            <a:r>
              <a:rPr lang="en-US" sz="2000" dirty="0" err="1">
                <a:solidFill>
                  <a:schemeClr val="tx1">
                    <a:lumMod val="60000"/>
                    <a:lumOff val="40000"/>
                  </a:schemeClr>
                </a:solidFill>
                <a:latin typeface="Helvetica" panose="020B0604020202020204" pitchFamily="34" charset="0"/>
                <a:cs typeface="Helvetica" panose="020B0604020202020204" pitchFamily="34" charset="0"/>
              </a:rPr>
              <a:t>ckt</a:t>
            </a:r>
            <a:r>
              <a:rPr lang="en-US" sz="2000" dirty="0">
                <a:solidFill>
                  <a:schemeClr val="tx1">
                    <a:lumMod val="60000"/>
                    <a:lumOff val="40000"/>
                  </a:schemeClr>
                </a:solidFill>
                <a:latin typeface="Helvetica" panose="020B0604020202020204" pitchFamily="34" charset="0"/>
                <a:cs typeface="Helvetica" panose="020B0604020202020204" pitchFamily="34" charset="0"/>
              </a:rPr>
              <a:t>) leak</a:t>
            </a:r>
          </a:p>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Beamline vac to Ins vac leaks (a vac-vac leak)</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Monitor BL vac</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Actively pump if needed</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Repair requires CM warmup/removal (leak in string assembly)</a:t>
            </a:r>
          </a:p>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He circuit leaks</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Active pumping of insulating vacuum</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Might be able to isolate leak by selectively pressurizing circuits (difficult during ops)</a:t>
            </a:r>
          </a:p>
        </p:txBody>
      </p:sp>
    </p:spTree>
    <p:extLst>
      <p:ext uri="{BB962C8B-B14F-4D97-AF65-F5344CB8AC3E}">
        <p14:creationId xmlns:p14="http://schemas.microsoft.com/office/powerpoint/2010/main" val="80298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3"/>
            <a:ext cx="7519594" cy="242875"/>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572558" y="230547"/>
            <a:ext cx="8686800" cy="427877"/>
          </a:xfrm>
        </p:spPr>
        <p:txBody>
          <a:bodyPr/>
          <a:lstStyle/>
          <a:p>
            <a:r>
              <a:rPr lang="en-US" dirty="0"/>
              <a:t>Common CM Problem Mitigations - 2</a:t>
            </a:r>
          </a:p>
        </p:txBody>
      </p:sp>
      <p:sp>
        <p:nvSpPr>
          <p:cNvPr id="3" name="Rectangle 2">
            <a:extLst>
              <a:ext uri="{FF2B5EF4-FFF2-40B4-BE49-F238E27FC236}">
                <a16:creationId xmlns:a16="http://schemas.microsoft.com/office/drawing/2014/main" id="{51962AA0-E80D-4953-9C98-494FDFD9A88F}"/>
              </a:ext>
            </a:extLst>
          </p:cNvPr>
          <p:cNvSpPr/>
          <p:nvPr/>
        </p:nvSpPr>
        <p:spPr>
          <a:xfrm>
            <a:off x="466068" y="828958"/>
            <a:ext cx="10123714" cy="4701287"/>
          </a:xfrm>
          <a:prstGeom prst="rect">
            <a:avLst/>
          </a:prstGeom>
        </p:spPr>
        <p:txBody>
          <a:bodyPr wrap="square">
            <a:spAutoFit/>
          </a:bodyPr>
          <a:lstStyle/>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Increase in FE from cavities</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FE processing (pulsed, CW, He, plasma)</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Sometimes a thermal cycle to pump-out adsorbed gases </a:t>
            </a:r>
          </a:p>
          <a:p>
            <a:pPr marL="1257300" lvl="2" indent="-342900">
              <a:spcBef>
                <a:spcPts val="300"/>
              </a:spcBef>
              <a:spcAft>
                <a:spcPts val="0"/>
              </a:spcAft>
              <a:buFont typeface="Wingdings" panose="05000000000000000000" pitchFamily="2" charset="2"/>
              <a:buChar char="§"/>
            </a:pPr>
            <a:r>
              <a:rPr lang="en-US" sz="2000" dirty="0">
                <a:solidFill>
                  <a:srgbClr val="FF0000"/>
                </a:solidFill>
                <a:latin typeface="Helvetica" panose="020B0604020202020204" pitchFamily="34" charset="0"/>
                <a:cs typeface="Helvetica" panose="020B0604020202020204" pitchFamily="34" charset="0"/>
              </a:rPr>
              <a:t>(but this has its own risks!)</a:t>
            </a:r>
          </a:p>
          <a:p>
            <a:pPr marL="342900" indent="-34290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Recurrence of MP</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Perform MP processing again. Usually quicker than originally needed.</a:t>
            </a:r>
          </a:p>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Decrease in Q</a:t>
            </a:r>
            <a:r>
              <a:rPr lang="en-US" baseline="-25000" dirty="0">
                <a:solidFill>
                  <a:srgbClr val="000000"/>
                </a:solidFill>
                <a:latin typeface="Helvetica" panose="020B0604020202020204" pitchFamily="34" charset="0"/>
                <a:cs typeface="Helvetica" panose="020B0604020202020204" pitchFamily="34" charset="0"/>
              </a:rPr>
              <a:t>0</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If from FE loading, process FE if possible (see above)</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If from flux trapping post quench</a:t>
            </a:r>
          </a:p>
          <a:p>
            <a:pPr marL="1200150" lvl="2"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Warm cavities above T</a:t>
            </a:r>
            <a:r>
              <a:rPr lang="en-US" sz="2000" baseline="-25000" dirty="0">
                <a:solidFill>
                  <a:schemeClr val="tx1">
                    <a:lumMod val="60000"/>
                    <a:lumOff val="40000"/>
                  </a:schemeClr>
                </a:solidFill>
                <a:latin typeface="Helvetica" panose="020B0604020202020204" pitchFamily="34" charset="0"/>
                <a:cs typeface="Helvetica" panose="020B0604020202020204" pitchFamily="34" charset="0"/>
              </a:rPr>
              <a:t>c</a:t>
            </a:r>
            <a:r>
              <a:rPr lang="en-US" sz="2000" dirty="0">
                <a:solidFill>
                  <a:schemeClr val="tx1">
                    <a:lumMod val="60000"/>
                    <a:lumOff val="40000"/>
                  </a:schemeClr>
                </a:solidFill>
                <a:latin typeface="Helvetica" panose="020B0604020202020204" pitchFamily="34" charset="0"/>
                <a:cs typeface="Helvetica" panose="020B0604020202020204" pitchFamily="34" charset="0"/>
              </a:rPr>
              <a:t>, then cooldown (fast, as appropriate)</a:t>
            </a:r>
          </a:p>
          <a:p>
            <a:pPr marL="1200150" lvl="2"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May require magnet package </a:t>
            </a:r>
            <a:r>
              <a:rPr lang="en-US" sz="2000" dirty="0" err="1">
                <a:solidFill>
                  <a:schemeClr val="tx1">
                    <a:lumMod val="60000"/>
                    <a:lumOff val="40000"/>
                  </a:schemeClr>
                </a:solidFill>
                <a:latin typeface="Helvetica" panose="020B0604020202020204" pitchFamily="34" charset="0"/>
                <a:cs typeface="Helvetica" panose="020B0604020202020204" pitchFamily="34" charset="0"/>
              </a:rPr>
              <a:t>deGaussing</a:t>
            </a:r>
            <a:r>
              <a:rPr lang="en-US" sz="2000" dirty="0">
                <a:solidFill>
                  <a:schemeClr val="tx1">
                    <a:lumMod val="60000"/>
                    <a:lumOff val="40000"/>
                  </a:schemeClr>
                </a:solidFill>
                <a:latin typeface="Helvetica" panose="020B0604020202020204" pitchFamily="34" charset="0"/>
                <a:cs typeface="Helvetica" panose="020B0604020202020204" pitchFamily="34" charset="0"/>
              </a:rPr>
              <a:t> cycle and also TC above T</a:t>
            </a:r>
            <a:r>
              <a:rPr lang="en-US" sz="2000" baseline="-25000" dirty="0">
                <a:solidFill>
                  <a:schemeClr val="tx1">
                    <a:lumMod val="60000"/>
                    <a:lumOff val="40000"/>
                  </a:schemeClr>
                </a:solidFill>
                <a:latin typeface="Helvetica" panose="020B0604020202020204" pitchFamily="34" charset="0"/>
                <a:cs typeface="Helvetica" panose="020B0604020202020204" pitchFamily="34" charset="0"/>
              </a:rPr>
              <a:t>c</a:t>
            </a:r>
            <a:r>
              <a:rPr lang="en-US" sz="2000" dirty="0">
                <a:solidFill>
                  <a:schemeClr val="tx1">
                    <a:lumMod val="60000"/>
                    <a:lumOff val="40000"/>
                  </a:schemeClr>
                </a:solidFill>
                <a:latin typeface="Helvetica" panose="020B0604020202020204" pitchFamily="34" charset="0"/>
                <a:cs typeface="Helvetica" panose="020B0604020202020204" pitchFamily="34" charset="0"/>
              </a:rPr>
              <a:t>.</a:t>
            </a:r>
          </a:p>
          <a:p>
            <a:pPr marL="1200150" lvl="2"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May require CM Vacuum Vessel and/or global magnetic shield demagnetization in-situ</a:t>
            </a:r>
          </a:p>
        </p:txBody>
      </p:sp>
    </p:spTree>
    <p:extLst>
      <p:ext uri="{BB962C8B-B14F-4D97-AF65-F5344CB8AC3E}">
        <p14:creationId xmlns:p14="http://schemas.microsoft.com/office/powerpoint/2010/main" val="284254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3"/>
            <a:ext cx="7519594" cy="242875"/>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572558" y="230547"/>
            <a:ext cx="8686800" cy="427877"/>
          </a:xfrm>
        </p:spPr>
        <p:txBody>
          <a:bodyPr/>
          <a:lstStyle/>
          <a:p>
            <a:r>
              <a:rPr lang="en-US" dirty="0"/>
              <a:t>Common CM Problem Mitigations - 3</a:t>
            </a:r>
          </a:p>
        </p:txBody>
      </p:sp>
      <p:sp>
        <p:nvSpPr>
          <p:cNvPr id="3" name="Rectangle 2">
            <a:extLst>
              <a:ext uri="{FF2B5EF4-FFF2-40B4-BE49-F238E27FC236}">
                <a16:creationId xmlns:a16="http://schemas.microsoft.com/office/drawing/2014/main" id="{51962AA0-E80D-4953-9C98-494FDFD9A88F}"/>
              </a:ext>
            </a:extLst>
          </p:cNvPr>
          <p:cNvSpPr/>
          <p:nvPr/>
        </p:nvSpPr>
        <p:spPr>
          <a:xfrm>
            <a:off x="466068" y="828958"/>
            <a:ext cx="10123714" cy="5578450"/>
          </a:xfrm>
          <a:prstGeom prst="rect">
            <a:avLst/>
          </a:prstGeom>
        </p:spPr>
        <p:txBody>
          <a:bodyPr wrap="square">
            <a:spAutoFit/>
          </a:bodyPr>
          <a:lstStyle/>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Instrumentation failures </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Switch to redundant sensor</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External sensor/cable replacement during tunnel access</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Internal sensor… see above re: redundancy</a:t>
            </a:r>
          </a:p>
          <a:p>
            <a:pPr marL="285750" indent="-285750">
              <a:spcBef>
                <a:spcPts val="300"/>
              </a:spcBef>
              <a:spcAft>
                <a:spcPts val="0"/>
              </a:spcAft>
              <a:buFont typeface="Arial" panose="020B0604020202020204" pitchFamily="34" charset="0"/>
              <a:buChar char="•"/>
            </a:pPr>
            <a:r>
              <a:rPr lang="en-US" dirty="0">
                <a:solidFill>
                  <a:schemeClr val="accent6">
                    <a:lumMod val="50000"/>
                  </a:schemeClr>
                </a:solidFill>
                <a:latin typeface="Helvetica" panose="020B0604020202020204" pitchFamily="34" charset="0"/>
                <a:cs typeface="Helvetica" panose="020B0604020202020204" pitchFamily="34" charset="0"/>
              </a:rPr>
              <a:t>Tuner failures – motor or piezo</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Need to replace components in-situ</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Design CM with access ports for tuner component replacement</a:t>
            </a:r>
          </a:p>
          <a:p>
            <a:pPr marL="1200150" lvl="2"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Pay attention to space in tunnel!</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Requires full CM warm up and venting of Ins vacuum</a:t>
            </a:r>
          </a:p>
          <a:p>
            <a:pPr marL="285750" indent="-285750">
              <a:spcBef>
                <a:spcPts val="300"/>
              </a:spcBef>
              <a:spcAft>
                <a:spcPts val="0"/>
              </a:spcAft>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Alignment shifts</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If CM as a unit, re-align on stands in tunnel</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If internal – warmup, remove, repair/re-align</a:t>
            </a:r>
          </a:p>
          <a:p>
            <a:pPr marL="285750" indent="-285750">
              <a:spcBef>
                <a:spcPts val="300"/>
              </a:spcBef>
              <a:spcAft>
                <a:spcPts val="0"/>
              </a:spcAft>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Radiation damage</a:t>
            </a:r>
          </a:p>
          <a:p>
            <a:pPr marL="742950" lvl="1" indent="-285750">
              <a:spcBef>
                <a:spcPts val="300"/>
              </a:spcBef>
              <a:spcAft>
                <a:spcPts val="0"/>
              </a:spcAft>
              <a:buFont typeface="Arial" panose="020B0604020202020204" pitchFamily="34" charset="0"/>
              <a:buChar char="•"/>
            </a:pPr>
            <a:r>
              <a:rPr lang="en-US" sz="2000" dirty="0">
                <a:solidFill>
                  <a:schemeClr val="tx1">
                    <a:lumMod val="60000"/>
                    <a:lumOff val="40000"/>
                  </a:schemeClr>
                </a:solidFill>
                <a:latin typeface="Helvetica" panose="020B0604020202020204" pitchFamily="34" charset="0"/>
                <a:cs typeface="Helvetica" panose="020B0604020202020204" pitchFamily="34" charset="0"/>
              </a:rPr>
              <a:t>No real operational effect, but if CM repair is needed, MLI may need to be replaced.</a:t>
            </a:r>
          </a:p>
        </p:txBody>
      </p:sp>
    </p:spTree>
    <p:extLst>
      <p:ext uri="{BB962C8B-B14F-4D97-AF65-F5344CB8AC3E}">
        <p14:creationId xmlns:p14="http://schemas.microsoft.com/office/powerpoint/2010/main" val="240237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3"/>
            <a:ext cx="7519594" cy="242875"/>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572557" y="268942"/>
            <a:ext cx="10809033" cy="580912"/>
          </a:xfrm>
        </p:spPr>
        <p:txBody>
          <a:bodyPr/>
          <a:lstStyle/>
          <a:p>
            <a:r>
              <a:rPr lang="en-US" dirty="0"/>
              <a:t>Common Maintenance/Repair Issues at other SRF Accelerators</a:t>
            </a:r>
          </a:p>
        </p:txBody>
      </p:sp>
      <p:sp>
        <p:nvSpPr>
          <p:cNvPr id="3" name="Rectangle 2">
            <a:extLst>
              <a:ext uri="{FF2B5EF4-FFF2-40B4-BE49-F238E27FC236}">
                <a16:creationId xmlns:a16="http://schemas.microsoft.com/office/drawing/2014/main" id="{51962AA0-E80D-4953-9C98-494FDFD9A88F}"/>
              </a:ext>
            </a:extLst>
          </p:cNvPr>
          <p:cNvSpPr/>
          <p:nvPr/>
        </p:nvSpPr>
        <p:spPr>
          <a:xfrm>
            <a:off x="466070" y="1022596"/>
            <a:ext cx="10123714" cy="4862870"/>
          </a:xfrm>
          <a:prstGeom prst="rect">
            <a:avLst/>
          </a:prstGeom>
        </p:spPr>
        <p:txBody>
          <a:bodyPr wrap="square">
            <a:spAutoFit/>
          </a:bodyPr>
          <a:lstStyle/>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Cryomodule Maintenance Workshop held at FRIB in March 2014</a:t>
            </a:r>
          </a:p>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Presentations from many SRF accelerators:</a:t>
            </a:r>
          </a:p>
          <a:p>
            <a:pPr marL="800100" lvl="1" indent="-34290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KEK/KEK-B</a:t>
            </a:r>
          </a:p>
          <a:p>
            <a:pPr marL="800100" lvl="1" indent="-34290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ORNL/SNS</a:t>
            </a:r>
          </a:p>
          <a:p>
            <a:pPr marL="800100" lvl="1" indent="-342900">
              <a:spcBef>
                <a:spcPts val="300"/>
              </a:spcBef>
              <a:spcAft>
                <a:spcPts val="0"/>
              </a:spcAft>
              <a:buFont typeface="Arial" panose="020B0604020202020204" pitchFamily="34" charset="0"/>
              <a:buChar char="•"/>
            </a:pPr>
            <a:r>
              <a:rPr lang="en-US" sz="2000" dirty="0" err="1">
                <a:solidFill>
                  <a:srgbClr val="000000"/>
                </a:solidFill>
                <a:latin typeface="Helvetica" panose="020B0604020202020204" pitchFamily="34" charset="0"/>
                <a:cs typeface="Helvetica" panose="020B0604020202020204" pitchFamily="34" charset="0"/>
              </a:rPr>
              <a:t>JLab</a:t>
            </a:r>
            <a:r>
              <a:rPr lang="en-US" sz="2000" dirty="0">
                <a:solidFill>
                  <a:srgbClr val="000000"/>
                </a:solidFill>
                <a:latin typeface="Helvetica" panose="020B0604020202020204" pitchFamily="34" charset="0"/>
                <a:cs typeface="Helvetica" panose="020B0604020202020204" pitchFamily="34" charset="0"/>
              </a:rPr>
              <a:t>/CEBAF</a:t>
            </a:r>
          </a:p>
          <a:p>
            <a:pPr marL="800100" lvl="1" indent="-34290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KEK/Tristan</a:t>
            </a:r>
          </a:p>
          <a:p>
            <a:pPr marL="800100" lvl="1" indent="-34290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INFN/ALPI</a:t>
            </a:r>
          </a:p>
          <a:p>
            <a:pPr marL="800100" lvl="1" indent="-34290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ANL/ATLAS</a:t>
            </a:r>
          </a:p>
          <a:p>
            <a:pPr marL="800100" lvl="1" indent="-34290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TRIUMF/ISAC-II</a:t>
            </a:r>
          </a:p>
          <a:p>
            <a:pPr marL="800100" lvl="1" indent="-342900">
              <a:spcBef>
                <a:spcPts val="300"/>
              </a:spcBef>
              <a:spcAft>
                <a:spcPts val="0"/>
              </a:spcAft>
              <a:buFont typeface="Arial" panose="020B0604020202020204" pitchFamily="34" charset="0"/>
              <a:buChar char="•"/>
            </a:pPr>
            <a:r>
              <a:rPr lang="en-US" sz="2000" dirty="0">
                <a:solidFill>
                  <a:srgbClr val="000000"/>
                </a:solidFill>
                <a:latin typeface="Helvetica" panose="020B0604020202020204" pitchFamily="34" charset="0"/>
                <a:cs typeface="Helvetica" panose="020B0604020202020204" pitchFamily="34" charset="0"/>
              </a:rPr>
              <a:t>MSU/ReA3</a:t>
            </a:r>
          </a:p>
          <a:p>
            <a:pPr marL="285750" indent="-285750">
              <a:spcBef>
                <a:spcPts val="300"/>
              </a:spcBef>
              <a:spcAft>
                <a:spcPts val="0"/>
              </a:spcAft>
              <a:buFont typeface="Arial" panose="020B0604020202020204" pitchFamily="34" charset="0"/>
              <a:buChar char="•"/>
            </a:pPr>
            <a:endParaRPr lang="en-US" dirty="0">
              <a:solidFill>
                <a:schemeClr val="accent6"/>
              </a:solidFill>
              <a:latin typeface="Helvetica" panose="020B0604020202020204" pitchFamily="34" charset="0"/>
              <a:cs typeface="Helvetica" panose="020B0604020202020204" pitchFamily="34" charset="0"/>
            </a:endParaRPr>
          </a:p>
          <a:p>
            <a:pPr marL="285750" indent="-285750">
              <a:spcBef>
                <a:spcPts val="300"/>
              </a:spcBef>
              <a:spcAft>
                <a:spcPts val="0"/>
              </a:spcAft>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Common themes emerged from the experiences of these facilities</a:t>
            </a:r>
          </a:p>
          <a:p>
            <a:pPr marL="285750" indent="-285750">
              <a:spcBef>
                <a:spcPts val="300"/>
              </a:spcBef>
              <a:spcAft>
                <a:spcPts val="0"/>
              </a:spcAft>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Summary report uploaded to Indico site</a:t>
            </a:r>
          </a:p>
        </p:txBody>
      </p:sp>
    </p:spTree>
    <p:extLst>
      <p:ext uri="{BB962C8B-B14F-4D97-AF65-F5344CB8AC3E}">
        <p14:creationId xmlns:p14="http://schemas.microsoft.com/office/powerpoint/2010/main" val="173226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3"/>
            <a:ext cx="7519594" cy="242875"/>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572557" y="268942"/>
            <a:ext cx="10809033" cy="580912"/>
          </a:xfrm>
        </p:spPr>
        <p:txBody>
          <a:bodyPr/>
          <a:lstStyle/>
          <a:p>
            <a:r>
              <a:rPr lang="en-US" dirty="0"/>
              <a:t>Common Maintenance/Repair Issues at other SRF Accelerators</a:t>
            </a:r>
          </a:p>
        </p:txBody>
      </p:sp>
      <p:sp>
        <p:nvSpPr>
          <p:cNvPr id="3" name="Rectangle 2">
            <a:extLst>
              <a:ext uri="{FF2B5EF4-FFF2-40B4-BE49-F238E27FC236}">
                <a16:creationId xmlns:a16="http://schemas.microsoft.com/office/drawing/2014/main" id="{51962AA0-E80D-4953-9C98-494FDFD9A88F}"/>
              </a:ext>
            </a:extLst>
          </p:cNvPr>
          <p:cNvSpPr/>
          <p:nvPr/>
        </p:nvSpPr>
        <p:spPr>
          <a:xfrm>
            <a:off x="466070" y="871690"/>
            <a:ext cx="10915520" cy="5324716"/>
          </a:xfrm>
          <a:prstGeom prst="rect">
            <a:avLst/>
          </a:prstGeom>
        </p:spPr>
        <p:txBody>
          <a:bodyPr wrap="square">
            <a:normAutofit lnSpcReduction="10000"/>
          </a:bodyPr>
          <a:lstStyle/>
          <a:p>
            <a:pPr marL="285750" indent="-285750">
              <a:spcBef>
                <a:spcPts val="300"/>
              </a:spcBef>
              <a:spcAft>
                <a:spcPts val="0"/>
              </a:spcAft>
              <a:buFont typeface="Arial" panose="020B0604020202020204" pitchFamily="34" charset="0"/>
              <a:buChar char="•"/>
            </a:pPr>
            <a:r>
              <a:rPr lang="en-US" dirty="0">
                <a:solidFill>
                  <a:srgbClr val="000000"/>
                </a:solidFill>
                <a:latin typeface="Helvetica" panose="020B0604020202020204" pitchFamily="34" charset="0"/>
                <a:cs typeface="Helvetica" panose="020B0604020202020204" pitchFamily="34" charset="0"/>
              </a:rPr>
              <a:t>Increase in FE primary cause of Q</a:t>
            </a:r>
            <a:r>
              <a:rPr lang="en-US" baseline="-25000" dirty="0">
                <a:solidFill>
                  <a:srgbClr val="000000"/>
                </a:solidFill>
                <a:latin typeface="Helvetica" panose="020B0604020202020204" pitchFamily="34" charset="0"/>
                <a:cs typeface="Helvetica" panose="020B0604020202020204" pitchFamily="34" charset="0"/>
              </a:rPr>
              <a:t>0</a:t>
            </a:r>
            <a:r>
              <a:rPr lang="en-US" dirty="0">
                <a:solidFill>
                  <a:srgbClr val="000000"/>
                </a:solidFill>
                <a:latin typeface="Helvetica" panose="020B0604020202020204" pitchFamily="34" charset="0"/>
                <a:cs typeface="Helvetica" panose="020B0604020202020204" pitchFamily="34" charset="0"/>
              </a:rPr>
              <a:t> degradation</a:t>
            </a:r>
          </a:p>
          <a:p>
            <a:pPr marL="742950" lvl="1" indent="-285750">
              <a:spcBef>
                <a:spcPts val="300"/>
              </a:spcBef>
              <a:spcAft>
                <a:spcPts val="0"/>
              </a:spcAft>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RF conditioning or thermal cycle</a:t>
            </a:r>
          </a:p>
          <a:p>
            <a:pPr marL="285750" indent="-285750">
              <a:spcBef>
                <a:spcPts val="300"/>
              </a:spcBef>
              <a:spcAft>
                <a:spcPts val="0"/>
              </a:spcAft>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Loss of diagnostics/instrumentation</a:t>
            </a:r>
          </a:p>
          <a:p>
            <a:pPr marL="742950" lvl="1" indent="-285750">
              <a:spcBef>
                <a:spcPts val="300"/>
              </a:spcBef>
              <a:spcAft>
                <a:spcPts val="0"/>
              </a:spcAft>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Mitigate via redundancy or access ports for replacement</a:t>
            </a:r>
          </a:p>
          <a:p>
            <a:pPr marL="285750" indent="-285750">
              <a:spcBef>
                <a:spcPts val="300"/>
              </a:spcBef>
              <a:spcAft>
                <a:spcPts val="0"/>
              </a:spcAft>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He circuit leaks into Insulating Vacuum</a:t>
            </a:r>
          </a:p>
          <a:p>
            <a:pPr marL="742950" lvl="1" indent="-285750">
              <a:spcBef>
                <a:spcPts val="300"/>
              </a:spcBef>
              <a:spcAft>
                <a:spcPts val="0"/>
              </a:spcAft>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Active pumping</a:t>
            </a:r>
          </a:p>
          <a:p>
            <a:pPr marL="285750" indent="-285750">
              <a:spcBef>
                <a:spcPts val="300"/>
              </a:spcBef>
              <a:spcAft>
                <a:spcPts val="0"/>
              </a:spcAft>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Contamination of cold beamline from warm beamline components</a:t>
            </a:r>
          </a:p>
          <a:p>
            <a:pPr marL="742950" lvl="1" indent="-285750">
              <a:spcBef>
                <a:spcPts val="300"/>
              </a:spcBef>
              <a:spcAft>
                <a:spcPts val="0"/>
              </a:spcAft>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Thermal cycle with active pumping</a:t>
            </a:r>
          </a:p>
          <a:p>
            <a:pPr marL="742950" lvl="1" indent="-285750">
              <a:spcBef>
                <a:spcPts val="300"/>
              </a:spcBef>
              <a:spcAft>
                <a:spcPts val="0"/>
              </a:spcAft>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Use cold traps to minimize</a:t>
            </a:r>
          </a:p>
          <a:p>
            <a:pPr marL="285750" indent="-285750">
              <a:spcBef>
                <a:spcPts val="300"/>
              </a:spcBef>
              <a:spcAft>
                <a:spcPts val="0"/>
              </a:spcAft>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CM Maintenance not a regularly scheduled activity</a:t>
            </a:r>
          </a:p>
          <a:p>
            <a:pPr marL="742950" lvl="1" indent="-285750">
              <a:spcBef>
                <a:spcPts val="300"/>
              </a:spcBef>
              <a:spcAft>
                <a:spcPts val="0"/>
              </a:spcAft>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Use “normal” accelerator downtimes for M&amp;R, unless emergency</a:t>
            </a:r>
          </a:p>
          <a:p>
            <a:pPr marL="285750" indent="-285750">
              <a:spcBef>
                <a:spcPts val="300"/>
              </a:spcBef>
              <a:spcAft>
                <a:spcPts val="0"/>
              </a:spcAft>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Shifts (alignment) in beamline components</a:t>
            </a:r>
          </a:p>
          <a:p>
            <a:pPr marL="742950" lvl="1" indent="-285750">
              <a:spcBef>
                <a:spcPts val="300"/>
              </a:spcBef>
              <a:spcAft>
                <a:spcPts val="0"/>
              </a:spcAft>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Settling of foundation (new facility), or addition of nearby large/heavy components.</a:t>
            </a:r>
          </a:p>
          <a:p>
            <a:pPr marL="285750" indent="-285750">
              <a:spcBef>
                <a:spcPts val="300"/>
              </a:spcBef>
              <a:spcAft>
                <a:spcPts val="0"/>
              </a:spcAft>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Thermal cycles were always seen as a last resort – otherwise remove and repair offline</a:t>
            </a:r>
          </a:p>
        </p:txBody>
      </p:sp>
    </p:spTree>
    <p:extLst>
      <p:ext uri="{BB962C8B-B14F-4D97-AF65-F5344CB8AC3E}">
        <p14:creationId xmlns:p14="http://schemas.microsoft.com/office/powerpoint/2010/main" val="93854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7/15/2021</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2312895" y="6504213"/>
            <a:ext cx="7519594" cy="242875"/>
          </a:xfrm>
        </p:spPr>
        <p:txBody>
          <a:bodyPr/>
          <a:lstStyle/>
          <a:p>
            <a:pPr algn="ctr">
              <a:defRPr/>
            </a:pPr>
            <a:r>
              <a:rPr lang="en-US" dirty="0"/>
              <a:t>Joe Ozelis  | CM Maintenance in PIP-II | Workshop on Maintaining PIP-II Within the Accelerator Complex</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466068" y="230547"/>
            <a:ext cx="8793290" cy="427877"/>
          </a:xfrm>
        </p:spPr>
        <p:txBody>
          <a:bodyPr/>
          <a:lstStyle/>
          <a:p>
            <a:r>
              <a:rPr lang="en-US" dirty="0"/>
              <a:t>Specific Questions for SRF</a:t>
            </a:r>
          </a:p>
        </p:txBody>
      </p:sp>
      <p:sp>
        <p:nvSpPr>
          <p:cNvPr id="3" name="Rectangle 2">
            <a:extLst>
              <a:ext uri="{FF2B5EF4-FFF2-40B4-BE49-F238E27FC236}">
                <a16:creationId xmlns:a16="http://schemas.microsoft.com/office/drawing/2014/main" id="{51962AA0-E80D-4953-9C98-494FDFD9A88F}"/>
              </a:ext>
            </a:extLst>
          </p:cNvPr>
          <p:cNvSpPr/>
          <p:nvPr/>
        </p:nvSpPr>
        <p:spPr>
          <a:xfrm>
            <a:off x="466068" y="725312"/>
            <a:ext cx="10123714" cy="5438819"/>
          </a:xfrm>
          <a:prstGeom prst="rect">
            <a:avLst/>
          </a:prstGeom>
        </p:spPr>
        <p:txBody>
          <a:bodyPr wrap="square">
            <a:normAutofit fontScale="92500" lnSpcReduction="10000"/>
          </a:bodyPr>
          <a:lstStyle/>
          <a:p>
            <a:pPr marL="457200" indent="-457200">
              <a:spcBef>
                <a:spcPts val="300"/>
              </a:spcBef>
              <a:spcAft>
                <a:spcPts val="0"/>
              </a:spcAft>
              <a:buAutoNum type="arabicPeriod"/>
            </a:pPr>
            <a:r>
              <a:rPr lang="en-US" dirty="0">
                <a:solidFill>
                  <a:srgbClr val="000000"/>
                </a:solidFill>
                <a:latin typeface="Helvetica" panose="020B0604020202020204" pitchFamily="34" charset="0"/>
                <a:cs typeface="Helvetica" panose="020B0604020202020204" pitchFamily="34" charset="0"/>
              </a:rPr>
              <a:t>Does the </a:t>
            </a:r>
            <a:r>
              <a:rPr lang="en-US" dirty="0" err="1">
                <a:solidFill>
                  <a:srgbClr val="000000"/>
                </a:solidFill>
                <a:latin typeface="Helvetica" panose="020B0604020202020204" pitchFamily="34" charset="0"/>
                <a:cs typeface="Helvetica" panose="020B0604020202020204" pitchFamily="34" charset="0"/>
              </a:rPr>
              <a:t>Linac</a:t>
            </a:r>
            <a:r>
              <a:rPr lang="en-US" dirty="0">
                <a:solidFill>
                  <a:srgbClr val="000000"/>
                </a:solidFill>
                <a:latin typeface="Helvetica" panose="020B0604020202020204" pitchFamily="34" charset="0"/>
                <a:cs typeface="Helvetica" panose="020B0604020202020204" pitchFamily="34" charset="0"/>
              </a:rPr>
              <a:t> design support operations without thermo-cycling and other outlined requirements? </a:t>
            </a:r>
          </a:p>
          <a:p>
            <a:pPr lvl="2">
              <a:spcBef>
                <a:spcPts val="300"/>
              </a:spcBef>
              <a:spcAft>
                <a:spcPts val="0"/>
              </a:spcAft>
            </a:pPr>
            <a:r>
              <a:rPr lang="en-US" dirty="0">
                <a:solidFill>
                  <a:schemeClr val="accent3">
                    <a:lumMod val="75000"/>
                  </a:schemeClr>
                </a:solidFill>
                <a:latin typeface="Helvetica" panose="020B0604020202020204" pitchFamily="34" charset="0"/>
                <a:cs typeface="Helvetica" panose="020B0604020202020204" pitchFamily="34" charset="0"/>
              </a:rPr>
              <a:t>Thermal cycle of CMs are always to be avoided. They are done only in specific cases (FE mitigation, flux trapping (partial T</a:t>
            </a:r>
            <a:r>
              <a:rPr lang="en-US" baseline="-25000" dirty="0">
                <a:solidFill>
                  <a:schemeClr val="accent3">
                    <a:lumMod val="75000"/>
                  </a:schemeClr>
                </a:solidFill>
                <a:latin typeface="Helvetica" panose="020B0604020202020204" pitchFamily="34" charset="0"/>
                <a:cs typeface="Helvetica" panose="020B0604020202020204" pitchFamily="34" charset="0"/>
              </a:rPr>
              <a:t>c</a:t>
            </a:r>
            <a:r>
              <a:rPr lang="en-US" dirty="0">
                <a:solidFill>
                  <a:schemeClr val="accent3">
                    <a:lumMod val="75000"/>
                  </a:schemeClr>
                </a:solidFill>
                <a:latin typeface="Helvetica" panose="020B0604020202020204" pitchFamily="34" charset="0"/>
                <a:cs typeface="Helvetica" panose="020B0604020202020204" pitchFamily="34" charset="0"/>
              </a:rPr>
              <a:t>))</a:t>
            </a:r>
          </a:p>
          <a:p>
            <a:pPr marL="461963" indent="-461963">
              <a:spcBef>
                <a:spcPts val="300"/>
              </a:spcBef>
              <a:spcAft>
                <a:spcPts val="0"/>
              </a:spcAft>
            </a:pPr>
            <a:r>
              <a:rPr lang="en-US" dirty="0">
                <a:solidFill>
                  <a:srgbClr val="000000"/>
                </a:solidFill>
                <a:latin typeface="Helvetica" panose="020B0604020202020204" pitchFamily="34" charset="0"/>
                <a:cs typeface="Helvetica" panose="020B0604020202020204" pitchFamily="34" charset="0"/>
              </a:rPr>
              <a:t>2.	What components might require thermo-cycling during maintenance periods? </a:t>
            </a:r>
          </a:p>
          <a:p>
            <a:pPr marL="914400" lvl="1" indent="-457200">
              <a:spcBef>
                <a:spcPts val="300"/>
              </a:spcBef>
              <a:spcAft>
                <a:spcPts val="0"/>
              </a:spcAft>
              <a:buAutoNum type="alphaLcPeriod"/>
            </a:pPr>
            <a:r>
              <a:rPr lang="en-US" dirty="0">
                <a:solidFill>
                  <a:srgbClr val="000000"/>
                </a:solidFill>
                <a:latin typeface="Helvetica" panose="020B0604020202020204" pitchFamily="34" charset="0"/>
                <a:cs typeface="Helvetica" panose="020B0604020202020204" pitchFamily="34" charset="0"/>
              </a:rPr>
              <a:t>Are there components (e.g. valves) that do not require regular maintenance but require tests or to be changed periodically? </a:t>
            </a:r>
          </a:p>
          <a:p>
            <a:pPr lvl="2">
              <a:spcBef>
                <a:spcPts val="300"/>
              </a:spcBef>
              <a:spcAft>
                <a:spcPts val="0"/>
              </a:spcAft>
            </a:pPr>
            <a:r>
              <a:rPr lang="en-US" dirty="0">
                <a:solidFill>
                  <a:schemeClr val="accent3">
                    <a:lumMod val="75000"/>
                  </a:schemeClr>
                </a:solidFill>
                <a:latin typeface="Helvetica" panose="020B0604020202020204" pitchFamily="34" charset="0"/>
                <a:cs typeface="Helvetica" panose="020B0604020202020204" pitchFamily="34" charset="0"/>
              </a:rPr>
              <a:t>Generally component operation is monitored continually, no need for periodic testing. No “consumable” parts – replacement only in the case of failures, or beamline burst disk “calibration” expiration.</a:t>
            </a:r>
          </a:p>
          <a:p>
            <a:pPr marL="914400" lvl="1" indent="-457200">
              <a:spcBef>
                <a:spcPts val="300"/>
              </a:spcBef>
              <a:spcAft>
                <a:spcPts val="0"/>
              </a:spcAft>
              <a:buAutoNum type="alphaLcPeriod" startAt="2"/>
            </a:pPr>
            <a:r>
              <a:rPr lang="en-US" dirty="0">
                <a:solidFill>
                  <a:srgbClr val="000000"/>
                </a:solidFill>
                <a:latin typeface="Helvetica" panose="020B0604020202020204" pitchFamily="34" charset="0"/>
                <a:cs typeface="Helvetica" panose="020B0604020202020204" pitchFamily="34" charset="0"/>
              </a:rPr>
              <a:t>How frequently will the </a:t>
            </a:r>
            <a:r>
              <a:rPr lang="en-US" dirty="0" err="1">
                <a:solidFill>
                  <a:srgbClr val="000000"/>
                </a:solidFill>
                <a:latin typeface="Helvetica" panose="020B0604020202020204" pitchFamily="34" charset="0"/>
                <a:cs typeface="Helvetica" panose="020B0604020202020204" pitchFamily="34" charset="0"/>
              </a:rPr>
              <a:t>Linac</a:t>
            </a:r>
            <a:r>
              <a:rPr lang="en-US" dirty="0">
                <a:solidFill>
                  <a:srgbClr val="000000"/>
                </a:solidFill>
                <a:latin typeface="Helvetica" panose="020B0604020202020204" pitchFamily="34" charset="0"/>
                <a:cs typeface="Helvetica" panose="020B0604020202020204" pitchFamily="34" charset="0"/>
              </a:rPr>
              <a:t> require maintenance, and what is the expected maintenance duration? </a:t>
            </a:r>
          </a:p>
          <a:p>
            <a:pPr lvl="2">
              <a:spcBef>
                <a:spcPts val="300"/>
              </a:spcBef>
              <a:spcAft>
                <a:spcPts val="0"/>
              </a:spcAft>
            </a:pPr>
            <a:r>
              <a:rPr lang="en-US" dirty="0" err="1">
                <a:solidFill>
                  <a:schemeClr val="accent3">
                    <a:lumMod val="75000"/>
                  </a:schemeClr>
                </a:solidFill>
                <a:latin typeface="Helvetica" panose="020B0604020202020204" pitchFamily="34" charset="0"/>
                <a:cs typeface="Helvetica" panose="020B0604020202020204" pitchFamily="34" charset="0"/>
              </a:rPr>
              <a:t>Linac</a:t>
            </a:r>
            <a:r>
              <a:rPr lang="en-US" dirty="0">
                <a:solidFill>
                  <a:schemeClr val="accent3">
                    <a:lumMod val="75000"/>
                  </a:schemeClr>
                </a:solidFill>
                <a:latin typeface="Helvetica" panose="020B0604020202020204" pitchFamily="34" charset="0"/>
                <a:cs typeface="Helvetica" panose="020B0604020202020204" pitchFamily="34" charset="0"/>
              </a:rPr>
              <a:t> maintenance period would not be driven by SRF in general. Other SRF accelerators do not schedule “routine“ maintenance for CMs, they do perform work/address issues during planned Accelerator shutdowns.</a:t>
            </a:r>
          </a:p>
          <a:p>
            <a:pPr>
              <a:spcBef>
                <a:spcPts val="300"/>
              </a:spcBef>
              <a:spcAft>
                <a:spcPts val="0"/>
              </a:spcAft>
            </a:pPr>
            <a:endParaRPr lang="en-US" sz="1400" dirty="0">
              <a:solidFill>
                <a:schemeClr val="accent6">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5913615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3155429F-9A4D-45DF-A5FF-1C38C3A0040E}" vid="{49BC16E1-B038-4933-9828-9E6135788E3E}"/>
    </a:ext>
  </a:extLst>
</a:theme>
</file>

<file path=ppt/theme/theme3.xml><?xml version="1.0" encoding="utf-8"?>
<a:theme xmlns:a="http://schemas.openxmlformats.org/drawingml/2006/main" name="2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89DA2CC4BB9E478B8FFD004BF9FA99" ma:contentTypeVersion="11" ma:contentTypeDescription="Create a new document." ma:contentTypeScope="" ma:versionID="0d6689cae43dfca7922ae7f2eaad2264">
  <xsd:schema xmlns:xsd="http://www.w3.org/2001/XMLSchema" xmlns:xs="http://www.w3.org/2001/XMLSchema" xmlns:p="http://schemas.microsoft.com/office/2006/metadata/properties" xmlns:ns3="df301ccf-90da-4920-a634-8c5c8c9e5e8a" xmlns:ns4="15f49ed7-d91d-476c-9d2f-cc415609efbb" targetNamespace="http://schemas.microsoft.com/office/2006/metadata/properties" ma:root="true" ma:fieldsID="3428c34d512c5c27e2a7adf05f69fbdb" ns3:_="" ns4:_="">
    <xsd:import namespace="df301ccf-90da-4920-a634-8c5c8c9e5e8a"/>
    <xsd:import namespace="15f49ed7-d91d-476c-9d2f-cc415609ef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01ccf-90da-4920-a634-8c5c8c9e5e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f49ed7-d91d-476c-9d2f-cc415609efb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8A8A0B-FA0D-468D-B9A3-A655CD65EF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301ccf-90da-4920-a634-8c5c8c9e5e8a"/>
    <ds:schemaRef ds:uri="15f49ed7-d91d-476c-9d2f-cc415609e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1F245F-DB62-428D-A566-B113377E911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173E239-737B-4DF5-B0F4-23AFC3CA1E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PIP-II L2 Template</Template>
  <TotalTime>43586</TotalTime>
  <Words>1762</Words>
  <Application>Microsoft Office PowerPoint</Application>
  <PresentationFormat>Widescreen</PresentationFormat>
  <Paragraphs>195</Paragraphs>
  <Slides>13</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Helvetica</vt:lpstr>
      <vt:lpstr>Wingdings</vt:lpstr>
      <vt:lpstr>Fermilab_PPT_090815</vt:lpstr>
      <vt:lpstr>1_Fermilab_PPT_090815</vt:lpstr>
      <vt:lpstr>2_Fermilab_PPT_090815</vt:lpstr>
      <vt:lpstr>PowerPoint Presentation</vt:lpstr>
      <vt:lpstr>Introduction</vt:lpstr>
      <vt:lpstr>Common CM Problems</vt:lpstr>
      <vt:lpstr>Common CM Problem Mitigations</vt:lpstr>
      <vt:lpstr>Common CM Problem Mitigations - 2</vt:lpstr>
      <vt:lpstr>Common CM Problem Mitigations - 3</vt:lpstr>
      <vt:lpstr>Common Maintenance/Repair Issues at other SRF Accelerators</vt:lpstr>
      <vt:lpstr>Common Maintenance/Repair Issues at other SRF Accelerators</vt:lpstr>
      <vt:lpstr>Specific Questions for SRF</vt:lpstr>
      <vt:lpstr>Specific Questions for SRF - 2</vt:lpstr>
      <vt:lpstr>Specific Questions for SRF - 3</vt:lpstr>
      <vt:lpstr>Specific Questions for SRF - 4</vt:lpstr>
      <vt:lpstr>Charge Question #3</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Genfa Wu</dc:creator>
  <cp:lastModifiedBy>Joseph P Ozelis</cp:lastModifiedBy>
  <cp:revision>47</cp:revision>
  <cp:lastPrinted>2021-01-15T02:55:12Z</cp:lastPrinted>
  <dcterms:created xsi:type="dcterms:W3CDTF">2019-07-15T15:50:22Z</dcterms:created>
  <dcterms:modified xsi:type="dcterms:W3CDTF">2021-07-14T16:46:33Z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0x0101007889DA2CC4BB9E478B8FFD004BF9FA99</vt:lpwstr>
  </property>
</Properties>
</file>