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9"/>
  </p:notesMasterIdLst>
  <p:sldIdLst>
    <p:sldId id="315" r:id="rId5"/>
    <p:sldId id="353" r:id="rId6"/>
    <p:sldId id="352" r:id="rId7"/>
    <p:sldId id="35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3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300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6ED2D-E889-4EB0-92C1-973ECD22894C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FC23D-C2CD-4A85-B926-A25914370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6D72BD5-F894-4737-A516-D48A39D7824B}"/>
              </a:ext>
            </a:extLst>
          </p:cNvPr>
          <p:cNvSpPr txBox="1"/>
          <p:nvPr userDrawn="1"/>
        </p:nvSpPr>
        <p:spPr>
          <a:xfrm>
            <a:off x="7655232" y="4819166"/>
            <a:ext cx="482138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01" y="5013474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SC#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7668768" y="6619054"/>
            <a:ext cx="3971781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BF47D-FEB5-46F4-83AC-702969C3D7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12192001" cy="28673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C1D022-7644-4903-B3E6-9F76C5891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12" y="6312190"/>
            <a:ext cx="365760" cy="207455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0B2127-3C4E-463E-A7D1-0A537F0DF6DF}"/>
              </a:ext>
            </a:extLst>
          </p:cNvPr>
          <p:cNvSpPr/>
          <p:nvPr userDrawn="1"/>
        </p:nvSpPr>
        <p:spPr>
          <a:xfrm>
            <a:off x="11435908" y="5580509"/>
            <a:ext cx="365760" cy="1828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C20D82-489C-405F-BA53-58C27F90CC5F}"/>
              </a:ext>
            </a:extLst>
          </p:cNvPr>
          <p:cNvSpPr/>
          <p:nvPr userDrawn="1"/>
        </p:nvSpPr>
        <p:spPr>
          <a:xfrm>
            <a:off x="11435905" y="5315187"/>
            <a:ext cx="365760" cy="182880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22AE06-FB42-4E9C-A406-6EA522B2D7D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35100" y="5062166"/>
            <a:ext cx="365760" cy="186656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CE0132-0B59-484B-BF23-EB82241601E5}"/>
              </a:ext>
            </a:extLst>
          </p:cNvPr>
          <p:cNvSpPr/>
          <p:nvPr userDrawn="1"/>
        </p:nvSpPr>
        <p:spPr>
          <a:xfrm>
            <a:off x="11435908" y="5813961"/>
            <a:ext cx="365760" cy="18373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F245B-1395-4436-B2CF-FDB173FE18C1}"/>
              </a:ext>
            </a:extLst>
          </p:cNvPr>
          <p:cNvSpPr/>
          <p:nvPr userDrawn="1"/>
        </p:nvSpPr>
        <p:spPr>
          <a:xfrm>
            <a:off x="11443712" y="6071826"/>
            <a:ext cx="365760" cy="18288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0254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5" y="6502641"/>
            <a:ext cx="1253367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8/25/2020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87867" y="6362733"/>
            <a:ext cx="1151944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214" y="6504214"/>
            <a:ext cx="800378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PIP2IT Ops ORC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72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27656" y="4949162"/>
            <a:ext cx="8499231" cy="1390219"/>
          </a:xfrm>
        </p:spPr>
        <p:txBody>
          <a:bodyPr/>
          <a:lstStyle/>
          <a:p>
            <a:r>
              <a:rPr lang="en-US" dirty="0"/>
              <a:t>Darren Crawford	</a:t>
            </a:r>
          </a:p>
          <a:p>
            <a:r>
              <a:rPr lang="en-US" dirty="0"/>
              <a:t>July 15, 2021</a:t>
            </a:r>
          </a:p>
          <a:p>
            <a:r>
              <a:rPr lang="en-US" dirty="0"/>
              <a:t>Open Discussion and Closeout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9781" y="3843953"/>
            <a:ext cx="8667106" cy="10030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Workshop on Maintaining PIP-II within the Accelerator Complex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0B2B-0403-BA48-86C7-346755520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1587-10BE-124B-B8D6-14A3786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D520-C801-6841-87CD-5DDC5A04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Workshop on Maintaining PIP-II within the Accelerator Complex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5635A-43DE-4C91-BAD6-67146BBB9113}"/>
              </a:ext>
            </a:extLst>
          </p:cNvPr>
          <p:cNvSpPr txBox="1"/>
          <p:nvPr/>
        </p:nvSpPr>
        <p:spPr>
          <a:xfrm>
            <a:off x="695158" y="951831"/>
            <a:ext cx="354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all of our presenters - Thank you.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45567-38BC-4C4F-BFE7-1B9589878BA8}"/>
              </a:ext>
            </a:extLst>
          </p:cNvPr>
          <p:cNvSpPr txBox="1"/>
          <p:nvPr/>
        </p:nvSpPr>
        <p:spPr>
          <a:xfrm>
            <a:off x="695158" y="1326510"/>
            <a:ext cx="111774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PIP-II Uptime, Availability, Maintainability, and Operability Requirements – Eduard Pozdeyev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Complex Uptime and Availability in the PIP-II Era and Interfaces Between PIP-II and AC – Mary Convery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Cryoplant</a:t>
            </a:r>
            <a:r>
              <a:rPr lang="en-US" dirty="0"/>
              <a:t> and CDS – Ben Hansen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Interfaces with CF/Lab Infrastructure and FESS – Steve Dixon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FESS Electrical Infrastructure - Randy </a:t>
            </a:r>
            <a:r>
              <a:rPr lang="en-US" dirty="0" err="1"/>
              <a:t>Wielgos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Cryoplant</a:t>
            </a:r>
            <a:r>
              <a:rPr lang="en-US" dirty="0"/>
              <a:t> and </a:t>
            </a:r>
            <a:r>
              <a:rPr lang="en-US" dirty="0" err="1"/>
              <a:t>Linac</a:t>
            </a:r>
            <a:r>
              <a:rPr lang="en-US" dirty="0"/>
              <a:t> Operations at SNS – Matt Howell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Utilities (water, air, electrical) – Maurice Ball and Ryan Crawford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SRF – Joe </a:t>
            </a:r>
            <a:r>
              <a:rPr lang="en-US" dirty="0" err="1"/>
              <a:t>Ozelis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Accelerator Systems (Controls, Instrumentation, RF, Vacuum) – Elvin Harms</a:t>
            </a:r>
          </a:p>
        </p:txBody>
      </p:sp>
    </p:spTree>
    <p:extLst>
      <p:ext uri="{BB962C8B-B14F-4D97-AF65-F5344CB8AC3E}">
        <p14:creationId xmlns:p14="http://schemas.microsoft.com/office/powerpoint/2010/main" val="113019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0B2B-0403-BA48-86C7-346755520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1587-10BE-124B-B8D6-14A3786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D520-C801-6841-87CD-5DDC5A04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Workshop on Maintaining PIP-II within the Accelerator Complex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94E86-9B31-4FFC-8F6C-06F8B5616C52}"/>
              </a:ext>
            </a:extLst>
          </p:cNvPr>
          <p:cNvSpPr txBox="1"/>
          <p:nvPr/>
        </p:nvSpPr>
        <p:spPr>
          <a:xfrm>
            <a:off x="422443" y="278063"/>
            <a:ext cx="104273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Recommendations and actions:</a:t>
            </a:r>
          </a:p>
          <a:p>
            <a:pPr marL="342900" indent="-342900">
              <a:buAutoNum type="arabicParenR"/>
            </a:pPr>
            <a:r>
              <a:rPr lang="en-US" dirty="0"/>
              <a:t>Evaluate impact of increased power requirement on electrical infrastructure. Understand requirements.</a:t>
            </a:r>
          </a:p>
          <a:p>
            <a:pPr marL="342900" indent="-342900">
              <a:buAutoNum type="arabicParenR"/>
            </a:pPr>
            <a:r>
              <a:rPr lang="en-US" dirty="0"/>
              <a:t>How do we take advantage of 1.5 year downtime to upgrade/update AC systems and increase reliability of accelerator chain?</a:t>
            </a:r>
          </a:p>
          <a:p>
            <a:pPr marL="342900" indent="-342900">
              <a:buAutoNum type="arabicParenR"/>
            </a:pPr>
            <a:r>
              <a:rPr lang="en-US" dirty="0"/>
              <a:t>Expand electro de-ionization technology to the rest of the AC </a:t>
            </a:r>
            <a:r>
              <a:rPr lang="en-US"/>
              <a:t>(especially Main </a:t>
            </a:r>
            <a:r>
              <a:rPr lang="en-US" dirty="0"/>
              <a:t>Injector).</a:t>
            </a:r>
          </a:p>
          <a:p>
            <a:pPr marL="342900" indent="-342900">
              <a:buAutoNum type="arabicParenR"/>
            </a:pPr>
            <a:r>
              <a:rPr lang="en-US" dirty="0"/>
              <a:t>Can we take advantage of shorter scheduled downtimes (switchgear)?</a:t>
            </a:r>
          </a:p>
          <a:p>
            <a:pPr marL="342900" indent="-342900">
              <a:buAutoNum type="arabicParenR"/>
            </a:pPr>
            <a:r>
              <a:rPr lang="en-US" dirty="0"/>
              <a:t>How long will maintenance be for LBNF target and is there a redundancy?</a:t>
            </a:r>
          </a:p>
          <a:p>
            <a:pPr marL="342900" indent="-342900">
              <a:buAutoNum type="arabicParenR"/>
            </a:pPr>
            <a:r>
              <a:rPr lang="en-US" dirty="0"/>
              <a:t>What redundancies are built into AC to increase beam availability?</a:t>
            </a:r>
          </a:p>
          <a:p>
            <a:pPr marL="342900" indent="-342900">
              <a:buAutoNum type="arabicParenR"/>
            </a:pPr>
            <a:r>
              <a:rPr lang="en-US" dirty="0"/>
              <a:t>Analyze </a:t>
            </a:r>
            <a:r>
              <a:rPr lang="en-US" dirty="0" err="1"/>
              <a:t>Linac</a:t>
            </a:r>
            <a:r>
              <a:rPr lang="en-US" dirty="0"/>
              <a:t> warm up time and maintenance scenarios or warm up duration.</a:t>
            </a:r>
          </a:p>
          <a:p>
            <a:pPr marL="342900" indent="-342900">
              <a:buAutoNum type="arabicParenR"/>
            </a:pPr>
            <a:r>
              <a:rPr lang="en-US" dirty="0"/>
              <a:t>What are water maintenance activities for shutdown and duration?</a:t>
            </a:r>
          </a:p>
          <a:p>
            <a:pPr marL="342900" indent="-342900">
              <a:buAutoNum type="arabicParenR"/>
            </a:pPr>
            <a:r>
              <a:rPr lang="en-US" dirty="0"/>
              <a:t>No spare compressor body or motor for the </a:t>
            </a:r>
            <a:r>
              <a:rPr lang="en-US" dirty="0" err="1"/>
              <a:t>cryoplant</a:t>
            </a:r>
            <a:r>
              <a:rPr lang="en-US" dirty="0"/>
              <a:t>.  Needed to reduce unexpected downtime.  How can these be purchased?  Who pays?</a:t>
            </a:r>
          </a:p>
          <a:p>
            <a:pPr marL="342900" indent="-342900">
              <a:buAutoNum type="arabicParenR"/>
            </a:pPr>
            <a:r>
              <a:rPr lang="en-US" dirty="0"/>
              <a:t>Need to investigate </a:t>
            </a:r>
            <a:r>
              <a:rPr lang="en-US" dirty="0" err="1"/>
              <a:t>Cryo</a:t>
            </a:r>
            <a:r>
              <a:rPr lang="en-US" dirty="0"/>
              <a:t> global data management for spares and PM.</a:t>
            </a:r>
          </a:p>
          <a:p>
            <a:pPr marL="342900" indent="-342900">
              <a:buAutoNum type="arabicParenR"/>
            </a:pPr>
            <a:r>
              <a:rPr lang="en-US" dirty="0"/>
              <a:t>Do we need a backup generator for Controls at PIP-II?  Currently, PIP-II RF gallery is underutilized. Can MAC room have a generator?</a:t>
            </a:r>
          </a:p>
          <a:p>
            <a:pPr marL="342900" indent="-342900">
              <a:buAutoNum type="arabicParenR"/>
            </a:pPr>
            <a:r>
              <a:rPr lang="en-US" dirty="0"/>
              <a:t>MIRF cavity rework for 2 MW.</a:t>
            </a:r>
          </a:p>
          <a:p>
            <a:pPr marL="342900" indent="-342900">
              <a:buAutoNum type="arabicParenR"/>
            </a:pPr>
            <a:r>
              <a:rPr lang="en-US" dirty="0"/>
              <a:t>Create a matrix of systems that affect </a:t>
            </a:r>
            <a:r>
              <a:rPr lang="en-US" dirty="0" err="1"/>
              <a:t>cryo</a:t>
            </a:r>
            <a:r>
              <a:rPr lang="en-US" dirty="0"/>
              <a:t>.  What are the impacts of these systems to the CP? Duration of each?</a:t>
            </a:r>
          </a:p>
          <a:p>
            <a:pPr marL="342900" indent="-342900">
              <a:buFontTx/>
              <a:buAutoNum type="arabicParenR"/>
            </a:pPr>
            <a:r>
              <a:rPr lang="en-US" dirty="0"/>
              <a:t>PIP-II and AC yearly scheduled shutdowns - 8 weeks vs 12 weeks – what investments can be made to reduce the duration?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1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0B2B-0403-BA48-86C7-3467555202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7/15/2021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81587-10BE-124B-B8D6-14A3786A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8D520-C801-6841-87CD-5DDC5A04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Workshop on Maintaining PIP-II within the Accelerator Complex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DE78F-2F74-40BF-A932-F1186C036070}"/>
              </a:ext>
            </a:extLst>
          </p:cNvPr>
          <p:cNvSpPr txBox="1"/>
          <p:nvPr/>
        </p:nvSpPr>
        <p:spPr>
          <a:xfrm>
            <a:off x="2235802" y="1074821"/>
            <a:ext cx="74649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Charge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Understand the projected beam availability per year of the Accelerator Complex (AC) in the PIP-II era. What drives the duration of yearly planned AC shutdowns and can the duration be shortened?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Define the operational expectations for PIP-II, especially with regards to </a:t>
            </a:r>
            <a:r>
              <a:rPr lang="en-US" sz="1200" dirty="0" err="1"/>
              <a:t>cryoplant</a:t>
            </a:r>
            <a:r>
              <a:rPr lang="en-US" sz="1200" dirty="0"/>
              <a:t> and cryomodules during scheduled AC shutdowns.  Is the design of PIP-II systems compatible with the operational requirements?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dirty="0"/>
              <a:t>Identify the interfaces between the AC, Lab infrastructure and PIP-II.  What are the expectations for maintenance and operation?  Are there redundancies in systems to maintain operability?</a:t>
            </a:r>
          </a:p>
          <a:p>
            <a:endParaRPr lang="en-US" dirty="0"/>
          </a:p>
          <a:p>
            <a:r>
              <a:rPr lang="en-US" dirty="0"/>
              <a:t>PIP-II Operational Requirements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Scheduled maintenance per year – 8 weeks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SRF </a:t>
            </a:r>
            <a:r>
              <a:rPr lang="en-US" sz="1200" dirty="0" err="1"/>
              <a:t>Linac</a:t>
            </a:r>
            <a:r>
              <a:rPr lang="en-US" sz="1200" dirty="0"/>
              <a:t> operational availability – 90%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SRF </a:t>
            </a:r>
            <a:r>
              <a:rPr lang="en-US" sz="1200" dirty="0" err="1"/>
              <a:t>Linac</a:t>
            </a:r>
            <a:r>
              <a:rPr lang="en-US" sz="1200" dirty="0"/>
              <a:t> must not be </a:t>
            </a:r>
            <a:r>
              <a:rPr lang="en-US" sz="1200" dirty="0" err="1"/>
              <a:t>thermocycled</a:t>
            </a:r>
            <a:r>
              <a:rPr lang="en-US" sz="1200" dirty="0"/>
              <a:t> (temperature kept below ~20K), preferably, for lifetime of the facility, including maintenance shutdowns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9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560C07AE00D4FAF95316FEBF89D02" ma:contentTypeVersion="4" ma:contentTypeDescription="Create a new document." ma:contentTypeScope="" ma:versionID="363835ec7960580b7b8b50dc8144a750">
  <xsd:schema xmlns:xsd="http://www.w3.org/2001/XMLSchema" xmlns:xs="http://www.w3.org/2001/XMLSchema" xmlns:p="http://schemas.microsoft.com/office/2006/metadata/properties" xmlns:ns2="2dc31c75-bc5e-452e-981c-69f71a0f4687" targetNamespace="http://schemas.microsoft.com/office/2006/metadata/properties" ma:root="true" ma:fieldsID="233b1bb1c1d839be9d630b6ba5a37c28" ns2:_="">
    <xsd:import namespace="2dc31c75-bc5e-452e-981c-69f71a0f4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31c75-bc5e-452e-981c-69f71a0f4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AFF024-6042-4FDB-AD0A-2291CD589921}">
  <ds:schemaRefs>
    <ds:schemaRef ds:uri="2dc31c75-bc5e-452e-981c-69f71a0f46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5A43CF-BC26-46EF-A66F-E368A8DF4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1BBCE-ECC0-409F-A06C-19D07884C5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27906</TotalTime>
  <Words>521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PEMP Notable – Control rooms</dc:title>
  <dc:creator>Darren J Crawford</dc:creator>
  <cp:lastModifiedBy>Darren J Crawford</cp:lastModifiedBy>
  <cp:revision>284</cp:revision>
  <dcterms:created xsi:type="dcterms:W3CDTF">2020-02-06T17:57:29Z</dcterms:created>
  <dcterms:modified xsi:type="dcterms:W3CDTF">2021-07-15T20:37:25Z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0x010100A13560C07AE00D4FAF95316FEBF89D02</vt:lpwstr>
  </property>
</Properties>
</file>