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Default Extension="pdf" ContentType="application/pdf"/>
  <Override PartName="/ppt/notesSlides/notesSlide6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90" r:id="rId3"/>
    <p:sldId id="259" r:id="rId4"/>
    <p:sldId id="258" r:id="rId5"/>
    <p:sldId id="265" r:id="rId6"/>
    <p:sldId id="266" r:id="rId7"/>
    <p:sldId id="268" r:id="rId8"/>
    <p:sldId id="270" r:id="rId9"/>
    <p:sldId id="279" r:id="rId10"/>
    <p:sldId id="272" r:id="rId11"/>
    <p:sldId id="280" r:id="rId12"/>
    <p:sldId id="274" r:id="rId13"/>
    <p:sldId id="276" r:id="rId14"/>
    <p:sldId id="278" r:id="rId15"/>
    <p:sldId id="281" r:id="rId16"/>
    <p:sldId id="283" r:id="rId17"/>
    <p:sldId id="282" r:id="rId18"/>
    <p:sldId id="285" r:id="rId19"/>
    <p:sldId id="287" r:id="rId20"/>
    <p:sldId id="288" r:id="rId21"/>
    <p:sldId id="262" r:id="rId22"/>
    <p:sldId id="261" r:id="rId23"/>
    <p:sldId id="289" r:id="rId24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8123" autoAdjust="0"/>
  </p:normalViewPr>
  <p:slideViewPr>
    <p:cSldViewPr snapToGrid="0">
      <p:cViewPr>
        <p:scale>
          <a:sx n="100" d="100"/>
          <a:sy n="100" d="100"/>
        </p:scale>
        <p:origin x="-480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130AE4-2FAF-F44A-8FD4-6A14978EA0E5}" type="datetimeFigureOut">
              <a:rPr lang="ja-JP" altLang="en-US" smtClean="0"/>
              <a:pPr/>
              <a:t>12.2.15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AD2EC4-DC2C-8341-AF0C-6F5CC91A324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E4D6CB-13AC-4545-BAFE-152C8AE6D31B}" type="datetimeFigureOut">
              <a:rPr lang="ja-JP" altLang="en-US" smtClean="0"/>
              <a:pPr/>
              <a:t>12.2.15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4C3AEB-BAD1-7D47-B661-9BDA2477E0AE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C3AEB-BAD1-7D47-B661-9BDA2477E0AE}" type="slidenum">
              <a:rPr lang="ja-JP" altLang="en-US" smtClean="0"/>
              <a:pPr/>
              <a:t>5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C3AEB-BAD1-7D47-B661-9BDA2477E0AE}" type="slidenum">
              <a:rPr lang="ja-JP" altLang="en-US" smtClean="0"/>
              <a:pPr/>
              <a:t>18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C3AEB-BAD1-7D47-B661-9BDA2477E0AE}" type="slidenum">
              <a:rPr lang="ja-JP" altLang="en-US" smtClean="0"/>
              <a:pPr/>
              <a:t>19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C3AEB-BAD1-7D47-B661-9BDA2477E0AE}" type="slidenum">
              <a:rPr lang="ja-JP" altLang="en-US" smtClean="0"/>
              <a:pPr/>
              <a:t>6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C3AEB-BAD1-7D47-B661-9BDA2477E0AE}" type="slidenum">
              <a:rPr lang="ja-JP" altLang="en-US" smtClean="0"/>
              <a:pPr/>
              <a:t>7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C3AEB-BAD1-7D47-B661-9BDA2477E0AE}" type="slidenum">
              <a:rPr lang="ja-JP" altLang="en-US" smtClean="0"/>
              <a:pPr/>
              <a:t>8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C3AEB-BAD1-7D47-B661-9BDA2477E0AE}" type="slidenum">
              <a:rPr lang="ja-JP" altLang="en-US" smtClean="0"/>
              <a:pPr/>
              <a:t>10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C3AEB-BAD1-7D47-B661-9BDA2477E0AE}" type="slidenum">
              <a:rPr lang="ja-JP" altLang="en-US" smtClean="0"/>
              <a:pPr/>
              <a:t>12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C3AEB-BAD1-7D47-B661-9BDA2477E0AE}" type="slidenum">
              <a:rPr lang="ja-JP" altLang="en-US" smtClean="0"/>
              <a:pPr/>
              <a:t>13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C3AEB-BAD1-7D47-B661-9BDA2477E0AE}" type="slidenum">
              <a:rPr lang="ja-JP" altLang="en-US" smtClean="0"/>
              <a:pPr/>
              <a:t>14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C3AEB-BAD1-7D47-B661-9BDA2477E0AE}" type="slidenum">
              <a:rPr lang="ja-JP" altLang="en-US" smtClean="0"/>
              <a:pPr/>
              <a:t>16</a:t>
            </a:fld>
            <a:endParaRPr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Feb. 15, 2012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Radiation Effects in Superconducting Magnet Materials (RESMM'12)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6B29-221A-0640-B6FB-5F5831C4F4C9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Feb. 15, 2012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Radiation Effects in Superconducting Magnet Materials (RESMM'12)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6B29-221A-0640-B6FB-5F5831C4F4C9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Feb. 15, 2012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Radiation Effects in Superconducting Magnet Materials (RESMM'12)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6B29-221A-0640-B6FB-5F5831C4F4C9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Feb. 15, 2012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Radiation Effects in Superconducting Magnet Materials (RESMM'12)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6B29-221A-0640-B6FB-5F5831C4F4C9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Feb. 15, 2012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Radiation Effects in Superconducting Magnet Materials (RESMM'12)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6B29-221A-0640-B6FB-5F5831C4F4C9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Feb. 15, 2012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Radiation Effects in Superconducting Magnet Materials (RESMM'12)</a:t>
            </a: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6B29-221A-0640-B6FB-5F5831C4F4C9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Feb. 15, 2012</a:t>
            </a:r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Radiation Effects in Superconducting Magnet Materials (RESMM'12)</a:t>
            </a:r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6B29-221A-0640-B6FB-5F5831C4F4C9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Feb. 15, 2012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Radiation Effects in Superconducting Magnet Materials (RESMM'12)</a:t>
            </a: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6B29-221A-0640-B6FB-5F5831C4F4C9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Feb. 15, 2012</a:t>
            </a:r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Radiation Effects in Superconducting Magnet Materials (RESMM'12)</a:t>
            </a:r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6B29-221A-0640-B6FB-5F5831C4F4C9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Feb. 15, 2012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Radiation Effects in Superconducting Magnet Materials (RESMM'12)</a:t>
            </a: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6B29-221A-0640-B6FB-5F5831C4F4C9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Feb. 15, 2012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Radiation Effects in Superconducting Magnet Materials (RESMM'12)</a:t>
            </a: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6B29-221A-0640-B6FB-5F5831C4F4C9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smtClean="0"/>
              <a:t>Feb. 15, 2012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smtClean="0"/>
              <a:t>Radiation Effects in Superconducting Magnet Materials (RESMM'12)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56B29-221A-0640-B6FB-5F5831C4F4C9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df"/><Relationship Id="rId4" Type="http://schemas.openxmlformats.org/officeDocument/2006/relationships/image" Target="../media/image18.png"/><Relationship Id="rId5" Type="http://schemas.openxmlformats.org/officeDocument/2006/relationships/image" Target="../media/image19.pdf"/><Relationship Id="rId6" Type="http://schemas.openxmlformats.org/officeDocument/2006/relationships/image" Target="../media/image20.png"/><Relationship Id="rId7" Type="http://schemas.openxmlformats.org/officeDocument/2006/relationships/image" Target="../media/image21.pdf"/><Relationship Id="rId8" Type="http://schemas.openxmlformats.org/officeDocument/2006/relationships/image" Target="../media/image22.png"/><Relationship Id="rId9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df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d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jpeg"/><Relationship Id="rId6" Type="http://schemas.openxmlformats.org/officeDocument/2006/relationships/image" Target="../media/image28.png"/><Relationship Id="rId7" Type="http://schemas.openxmlformats.org/officeDocument/2006/relationships/image" Target="../media/image29.pdf"/><Relationship Id="rId8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df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d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4" Type="http://schemas.openxmlformats.org/officeDocument/2006/relationships/image" Target="../media/image34.pn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df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d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df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df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df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d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Relationship Id="rId3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gif"/><Relationship Id="rId3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df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d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df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df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d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b="1" dirty="0">
                <a:solidFill>
                  <a:schemeClr val="accent1"/>
                </a:solidFill>
              </a:rPr>
              <a:t>Beam</a:t>
            </a:r>
            <a:r>
              <a:rPr lang="en-US" altLang="ja-JP" b="1" dirty="0" smtClean="0">
                <a:solidFill>
                  <a:schemeClr val="accent1"/>
                </a:solidFill>
              </a:rPr>
              <a:t> Test Possibilities </a:t>
            </a:r>
            <a:r>
              <a:rPr lang="en-US" altLang="ja-JP" b="1" dirty="0">
                <a:solidFill>
                  <a:schemeClr val="accent1"/>
                </a:solidFill>
              </a:rPr>
              <a:t>in Japan</a:t>
            </a:r>
            <a:endParaRPr lang="ja-JP" altLang="en-US" b="1" dirty="0">
              <a:solidFill>
                <a:schemeClr val="accent1"/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b="1" dirty="0" smtClean="0">
                <a:solidFill>
                  <a:schemeClr val="accent1"/>
                </a:solidFill>
                <a:latin typeface="+mj-lt"/>
              </a:rPr>
              <a:t>Tatsushi NAKAMOTO</a:t>
            </a:r>
          </a:p>
          <a:p>
            <a:r>
              <a:rPr lang="en-US" altLang="ja-JP" b="1" dirty="0" smtClean="0">
                <a:solidFill>
                  <a:schemeClr val="accent1"/>
                </a:solidFill>
                <a:latin typeface="+mj-lt"/>
              </a:rPr>
              <a:t>KEK</a:t>
            </a:r>
            <a:endParaRPr lang="ja-JP" altLang="en-US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Feb. 15, 2012</a:t>
            </a: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6B29-221A-0640-B6FB-5F5831C4F4C9}" type="slidenum">
              <a:rPr lang="ja-JP" altLang="en-US" smtClean="0"/>
              <a:pPr/>
              <a:t>1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Radiation Effects in Superconducting Magnet Materials (RESMM'12)</a:t>
            </a: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10020300" cy="715962"/>
          </a:xfrm>
        </p:spPr>
        <p:txBody>
          <a:bodyPr>
            <a:normAutofit/>
          </a:bodyPr>
          <a:lstStyle/>
          <a:p>
            <a:pPr algn="l"/>
            <a:r>
              <a:rPr lang="en-US" altLang="ja-JP" sz="3600" b="1" dirty="0" smtClean="0">
                <a:solidFill>
                  <a:srgbClr val="4F81BD"/>
                </a:solidFill>
              </a:rPr>
              <a:t>JMTR(JAEA) &amp; </a:t>
            </a:r>
            <a:r>
              <a:rPr lang="en-US" altLang="ja-JP" sz="3600" b="1" dirty="0" err="1" smtClean="0">
                <a:solidFill>
                  <a:srgbClr val="4F81BD"/>
                </a:solidFill>
              </a:rPr>
              <a:t>IMR(Tohoku</a:t>
            </a:r>
            <a:r>
              <a:rPr lang="en-US" altLang="ja-JP" sz="3600" b="1" dirty="0" smtClean="0">
                <a:solidFill>
                  <a:srgbClr val="4F81BD"/>
                </a:solidFill>
              </a:rPr>
              <a:t> Univ.) at </a:t>
            </a:r>
            <a:r>
              <a:rPr lang="en-US" altLang="ja-JP" sz="3600" b="1" dirty="0" err="1" smtClean="0">
                <a:solidFill>
                  <a:srgbClr val="4F81BD"/>
                </a:solidFill>
              </a:rPr>
              <a:t>Oarai</a:t>
            </a:r>
            <a:endParaRPr lang="ja-JP" altLang="en-US" sz="3600" b="1" dirty="0">
              <a:solidFill>
                <a:srgbClr val="4F81BD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31800" y="614361"/>
            <a:ext cx="8712200" cy="3030539"/>
          </a:xfrm>
        </p:spPr>
        <p:txBody>
          <a:bodyPr>
            <a:noAutofit/>
          </a:bodyPr>
          <a:lstStyle/>
          <a:p>
            <a:r>
              <a:rPr lang="en-US" altLang="ja-JP" sz="1800" b="1" dirty="0" smtClean="0">
                <a:solidFill>
                  <a:srgbClr val="FF6600"/>
                </a:solidFill>
              </a:rPr>
              <a:t>Fission neutrons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 by Research 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nuclear reactor &amp; hot laboratory for material study</a:t>
            </a:r>
          </a:p>
          <a:p>
            <a:r>
              <a:rPr lang="en-US" altLang="ja-JP" sz="1800" b="1" dirty="0" smtClean="0">
                <a:solidFill>
                  <a:schemeClr val="accent1"/>
                </a:solidFill>
              </a:rPr>
              <a:t>JMTR</a:t>
            </a:r>
          </a:p>
          <a:p>
            <a:pPr lvl="1"/>
            <a:r>
              <a:rPr lang="en-US" altLang="ja-JP" sz="1800" b="1" dirty="0" smtClean="0">
                <a:solidFill>
                  <a:schemeClr val="accent1"/>
                </a:solidFill>
              </a:rPr>
              <a:t>4 cycles per year</a:t>
            </a:r>
          </a:p>
          <a:p>
            <a:pPr lvl="1"/>
            <a:r>
              <a:rPr lang="en-US" altLang="ja-JP" sz="1800" b="1" dirty="0" smtClean="0">
                <a:solidFill>
                  <a:schemeClr val="accent1"/>
                </a:solidFill>
              </a:rPr>
              <a:t>2012 Plan: 1 </a:t>
            </a:r>
            <a:r>
              <a:rPr lang="en-US" altLang="ja-JP" sz="1800" b="1" dirty="0" err="1" smtClean="0">
                <a:solidFill>
                  <a:schemeClr val="accent1"/>
                </a:solidFill>
              </a:rPr>
              <a:t>x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 10</a:t>
            </a:r>
            <a:r>
              <a:rPr lang="en-US" altLang="ja-JP" sz="1800" b="1" baseline="30000" dirty="0" smtClean="0">
                <a:solidFill>
                  <a:schemeClr val="accent1"/>
                </a:solidFill>
              </a:rPr>
              <a:t>17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 n/m</a:t>
            </a:r>
            <a:r>
              <a:rPr lang="en-US" altLang="ja-JP" sz="1800" b="1" baseline="30000" dirty="0" smtClean="0">
                <a:solidFill>
                  <a:schemeClr val="accent1"/>
                </a:solidFill>
              </a:rPr>
              <a:t>2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s &gt;&gt; </a:t>
            </a:r>
            <a:r>
              <a:rPr lang="en-US" altLang="ja-JP" sz="1800" b="1" dirty="0" smtClean="0">
                <a:solidFill>
                  <a:srgbClr val="FF6600"/>
                </a:solidFill>
              </a:rPr>
              <a:t>3x10</a:t>
            </a:r>
            <a:r>
              <a:rPr lang="en-US" altLang="ja-JP" sz="1800" b="1" baseline="30000" dirty="0" smtClean="0">
                <a:solidFill>
                  <a:srgbClr val="FF6600"/>
                </a:solidFill>
              </a:rPr>
              <a:t>23</a:t>
            </a:r>
            <a:r>
              <a:rPr lang="en-US" altLang="ja-JP" sz="1800" b="1" dirty="0" smtClean="0">
                <a:solidFill>
                  <a:srgbClr val="FF6600"/>
                </a:solidFill>
              </a:rPr>
              <a:t> n/m</a:t>
            </a:r>
            <a:r>
              <a:rPr lang="en-US" altLang="ja-JP" sz="1800" b="1" baseline="30000" dirty="0" smtClean="0">
                <a:solidFill>
                  <a:srgbClr val="FF6600"/>
                </a:solidFill>
              </a:rPr>
              <a:t>2</a:t>
            </a:r>
            <a:r>
              <a:rPr lang="en-US" altLang="ja-JP" sz="1800" b="1" dirty="0" smtClean="0">
                <a:solidFill>
                  <a:srgbClr val="FF6600"/>
                </a:solidFill>
              </a:rPr>
              <a:t> at 1 cycle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. </a:t>
            </a:r>
            <a:r>
              <a:rPr lang="en-US" altLang="ja-JP" sz="1800" b="1" dirty="0" err="1" smtClean="0">
                <a:solidFill>
                  <a:schemeClr val="accent1"/>
                </a:solidFill>
              </a:rPr>
              <a:t>T</a:t>
            </a:r>
            <a:r>
              <a:rPr lang="en-US" altLang="ja-JP" sz="1800" b="1" baseline="-25000" dirty="0" err="1" smtClean="0">
                <a:solidFill>
                  <a:schemeClr val="accent1"/>
                </a:solidFill>
              </a:rPr>
              <a:t>sample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: &lt;100 °C.</a:t>
            </a:r>
          </a:p>
          <a:p>
            <a:r>
              <a:rPr lang="en-US" altLang="ja-JP" sz="1800" b="1" dirty="0" smtClean="0">
                <a:solidFill>
                  <a:schemeClr val="accent1"/>
                </a:solidFill>
              </a:rPr>
              <a:t>IMR Hot </a:t>
            </a:r>
            <a:r>
              <a:rPr lang="en-US" altLang="ja-JP" sz="1800" b="1" dirty="0" err="1" smtClean="0">
                <a:solidFill>
                  <a:schemeClr val="accent1"/>
                </a:solidFill>
              </a:rPr>
              <a:t>Labo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.</a:t>
            </a:r>
          </a:p>
          <a:p>
            <a:pPr lvl="1"/>
            <a:r>
              <a:rPr lang="en-US" altLang="ja-JP" sz="1800" b="1" dirty="0" smtClean="0">
                <a:solidFill>
                  <a:schemeClr val="accent1"/>
                </a:solidFill>
                <a:cs typeface="Symbol" charset="2"/>
              </a:rPr>
              <a:t>A number of apparatuses for material study are available.</a:t>
            </a:r>
          </a:p>
          <a:p>
            <a:pPr lvl="2"/>
            <a:r>
              <a:rPr lang="en-US" altLang="ja-JP" sz="1800" b="1" dirty="0" smtClean="0">
                <a:solidFill>
                  <a:schemeClr val="accent1"/>
                </a:solidFill>
                <a:cs typeface="Symbol" charset="2"/>
              </a:rPr>
              <a:t>TEM, NMR, X-ray </a:t>
            </a:r>
            <a:r>
              <a:rPr lang="en-US" altLang="ja-JP" sz="1800" b="1" dirty="0" err="1" smtClean="0">
                <a:solidFill>
                  <a:schemeClr val="accent1"/>
                </a:solidFill>
                <a:cs typeface="Symbol" charset="2"/>
              </a:rPr>
              <a:t>diffractometer</a:t>
            </a:r>
            <a:r>
              <a:rPr lang="en-US" altLang="ja-JP" sz="1800" b="1" dirty="0" smtClean="0">
                <a:solidFill>
                  <a:schemeClr val="accent1"/>
                </a:solidFill>
                <a:cs typeface="Symbol" charset="2"/>
              </a:rPr>
              <a:t>, mechanical testing machine, etc. </a:t>
            </a:r>
          </a:p>
          <a:p>
            <a:pPr lvl="1"/>
            <a:r>
              <a:rPr lang="en-US" altLang="ja-JP" sz="1800" b="1" dirty="0" smtClean="0">
                <a:solidFill>
                  <a:schemeClr val="accent1"/>
                </a:solidFill>
                <a:cs typeface="Symbol" charset="2"/>
              </a:rPr>
              <a:t>15.5 T SC magnets </a:t>
            </a:r>
            <a:r>
              <a:rPr lang="en-US" altLang="ja-JP" sz="1800" b="1" dirty="0" err="1" smtClean="0">
                <a:solidFill>
                  <a:schemeClr val="accent1"/>
                </a:solidFill>
                <a:cs typeface="Symbol" charset="2"/>
              </a:rPr>
              <a:t>w</a:t>
            </a:r>
            <a:r>
              <a:rPr lang="en-US" altLang="ja-JP" sz="1800" b="1" dirty="0" smtClean="0">
                <a:solidFill>
                  <a:schemeClr val="accent1"/>
                </a:solidFill>
                <a:cs typeface="Symbol" charset="2"/>
              </a:rPr>
              <a:t>/ VTI: 4 K to RT, rating 500 A</a:t>
            </a:r>
          </a:p>
          <a:p>
            <a:pPr lvl="1"/>
            <a:r>
              <a:rPr lang="en-US" altLang="ja-JP" sz="1800" b="1" dirty="0" smtClean="0">
                <a:solidFill>
                  <a:schemeClr val="accent1"/>
                </a:solidFill>
                <a:cs typeface="Symbol" charset="2"/>
              </a:rPr>
              <a:t>Allowed radioactivity: ~</a:t>
            </a:r>
            <a:r>
              <a:rPr lang="en-US" altLang="ja-JP" sz="1800" b="1" dirty="0" err="1" smtClean="0">
                <a:solidFill>
                  <a:schemeClr val="accent1"/>
                </a:solidFill>
                <a:cs typeface="Symbol" charset="2"/>
              </a:rPr>
              <a:t>GBq</a:t>
            </a:r>
            <a:r>
              <a:rPr lang="en-US" altLang="ja-JP" sz="1800" b="1" dirty="0" smtClean="0">
                <a:solidFill>
                  <a:schemeClr val="accent1"/>
                </a:solidFill>
                <a:cs typeface="Symbol" charset="2"/>
              </a:rPr>
              <a:t> to ~100 </a:t>
            </a:r>
            <a:r>
              <a:rPr lang="en-US" altLang="ja-JP" sz="1800" b="1" dirty="0" err="1" smtClean="0">
                <a:solidFill>
                  <a:schemeClr val="accent1"/>
                </a:solidFill>
                <a:cs typeface="Symbol" charset="2"/>
              </a:rPr>
              <a:t>GBq</a:t>
            </a:r>
            <a:r>
              <a:rPr lang="en-US" altLang="ja-JP" sz="1800" b="1" dirty="0" smtClean="0">
                <a:solidFill>
                  <a:schemeClr val="accent1"/>
                </a:solidFill>
                <a:cs typeface="Symbol" charset="2"/>
              </a:rPr>
              <a:t> for 291 nuclides</a:t>
            </a:r>
            <a:r>
              <a:rPr lang="en-US" altLang="ja-JP" sz="1800" b="1" dirty="0" smtClean="0">
                <a:cs typeface="Symbol" charset="2"/>
              </a:rPr>
              <a:t>.</a:t>
            </a:r>
            <a:endParaRPr lang="en-US" altLang="ja-JP" sz="1800" b="1" dirty="0" smtClean="0"/>
          </a:p>
          <a:p>
            <a:r>
              <a:rPr lang="en-US" altLang="ja-JP" sz="1800" b="1" dirty="0" smtClean="0"/>
              <a:t>Concern about JMTR: Aiming to resume at Oct. 2012. Soundness is being checked.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Feb. 15, 2012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Radiation Effects in Superconducting Magnet Materials (RESMM'12)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6B29-221A-0640-B6FB-5F5831C4F4C9}" type="slidenum">
              <a:rPr lang="ja-JP" altLang="en-US" smtClean="0"/>
              <a:pPr/>
              <a:t>10</a:t>
            </a:fld>
            <a:endParaRPr lang="ja-JP" altLang="en-US"/>
          </a:p>
        </p:txBody>
      </p:sp>
      <p:pic>
        <p:nvPicPr>
          <p:cNvPr id="16" name="図 1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52400" y="3959981"/>
            <a:ext cx="3454400" cy="2736094"/>
          </a:xfrm>
          <a:prstGeom prst="rect">
            <a:avLst/>
          </a:prstGeom>
        </p:spPr>
      </p:pic>
      <p:pic>
        <p:nvPicPr>
          <p:cNvPr id="17" name="図 16" descr="四𥧄sou_001 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 l="62618" t="13340" r="7743" b="14292"/>
              <a:stretch>
                <a:fillRect/>
              </a:stretch>
            </p:blipFill>
          </mc:Choice>
          <mc:Fallback>
            <p:blipFill>
              <a:blip r:embed="rId6"/>
              <a:srcRect l="62618" t="13340" r="7743" b="14292"/>
              <a:stretch>
                <a:fillRect/>
              </a:stretch>
            </p:blipFill>
          </mc:Fallback>
        </mc:AlternateContent>
        <p:spPr>
          <a:xfrm>
            <a:off x="3708400" y="3959981"/>
            <a:ext cx="1600200" cy="2760670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5524501" y="4000108"/>
            <a:ext cx="2143252" cy="2807092"/>
          </a:xfrm>
          <a:prstGeom prst="rect">
            <a:avLst/>
          </a:prstGeom>
        </p:spPr>
      </p:pic>
      <p:pic>
        <p:nvPicPr>
          <p:cNvPr id="19" name="図 7" descr="試料装着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31252" y="4000108"/>
            <a:ext cx="1298447" cy="1729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テキスト ボックス 19"/>
          <p:cNvSpPr txBox="1"/>
          <p:nvPr/>
        </p:nvSpPr>
        <p:spPr>
          <a:xfrm>
            <a:off x="7820154" y="6345535"/>
            <a:ext cx="1323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Courtesy of Nishimura (NIFS)</a:t>
            </a:r>
            <a:endParaRPr kumimoji="1" lang="ja-JP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113" y="127000"/>
            <a:ext cx="4575828" cy="836706"/>
          </a:xfrm>
        </p:spPr>
        <p:txBody>
          <a:bodyPr/>
          <a:lstStyle/>
          <a:p>
            <a:pPr algn="l"/>
            <a:r>
              <a:rPr lang="en-US" altLang="ja-JP" b="1" dirty="0" smtClean="0">
                <a:solidFill>
                  <a:srgbClr val="4F81BD"/>
                </a:solidFill>
              </a:rPr>
              <a:t>Overview of Facilities in Japan</a:t>
            </a:r>
            <a:endParaRPr lang="ja-JP" altLang="en-US" b="1" dirty="0">
              <a:solidFill>
                <a:srgbClr val="4F81BD"/>
              </a:solidFill>
            </a:endParaRP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Feb. 15, 2012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Radiation Effects in Superconducting Magnet Materials (RESMM'12)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6B29-221A-0640-B6FB-5F5831C4F4C9}" type="slidenum">
              <a:rPr lang="ja-JP" altLang="en-US" smtClean="0"/>
              <a:pPr/>
              <a:t>11</a:t>
            </a:fld>
            <a:endParaRPr lang="ja-JP" altLang="en-US"/>
          </a:p>
        </p:txBody>
      </p:sp>
      <p:pic>
        <p:nvPicPr>
          <p:cNvPr id="9" name="図 8" descr="Japan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8575" t="14140" r="7623" b="26259"/>
              <a:stretch>
                <a:fillRect/>
              </a:stretch>
            </p:blipFill>
          </mc:Choice>
          <mc:Fallback>
            <p:blipFill>
              <a:blip r:embed="rId3"/>
              <a:srcRect l="8575" t="14140" r="7623" b="26259"/>
              <a:stretch>
                <a:fillRect/>
              </a:stretch>
            </p:blipFill>
          </mc:Fallback>
        </mc:AlternateContent>
        <p:spPr>
          <a:xfrm>
            <a:off x="87088" y="1510365"/>
            <a:ext cx="4884693" cy="4917443"/>
          </a:xfrm>
          <a:prstGeom prst="rect">
            <a:avLst/>
          </a:prstGeom>
        </p:spPr>
      </p:pic>
      <p:pic>
        <p:nvPicPr>
          <p:cNvPr id="10" name="図 9" descr="Japan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8575" t="14140" r="7146" b="26259"/>
              <a:stretch>
                <a:fillRect/>
              </a:stretch>
            </p:blipFill>
          </mc:Choice>
          <mc:Fallback>
            <p:blipFill>
              <a:blip r:embed="rId5"/>
              <a:srcRect l="8575" t="14140" r="7146" b="26259"/>
              <a:stretch>
                <a:fillRect/>
              </a:stretch>
            </p:blipFill>
          </mc:Fallback>
        </mc:AlternateContent>
        <p:spPr>
          <a:xfrm>
            <a:off x="4451081" y="575438"/>
            <a:ext cx="4083319" cy="4087459"/>
          </a:xfrm>
          <a:prstGeom prst="rect">
            <a:avLst/>
          </a:pr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" name="円/楕円 10"/>
          <p:cNvSpPr/>
          <p:nvPr/>
        </p:nvSpPr>
        <p:spPr>
          <a:xfrm>
            <a:off x="2035236" y="5164170"/>
            <a:ext cx="108000" cy="108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902644" y="5772663"/>
            <a:ext cx="75825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KURRI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 rot="16200000" flipV="1">
            <a:off x="1937501" y="5479195"/>
            <a:ext cx="533073" cy="18933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15"/>
          <p:cNvSpPr/>
          <p:nvPr/>
        </p:nvSpPr>
        <p:spPr>
          <a:xfrm>
            <a:off x="2870200" y="3962400"/>
            <a:ext cx="1130300" cy="13097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右矢印 18"/>
          <p:cNvSpPr/>
          <p:nvPr/>
        </p:nvSpPr>
        <p:spPr>
          <a:xfrm rot="19217853">
            <a:off x="4041496" y="4111618"/>
            <a:ext cx="381290" cy="385297"/>
          </a:xfrm>
          <a:prstGeom prst="rightArrow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6567525" y="2879825"/>
            <a:ext cx="108000" cy="108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644900" y="2755509"/>
            <a:ext cx="74980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RIKEN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23" name="円/楕円 22"/>
          <p:cNvSpPr/>
          <p:nvPr/>
        </p:nvSpPr>
        <p:spPr>
          <a:xfrm>
            <a:off x="5898858" y="2194150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658297" y="1734457"/>
            <a:ext cx="15039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JAEA Takasaki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6" name="円/楕円 25"/>
          <p:cNvSpPr/>
          <p:nvPr/>
        </p:nvSpPr>
        <p:spPr>
          <a:xfrm>
            <a:off x="7571266" y="1962350"/>
            <a:ext cx="108000" cy="108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7843671" y="1573219"/>
            <a:ext cx="1229057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J-PARC &amp; JAEA Tokai</a:t>
            </a:r>
          </a:p>
        </p:txBody>
      </p:sp>
      <p:sp>
        <p:nvSpPr>
          <p:cNvPr id="29" name="円/楕円 28"/>
          <p:cNvSpPr/>
          <p:nvPr/>
        </p:nvSpPr>
        <p:spPr>
          <a:xfrm>
            <a:off x="7539516" y="2244950"/>
            <a:ext cx="108000" cy="108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808736" y="2308022"/>
            <a:ext cx="1479892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JAEA </a:t>
            </a:r>
            <a:r>
              <a:rPr lang="en-US" altLang="ja-JP" dirty="0" err="1" smtClean="0">
                <a:solidFill>
                  <a:srgbClr val="0000FF"/>
                </a:solidFill>
              </a:rPr>
              <a:t>Oarai</a:t>
            </a:r>
            <a:endParaRPr lang="en-US" altLang="ja-JP" dirty="0" smtClean="0">
              <a:solidFill>
                <a:srgbClr val="0000FF"/>
              </a:solidFill>
            </a:endParaRPr>
          </a:p>
          <a:p>
            <a:r>
              <a:rPr lang="en-US" altLang="ja-JP" dirty="0" smtClean="0">
                <a:solidFill>
                  <a:srgbClr val="0000FF"/>
                </a:solidFill>
              </a:rPr>
              <a:t>(JMTR) &amp; IMR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32" name="円/楕円 31"/>
          <p:cNvSpPr/>
          <p:nvPr/>
        </p:nvSpPr>
        <p:spPr>
          <a:xfrm>
            <a:off x="8000027" y="651638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 dirty="0">
              <a:solidFill>
                <a:srgbClr val="3366FF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688225" y="5307"/>
            <a:ext cx="2185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</a:rPr>
              <a:t>Fukushima Daiichi Nuclear Power Plant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34" name="円/楕円 33"/>
          <p:cNvSpPr/>
          <p:nvPr/>
        </p:nvSpPr>
        <p:spPr>
          <a:xfrm>
            <a:off x="6975966" y="2396921"/>
            <a:ext cx="108000" cy="108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 dirty="0">
              <a:solidFill>
                <a:srgbClr val="3366FF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618325" y="1989489"/>
            <a:ext cx="633375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KEK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25" name="円/楕円 24"/>
          <p:cNvSpPr/>
          <p:nvPr/>
        </p:nvSpPr>
        <p:spPr>
          <a:xfrm>
            <a:off x="7416151" y="2956025"/>
            <a:ext cx="108000" cy="108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571266" y="3672984"/>
            <a:ext cx="852479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Narita</a:t>
            </a:r>
          </a:p>
          <a:p>
            <a:r>
              <a:rPr kumimoji="1" lang="en-US" altLang="ja-JP" dirty="0" smtClean="0">
                <a:solidFill>
                  <a:srgbClr val="0000FF"/>
                </a:solidFill>
              </a:rPr>
              <a:t>Airport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31" name="直線矢印コネクタ 30"/>
          <p:cNvCxnSpPr/>
          <p:nvPr/>
        </p:nvCxnSpPr>
        <p:spPr>
          <a:xfrm rot="16200000" flipV="1">
            <a:off x="7352282" y="3296710"/>
            <a:ext cx="533073" cy="18933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円/楕円 36"/>
          <p:cNvSpPr/>
          <p:nvPr/>
        </p:nvSpPr>
        <p:spPr>
          <a:xfrm>
            <a:off x="3908400" y="2504921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1854200" y="2302150"/>
            <a:ext cx="14542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8000"/>
                </a:solidFill>
              </a:rPr>
              <a:t>IFMIF R&amp;D ??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cxnSp>
        <p:nvCxnSpPr>
          <p:cNvPr id="41" name="直線矢印コネクタ 40"/>
          <p:cNvCxnSpPr>
            <a:endCxn id="37" idx="2"/>
          </p:cNvCxnSpPr>
          <p:nvPr/>
        </p:nvCxnSpPr>
        <p:spPr>
          <a:xfrm>
            <a:off x="3301264" y="2504922"/>
            <a:ext cx="607136" cy="53999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10020300" cy="715962"/>
          </a:xfrm>
        </p:spPr>
        <p:txBody>
          <a:bodyPr>
            <a:normAutofit/>
          </a:bodyPr>
          <a:lstStyle/>
          <a:p>
            <a:pPr algn="l"/>
            <a:r>
              <a:rPr lang="en-US" altLang="ja-JP" sz="3600" b="1" dirty="0" smtClean="0">
                <a:solidFill>
                  <a:srgbClr val="4F81BD"/>
                </a:solidFill>
              </a:rPr>
              <a:t>JAEA Takasaki: TIARA</a:t>
            </a:r>
            <a:endParaRPr lang="ja-JP" altLang="en-US" sz="3600" b="1" dirty="0">
              <a:solidFill>
                <a:srgbClr val="4F81BD"/>
              </a:solidFill>
            </a:endParaRP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Feb. 15, 2012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Radiation Effects in Superconducting Magnet Materials (RESMM'12)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6B29-221A-0640-B6FB-5F5831C4F4C9}" type="slidenum">
              <a:rPr lang="ja-JP" altLang="en-US" smtClean="0"/>
              <a:pPr/>
              <a:t>12</a:t>
            </a:fld>
            <a:endParaRPr lang="ja-JP" altLang="en-US"/>
          </a:p>
        </p:txBody>
      </p:sp>
      <p:pic>
        <p:nvPicPr>
          <p:cNvPr id="12" name="図 11" descr="LD1-S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800" y="215900"/>
            <a:ext cx="3903133" cy="2927350"/>
          </a:xfrm>
          <a:prstGeom prst="rect">
            <a:avLst/>
          </a:prstGeom>
        </p:spPr>
      </p:pic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42801" y="3195636"/>
            <a:ext cx="7943999" cy="2894014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altLang="ja-JP" sz="1800" b="1" dirty="0" smtClean="0">
                <a:solidFill>
                  <a:schemeClr val="accent1"/>
                </a:solidFill>
              </a:rPr>
              <a:t>Sample environment at LD1 beam line</a:t>
            </a:r>
          </a:p>
          <a:p>
            <a:pPr lvl="1"/>
            <a:r>
              <a:rPr lang="en-US" altLang="ja-JP" sz="1800" b="1" dirty="0" smtClean="0">
                <a:solidFill>
                  <a:schemeClr val="accent1"/>
                </a:solidFill>
              </a:rPr>
              <a:t>Vacuum chamber + multiple samples holder (up to 4)</a:t>
            </a:r>
          </a:p>
          <a:p>
            <a:pPr lvl="2"/>
            <a:r>
              <a:rPr lang="en-US" altLang="ja-JP" sz="1800" b="1" dirty="0" smtClean="0">
                <a:solidFill>
                  <a:schemeClr val="accent1"/>
                </a:solidFill>
              </a:rPr>
              <a:t>Degas must be suppressed.</a:t>
            </a:r>
          </a:p>
          <a:p>
            <a:pPr lvl="1"/>
            <a:r>
              <a:rPr lang="en-US" altLang="ja-JP" sz="1800" b="1" dirty="0" smtClean="0">
                <a:solidFill>
                  <a:schemeClr val="accent1"/>
                </a:solidFill>
              </a:rPr>
              <a:t>RT by conduction cooling </a:t>
            </a:r>
            <a:r>
              <a:rPr lang="en-US" altLang="ja-JP" sz="1800" b="1" dirty="0" err="1" smtClean="0">
                <a:solidFill>
                  <a:schemeClr val="accent1"/>
                </a:solidFill>
              </a:rPr>
              <a:t>w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/ water.</a:t>
            </a:r>
          </a:p>
          <a:p>
            <a:pPr lvl="1"/>
            <a:r>
              <a:rPr lang="en-US" altLang="ja-JP" sz="1800" b="1" dirty="0" smtClean="0">
                <a:solidFill>
                  <a:schemeClr val="accent1"/>
                </a:solidFill>
              </a:rPr>
              <a:t>Sample chamber </a:t>
            </a:r>
            <a:r>
              <a:rPr lang="en-US" altLang="ja-JP" sz="1800" b="1" dirty="0" err="1" smtClean="0">
                <a:solidFill>
                  <a:schemeClr val="accent1"/>
                </a:solidFill>
              </a:rPr>
              <a:t>w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/ LN2 conduction cooling is available. (But, not in use for &gt; 10 years.)</a:t>
            </a:r>
          </a:p>
          <a:p>
            <a:r>
              <a:rPr lang="en-US" altLang="ja-JP" sz="1800" b="1" dirty="0" smtClean="0">
                <a:solidFill>
                  <a:schemeClr val="accent1"/>
                </a:solidFill>
              </a:rPr>
              <a:t>Irradiation area: max. 100 mm </a:t>
            </a:r>
            <a:r>
              <a:rPr lang="en-US" altLang="ja-JP" sz="1800" b="1" dirty="0" err="1" smtClean="0">
                <a:solidFill>
                  <a:schemeClr val="accent1"/>
                </a:solidFill>
              </a:rPr>
              <a:t>x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 100 mm (uniformity: within 10 %)</a:t>
            </a:r>
          </a:p>
          <a:p>
            <a:r>
              <a:rPr lang="en-US" altLang="ja-JP" sz="1800" b="1" dirty="0" smtClean="0">
                <a:solidFill>
                  <a:schemeClr val="accent1"/>
                </a:solidFill>
              </a:rPr>
              <a:t>Collaborative research contract with JAEA is necessary. (Or, usage fee will be charged.)</a:t>
            </a:r>
          </a:p>
          <a:p>
            <a:r>
              <a:rPr lang="en-US" altLang="ja-JP" sz="1800" b="1" dirty="0" smtClean="0">
                <a:solidFill>
                  <a:srgbClr val="000000"/>
                </a:solidFill>
              </a:rPr>
              <a:t>Concern: Allowable radioactivity is rather lower. Check in advance. 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130800" y="3168134"/>
            <a:ext cx="4032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Rotating sample holder in LD1 beam line </a:t>
            </a:r>
            <a:endParaRPr kumimoji="1" lang="ja-JP" altLang="en-US" dirty="0"/>
          </a:p>
        </p:txBody>
      </p:sp>
      <p:sp>
        <p:nvSpPr>
          <p:cNvPr id="10" name="コンテンツ プレースホルダ 2"/>
          <p:cNvSpPr txBox="1">
            <a:spLocks/>
          </p:cNvSpPr>
          <p:nvPr/>
        </p:nvSpPr>
        <p:spPr>
          <a:xfrm>
            <a:off x="742800" y="715962"/>
            <a:ext cx="4387999" cy="25537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AVF cyclotron + 3MV Tandem + 400 kV ion injector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Protons</a:t>
            </a: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10 - 75 </a:t>
            </a:r>
            <a:r>
              <a:rPr kumimoji="1" lang="en-US" altLang="ja-JP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MeV</a:t>
            </a: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(max. 90 </a:t>
            </a:r>
            <a:r>
              <a:rPr kumimoji="1" lang="en-US" altLang="ja-JP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MeV</a:t>
            </a: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, max</a:t>
            </a: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2 </a:t>
            </a: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+mn-lt"/>
                <a:ea typeface="+mn-ea"/>
                <a:cs typeface=""/>
              </a:rPr>
              <a:t>μ</a:t>
            </a: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* Replacement of beam shutter beyond </a:t>
            </a:r>
            <a:r>
              <a:rPr kumimoji="1" lang="en-US" altLang="ja-JP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</a:t>
            </a:r>
            <a:r>
              <a:rPr kumimoji="1" lang="en-US" altLang="ja-JP" sz="18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</a:t>
            </a: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70 </a:t>
            </a:r>
            <a:r>
              <a:rPr kumimoji="1" lang="en-US" altLang="ja-JP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MeV</a:t>
            </a: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 operational cycles per year. Typical user time: 10 - 20 hrs in a cycle.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10020300" cy="715962"/>
          </a:xfrm>
        </p:spPr>
        <p:txBody>
          <a:bodyPr>
            <a:normAutofit/>
          </a:bodyPr>
          <a:lstStyle/>
          <a:p>
            <a:pPr algn="l"/>
            <a:r>
              <a:rPr lang="en-US" altLang="ja-JP" sz="3600" b="1" dirty="0" smtClean="0">
                <a:solidFill>
                  <a:srgbClr val="4F81BD"/>
                </a:solidFill>
              </a:rPr>
              <a:t>JAEA Takasaki: </a:t>
            </a:r>
            <a:r>
              <a:rPr lang="en-US" altLang="ja-JP" sz="3600" b="1" baseline="30000" dirty="0" smtClean="0">
                <a:solidFill>
                  <a:srgbClr val="4F81BD"/>
                </a:solidFill>
              </a:rPr>
              <a:t>60</a:t>
            </a:r>
            <a:r>
              <a:rPr lang="en-US" altLang="ja-JP" sz="3600" b="1" dirty="0" smtClean="0">
                <a:solidFill>
                  <a:srgbClr val="4F81BD"/>
                </a:solidFill>
              </a:rPr>
              <a:t>Co gamma ray source</a:t>
            </a:r>
            <a:endParaRPr lang="ja-JP" altLang="en-US" sz="3600" b="1" dirty="0">
              <a:solidFill>
                <a:srgbClr val="4F81BD"/>
              </a:solidFill>
            </a:endParaRP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Feb. 15, 2012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Radiation Effects in Superconducting Magnet Materials (RESMM'12)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6B29-221A-0640-B6FB-5F5831C4F4C9}" type="slidenum">
              <a:rPr lang="ja-JP" altLang="en-US" smtClean="0"/>
              <a:pPr/>
              <a:t>13</a:t>
            </a:fld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-1" y="614361"/>
            <a:ext cx="5305493" cy="3983039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altLang="ja-JP" sz="1800" b="1" dirty="0" smtClean="0">
                <a:solidFill>
                  <a:srgbClr val="FF6600"/>
                </a:solidFill>
              </a:rPr>
              <a:t>Gamma-rays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: 6 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irradiation rooms</a:t>
            </a:r>
          </a:p>
          <a:p>
            <a:pPr lvl="1"/>
            <a:r>
              <a:rPr lang="en-US" altLang="ja-JP" sz="1800" b="1" dirty="0" err="1" smtClean="0">
                <a:solidFill>
                  <a:schemeClr val="accent1"/>
                </a:solidFill>
              </a:rPr>
              <a:t>Idesaki's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 group: 1 room for RT, 1 room for LT.</a:t>
            </a:r>
          </a:p>
          <a:p>
            <a:r>
              <a:rPr lang="en-US" altLang="ja-JP" sz="1800" b="1" dirty="0" smtClean="0">
                <a:solidFill>
                  <a:schemeClr val="accent1"/>
                </a:solidFill>
              </a:rPr>
              <a:t>Irradiation rate: 10 - 20 </a:t>
            </a:r>
            <a:r>
              <a:rPr lang="en-US" altLang="ja-JP" sz="1800" b="1" dirty="0" err="1" smtClean="0">
                <a:solidFill>
                  <a:schemeClr val="accent1"/>
                </a:solidFill>
              </a:rPr>
              <a:t>kGy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/hr,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 24 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hrs.</a:t>
            </a:r>
          </a:p>
          <a:p>
            <a:r>
              <a:rPr lang="en-US" altLang="ja-JP" sz="1800" b="1" dirty="0" smtClean="0">
                <a:solidFill>
                  <a:schemeClr val="accent1"/>
                </a:solidFill>
              </a:rPr>
              <a:t>LN2 irradiation cryostat</a:t>
            </a:r>
          </a:p>
          <a:p>
            <a:pPr lvl="1"/>
            <a:r>
              <a:rPr lang="en-US" altLang="ja-JP" sz="1800" b="1" dirty="0" smtClean="0">
                <a:solidFill>
                  <a:schemeClr val="accent1"/>
                </a:solidFill>
              </a:rPr>
              <a:t>Samples immersed in LN2 bath.</a:t>
            </a:r>
          </a:p>
          <a:p>
            <a:pPr lvl="1"/>
            <a:r>
              <a:rPr lang="en-US" altLang="ja-JP" sz="1800" b="1" dirty="0" smtClean="0">
                <a:solidFill>
                  <a:schemeClr val="accent1"/>
                </a:solidFill>
              </a:rPr>
              <a:t>dose uniformity: &lt; 30 %</a:t>
            </a:r>
          </a:p>
          <a:p>
            <a:pPr lvl="1"/>
            <a:r>
              <a:rPr lang="en-US" altLang="ja-JP" sz="1800" b="1" dirty="0" smtClean="0">
                <a:solidFill>
                  <a:schemeClr val="accent1"/>
                </a:solidFill>
              </a:rPr>
              <a:t>LN2 consumption: 1300 L for 14 days (5 – 6 </a:t>
            </a:r>
            <a:r>
              <a:rPr lang="en-US" altLang="ja-JP" sz="1800" b="1" dirty="0" err="1" smtClean="0">
                <a:solidFill>
                  <a:schemeClr val="accent1"/>
                </a:solidFill>
              </a:rPr>
              <a:t>MGy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). &gt;&gt;  150 </a:t>
            </a:r>
            <a:r>
              <a:rPr lang="en-US" altLang="ja-JP" sz="1800" b="1" dirty="0" err="1" smtClean="0">
                <a:solidFill>
                  <a:schemeClr val="accent1"/>
                </a:solidFill>
              </a:rPr>
              <a:t>kJYen</a:t>
            </a:r>
            <a:endParaRPr lang="en-US" altLang="ja-JP" sz="1800" b="1" dirty="0" smtClean="0">
              <a:solidFill>
                <a:schemeClr val="accent1"/>
              </a:solidFill>
            </a:endParaRPr>
          </a:p>
          <a:p>
            <a:r>
              <a:rPr lang="en-US" altLang="ja-JP" sz="1800" b="1" dirty="0" smtClean="0">
                <a:solidFill>
                  <a:srgbClr val="000000"/>
                </a:solidFill>
              </a:rPr>
              <a:t>In the meantime, priority of irradiation given to the decontamination study related to the Fukushima nuclear plant accident. 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0800" y="881061"/>
            <a:ext cx="2593975" cy="24971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/>
          <a:srcRect l="9959" r="9959"/>
          <a:stretch>
            <a:fillRect/>
          </a:stretch>
        </p:blipFill>
        <p:spPr bwMode="auto">
          <a:xfrm>
            <a:off x="7559675" y="396741"/>
            <a:ext cx="1508125" cy="1279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6" descr="IMG_1983.JPG                                                   00123AA9 iBook-HDD                      BB97247A: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6370343" y="3985918"/>
            <a:ext cx="2708864" cy="2032000"/>
          </a:xfrm>
          <a:prstGeom prst="rect">
            <a:avLst/>
          </a:prstGeom>
          <a:noFill/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57962" y="4748415"/>
            <a:ext cx="1212713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図 10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942907" y="4058342"/>
            <a:ext cx="4362586" cy="269805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2" name="テキスト ボックス 11"/>
          <p:cNvSpPr txBox="1"/>
          <p:nvPr/>
        </p:nvSpPr>
        <p:spPr>
          <a:xfrm>
            <a:off x="5664200" y="6399768"/>
            <a:ext cx="3104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See talks by </a:t>
            </a:r>
            <a:r>
              <a:rPr kumimoji="1" lang="en-US" altLang="ja-JP" dirty="0" err="1" smtClean="0"/>
              <a:t>Ogitsu</a:t>
            </a:r>
            <a:r>
              <a:rPr kumimoji="1" lang="en-US" altLang="ja-JP" dirty="0" smtClean="0"/>
              <a:t> and </a:t>
            </a:r>
            <a:r>
              <a:rPr kumimoji="1" lang="en-US" altLang="ja-JP" dirty="0" err="1" smtClean="0"/>
              <a:t>Idesaki</a:t>
            </a:r>
            <a:r>
              <a:rPr kumimoji="1" lang="en-US" altLang="ja-JP" dirty="0" smtClean="0"/>
              <a:t>.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10020300" cy="715962"/>
          </a:xfrm>
        </p:spPr>
        <p:txBody>
          <a:bodyPr>
            <a:normAutofit/>
          </a:bodyPr>
          <a:lstStyle/>
          <a:p>
            <a:pPr algn="l"/>
            <a:r>
              <a:rPr lang="en-US" altLang="ja-JP" sz="3600" b="1" dirty="0" smtClean="0">
                <a:solidFill>
                  <a:srgbClr val="4F81BD"/>
                </a:solidFill>
              </a:rPr>
              <a:t>JAEA Takasaki: Electron Accelerator</a:t>
            </a:r>
            <a:endParaRPr lang="ja-JP" altLang="en-US" sz="3600" b="1" dirty="0">
              <a:solidFill>
                <a:srgbClr val="4F81BD"/>
              </a:solidFill>
            </a:endParaRP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Feb. 15, 2012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Radiation Effects in Superconducting Magnet Materials (RESMM'12)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6B29-221A-0640-B6FB-5F5831C4F4C9}" type="slidenum">
              <a:rPr lang="ja-JP" altLang="en-US" smtClean="0"/>
              <a:pPr/>
              <a:t>14</a:t>
            </a:fld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04799" y="571500"/>
            <a:ext cx="6248401" cy="2725738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altLang="ja-JP" sz="2000" b="1" dirty="0" smtClean="0">
                <a:solidFill>
                  <a:srgbClr val="FF6600"/>
                </a:solidFill>
              </a:rPr>
              <a:t>Electron</a:t>
            </a:r>
            <a:r>
              <a:rPr lang="en-US" altLang="ja-JP" sz="2000" b="1" dirty="0" smtClean="0">
                <a:solidFill>
                  <a:schemeClr val="accent1"/>
                </a:solidFill>
              </a:rPr>
              <a:t>: </a:t>
            </a:r>
            <a:r>
              <a:rPr lang="en-US" altLang="ja-JP" sz="2000" b="1" dirty="0" err="1" smtClean="0">
                <a:solidFill>
                  <a:schemeClr val="accent1"/>
                </a:solidFill>
              </a:rPr>
              <a:t>E</a:t>
            </a:r>
            <a:r>
              <a:rPr lang="en-US" altLang="ja-JP" sz="2000" b="1" baseline="-25000" dirty="0" err="1" smtClean="0">
                <a:solidFill>
                  <a:schemeClr val="accent1"/>
                </a:solidFill>
              </a:rPr>
              <a:t>e</a:t>
            </a:r>
            <a:r>
              <a:rPr lang="en-US" altLang="ja-JP" sz="2000" b="1" dirty="0" smtClean="0">
                <a:solidFill>
                  <a:schemeClr val="accent1"/>
                </a:solidFill>
              </a:rPr>
              <a:t> </a:t>
            </a:r>
            <a:r>
              <a:rPr lang="en-US" altLang="ja-JP" sz="2000" b="1" dirty="0" smtClean="0">
                <a:solidFill>
                  <a:schemeClr val="accent1"/>
                </a:solidFill>
              </a:rPr>
              <a:t>= 0.5 - 2 </a:t>
            </a:r>
            <a:r>
              <a:rPr lang="en-US" altLang="ja-JP" sz="2000" b="1" dirty="0" err="1" smtClean="0">
                <a:solidFill>
                  <a:schemeClr val="accent1"/>
                </a:solidFill>
              </a:rPr>
              <a:t>MeV</a:t>
            </a:r>
            <a:r>
              <a:rPr lang="en-US" altLang="ja-JP" sz="2000" b="1" dirty="0" smtClean="0">
                <a:solidFill>
                  <a:schemeClr val="accent1"/>
                </a:solidFill>
              </a:rPr>
              <a:t>, 0.1 - 30 </a:t>
            </a:r>
            <a:r>
              <a:rPr lang="en-US" altLang="ja-JP" sz="2000" b="1" dirty="0" err="1" smtClean="0">
                <a:solidFill>
                  <a:schemeClr val="accent1"/>
                </a:solidFill>
              </a:rPr>
              <a:t>mA</a:t>
            </a:r>
            <a:r>
              <a:rPr lang="en-US" altLang="ja-JP" sz="2000" b="1" dirty="0" smtClean="0">
                <a:solidFill>
                  <a:schemeClr val="accent1"/>
                </a:solidFill>
              </a:rPr>
              <a:t>.</a:t>
            </a:r>
          </a:p>
          <a:p>
            <a:pPr lvl="1"/>
            <a:r>
              <a:rPr lang="en-US" altLang="ja-JP" sz="2000" b="1" dirty="0" smtClean="0">
                <a:solidFill>
                  <a:schemeClr val="accent1"/>
                </a:solidFill>
              </a:rPr>
              <a:t>The sample should be thin enough.</a:t>
            </a:r>
          </a:p>
          <a:p>
            <a:r>
              <a:rPr lang="en-US" altLang="ja-JP" sz="2000" b="1" dirty="0" smtClean="0">
                <a:solidFill>
                  <a:schemeClr val="accent1"/>
                </a:solidFill>
              </a:rPr>
              <a:t>8 - 13 hrs/day &gt;&gt; ~40 </a:t>
            </a:r>
            <a:r>
              <a:rPr lang="en-US" altLang="ja-JP" sz="2000" b="1" dirty="0" err="1" smtClean="0">
                <a:solidFill>
                  <a:schemeClr val="accent1"/>
                </a:solidFill>
              </a:rPr>
              <a:t>MGy</a:t>
            </a:r>
            <a:r>
              <a:rPr lang="en-US" altLang="ja-JP" sz="2000" b="1" dirty="0" smtClean="0">
                <a:solidFill>
                  <a:schemeClr val="accent1"/>
                </a:solidFill>
              </a:rPr>
              <a:t> for typical resins </a:t>
            </a:r>
          </a:p>
          <a:p>
            <a:r>
              <a:rPr lang="en-US" altLang="ja-JP" sz="2000" b="1" dirty="0" smtClean="0">
                <a:solidFill>
                  <a:schemeClr val="accent1"/>
                </a:solidFill>
              </a:rPr>
              <a:t>Exposed in air or inert gas. Scanning: 50 </a:t>
            </a:r>
            <a:r>
              <a:rPr lang="en-US" altLang="ja-JP" sz="2000" b="1" dirty="0" err="1" smtClean="0">
                <a:solidFill>
                  <a:schemeClr val="accent1"/>
                </a:solidFill>
              </a:rPr>
              <a:t>x</a:t>
            </a:r>
            <a:r>
              <a:rPr lang="en-US" altLang="ja-JP" sz="2000" b="1" dirty="0" smtClean="0">
                <a:solidFill>
                  <a:schemeClr val="accent1"/>
                </a:solidFill>
              </a:rPr>
              <a:t> 1200 mm</a:t>
            </a:r>
            <a:r>
              <a:rPr lang="en-US" altLang="ja-JP" sz="2000" b="1" baseline="30000" dirty="0" smtClean="0">
                <a:solidFill>
                  <a:schemeClr val="accent1"/>
                </a:solidFill>
              </a:rPr>
              <a:t>2</a:t>
            </a:r>
            <a:r>
              <a:rPr lang="en-US" altLang="ja-JP" sz="2000" b="1" dirty="0" smtClean="0">
                <a:solidFill>
                  <a:schemeClr val="accent1"/>
                </a:solidFill>
              </a:rPr>
              <a:t>.</a:t>
            </a:r>
          </a:p>
          <a:p>
            <a:r>
              <a:rPr lang="en-US" altLang="ja-JP" sz="2000" b="1" dirty="0" err="1" smtClean="0">
                <a:solidFill>
                  <a:schemeClr val="accent1"/>
                </a:solidFill>
              </a:rPr>
              <a:t>T</a:t>
            </a:r>
            <a:r>
              <a:rPr lang="en-US" altLang="ja-JP" sz="2000" b="1" baseline="-25000" dirty="0" err="1" smtClean="0">
                <a:solidFill>
                  <a:schemeClr val="accent1"/>
                </a:solidFill>
              </a:rPr>
              <a:t>sample</a:t>
            </a:r>
            <a:r>
              <a:rPr lang="en-US" altLang="ja-JP" sz="2000" b="1" dirty="0" smtClean="0">
                <a:solidFill>
                  <a:schemeClr val="accent1"/>
                </a:solidFill>
              </a:rPr>
              <a:t>: RT</a:t>
            </a:r>
          </a:p>
          <a:p>
            <a:pPr lvl="1"/>
            <a:r>
              <a:rPr lang="en-US" altLang="ja-JP" sz="2000" b="1" dirty="0" smtClean="0">
                <a:solidFill>
                  <a:schemeClr val="accent1"/>
                </a:solidFill>
              </a:rPr>
              <a:t>Conduction cooling with water.</a:t>
            </a:r>
          </a:p>
          <a:p>
            <a:r>
              <a:rPr lang="en-US" altLang="ja-JP" sz="2000" b="1" dirty="0" smtClean="0">
                <a:solidFill>
                  <a:schemeClr val="accent1"/>
                </a:solidFill>
              </a:rPr>
              <a:t>Casual use??</a:t>
            </a:r>
          </a:p>
        </p:txBody>
      </p:sp>
      <p:pic>
        <p:nvPicPr>
          <p:cNvPr id="7" name="図 6" descr="IMG_10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297238"/>
            <a:ext cx="4089400" cy="3067050"/>
          </a:xfrm>
          <a:prstGeom prst="rect">
            <a:avLst/>
          </a:prstGeom>
        </p:spPr>
      </p:pic>
      <p:pic>
        <p:nvPicPr>
          <p:cNvPr id="8" name="図 7" descr="IMG_102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200" y="3297238"/>
            <a:ext cx="4089400" cy="3067050"/>
          </a:xfrm>
          <a:prstGeom prst="rect">
            <a:avLst/>
          </a:prstGeom>
        </p:spPr>
      </p:pic>
      <p:cxnSp>
        <p:nvCxnSpPr>
          <p:cNvPr id="10" name="直線矢印コネクタ 9"/>
          <p:cNvCxnSpPr/>
          <p:nvPr/>
        </p:nvCxnSpPr>
        <p:spPr>
          <a:xfrm rot="5400000">
            <a:off x="2336800" y="4165600"/>
            <a:ext cx="800100" cy="4699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rot="16200000" flipH="1">
            <a:off x="2921000" y="4051300"/>
            <a:ext cx="685800" cy="5842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rot="16200000" flipH="1">
            <a:off x="2724150" y="4248150"/>
            <a:ext cx="736600" cy="2413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 rot="5400000">
            <a:off x="2514600" y="4330700"/>
            <a:ext cx="774700" cy="1397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/>
          <p:cNvSpPr txBox="1"/>
          <p:nvPr/>
        </p:nvSpPr>
        <p:spPr>
          <a:xfrm>
            <a:off x="5715000" y="6285468"/>
            <a:ext cx="2348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I</a:t>
            </a:r>
            <a:r>
              <a:rPr kumimoji="1" lang="en-US" altLang="ja-JP" dirty="0" smtClean="0"/>
              <a:t>rradiation on HTS tape</a:t>
            </a:r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578100" y="4711700"/>
            <a:ext cx="882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bg1"/>
                </a:solidFill>
              </a:rPr>
              <a:t>e</a:t>
            </a:r>
            <a:r>
              <a:rPr kumimoji="1" lang="en-US" altLang="ja-JP" dirty="0" smtClean="0">
                <a:solidFill>
                  <a:schemeClr val="bg1"/>
                </a:solidFill>
              </a:rPr>
              <a:t> </a:t>
            </a:r>
            <a:r>
              <a:rPr lang="en-US" altLang="ja-JP" dirty="0" smtClean="0">
                <a:solidFill>
                  <a:schemeClr val="bg1"/>
                </a:solidFill>
              </a:rPr>
              <a:t>beam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31800" y="5626100"/>
            <a:ext cx="175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FF"/>
                </a:solidFill>
              </a:rPr>
              <a:t>Sample chamber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113" y="127000"/>
            <a:ext cx="4575828" cy="836706"/>
          </a:xfrm>
        </p:spPr>
        <p:txBody>
          <a:bodyPr/>
          <a:lstStyle/>
          <a:p>
            <a:pPr algn="l"/>
            <a:r>
              <a:rPr lang="en-US" altLang="ja-JP" b="1" dirty="0" smtClean="0">
                <a:solidFill>
                  <a:srgbClr val="4F81BD"/>
                </a:solidFill>
              </a:rPr>
              <a:t>Overview of Facilities in Japan</a:t>
            </a:r>
            <a:endParaRPr lang="ja-JP" altLang="en-US" b="1" dirty="0">
              <a:solidFill>
                <a:srgbClr val="4F81BD"/>
              </a:solidFill>
            </a:endParaRP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Feb. 15, 2012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Radiation Effects in Superconducting Magnet Materials (RESMM'12)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6B29-221A-0640-B6FB-5F5831C4F4C9}" type="slidenum">
              <a:rPr lang="ja-JP" altLang="en-US" smtClean="0"/>
              <a:pPr/>
              <a:t>15</a:t>
            </a:fld>
            <a:endParaRPr lang="ja-JP" altLang="en-US"/>
          </a:p>
        </p:txBody>
      </p:sp>
      <p:pic>
        <p:nvPicPr>
          <p:cNvPr id="9" name="図 8" descr="Japan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8575" t="14140" r="7623" b="26259"/>
              <a:stretch>
                <a:fillRect/>
              </a:stretch>
            </p:blipFill>
          </mc:Choice>
          <mc:Fallback>
            <p:blipFill>
              <a:blip r:embed="rId3"/>
              <a:srcRect l="8575" t="14140" r="7623" b="26259"/>
              <a:stretch>
                <a:fillRect/>
              </a:stretch>
            </p:blipFill>
          </mc:Fallback>
        </mc:AlternateContent>
        <p:spPr>
          <a:xfrm>
            <a:off x="87088" y="1510365"/>
            <a:ext cx="4884693" cy="4917443"/>
          </a:xfrm>
          <a:prstGeom prst="rect">
            <a:avLst/>
          </a:prstGeom>
        </p:spPr>
      </p:pic>
      <p:pic>
        <p:nvPicPr>
          <p:cNvPr id="10" name="図 9" descr="Japan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8575" t="14140" r="7146" b="26259"/>
              <a:stretch>
                <a:fillRect/>
              </a:stretch>
            </p:blipFill>
          </mc:Choice>
          <mc:Fallback>
            <p:blipFill>
              <a:blip r:embed="rId5"/>
              <a:srcRect l="8575" t="14140" r="7146" b="26259"/>
              <a:stretch>
                <a:fillRect/>
              </a:stretch>
            </p:blipFill>
          </mc:Fallback>
        </mc:AlternateContent>
        <p:spPr>
          <a:xfrm>
            <a:off x="4451081" y="575438"/>
            <a:ext cx="4083319" cy="4087459"/>
          </a:xfrm>
          <a:prstGeom prst="rect">
            <a:avLst/>
          </a:pr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" name="円/楕円 10"/>
          <p:cNvSpPr/>
          <p:nvPr/>
        </p:nvSpPr>
        <p:spPr>
          <a:xfrm>
            <a:off x="2035236" y="5164170"/>
            <a:ext cx="108000" cy="108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902644" y="5772663"/>
            <a:ext cx="75825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KURRI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 rot="16200000" flipV="1">
            <a:off x="1937501" y="5479195"/>
            <a:ext cx="533073" cy="18933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15"/>
          <p:cNvSpPr/>
          <p:nvPr/>
        </p:nvSpPr>
        <p:spPr>
          <a:xfrm>
            <a:off x="2870200" y="3962400"/>
            <a:ext cx="1130300" cy="13097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右矢印 18"/>
          <p:cNvSpPr/>
          <p:nvPr/>
        </p:nvSpPr>
        <p:spPr>
          <a:xfrm rot="19217853">
            <a:off x="4041496" y="4111618"/>
            <a:ext cx="381290" cy="385297"/>
          </a:xfrm>
          <a:prstGeom prst="rightArrow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6567525" y="2879825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644900" y="2755509"/>
            <a:ext cx="74980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RIKEN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3" name="円/楕円 22"/>
          <p:cNvSpPr/>
          <p:nvPr/>
        </p:nvSpPr>
        <p:spPr>
          <a:xfrm>
            <a:off x="5898858" y="2194150"/>
            <a:ext cx="108000" cy="108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658297" y="1734457"/>
            <a:ext cx="15039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JAEA Takasaki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26" name="円/楕円 25"/>
          <p:cNvSpPr/>
          <p:nvPr/>
        </p:nvSpPr>
        <p:spPr>
          <a:xfrm>
            <a:off x="7571266" y="1962350"/>
            <a:ext cx="108000" cy="108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7843671" y="1573219"/>
            <a:ext cx="1229057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J-PARC &amp; JAEA Tokai</a:t>
            </a:r>
          </a:p>
        </p:txBody>
      </p:sp>
      <p:sp>
        <p:nvSpPr>
          <p:cNvPr id="29" name="円/楕円 28"/>
          <p:cNvSpPr/>
          <p:nvPr/>
        </p:nvSpPr>
        <p:spPr>
          <a:xfrm>
            <a:off x="7539516" y="2244950"/>
            <a:ext cx="108000" cy="108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808736" y="2308022"/>
            <a:ext cx="1479892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JAEA </a:t>
            </a:r>
            <a:r>
              <a:rPr lang="en-US" altLang="ja-JP" dirty="0" err="1" smtClean="0">
                <a:solidFill>
                  <a:srgbClr val="0000FF"/>
                </a:solidFill>
              </a:rPr>
              <a:t>Oarai</a:t>
            </a:r>
            <a:endParaRPr lang="en-US" altLang="ja-JP" dirty="0" smtClean="0">
              <a:solidFill>
                <a:srgbClr val="0000FF"/>
              </a:solidFill>
            </a:endParaRPr>
          </a:p>
          <a:p>
            <a:r>
              <a:rPr lang="en-US" altLang="ja-JP" dirty="0" smtClean="0">
                <a:solidFill>
                  <a:srgbClr val="0000FF"/>
                </a:solidFill>
              </a:rPr>
              <a:t>(JMTR) &amp; IMR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32" name="円/楕円 31"/>
          <p:cNvSpPr/>
          <p:nvPr/>
        </p:nvSpPr>
        <p:spPr>
          <a:xfrm>
            <a:off x="8000027" y="651638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 dirty="0">
              <a:solidFill>
                <a:srgbClr val="3366FF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688225" y="5307"/>
            <a:ext cx="2185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</a:rPr>
              <a:t>Fukushima Daiichi Nuclear Power Plant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34" name="円/楕円 33"/>
          <p:cNvSpPr/>
          <p:nvPr/>
        </p:nvSpPr>
        <p:spPr>
          <a:xfrm>
            <a:off x="6975966" y="2396921"/>
            <a:ext cx="108000" cy="108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 dirty="0">
              <a:solidFill>
                <a:srgbClr val="3366FF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618325" y="1989489"/>
            <a:ext cx="633375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KEK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25" name="円/楕円 24"/>
          <p:cNvSpPr/>
          <p:nvPr/>
        </p:nvSpPr>
        <p:spPr>
          <a:xfrm>
            <a:off x="7416151" y="2956025"/>
            <a:ext cx="108000" cy="108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571266" y="3672984"/>
            <a:ext cx="852479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Narita</a:t>
            </a:r>
          </a:p>
          <a:p>
            <a:r>
              <a:rPr kumimoji="1" lang="en-US" altLang="ja-JP" dirty="0" smtClean="0">
                <a:solidFill>
                  <a:srgbClr val="0000FF"/>
                </a:solidFill>
              </a:rPr>
              <a:t>Airport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31" name="直線矢印コネクタ 30"/>
          <p:cNvCxnSpPr/>
          <p:nvPr/>
        </p:nvCxnSpPr>
        <p:spPr>
          <a:xfrm rot="16200000" flipV="1">
            <a:off x="7352282" y="3296710"/>
            <a:ext cx="533073" cy="18933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円/楕円 36"/>
          <p:cNvSpPr/>
          <p:nvPr/>
        </p:nvSpPr>
        <p:spPr>
          <a:xfrm>
            <a:off x="3908400" y="2504921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1854200" y="2302150"/>
            <a:ext cx="14542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8000"/>
                </a:solidFill>
              </a:rPr>
              <a:t>IFMIF R&amp;D ??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cxnSp>
        <p:nvCxnSpPr>
          <p:cNvPr id="41" name="直線矢印コネクタ 40"/>
          <p:cNvCxnSpPr>
            <a:endCxn id="37" idx="2"/>
          </p:cNvCxnSpPr>
          <p:nvPr/>
        </p:nvCxnSpPr>
        <p:spPr>
          <a:xfrm>
            <a:off x="3301264" y="2504922"/>
            <a:ext cx="607136" cy="53999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中本さん：個人計画表（H24.2.12~18／Fermi）.gif"/>
          <p:cNvPicPr>
            <a:picLocks noChangeAspect="1"/>
          </p:cNvPicPr>
          <p:nvPr/>
        </p:nvPicPr>
        <p:blipFill>
          <a:blip r:embed="rId3"/>
          <a:srcRect t="13003"/>
          <a:stretch>
            <a:fillRect/>
          </a:stretch>
        </p:blipFill>
        <p:spPr>
          <a:xfrm>
            <a:off x="4453873" y="215900"/>
            <a:ext cx="4690127" cy="24259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10020300" cy="715962"/>
          </a:xfrm>
        </p:spPr>
        <p:txBody>
          <a:bodyPr>
            <a:normAutofit/>
          </a:bodyPr>
          <a:lstStyle/>
          <a:p>
            <a:pPr algn="l"/>
            <a:r>
              <a:rPr lang="en-US" altLang="ja-JP" sz="3600" b="1" dirty="0" smtClean="0">
                <a:solidFill>
                  <a:srgbClr val="4F81BD"/>
                </a:solidFill>
              </a:rPr>
              <a:t>RIKEN: RIBF</a:t>
            </a:r>
            <a:endParaRPr lang="ja-JP" altLang="en-US" sz="3600" b="1" dirty="0">
              <a:solidFill>
                <a:srgbClr val="4F81BD"/>
              </a:solidFill>
            </a:endParaRP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 smtClean="0"/>
              <a:t>Feb. 15, 2012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Radiation Effects in Superconducting Magnet Materials (RESMM'12)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6B29-221A-0640-B6FB-5F5831C4F4C9}" type="slidenum">
              <a:rPr lang="ja-JP" altLang="en-US" smtClean="0"/>
              <a:pPr/>
              <a:t>16</a:t>
            </a:fld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-1" y="614361"/>
            <a:ext cx="5537201" cy="3221039"/>
          </a:xfrm>
          <a:noFill/>
        </p:spPr>
        <p:txBody>
          <a:bodyPr>
            <a:noAutofit/>
          </a:bodyPr>
          <a:lstStyle/>
          <a:p>
            <a:r>
              <a:rPr lang="en-US" altLang="ja-JP" sz="1800" b="1" dirty="0" smtClean="0">
                <a:solidFill>
                  <a:schemeClr val="accent1"/>
                </a:solidFill>
              </a:rPr>
              <a:t>Materials irradiation beam line: E5A</a:t>
            </a:r>
          </a:p>
          <a:p>
            <a:pPr lvl="1"/>
            <a:r>
              <a:rPr lang="en-US" altLang="ja-JP" sz="1800" b="1" dirty="0" smtClean="0">
                <a:solidFill>
                  <a:srgbClr val="FF6600"/>
                </a:solidFill>
              </a:rPr>
              <a:t>Protons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 from RRC: 70, 135, </a:t>
            </a:r>
            <a:r>
              <a:rPr lang="en-US" altLang="ja-JP" sz="1800" b="1" dirty="0" smtClean="0">
                <a:solidFill>
                  <a:srgbClr val="FF6600"/>
                </a:solidFill>
              </a:rPr>
              <a:t>210 </a:t>
            </a:r>
            <a:r>
              <a:rPr lang="en-US" altLang="ja-JP" sz="1800" b="1" dirty="0" err="1" smtClean="0">
                <a:solidFill>
                  <a:srgbClr val="FF6600"/>
                </a:solidFill>
              </a:rPr>
              <a:t>MeV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.</a:t>
            </a:r>
          </a:p>
          <a:p>
            <a:pPr lvl="1"/>
            <a:r>
              <a:rPr lang="en-US" altLang="ja-JP" sz="1800" b="1" dirty="0" err="1" smtClean="0">
                <a:solidFill>
                  <a:srgbClr val="FF6600"/>
                </a:solidFill>
              </a:rPr>
              <a:t>I</a:t>
            </a:r>
            <a:r>
              <a:rPr lang="en-US" altLang="ja-JP" sz="1800" b="1" baseline="-25000" dirty="0" err="1" smtClean="0">
                <a:solidFill>
                  <a:srgbClr val="FF6600"/>
                </a:solidFill>
              </a:rPr>
              <a:t>p</a:t>
            </a:r>
            <a:r>
              <a:rPr lang="en-US" altLang="ja-JP" sz="1800" b="1" dirty="0" smtClean="0">
                <a:solidFill>
                  <a:srgbClr val="FF6600"/>
                </a:solidFill>
              </a:rPr>
              <a:t> = 10 </a:t>
            </a:r>
            <a:r>
              <a:rPr lang="en-US" altLang="ja-JP" sz="1800" b="1" dirty="0" err="1" smtClean="0">
                <a:solidFill>
                  <a:srgbClr val="FF6600"/>
                </a:solidFill>
              </a:rPr>
              <a:t>nA</a:t>
            </a:r>
            <a:endParaRPr lang="en-US" altLang="ja-JP" sz="1800" b="1" dirty="0" smtClean="0">
              <a:solidFill>
                <a:srgbClr val="FF6600"/>
              </a:solidFill>
            </a:endParaRPr>
          </a:p>
          <a:p>
            <a:pPr lvl="1"/>
            <a:r>
              <a:rPr lang="en-US" altLang="ja-JP" sz="1800" b="1" dirty="0" smtClean="0">
                <a:solidFill>
                  <a:schemeClr val="accent1"/>
                </a:solidFill>
              </a:rPr>
              <a:t>10 </a:t>
            </a:r>
            <a:r>
              <a:rPr lang="en-US" altLang="ja-JP" sz="1800" b="1" dirty="0" err="1" smtClean="0">
                <a:solidFill>
                  <a:schemeClr val="accent1"/>
                </a:solidFill>
              </a:rPr>
              <a:t>x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 10 mm</a:t>
            </a:r>
            <a:r>
              <a:rPr lang="en-US" altLang="ja-JP" sz="1800" b="1" baseline="30000" dirty="0" smtClean="0">
                <a:solidFill>
                  <a:schemeClr val="accent1"/>
                </a:solidFill>
              </a:rPr>
              <a:t>2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 by </a:t>
            </a:r>
            <a:r>
              <a:rPr lang="en-US" altLang="ja-JP" sz="1800" b="1" dirty="0" err="1" smtClean="0">
                <a:solidFill>
                  <a:schemeClr val="accent1"/>
                </a:solidFill>
              </a:rPr>
              <a:t>Wobbler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 magnet</a:t>
            </a:r>
          </a:p>
          <a:p>
            <a:pPr lvl="1"/>
            <a:r>
              <a:rPr lang="en-US" altLang="ja-JP" sz="1800" b="1" dirty="0" smtClean="0">
                <a:solidFill>
                  <a:schemeClr val="accent1"/>
                </a:solidFill>
              </a:rPr>
              <a:t>Uniformity within 10 %  </a:t>
            </a:r>
          </a:p>
          <a:p>
            <a:r>
              <a:rPr lang="en-US" altLang="ja-JP" sz="1800" b="1" dirty="0" smtClean="0">
                <a:solidFill>
                  <a:schemeClr val="accent1"/>
                </a:solidFill>
              </a:rPr>
              <a:t>Sample Environment:</a:t>
            </a:r>
          </a:p>
          <a:p>
            <a:pPr lvl="1"/>
            <a:r>
              <a:rPr lang="en-US" altLang="ja-JP" sz="1800" b="1" dirty="0" smtClean="0">
                <a:solidFill>
                  <a:schemeClr val="accent1"/>
                </a:solidFill>
              </a:rPr>
              <a:t>Vacuum, </a:t>
            </a:r>
            <a:r>
              <a:rPr lang="en-US" altLang="ja-JP" sz="1800" b="1" dirty="0" smtClean="0">
                <a:solidFill>
                  <a:srgbClr val="FF6600"/>
                </a:solidFill>
              </a:rPr>
              <a:t>10 K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* – 373 K	</a:t>
            </a:r>
          </a:p>
          <a:p>
            <a:pPr lvl="1">
              <a:buNone/>
            </a:pPr>
            <a:r>
              <a:rPr lang="en-US" altLang="ja-JP" sz="1800" b="1" dirty="0" smtClean="0">
                <a:solidFill>
                  <a:schemeClr val="accent1"/>
                </a:solidFill>
              </a:rPr>
              <a:t>	* Renovation of cryogenic facility is necessary.</a:t>
            </a:r>
          </a:p>
          <a:p>
            <a:r>
              <a:rPr lang="en-US" altLang="ja-JP" sz="1800" b="1" dirty="0" smtClean="0">
                <a:solidFill>
                  <a:srgbClr val="000000"/>
                </a:solidFill>
              </a:rPr>
              <a:t>Machine time proposal for PAC is very competitive.</a:t>
            </a:r>
          </a:p>
          <a:p>
            <a:pPr lvl="1"/>
            <a:r>
              <a:rPr lang="en-US" altLang="ja-JP" sz="1800" b="1" dirty="0" smtClean="0">
                <a:solidFill>
                  <a:srgbClr val="000000"/>
                </a:solidFill>
              </a:rPr>
              <a:t>Another beam line with 14 </a:t>
            </a:r>
            <a:r>
              <a:rPr lang="en-US" altLang="ja-JP" sz="1800" b="1" dirty="0" err="1" smtClean="0">
                <a:solidFill>
                  <a:srgbClr val="000000"/>
                </a:solidFill>
              </a:rPr>
              <a:t>MeV</a:t>
            </a:r>
            <a:r>
              <a:rPr lang="en-US" altLang="ja-JP" sz="1800" b="1" dirty="0" smtClean="0">
                <a:solidFill>
                  <a:srgbClr val="000000"/>
                </a:solidFill>
              </a:rPr>
              <a:t> protons (10 μA) from AVF cyclotron is available. 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537200" y="-25400"/>
            <a:ext cx="156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RIKEN RIBF accelerators</a:t>
            </a:r>
            <a:endParaRPr kumimoji="1" lang="ja-JP" altLang="en-US" dirty="0"/>
          </a:p>
        </p:txBody>
      </p:sp>
      <p:pic>
        <p:nvPicPr>
          <p:cNvPr id="15" name="図 14" descr="E5_120123.PNG"/>
          <p:cNvPicPr>
            <a:picLocks noChangeAspect="1"/>
          </p:cNvPicPr>
          <p:nvPr/>
        </p:nvPicPr>
        <p:blipFill>
          <a:blip r:embed="rId4"/>
          <a:srcRect t="32666" b="7259"/>
          <a:stretch>
            <a:fillRect/>
          </a:stretch>
        </p:blipFill>
        <p:spPr>
          <a:xfrm>
            <a:off x="709978" y="4305706"/>
            <a:ext cx="4827221" cy="1874946"/>
          </a:xfrm>
          <a:prstGeom prst="rect">
            <a:avLst/>
          </a:prstGeom>
        </p:spPr>
      </p:pic>
      <p:pic>
        <p:nvPicPr>
          <p:cNvPr id="16" name="図 15" descr="120123 照射用と試料交換用真空槽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4695" y="2841898"/>
            <a:ext cx="2862105" cy="3816140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3835401" y="4991100"/>
            <a:ext cx="825500" cy="2169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normAutofit fontScale="55000" lnSpcReduction="20000"/>
          </a:bodyPr>
          <a:lstStyle/>
          <a:p>
            <a:pPr algn="ctr"/>
            <a:r>
              <a:rPr kumimoji="1" lang="en-US" altLang="ja-JP" dirty="0" smtClean="0"/>
              <a:t>Quad. Mag.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060700" y="5246132"/>
            <a:ext cx="1041400" cy="2169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normAutofit fontScale="55000" lnSpcReduction="20000"/>
          </a:bodyPr>
          <a:lstStyle/>
          <a:p>
            <a:pPr algn="ctr"/>
            <a:r>
              <a:rPr kumimoji="1" lang="en-US" altLang="ja-JP" dirty="0" err="1" smtClean="0"/>
              <a:t>Wobbler</a:t>
            </a:r>
            <a:r>
              <a:rPr kumimoji="1" lang="en-US" altLang="ja-JP" dirty="0" smtClean="0"/>
              <a:t> Mag.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587500" y="5537200"/>
            <a:ext cx="800100" cy="330200"/>
          </a:xfrm>
          <a:prstGeom prst="rect">
            <a:avLst/>
          </a:prstGeom>
          <a:solidFill>
            <a:srgbClr val="FFFFFF"/>
          </a:solidFill>
        </p:spPr>
        <p:txBody>
          <a:bodyPr wrap="none" rtlCol="0" anchor="ctr">
            <a:noAutofit/>
          </a:bodyPr>
          <a:lstStyle/>
          <a:p>
            <a:pPr algn="ctr"/>
            <a:r>
              <a:rPr kumimoji="1" lang="en-US" altLang="ja-JP" sz="1000" dirty="0" smtClean="0"/>
              <a:t>Sample </a:t>
            </a:r>
          </a:p>
          <a:p>
            <a:pPr algn="ctr"/>
            <a:r>
              <a:rPr kumimoji="1" lang="en-US" altLang="ja-JP" sz="1000" dirty="0" smtClean="0"/>
              <a:t>chamber</a:t>
            </a:r>
            <a:endParaRPr kumimoji="1" lang="ja-JP" altLang="en-US" sz="10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387600" y="5530850"/>
            <a:ext cx="736600" cy="336550"/>
          </a:xfrm>
          <a:prstGeom prst="rect">
            <a:avLst/>
          </a:prstGeom>
          <a:solidFill>
            <a:srgbClr val="FFFFFF"/>
          </a:solidFill>
        </p:spPr>
        <p:txBody>
          <a:bodyPr wrap="none" rtlCol="0" anchor="ctr">
            <a:noAutofit/>
          </a:bodyPr>
          <a:lstStyle/>
          <a:p>
            <a:pPr algn="ctr"/>
            <a:r>
              <a:rPr lang="en-US" altLang="ja-JP" sz="1000" dirty="0" smtClean="0"/>
              <a:t>B</a:t>
            </a:r>
            <a:r>
              <a:rPr kumimoji="1" lang="en-US" altLang="ja-JP" sz="1000" dirty="0" smtClean="0"/>
              <a:t>eam shaping</a:t>
            </a:r>
          </a:p>
          <a:p>
            <a:pPr algn="ctr"/>
            <a:r>
              <a:rPr lang="en-US" altLang="ja-JP" sz="1000" dirty="0" smtClean="0"/>
              <a:t>chamber</a:t>
            </a:r>
            <a:endParaRPr kumimoji="1" lang="ja-JP" altLang="en-US" sz="10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87400" y="5702300"/>
            <a:ext cx="965200" cy="330200"/>
          </a:xfrm>
          <a:prstGeom prst="rect">
            <a:avLst/>
          </a:prstGeom>
          <a:solidFill>
            <a:srgbClr val="FFFFFF"/>
          </a:solidFill>
        </p:spPr>
        <p:txBody>
          <a:bodyPr wrap="none" rtlCol="0" anchor="ctr">
            <a:noAutofit/>
          </a:bodyPr>
          <a:lstStyle/>
          <a:p>
            <a:pPr algn="ctr"/>
            <a:r>
              <a:rPr kumimoji="1" lang="en-US" altLang="ja-JP" sz="1000" dirty="0" smtClean="0"/>
              <a:t>Faraday</a:t>
            </a:r>
          </a:p>
          <a:p>
            <a:pPr algn="ctr"/>
            <a:r>
              <a:rPr lang="en-US" altLang="ja-JP" sz="1000" dirty="0" smtClean="0"/>
              <a:t>cup</a:t>
            </a:r>
            <a:endParaRPr kumimoji="1" lang="ja-JP" altLang="en-US" sz="10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628373" y="5880100"/>
            <a:ext cx="1477027" cy="148152"/>
          </a:xfrm>
          <a:prstGeom prst="rect">
            <a:avLst/>
          </a:prstGeom>
          <a:solidFill>
            <a:srgbClr val="FFFFFF"/>
          </a:solidFill>
        </p:spPr>
        <p:txBody>
          <a:bodyPr wrap="none" rtlCol="0" anchor="ctr">
            <a:noAutofit/>
          </a:bodyPr>
          <a:lstStyle/>
          <a:p>
            <a:pPr algn="ctr"/>
            <a:r>
              <a:rPr kumimoji="1" lang="en-US" altLang="ja-JP" sz="1000" dirty="0" smtClean="0"/>
              <a:t>E5A beam line</a:t>
            </a:r>
            <a:endParaRPr kumimoji="1" lang="ja-JP" altLang="en-US" sz="10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800100" y="4737100"/>
            <a:ext cx="1003300" cy="330200"/>
          </a:xfrm>
          <a:prstGeom prst="rect">
            <a:avLst/>
          </a:prstGeom>
          <a:solidFill>
            <a:srgbClr val="FFFFFF"/>
          </a:solidFill>
        </p:spPr>
        <p:txBody>
          <a:bodyPr wrap="none" rtlCol="0" anchor="ctr">
            <a:normAutofit/>
          </a:bodyPr>
          <a:lstStyle/>
          <a:p>
            <a:pPr algn="ctr"/>
            <a:r>
              <a:rPr kumimoji="1" lang="en-US" altLang="ja-JP" sz="1000" dirty="0" smtClean="0"/>
              <a:t>Faraday </a:t>
            </a:r>
            <a:r>
              <a:rPr lang="en-US" altLang="ja-JP" sz="1000" dirty="0" smtClean="0"/>
              <a:t>cup</a:t>
            </a:r>
            <a:endParaRPr kumimoji="1" lang="ja-JP" altLang="en-US" sz="10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803400" y="4851400"/>
            <a:ext cx="787400" cy="165100"/>
          </a:xfrm>
          <a:prstGeom prst="rect">
            <a:avLst/>
          </a:prstGeom>
          <a:solidFill>
            <a:srgbClr val="FFFFFF"/>
          </a:solidFill>
        </p:spPr>
        <p:txBody>
          <a:bodyPr wrap="none" rtlCol="0" anchor="ctr">
            <a:noAutofit/>
          </a:bodyPr>
          <a:lstStyle/>
          <a:p>
            <a:pPr algn="ctr"/>
            <a:r>
              <a:rPr kumimoji="1" lang="en-US" altLang="ja-JP" sz="1000" dirty="0" smtClean="0"/>
              <a:t>Slit</a:t>
            </a:r>
            <a:endParaRPr kumimoji="1" lang="ja-JP" alt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113" y="127000"/>
            <a:ext cx="4575828" cy="836706"/>
          </a:xfrm>
        </p:spPr>
        <p:txBody>
          <a:bodyPr/>
          <a:lstStyle/>
          <a:p>
            <a:pPr algn="l"/>
            <a:r>
              <a:rPr lang="en-US" altLang="ja-JP" b="1" dirty="0" smtClean="0">
                <a:solidFill>
                  <a:srgbClr val="4F81BD"/>
                </a:solidFill>
              </a:rPr>
              <a:t>Overview of Facilities in Japan</a:t>
            </a:r>
            <a:endParaRPr lang="ja-JP" altLang="en-US" b="1" dirty="0">
              <a:solidFill>
                <a:srgbClr val="4F81BD"/>
              </a:solidFill>
            </a:endParaRP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Feb. 15, 2012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Radiation Effects in Superconducting Magnet Materials (RESMM'12)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6B29-221A-0640-B6FB-5F5831C4F4C9}" type="slidenum">
              <a:rPr lang="ja-JP" altLang="en-US" smtClean="0"/>
              <a:pPr/>
              <a:t>17</a:t>
            </a:fld>
            <a:endParaRPr lang="ja-JP" altLang="en-US"/>
          </a:p>
        </p:txBody>
      </p:sp>
      <p:pic>
        <p:nvPicPr>
          <p:cNvPr id="9" name="図 8" descr="Japan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8575" t="14140" r="7623" b="26259"/>
              <a:stretch>
                <a:fillRect/>
              </a:stretch>
            </p:blipFill>
          </mc:Choice>
          <mc:Fallback>
            <p:blipFill>
              <a:blip r:embed="rId3"/>
              <a:srcRect l="8575" t="14140" r="7623" b="26259"/>
              <a:stretch>
                <a:fillRect/>
              </a:stretch>
            </p:blipFill>
          </mc:Fallback>
        </mc:AlternateContent>
        <p:spPr>
          <a:xfrm>
            <a:off x="87088" y="1510365"/>
            <a:ext cx="4884693" cy="4917443"/>
          </a:xfrm>
          <a:prstGeom prst="rect">
            <a:avLst/>
          </a:prstGeom>
        </p:spPr>
      </p:pic>
      <p:pic>
        <p:nvPicPr>
          <p:cNvPr id="10" name="図 9" descr="Japan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8575" t="14140" r="7146" b="26259"/>
              <a:stretch>
                <a:fillRect/>
              </a:stretch>
            </p:blipFill>
          </mc:Choice>
          <mc:Fallback>
            <p:blipFill>
              <a:blip r:embed="rId5"/>
              <a:srcRect l="8575" t="14140" r="7146" b="26259"/>
              <a:stretch>
                <a:fillRect/>
              </a:stretch>
            </p:blipFill>
          </mc:Fallback>
        </mc:AlternateContent>
        <p:spPr>
          <a:xfrm>
            <a:off x="4451081" y="575438"/>
            <a:ext cx="4083319" cy="4087459"/>
          </a:xfrm>
          <a:prstGeom prst="rect">
            <a:avLst/>
          </a:pr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" name="円/楕円 10"/>
          <p:cNvSpPr/>
          <p:nvPr/>
        </p:nvSpPr>
        <p:spPr>
          <a:xfrm>
            <a:off x="2035236" y="5164170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902644" y="5772663"/>
            <a:ext cx="75825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KURRI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 rot="16200000" flipV="1">
            <a:off x="1937501" y="5479195"/>
            <a:ext cx="533073" cy="1893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15"/>
          <p:cNvSpPr/>
          <p:nvPr/>
        </p:nvSpPr>
        <p:spPr>
          <a:xfrm>
            <a:off x="2870200" y="3962400"/>
            <a:ext cx="1130300" cy="13097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右矢印 18"/>
          <p:cNvSpPr/>
          <p:nvPr/>
        </p:nvSpPr>
        <p:spPr>
          <a:xfrm rot="19217853">
            <a:off x="4041496" y="4111618"/>
            <a:ext cx="381290" cy="385297"/>
          </a:xfrm>
          <a:prstGeom prst="rightArrow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6567525" y="2879825"/>
            <a:ext cx="108000" cy="108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644900" y="2755509"/>
            <a:ext cx="74980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RIKEN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23" name="円/楕円 22"/>
          <p:cNvSpPr/>
          <p:nvPr/>
        </p:nvSpPr>
        <p:spPr>
          <a:xfrm>
            <a:off x="5898858" y="2194150"/>
            <a:ext cx="108000" cy="108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658297" y="1734457"/>
            <a:ext cx="15039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JAEA Takasaki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26" name="円/楕円 25"/>
          <p:cNvSpPr/>
          <p:nvPr/>
        </p:nvSpPr>
        <p:spPr>
          <a:xfrm>
            <a:off x="7571266" y="1962350"/>
            <a:ext cx="108000" cy="108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7843671" y="1573219"/>
            <a:ext cx="1229057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J-PARC &amp; JAEA Tokai</a:t>
            </a:r>
          </a:p>
        </p:txBody>
      </p:sp>
      <p:sp>
        <p:nvSpPr>
          <p:cNvPr id="29" name="円/楕円 28"/>
          <p:cNvSpPr/>
          <p:nvPr/>
        </p:nvSpPr>
        <p:spPr>
          <a:xfrm>
            <a:off x="7539516" y="2244950"/>
            <a:ext cx="108000" cy="108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808736" y="2308022"/>
            <a:ext cx="1479892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JAEA </a:t>
            </a:r>
            <a:r>
              <a:rPr lang="en-US" altLang="ja-JP" dirty="0" err="1" smtClean="0">
                <a:solidFill>
                  <a:srgbClr val="0000FF"/>
                </a:solidFill>
              </a:rPr>
              <a:t>Oarai</a:t>
            </a:r>
            <a:endParaRPr lang="en-US" altLang="ja-JP" dirty="0" smtClean="0">
              <a:solidFill>
                <a:srgbClr val="0000FF"/>
              </a:solidFill>
            </a:endParaRPr>
          </a:p>
          <a:p>
            <a:r>
              <a:rPr lang="en-US" altLang="ja-JP" dirty="0" smtClean="0">
                <a:solidFill>
                  <a:srgbClr val="0000FF"/>
                </a:solidFill>
              </a:rPr>
              <a:t>(JMTR) &amp; IMR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32" name="円/楕円 31"/>
          <p:cNvSpPr/>
          <p:nvPr/>
        </p:nvSpPr>
        <p:spPr>
          <a:xfrm>
            <a:off x="8000027" y="651638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 dirty="0">
              <a:solidFill>
                <a:srgbClr val="3366FF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688225" y="5307"/>
            <a:ext cx="2185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</a:rPr>
              <a:t>Fukushima Daiichi Nuclear Power Plant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34" name="円/楕円 33"/>
          <p:cNvSpPr/>
          <p:nvPr/>
        </p:nvSpPr>
        <p:spPr>
          <a:xfrm>
            <a:off x="6975966" y="2396921"/>
            <a:ext cx="108000" cy="108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 dirty="0">
              <a:solidFill>
                <a:srgbClr val="3366FF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618325" y="1989489"/>
            <a:ext cx="633375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KEK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25" name="円/楕円 24"/>
          <p:cNvSpPr/>
          <p:nvPr/>
        </p:nvSpPr>
        <p:spPr>
          <a:xfrm>
            <a:off x="7416151" y="2956025"/>
            <a:ext cx="108000" cy="108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571266" y="3672984"/>
            <a:ext cx="852479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Narita</a:t>
            </a:r>
          </a:p>
          <a:p>
            <a:r>
              <a:rPr kumimoji="1" lang="en-US" altLang="ja-JP" dirty="0" smtClean="0">
                <a:solidFill>
                  <a:srgbClr val="0000FF"/>
                </a:solidFill>
              </a:rPr>
              <a:t>Airport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31" name="直線矢印コネクタ 30"/>
          <p:cNvCxnSpPr/>
          <p:nvPr/>
        </p:nvCxnSpPr>
        <p:spPr>
          <a:xfrm rot="16200000" flipV="1">
            <a:off x="7352282" y="3296710"/>
            <a:ext cx="533073" cy="18933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円/楕円 36"/>
          <p:cNvSpPr/>
          <p:nvPr/>
        </p:nvSpPr>
        <p:spPr>
          <a:xfrm>
            <a:off x="3908400" y="2504921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1854200" y="2302150"/>
            <a:ext cx="14542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8000"/>
                </a:solidFill>
              </a:rPr>
              <a:t>IFMIF R&amp;D ??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cxnSp>
        <p:nvCxnSpPr>
          <p:cNvPr id="41" name="直線矢印コネクタ 40"/>
          <p:cNvCxnSpPr>
            <a:endCxn id="37" idx="2"/>
          </p:cNvCxnSpPr>
          <p:nvPr/>
        </p:nvCxnSpPr>
        <p:spPr>
          <a:xfrm>
            <a:off x="3301264" y="2504922"/>
            <a:ext cx="607136" cy="53999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63500"/>
            <a:ext cx="10020300" cy="715962"/>
          </a:xfrm>
        </p:spPr>
        <p:txBody>
          <a:bodyPr>
            <a:normAutofit/>
          </a:bodyPr>
          <a:lstStyle/>
          <a:p>
            <a:pPr algn="l"/>
            <a:r>
              <a:rPr lang="en-US" altLang="ja-JP" sz="3600" b="1" dirty="0" smtClean="0">
                <a:solidFill>
                  <a:srgbClr val="4F81BD"/>
                </a:solidFill>
              </a:rPr>
              <a:t>KURRI: Kyoto Univ. Research Reactor</a:t>
            </a:r>
            <a:endParaRPr lang="ja-JP" altLang="en-US" sz="3600" b="1" dirty="0">
              <a:solidFill>
                <a:srgbClr val="4F81BD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2699" y="550860"/>
            <a:ext cx="6007101" cy="5291140"/>
          </a:xfrm>
        </p:spPr>
        <p:txBody>
          <a:bodyPr>
            <a:noAutofit/>
          </a:bodyPr>
          <a:lstStyle/>
          <a:p>
            <a:r>
              <a:rPr lang="en-US" altLang="ja-JP" sz="1800" b="1" dirty="0" smtClean="0">
                <a:solidFill>
                  <a:srgbClr val="FF6600"/>
                </a:solidFill>
              </a:rPr>
              <a:t>Fission neutrons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. 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Operated as planned in 2011.</a:t>
            </a:r>
            <a:endParaRPr lang="en-US" altLang="ja-JP" sz="1800" b="1" dirty="0" smtClean="0">
              <a:solidFill>
                <a:srgbClr val="4F81BD"/>
              </a:solidFill>
            </a:endParaRPr>
          </a:p>
          <a:p>
            <a:r>
              <a:rPr lang="en-US" altLang="ja-JP" sz="1800" b="1" dirty="0" smtClean="0">
                <a:solidFill>
                  <a:srgbClr val="4F81BD"/>
                </a:solidFill>
              </a:rPr>
              <a:t>1 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cycle: 1 MW </a:t>
            </a:r>
            <a:r>
              <a:rPr lang="en-US" altLang="ja-JP" sz="1800" b="1" dirty="0" err="1" smtClean="0">
                <a:solidFill>
                  <a:srgbClr val="4F81BD"/>
                </a:solidFill>
              </a:rPr>
              <a:t>x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 46 hrs + 5 MW </a:t>
            </a:r>
            <a:r>
              <a:rPr lang="en-US" altLang="ja-JP" sz="1800" b="1" dirty="0" err="1" smtClean="0">
                <a:solidFill>
                  <a:srgbClr val="4F81BD"/>
                </a:solidFill>
              </a:rPr>
              <a:t>x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 6hrs. ~25 cycles per year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.</a:t>
            </a:r>
          </a:p>
          <a:p>
            <a:r>
              <a:rPr lang="en-US" altLang="ja-JP" sz="1800" b="1" dirty="0" smtClean="0">
                <a:solidFill>
                  <a:srgbClr val="4F81BD"/>
                </a:solidFill>
              </a:rPr>
              <a:t>Usual irradiation</a:t>
            </a:r>
          </a:p>
          <a:p>
            <a:pPr lvl="1"/>
            <a:r>
              <a:rPr lang="en-US" altLang="ja-JP" sz="1800" b="1" dirty="0" smtClean="0">
                <a:solidFill>
                  <a:srgbClr val="4F81BD"/>
                </a:solidFill>
              </a:rPr>
              <a:t>Hydraulic Conveyer at reactor core</a:t>
            </a:r>
          </a:p>
          <a:p>
            <a:pPr lvl="2"/>
            <a:r>
              <a:rPr lang="en-US" altLang="ja-JP" sz="1800" b="1" dirty="0" smtClean="0">
                <a:solidFill>
                  <a:srgbClr val="4F81BD"/>
                </a:solidFill>
              </a:rPr>
              <a:t>Aluminum capsule, </a:t>
            </a:r>
            <a:r>
              <a:rPr lang="en-US" altLang="ja-JP" sz="1800" b="1" dirty="0" err="1" smtClean="0">
                <a:solidFill>
                  <a:srgbClr val="4F81BD"/>
                </a:solidFill>
                <a:latin typeface="Lucida Grande"/>
                <a:ea typeface="Lucida Grande"/>
                <a:cs typeface="Lucida Grande"/>
              </a:rPr>
              <a:t>ϕ</a:t>
            </a:r>
            <a:r>
              <a:rPr lang="en-US" altLang="ja-JP" sz="1800" b="1" baseline="-25000" dirty="0" err="1" smtClean="0">
                <a:solidFill>
                  <a:srgbClr val="4F81BD"/>
                </a:solidFill>
              </a:rPr>
              <a:t>th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: 8.2 </a:t>
            </a:r>
            <a:r>
              <a:rPr lang="en-US" altLang="ja-JP" sz="1800" b="1" dirty="0" err="1" smtClean="0">
                <a:solidFill>
                  <a:srgbClr val="4F81BD"/>
                </a:solidFill>
              </a:rPr>
              <a:t>x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 10</a:t>
            </a:r>
            <a:r>
              <a:rPr lang="en-US" altLang="ja-JP" sz="1800" b="1" baseline="30000" dirty="0" smtClean="0">
                <a:solidFill>
                  <a:srgbClr val="4F81BD"/>
                </a:solidFill>
              </a:rPr>
              <a:t>17</a:t>
            </a:r>
            <a:r>
              <a:rPr lang="ja-JP" altLang="en-US" sz="1800" b="1" dirty="0" smtClean="0">
                <a:solidFill>
                  <a:srgbClr val="4F81BD"/>
                </a:solidFill>
              </a:rPr>
              <a:t> 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n/m²/s, 70 hrs at 1 </a:t>
            </a:r>
            <a:r>
              <a:rPr lang="en-US" altLang="ja-JP" sz="1800" b="1" dirty="0" err="1" smtClean="0">
                <a:solidFill>
                  <a:srgbClr val="4F81BD"/>
                </a:solidFill>
              </a:rPr>
              <a:t>MW</a:t>
            </a:r>
            <a:r>
              <a:rPr lang="en-US" altLang="ja-JP" sz="1800" b="1" baseline="-25000" dirty="0" err="1" smtClean="0">
                <a:solidFill>
                  <a:srgbClr val="4F81BD"/>
                </a:solidFill>
              </a:rPr>
              <a:t>eq</a:t>
            </a:r>
            <a:endParaRPr lang="en-US" altLang="ja-JP" sz="1800" b="1" baseline="-25000" dirty="0" smtClean="0">
              <a:solidFill>
                <a:srgbClr val="4F81BD"/>
              </a:solidFill>
            </a:endParaRPr>
          </a:p>
          <a:p>
            <a:pPr lvl="1"/>
            <a:r>
              <a:rPr lang="en-US" altLang="ja-JP" sz="1800" b="1" dirty="0" smtClean="0">
                <a:solidFill>
                  <a:srgbClr val="4F81BD"/>
                </a:solidFill>
              </a:rPr>
              <a:t>Pneumatic Tubes (Pn-1, 2, 3) at graphite reflector</a:t>
            </a:r>
          </a:p>
          <a:p>
            <a:pPr lvl="2"/>
            <a:r>
              <a:rPr lang="en-US" altLang="ja-JP" sz="1800" b="1" dirty="0" smtClean="0">
                <a:solidFill>
                  <a:srgbClr val="4F81BD"/>
                </a:solidFill>
              </a:rPr>
              <a:t>PE capsule, </a:t>
            </a:r>
            <a:r>
              <a:rPr lang="en-US" altLang="ja-JP" sz="1800" b="1" dirty="0" err="1" smtClean="0">
                <a:solidFill>
                  <a:srgbClr val="4F81BD"/>
                </a:solidFill>
                <a:latin typeface="Lucida Grande"/>
                <a:ea typeface="Lucida Grande"/>
                <a:cs typeface="Lucida Grande"/>
              </a:rPr>
              <a:t>ϕ</a:t>
            </a:r>
            <a:r>
              <a:rPr lang="en-US" altLang="ja-JP" sz="1800" b="1" baseline="-25000" dirty="0" err="1" smtClean="0">
                <a:solidFill>
                  <a:srgbClr val="4F81BD"/>
                </a:solidFill>
              </a:rPr>
              <a:t>th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: 2.8 </a:t>
            </a:r>
            <a:r>
              <a:rPr lang="en-US" altLang="ja-JP" sz="1800" b="1" dirty="0" err="1" smtClean="0">
                <a:solidFill>
                  <a:srgbClr val="4F81BD"/>
                </a:solidFill>
              </a:rPr>
              <a:t>x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 10</a:t>
            </a:r>
            <a:r>
              <a:rPr lang="en-US" altLang="ja-JP" sz="1800" b="1" baseline="30000" dirty="0" smtClean="0">
                <a:solidFill>
                  <a:srgbClr val="4F81BD"/>
                </a:solidFill>
              </a:rPr>
              <a:t>17</a:t>
            </a:r>
            <a:r>
              <a:rPr lang="ja-JP" altLang="en-US" sz="1800" b="1" dirty="0" smtClean="0">
                <a:solidFill>
                  <a:srgbClr val="4F81BD"/>
                </a:solidFill>
              </a:rPr>
              <a:t> 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n/m²/s, 1 hr at 1 </a:t>
            </a:r>
            <a:r>
              <a:rPr lang="en-US" altLang="ja-JP" sz="1800" b="1" dirty="0" err="1" smtClean="0">
                <a:solidFill>
                  <a:srgbClr val="4F81BD"/>
                </a:solidFill>
              </a:rPr>
              <a:t>MW</a:t>
            </a:r>
            <a:r>
              <a:rPr lang="en-US" altLang="ja-JP" sz="1800" b="1" baseline="-25000" dirty="0" err="1" smtClean="0">
                <a:solidFill>
                  <a:srgbClr val="4F81BD"/>
                </a:solidFill>
              </a:rPr>
              <a:t>eq</a:t>
            </a:r>
            <a:endParaRPr lang="en-US" altLang="ja-JP" sz="1800" b="1" dirty="0" smtClean="0">
              <a:solidFill>
                <a:srgbClr val="4F81BD"/>
              </a:solidFill>
            </a:endParaRPr>
          </a:p>
          <a:p>
            <a:pPr lvl="1"/>
            <a:r>
              <a:rPr lang="en-US" altLang="ja-JP" sz="1800" b="1" dirty="0" smtClean="0">
                <a:solidFill>
                  <a:srgbClr val="4F81BD"/>
                </a:solidFill>
              </a:rPr>
              <a:t>Slant Exposure Tube: graphite reflector</a:t>
            </a:r>
          </a:p>
          <a:p>
            <a:pPr lvl="2"/>
            <a:r>
              <a:rPr lang="en-US" altLang="ja-JP" sz="1800" b="1" dirty="0" smtClean="0">
                <a:solidFill>
                  <a:srgbClr val="4F81BD"/>
                </a:solidFill>
              </a:rPr>
              <a:t>Large-size samples, </a:t>
            </a:r>
            <a:r>
              <a:rPr lang="en-US" altLang="ja-JP" sz="1800" b="1" dirty="0" err="1" smtClean="0">
                <a:solidFill>
                  <a:srgbClr val="4F81BD"/>
                </a:solidFill>
                <a:latin typeface="Lucida Grande"/>
                <a:ea typeface="Lucida Grande"/>
                <a:cs typeface="Lucida Grande"/>
              </a:rPr>
              <a:t>ϕ</a:t>
            </a:r>
            <a:r>
              <a:rPr lang="en-US" altLang="ja-JP" sz="1800" b="1" baseline="-25000" dirty="0" err="1" smtClean="0">
                <a:solidFill>
                  <a:srgbClr val="4F81BD"/>
                </a:solidFill>
              </a:rPr>
              <a:t>th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: 3.9 </a:t>
            </a:r>
            <a:r>
              <a:rPr lang="en-US" altLang="ja-JP" sz="1800" b="1" dirty="0" err="1" smtClean="0">
                <a:solidFill>
                  <a:srgbClr val="4F81BD"/>
                </a:solidFill>
              </a:rPr>
              <a:t>x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 10</a:t>
            </a:r>
            <a:r>
              <a:rPr lang="en-US" altLang="ja-JP" sz="1800" b="1" baseline="30000" dirty="0" smtClean="0">
                <a:solidFill>
                  <a:srgbClr val="4F81BD"/>
                </a:solidFill>
              </a:rPr>
              <a:t>16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 n/m²/s, 70 hrs at 1 </a:t>
            </a:r>
            <a:r>
              <a:rPr lang="en-US" altLang="ja-JP" sz="1800" b="1" dirty="0" err="1" smtClean="0">
                <a:solidFill>
                  <a:srgbClr val="4F81BD"/>
                </a:solidFill>
              </a:rPr>
              <a:t>MW</a:t>
            </a:r>
            <a:r>
              <a:rPr lang="en-US" altLang="ja-JP" sz="1800" b="1" baseline="-25000" dirty="0" err="1" smtClean="0">
                <a:solidFill>
                  <a:srgbClr val="4F81BD"/>
                </a:solidFill>
              </a:rPr>
              <a:t>eq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. </a:t>
            </a:r>
          </a:p>
          <a:p>
            <a:pPr>
              <a:lnSpc>
                <a:spcPct val="80000"/>
              </a:lnSpc>
            </a:pPr>
            <a:r>
              <a:rPr lang="en-US" altLang="ja-JP" sz="1800" b="1" dirty="0" smtClean="0">
                <a:solidFill>
                  <a:schemeClr val="accent1"/>
                </a:solidFill>
              </a:rPr>
              <a:t>Low Temperature Line: irradiation cryostat close to reactor core</a:t>
            </a:r>
          </a:p>
          <a:p>
            <a:pPr lvl="1">
              <a:lnSpc>
                <a:spcPct val="80000"/>
              </a:lnSpc>
            </a:pPr>
            <a:r>
              <a:rPr lang="en-US" altLang="ja-JP" sz="1800" b="1" dirty="0" smtClean="0">
                <a:solidFill>
                  <a:schemeClr val="accent1"/>
                </a:solidFill>
              </a:rPr>
              <a:t>Cooling by He gas loop: </a:t>
            </a:r>
            <a:r>
              <a:rPr lang="en-US" altLang="ja-JP" sz="1800" b="1" dirty="0" smtClean="0">
                <a:solidFill>
                  <a:srgbClr val="FF6600"/>
                </a:solidFill>
              </a:rPr>
              <a:t>&lt; 20K</a:t>
            </a:r>
          </a:p>
          <a:p>
            <a:pPr lvl="1">
              <a:lnSpc>
                <a:spcPct val="80000"/>
              </a:lnSpc>
            </a:pPr>
            <a:r>
              <a:rPr lang="en-US" altLang="ja-JP" sz="1800" b="1" dirty="0" err="1" smtClean="0">
                <a:solidFill>
                  <a:srgbClr val="4F81BD"/>
                </a:solidFill>
                <a:latin typeface="Lucida Grande"/>
                <a:ea typeface="Lucida Grande"/>
                <a:cs typeface="Lucida Grande"/>
              </a:rPr>
              <a:t>ϕ</a:t>
            </a:r>
            <a:r>
              <a:rPr lang="en-US" altLang="ja-JP" sz="1800" b="1" baseline="-25000" dirty="0" err="1" smtClean="0">
                <a:solidFill>
                  <a:srgbClr val="4F81BD"/>
                </a:solidFill>
              </a:rPr>
              <a:t>fast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 (E</a:t>
            </a:r>
            <a:r>
              <a:rPr lang="en-US" altLang="ja-JP" sz="1800" b="1" baseline="-25000" dirty="0" smtClean="0">
                <a:solidFill>
                  <a:schemeClr val="accent1"/>
                </a:solidFill>
              </a:rPr>
              <a:t>n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&gt;0.1MeV): 1.4 </a:t>
            </a:r>
            <a:r>
              <a:rPr lang="en-US" altLang="ja-JP" sz="1800" b="1" dirty="0" err="1" smtClean="0">
                <a:solidFill>
                  <a:schemeClr val="accent1"/>
                </a:solidFill>
              </a:rPr>
              <a:t>x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 10</a:t>
            </a:r>
            <a:r>
              <a:rPr lang="en-US" altLang="ja-JP" sz="1800" b="1" baseline="30000" dirty="0" smtClean="0">
                <a:solidFill>
                  <a:schemeClr val="accent1"/>
                </a:solidFill>
              </a:rPr>
              <a:t>15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 n/m</a:t>
            </a:r>
            <a:r>
              <a:rPr lang="en-US" altLang="ja-JP" sz="1800" b="1" baseline="30000" dirty="0" smtClean="0">
                <a:solidFill>
                  <a:schemeClr val="accent1"/>
                </a:solidFill>
              </a:rPr>
              <a:t>2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/s at 1MW</a:t>
            </a:r>
          </a:p>
          <a:p>
            <a:pPr lvl="1">
              <a:lnSpc>
                <a:spcPct val="80000"/>
              </a:lnSpc>
              <a:buNone/>
            </a:pPr>
            <a:r>
              <a:rPr lang="en-US" altLang="ja-JP" sz="1800" b="1" dirty="0" smtClean="0">
                <a:solidFill>
                  <a:schemeClr val="accent1"/>
                </a:solidFill>
              </a:rPr>
              <a:t>		&gt;&gt; </a:t>
            </a:r>
            <a:r>
              <a:rPr lang="en-US" altLang="ja-JP" sz="1800" b="1" dirty="0" smtClean="0">
                <a:solidFill>
                  <a:srgbClr val="FF6600"/>
                </a:solidFill>
              </a:rPr>
              <a:t>10</a:t>
            </a:r>
            <a:r>
              <a:rPr lang="en-US" altLang="ja-JP" sz="1800" b="1" baseline="30000" dirty="0" smtClean="0">
                <a:solidFill>
                  <a:srgbClr val="FF6600"/>
                </a:solidFill>
              </a:rPr>
              <a:t>20</a:t>
            </a:r>
            <a:r>
              <a:rPr lang="en-US" altLang="ja-JP" sz="1800" b="1" dirty="0" smtClean="0">
                <a:solidFill>
                  <a:srgbClr val="FF6600"/>
                </a:solidFill>
              </a:rPr>
              <a:t> n/m</a:t>
            </a:r>
            <a:r>
              <a:rPr lang="en-US" altLang="ja-JP" sz="1800" b="1" baseline="30000" dirty="0" smtClean="0">
                <a:solidFill>
                  <a:srgbClr val="FF6600"/>
                </a:solidFill>
              </a:rPr>
              <a:t>2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 at 1 cycle</a:t>
            </a:r>
            <a:endParaRPr lang="en-US" altLang="ja-JP" sz="1800" b="1" dirty="0" smtClean="0">
              <a:solidFill>
                <a:srgbClr val="4F81BD"/>
              </a:solidFill>
            </a:endParaRP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Feb. 15, 2012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Radiation Effects in Superconducting Magnet Materials (RESMM'12)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6B29-221A-0640-B6FB-5F5831C4F4C9}" type="slidenum">
              <a:rPr lang="ja-JP" altLang="en-US" smtClean="0"/>
              <a:pPr/>
              <a:t>18</a:t>
            </a:fld>
            <a:endParaRPr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5936351" y="652462"/>
            <a:ext cx="3207649" cy="2979738"/>
          </a:xfrm>
          <a:prstGeom prst="rect">
            <a:avLst/>
          </a:prstGeom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6122624" y="6079351"/>
            <a:ext cx="3031674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altLang="ja-JP" sz="1200" dirty="0" smtClean="0">
                <a:effectLst/>
              </a:rPr>
              <a:t>M</a:t>
            </a:r>
            <a:r>
              <a:rPr lang="en-US" altLang="ja-JP" sz="1200" dirty="0">
                <a:effectLst/>
              </a:rPr>
              <a:t>. Okada et al., NIM A463 (2001) pp213-219 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9300" y="5125079"/>
            <a:ext cx="2378061" cy="161922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19800" y="4253869"/>
            <a:ext cx="3100387" cy="1887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図 13" descr="P1030137s.jpg"/>
          <p:cNvPicPr>
            <a:picLocks noChangeAspect="1"/>
          </p:cNvPicPr>
          <p:nvPr/>
        </p:nvPicPr>
        <p:blipFill>
          <a:blip r:embed="rId7"/>
          <a:srcRect t="33071" b="37795"/>
          <a:stretch>
            <a:fillRect/>
          </a:stretch>
        </p:blipFill>
        <p:spPr>
          <a:xfrm>
            <a:off x="457200" y="5558898"/>
            <a:ext cx="2667000" cy="582753"/>
          </a:xfrm>
          <a:prstGeom prst="rect">
            <a:avLst/>
          </a:pr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5" name="テキスト ボックス 14"/>
          <p:cNvSpPr txBox="1"/>
          <p:nvPr/>
        </p:nvSpPr>
        <p:spPr>
          <a:xfrm>
            <a:off x="6134100" y="6488668"/>
            <a:ext cx="1880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See Yoshida's talk.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7" descr="P1030358"/>
          <p:cNvPicPr>
            <a:picLocks noChangeAspect="1" noChangeArrowheads="1"/>
          </p:cNvPicPr>
          <p:nvPr/>
        </p:nvPicPr>
        <p:blipFill>
          <a:blip r:embed="rId3"/>
          <a:srcRect l="17717" r="17717"/>
          <a:stretch>
            <a:fillRect/>
          </a:stretch>
        </p:blipFill>
        <p:spPr bwMode="auto">
          <a:xfrm>
            <a:off x="63501" y="3366541"/>
            <a:ext cx="2349499" cy="2729459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63500"/>
            <a:ext cx="10020300" cy="715962"/>
          </a:xfrm>
        </p:spPr>
        <p:txBody>
          <a:bodyPr>
            <a:normAutofit/>
          </a:bodyPr>
          <a:lstStyle/>
          <a:p>
            <a:pPr algn="l"/>
            <a:r>
              <a:rPr lang="en-US" altLang="ja-JP" sz="3600" b="1" dirty="0" smtClean="0">
                <a:solidFill>
                  <a:srgbClr val="4F81BD"/>
                </a:solidFill>
              </a:rPr>
              <a:t>KURRI: Electron Linear Accelerator</a:t>
            </a:r>
            <a:endParaRPr lang="ja-JP" altLang="en-US" sz="3600" b="1" dirty="0">
              <a:solidFill>
                <a:srgbClr val="4F81BD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2699" y="550860"/>
            <a:ext cx="6007101" cy="2497140"/>
          </a:xfrm>
        </p:spPr>
        <p:txBody>
          <a:bodyPr>
            <a:noAutofit/>
          </a:bodyPr>
          <a:lstStyle/>
          <a:p>
            <a:r>
              <a:rPr lang="en-US" altLang="ja-JP" sz="1800" b="1" dirty="0" smtClean="0">
                <a:solidFill>
                  <a:srgbClr val="4F81BD"/>
                </a:solidFill>
              </a:rPr>
              <a:t>6 </a:t>
            </a:r>
            <a:r>
              <a:rPr lang="en-US" altLang="ja-JP" sz="1800" b="1" dirty="0" err="1" smtClean="0">
                <a:solidFill>
                  <a:srgbClr val="4F81BD"/>
                </a:solidFill>
              </a:rPr>
              <a:t>MeV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 &lt; </a:t>
            </a:r>
            <a:r>
              <a:rPr lang="en-US" altLang="ja-JP" sz="1800" b="1" dirty="0" err="1" smtClean="0">
                <a:solidFill>
                  <a:srgbClr val="4F81BD"/>
                </a:solidFill>
              </a:rPr>
              <a:t>E</a:t>
            </a:r>
            <a:r>
              <a:rPr lang="en-US" altLang="ja-JP" sz="1800" b="1" baseline="-25000" dirty="0" err="1" smtClean="0">
                <a:solidFill>
                  <a:srgbClr val="4F81BD"/>
                </a:solidFill>
              </a:rPr>
              <a:t>e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 &lt; 32 (max.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 46 </a:t>
            </a:r>
            <a:r>
              <a:rPr lang="en-US" altLang="ja-JP" sz="1800" b="1" dirty="0" err="1" smtClean="0">
                <a:solidFill>
                  <a:schemeClr val="accent1"/>
                </a:solidFill>
              </a:rPr>
              <a:t>MeV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)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, ma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x. 200 μA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.</a:t>
            </a:r>
          </a:p>
          <a:p>
            <a:pPr lvl="1"/>
            <a:r>
              <a:rPr lang="en-US" altLang="ja-JP" sz="1800" b="1" dirty="0" smtClean="0">
                <a:solidFill>
                  <a:srgbClr val="4F81BD"/>
                </a:solidFill>
              </a:rPr>
              <a:t>Very high absorbed dose rate: ~100 </a:t>
            </a:r>
            <a:r>
              <a:rPr lang="en-US" altLang="ja-JP" sz="1800" b="1" dirty="0" err="1" smtClean="0">
                <a:solidFill>
                  <a:srgbClr val="4F81BD"/>
                </a:solidFill>
              </a:rPr>
              <a:t>kGy/s</a:t>
            </a:r>
            <a:endParaRPr lang="en-US" altLang="ja-JP" sz="1800" b="1" dirty="0" smtClean="0">
              <a:solidFill>
                <a:srgbClr val="4F81BD"/>
              </a:solidFill>
            </a:endParaRPr>
          </a:p>
          <a:p>
            <a:pPr lvl="1"/>
            <a:r>
              <a:rPr lang="en-US" altLang="ja-JP" sz="1800" b="1" dirty="0" smtClean="0">
                <a:solidFill>
                  <a:srgbClr val="4F81BD"/>
                </a:solidFill>
              </a:rPr>
              <a:t>sample activation beyond </a:t>
            </a:r>
            <a:r>
              <a:rPr lang="en-US" altLang="ja-JP" sz="1800" b="1" dirty="0" err="1" smtClean="0">
                <a:solidFill>
                  <a:srgbClr val="4F81BD"/>
                </a:solidFill>
              </a:rPr>
              <a:t>E</a:t>
            </a:r>
            <a:r>
              <a:rPr lang="en-US" altLang="ja-JP" sz="1800" b="1" baseline="-25000" dirty="0" err="1" smtClean="0">
                <a:solidFill>
                  <a:srgbClr val="4F81BD"/>
                </a:solidFill>
              </a:rPr>
              <a:t>e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 of 10 </a:t>
            </a:r>
            <a:r>
              <a:rPr lang="en-US" altLang="ja-JP" sz="1800" b="1" dirty="0" err="1" smtClean="0">
                <a:solidFill>
                  <a:srgbClr val="4F81BD"/>
                </a:solidFill>
              </a:rPr>
              <a:t>MeV</a:t>
            </a:r>
            <a:endParaRPr lang="en-US" altLang="ja-JP" sz="1800" b="1" dirty="0" smtClean="0">
              <a:solidFill>
                <a:srgbClr val="4F81BD"/>
              </a:solidFill>
            </a:endParaRPr>
          </a:p>
          <a:p>
            <a:pPr lvl="1"/>
            <a:r>
              <a:rPr lang="en-US" altLang="ja-JP" sz="1800" b="1" dirty="0" smtClean="0">
                <a:solidFill>
                  <a:srgbClr val="4F81BD"/>
                </a:solidFill>
              </a:rPr>
              <a:t>beam size:  </a:t>
            </a:r>
            <a:r>
              <a:rPr lang="en-US" altLang="ja-JP" sz="1800" b="1" dirty="0" smtClean="0">
                <a:solidFill>
                  <a:srgbClr val="FF6600"/>
                </a:solidFill>
                <a:latin typeface="Lucida Grande"/>
                <a:ea typeface="Lucida Grande"/>
                <a:cs typeface="Lucida Grande"/>
              </a:rPr>
              <a:t>ϕ</a:t>
            </a:r>
            <a:r>
              <a:rPr lang="en-US" altLang="ja-JP" sz="1800" b="1" dirty="0" smtClean="0">
                <a:solidFill>
                  <a:srgbClr val="FF6600"/>
                </a:solidFill>
              </a:rPr>
              <a:t>10 mm, NOT uniform.</a:t>
            </a:r>
          </a:p>
          <a:p>
            <a:r>
              <a:rPr lang="en-US" altLang="ja-JP" sz="1800" b="1" dirty="0" smtClean="0">
                <a:solidFill>
                  <a:srgbClr val="4F81BD"/>
                </a:solidFill>
              </a:rPr>
              <a:t>Operation: 11 weeks per year</a:t>
            </a:r>
          </a:p>
          <a:p>
            <a:r>
              <a:rPr lang="en-US" altLang="ja-JP" sz="1800" b="1" dirty="0" smtClean="0">
                <a:solidFill>
                  <a:srgbClr val="4F81BD"/>
                </a:solidFill>
              </a:rPr>
              <a:t>Sample environment</a:t>
            </a:r>
          </a:p>
          <a:p>
            <a:pPr lvl="1"/>
            <a:r>
              <a:rPr lang="en-US" altLang="ja-JP" sz="1800" b="1" dirty="0" smtClean="0">
                <a:solidFill>
                  <a:srgbClr val="4F81BD"/>
                </a:solidFill>
              </a:rPr>
              <a:t>Water cooing chamber (immersed)</a:t>
            </a:r>
          </a:p>
          <a:p>
            <a:pPr lvl="1"/>
            <a:r>
              <a:rPr lang="en-US" altLang="ja-JP" sz="1800" b="1" dirty="0" smtClean="0">
                <a:solidFill>
                  <a:srgbClr val="4F81BD"/>
                </a:solidFill>
              </a:rPr>
              <a:t>LN2 sample cryostat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Feb. 15, 2012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Radiation Effects in Superconducting Magnet Materials (RESMM'12)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6B29-221A-0640-B6FB-5F5831C4F4C9}" type="slidenum">
              <a:rPr lang="ja-JP" altLang="en-US" smtClean="0"/>
              <a:pPr/>
              <a:t>19</a:t>
            </a:fld>
            <a:endParaRPr lang="ja-JP" altLang="en-US"/>
          </a:p>
        </p:txBody>
      </p:sp>
      <p:pic>
        <p:nvPicPr>
          <p:cNvPr id="15" name="Picture 4" descr="P103034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05337" y="550860"/>
            <a:ext cx="3665367" cy="2749346"/>
          </a:xfrm>
          <a:prstGeom prst="rect">
            <a:avLst/>
          </a:prstGeom>
          <a:noFill/>
        </p:spPr>
      </p:pic>
      <p:pic>
        <p:nvPicPr>
          <p:cNvPr id="16" name="Picture 5" descr="P103035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04506" y="3551443"/>
            <a:ext cx="3282294" cy="2462007"/>
          </a:xfrm>
          <a:prstGeom prst="rect">
            <a:avLst/>
          </a:prstGeom>
          <a:noFill/>
        </p:spPr>
      </p:pic>
      <p:pic>
        <p:nvPicPr>
          <p:cNvPr id="18" name="Picture 5" descr="P103036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90800" y="3300206"/>
            <a:ext cx="2082798" cy="2776743"/>
          </a:xfrm>
          <a:prstGeom prst="rect">
            <a:avLst/>
          </a:prstGeom>
          <a:noFill/>
        </p:spPr>
      </p:pic>
      <p:sp>
        <p:nvSpPr>
          <p:cNvPr id="19" name="Oval 10"/>
          <p:cNvSpPr>
            <a:spLocks noChangeArrowheads="1"/>
          </p:cNvSpPr>
          <p:nvPr/>
        </p:nvSpPr>
        <p:spPr bwMode="auto">
          <a:xfrm>
            <a:off x="3055937" y="5734050"/>
            <a:ext cx="288925" cy="215900"/>
          </a:xfrm>
          <a:prstGeom prst="ellipse">
            <a:avLst/>
          </a:prstGeom>
          <a:noFill/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3429000" y="5435600"/>
            <a:ext cx="1473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sample holder 1 cm</a:t>
            </a:r>
            <a:r>
              <a:rPr lang="en-US" altLang="ja-JP" baseline="30000" dirty="0" smtClean="0">
                <a:solidFill>
                  <a:srgbClr val="FFFFFF"/>
                </a:solidFill>
              </a:rPr>
              <a:t>3</a:t>
            </a:r>
            <a:endParaRPr lang="en-US" altLang="ja-JP" baseline="30000" dirty="0">
              <a:solidFill>
                <a:srgbClr val="FFFFFF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333589" y="6031984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LN2 sample cryostat</a:t>
            </a:r>
            <a:endParaRPr kumimoji="1" lang="ja-JP" alt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245756" y="5965838"/>
            <a:ext cx="3624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Water cooling sample holder (inside)</a:t>
            </a:r>
            <a:endParaRPr kumimoji="1" lang="ja-JP" altLang="en-US" dirty="0"/>
          </a:p>
        </p:txBody>
      </p:sp>
      <p:cxnSp>
        <p:nvCxnSpPr>
          <p:cNvPr id="23" name="直線矢印コネクタ 22"/>
          <p:cNvCxnSpPr/>
          <p:nvPr/>
        </p:nvCxnSpPr>
        <p:spPr>
          <a:xfrm>
            <a:off x="5435600" y="2032000"/>
            <a:ext cx="2260600" cy="254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0"/>
          <p:cNvSpPr>
            <a:spLocks noChangeArrowheads="1"/>
          </p:cNvSpPr>
          <p:nvPr/>
        </p:nvSpPr>
        <p:spPr bwMode="auto">
          <a:xfrm>
            <a:off x="960437" y="4451350"/>
            <a:ext cx="563563" cy="666750"/>
          </a:xfrm>
          <a:prstGeom prst="ellipse">
            <a:avLst/>
          </a:prstGeom>
          <a:noFill/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157162"/>
            <a:ext cx="8470900" cy="1046162"/>
          </a:xfrm>
        </p:spPr>
        <p:txBody>
          <a:bodyPr anchor="t"/>
          <a:lstStyle/>
          <a:p>
            <a:pPr algn="l"/>
            <a:r>
              <a:rPr lang="en-US" altLang="ja-JP" b="1" dirty="0" smtClean="0">
                <a:solidFill>
                  <a:srgbClr val="4F81BD"/>
                </a:solidFill>
              </a:rPr>
              <a:t>Necessary Irradiation Source</a:t>
            </a:r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Feb. 15, 2012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Radiation Effects in Superconducting Magnet Materials (RESMM'12)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6B29-221A-0640-B6FB-5F5831C4F4C9}" type="slidenum">
              <a:rPr lang="ja-JP" altLang="en-US" smtClean="0"/>
              <a:pPr/>
              <a:t>2</a:t>
            </a:fld>
            <a:endParaRPr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032000" y="622300"/>
            <a:ext cx="5651500" cy="43709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テキスト ボックス 7"/>
          <p:cNvSpPr txBox="1"/>
          <p:nvPr/>
        </p:nvSpPr>
        <p:spPr>
          <a:xfrm>
            <a:off x="7696007" y="520701"/>
            <a:ext cx="1447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IT Quads. for </a:t>
            </a:r>
            <a:r>
              <a:rPr kumimoji="1" lang="en-US" altLang="ja-JP" dirty="0" smtClean="0"/>
              <a:t>HL-LHC</a:t>
            </a:r>
            <a:endParaRPr kumimoji="1" lang="ja-JP" altLang="en-US" dirty="0"/>
          </a:p>
        </p:txBody>
      </p:sp>
      <p:sp>
        <p:nvSpPr>
          <p:cNvPr id="9" name="円/楕円 8"/>
          <p:cNvSpPr/>
          <p:nvPr/>
        </p:nvSpPr>
        <p:spPr>
          <a:xfrm>
            <a:off x="6705600" y="1663700"/>
            <a:ext cx="825500" cy="25273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3162300" y="1587500"/>
            <a:ext cx="977900" cy="24257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2324100" y="2336800"/>
            <a:ext cx="673100" cy="8636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60400" y="5016500"/>
            <a:ext cx="8102600" cy="1841500"/>
          </a:xfrm>
          <a:solidFill>
            <a:srgbClr val="FFFFFF"/>
          </a:solidFill>
        </p:spPr>
        <p:txBody>
          <a:bodyPr>
            <a:noAutofit/>
          </a:bodyPr>
          <a:lstStyle/>
          <a:p>
            <a:r>
              <a:rPr lang="en-US" altLang="ja-JP" sz="1800" b="1" dirty="0" smtClean="0">
                <a:solidFill>
                  <a:srgbClr val="4F81BD"/>
                </a:solidFill>
              </a:rPr>
              <a:t>Mean energies of the particles are rather higher. </a:t>
            </a:r>
          </a:p>
          <a:p>
            <a:r>
              <a:rPr lang="en-US" altLang="ja-JP" sz="1800" b="1" dirty="0" smtClean="0">
                <a:solidFill>
                  <a:srgbClr val="4F81BD"/>
                </a:solidFill>
              </a:rPr>
              <a:t>Effect of </a:t>
            </a:r>
            <a:r>
              <a:rPr lang="en-US" altLang="ja-JP" sz="1800" b="1" dirty="0" err="1" smtClean="0">
                <a:solidFill>
                  <a:srgbClr val="4F81BD"/>
                </a:solidFill>
              </a:rPr>
              <a:t>pions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, </a:t>
            </a:r>
            <a:r>
              <a:rPr lang="en-US" altLang="ja-JP" sz="1800" b="1" dirty="0" err="1" smtClean="0">
                <a:solidFill>
                  <a:srgbClr val="4F81BD"/>
                </a:solidFill>
              </a:rPr>
              <a:t>kaons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, </a:t>
            </a:r>
            <a:r>
              <a:rPr lang="en-US" altLang="ja-JP" sz="1800" b="1" dirty="0" err="1" smtClean="0">
                <a:solidFill>
                  <a:srgbClr val="4F81BD"/>
                </a:solidFill>
              </a:rPr>
              <a:t>muons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. fragments?</a:t>
            </a:r>
          </a:p>
          <a:p>
            <a:pPr lvl="1">
              <a:buNone/>
            </a:pPr>
            <a:r>
              <a:rPr lang="en-US" altLang="ja-JP" sz="1800" b="1" dirty="0" err="1" smtClean="0">
                <a:solidFill>
                  <a:srgbClr val="4F81BD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altLang="ja-JP" sz="1800" b="1" dirty="0" smtClean="0">
                <a:solidFill>
                  <a:srgbClr val="4F81BD"/>
                </a:solidFill>
                <a:latin typeface="Wingdings"/>
                <a:ea typeface="Wingdings"/>
                <a:cs typeface="Wingdings"/>
              </a:rPr>
              <a:t> 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NO 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(a few?) facilities to simulate the radiation 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parameters perfectly.</a:t>
            </a:r>
            <a:endParaRPr lang="en-US" altLang="ja-JP" sz="1800" b="1" dirty="0" smtClean="0">
              <a:solidFill>
                <a:srgbClr val="4F81BD"/>
              </a:solidFill>
            </a:endParaRPr>
          </a:p>
          <a:p>
            <a:pPr lvl="1">
              <a:buNone/>
            </a:pPr>
            <a:endParaRPr lang="en-US" altLang="ja-JP" sz="1800" b="1" dirty="0" smtClean="0">
              <a:solidFill>
                <a:srgbClr val="4F81BD"/>
              </a:solidFill>
            </a:endParaRPr>
          </a:p>
          <a:p>
            <a:pPr lvl="1" indent="-742950">
              <a:buNone/>
            </a:pPr>
            <a:r>
              <a:rPr lang="en-US" altLang="ja-JP" sz="1800" b="1" dirty="0" smtClean="0">
                <a:solidFill>
                  <a:srgbClr val="4F81BD"/>
                </a:solidFill>
              </a:rPr>
              <a:t>	Evaluation 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using by available facilities. &gt;&gt; Scaling is essentially necessary.</a:t>
            </a:r>
          </a:p>
        </p:txBody>
      </p:sp>
      <p:sp>
        <p:nvSpPr>
          <p:cNvPr id="12" name="下矢印 11"/>
          <p:cNvSpPr/>
          <p:nvPr/>
        </p:nvSpPr>
        <p:spPr>
          <a:xfrm>
            <a:off x="4343400" y="6121400"/>
            <a:ext cx="444500" cy="254000"/>
          </a:xfrm>
          <a:prstGeom prst="downArrow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113" y="127000"/>
            <a:ext cx="4575828" cy="836706"/>
          </a:xfrm>
        </p:spPr>
        <p:txBody>
          <a:bodyPr/>
          <a:lstStyle/>
          <a:p>
            <a:pPr algn="l"/>
            <a:r>
              <a:rPr lang="en-US" altLang="ja-JP" b="1" dirty="0" smtClean="0">
                <a:solidFill>
                  <a:srgbClr val="4F81BD"/>
                </a:solidFill>
              </a:rPr>
              <a:t>Overview of Facilities in Japan</a:t>
            </a:r>
            <a:endParaRPr lang="ja-JP" altLang="en-US" b="1" dirty="0">
              <a:solidFill>
                <a:srgbClr val="4F81BD"/>
              </a:solidFill>
            </a:endParaRP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Feb. 15, 2012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Radiation Effects in Superconducting Magnet Materials (RESMM'12)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6B29-221A-0640-B6FB-5F5831C4F4C9}" type="slidenum">
              <a:rPr lang="ja-JP" altLang="en-US" smtClean="0"/>
              <a:pPr/>
              <a:t>20</a:t>
            </a:fld>
            <a:endParaRPr lang="ja-JP" altLang="en-US"/>
          </a:p>
        </p:txBody>
      </p:sp>
      <p:pic>
        <p:nvPicPr>
          <p:cNvPr id="9" name="図 8" descr="Japan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8575" t="14140" r="7623" b="26259"/>
              <a:stretch>
                <a:fillRect/>
              </a:stretch>
            </p:blipFill>
          </mc:Choice>
          <mc:Fallback>
            <p:blipFill>
              <a:blip r:embed="rId3"/>
              <a:srcRect l="8575" t="14140" r="7623" b="26259"/>
              <a:stretch>
                <a:fillRect/>
              </a:stretch>
            </p:blipFill>
          </mc:Fallback>
        </mc:AlternateContent>
        <p:spPr>
          <a:xfrm>
            <a:off x="87088" y="1510365"/>
            <a:ext cx="4884693" cy="4917443"/>
          </a:xfrm>
          <a:prstGeom prst="rect">
            <a:avLst/>
          </a:prstGeom>
        </p:spPr>
      </p:pic>
      <p:pic>
        <p:nvPicPr>
          <p:cNvPr id="10" name="図 9" descr="Japan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8575" t="14140" r="7146" b="26259"/>
              <a:stretch>
                <a:fillRect/>
              </a:stretch>
            </p:blipFill>
          </mc:Choice>
          <mc:Fallback>
            <p:blipFill>
              <a:blip r:embed="rId5"/>
              <a:srcRect l="8575" t="14140" r="7146" b="26259"/>
              <a:stretch>
                <a:fillRect/>
              </a:stretch>
            </p:blipFill>
          </mc:Fallback>
        </mc:AlternateContent>
        <p:spPr>
          <a:xfrm>
            <a:off x="4451081" y="575438"/>
            <a:ext cx="4083319" cy="4087459"/>
          </a:xfrm>
          <a:prstGeom prst="rect">
            <a:avLst/>
          </a:pr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" name="円/楕円 10"/>
          <p:cNvSpPr/>
          <p:nvPr/>
        </p:nvSpPr>
        <p:spPr>
          <a:xfrm>
            <a:off x="2035236" y="5164170"/>
            <a:ext cx="108000" cy="108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902644" y="5772663"/>
            <a:ext cx="75825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KURRI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 rot="16200000" flipV="1">
            <a:off x="1937501" y="5479195"/>
            <a:ext cx="533073" cy="18933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15"/>
          <p:cNvSpPr/>
          <p:nvPr/>
        </p:nvSpPr>
        <p:spPr>
          <a:xfrm>
            <a:off x="2870200" y="3962400"/>
            <a:ext cx="1130300" cy="13097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右矢印 18"/>
          <p:cNvSpPr/>
          <p:nvPr/>
        </p:nvSpPr>
        <p:spPr>
          <a:xfrm rot="19217853">
            <a:off x="4041496" y="4111618"/>
            <a:ext cx="381290" cy="385297"/>
          </a:xfrm>
          <a:prstGeom prst="rightArrow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6567525" y="2879825"/>
            <a:ext cx="108000" cy="108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644900" y="2755509"/>
            <a:ext cx="7498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RIKEN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23" name="円/楕円 22"/>
          <p:cNvSpPr/>
          <p:nvPr/>
        </p:nvSpPr>
        <p:spPr>
          <a:xfrm>
            <a:off x="5898858" y="2194150"/>
            <a:ext cx="108000" cy="108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658297" y="1734457"/>
            <a:ext cx="15039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JAEA Takasaki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26" name="円/楕円 25"/>
          <p:cNvSpPr/>
          <p:nvPr/>
        </p:nvSpPr>
        <p:spPr>
          <a:xfrm>
            <a:off x="7571266" y="1962350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7843671" y="1573219"/>
            <a:ext cx="1229057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J-PARC </a:t>
            </a:r>
            <a:r>
              <a:rPr lang="en-US" altLang="ja-JP" dirty="0" smtClean="0">
                <a:solidFill>
                  <a:srgbClr val="0000FF"/>
                </a:solidFill>
              </a:rPr>
              <a:t>&amp; JAEA Tokai</a:t>
            </a:r>
          </a:p>
        </p:txBody>
      </p:sp>
      <p:sp>
        <p:nvSpPr>
          <p:cNvPr id="29" name="円/楕円 28"/>
          <p:cNvSpPr/>
          <p:nvPr/>
        </p:nvSpPr>
        <p:spPr>
          <a:xfrm>
            <a:off x="7539516" y="2244950"/>
            <a:ext cx="108000" cy="108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808736" y="2308022"/>
            <a:ext cx="1479892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JAEA </a:t>
            </a:r>
            <a:r>
              <a:rPr lang="en-US" altLang="ja-JP" dirty="0" err="1" smtClean="0">
                <a:solidFill>
                  <a:srgbClr val="0000FF"/>
                </a:solidFill>
              </a:rPr>
              <a:t>Oarai</a:t>
            </a:r>
            <a:endParaRPr lang="en-US" altLang="ja-JP" dirty="0" smtClean="0">
              <a:solidFill>
                <a:srgbClr val="0000FF"/>
              </a:solidFill>
            </a:endParaRPr>
          </a:p>
          <a:p>
            <a:r>
              <a:rPr lang="en-US" altLang="ja-JP" dirty="0" smtClean="0">
                <a:solidFill>
                  <a:srgbClr val="0000FF"/>
                </a:solidFill>
              </a:rPr>
              <a:t>(JMTR) &amp; IMR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32" name="円/楕円 31"/>
          <p:cNvSpPr/>
          <p:nvPr/>
        </p:nvSpPr>
        <p:spPr>
          <a:xfrm>
            <a:off x="8000027" y="651638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 dirty="0">
              <a:solidFill>
                <a:srgbClr val="3366FF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688225" y="5307"/>
            <a:ext cx="2185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</a:rPr>
              <a:t>Fukushima Daiichi Nuclear Power Plant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34" name="円/楕円 33"/>
          <p:cNvSpPr/>
          <p:nvPr/>
        </p:nvSpPr>
        <p:spPr>
          <a:xfrm>
            <a:off x="6975966" y="2396921"/>
            <a:ext cx="108000" cy="108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 dirty="0">
              <a:solidFill>
                <a:srgbClr val="3366FF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618325" y="1989489"/>
            <a:ext cx="633375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KEK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25" name="円/楕円 24"/>
          <p:cNvSpPr/>
          <p:nvPr/>
        </p:nvSpPr>
        <p:spPr>
          <a:xfrm>
            <a:off x="7416151" y="2956025"/>
            <a:ext cx="108000" cy="108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571266" y="3672984"/>
            <a:ext cx="852479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Narita</a:t>
            </a:r>
          </a:p>
          <a:p>
            <a:r>
              <a:rPr kumimoji="1" lang="en-US" altLang="ja-JP" dirty="0" smtClean="0">
                <a:solidFill>
                  <a:srgbClr val="0000FF"/>
                </a:solidFill>
              </a:rPr>
              <a:t>Airport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31" name="直線矢印コネクタ 30"/>
          <p:cNvCxnSpPr/>
          <p:nvPr/>
        </p:nvCxnSpPr>
        <p:spPr>
          <a:xfrm rot="16200000" flipV="1">
            <a:off x="7352282" y="3296710"/>
            <a:ext cx="533073" cy="18933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円/楕円 36"/>
          <p:cNvSpPr/>
          <p:nvPr/>
        </p:nvSpPr>
        <p:spPr>
          <a:xfrm>
            <a:off x="3908400" y="2504921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1854200" y="2302150"/>
            <a:ext cx="14542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8000"/>
                </a:solidFill>
              </a:rPr>
              <a:t>IFMIF R&amp;D ??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cxnSp>
        <p:nvCxnSpPr>
          <p:cNvPr id="41" name="直線矢印コネクタ 40"/>
          <p:cNvCxnSpPr>
            <a:endCxn id="37" idx="2"/>
          </p:cNvCxnSpPr>
          <p:nvPr/>
        </p:nvCxnSpPr>
        <p:spPr>
          <a:xfrm>
            <a:off x="3301264" y="2504922"/>
            <a:ext cx="607136" cy="53999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157162"/>
            <a:ext cx="8470900" cy="1046162"/>
          </a:xfrm>
        </p:spPr>
        <p:txBody>
          <a:bodyPr anchor="t"/>
          <a:lstStyle/>
          <a:p>
            <a:pPr algn="l"/>
            <a:r>
              <a:rPr lang="en-US" altLang="ja-JP" b="1" dirty="0" smtClean="0">
                <a:solidFill>
                  <a:srgbClr val="4F81BD"/>
                </a:solidFill>
              </a:rPr>
              <a:t>J-PARC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520701"/>
            <a:ext cx="8229600" cy="2349500"/>
          </a:xfrm>
        </p:spPr>
        <p:txBody>
          <a:bodyPr>
            <a:norm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altLang="ja-JP" sz="2000" b="1" dirty="0" smtClean="0">
                <a:solidFill>
                  <a:srgbClr val="FF6600"/>
                </a:solidFill>
              </a:rPr>
              <a:t>Proton</a:t>
            </a:r>
            <a:r>
              <a:rPr lang="en-US" altLang="ja-JP" sz="2000" b="1" dirty="0" smtClean="0">
                <a:solidFill>
                  <a:srgbClr val="4F81BD"/>
                </a:solidFill>
              </a:rPr>
              <a:t> </a:t>
            </a:r>
            <a:r>
              <a:rPr lang="en-US" altLang="ja-JP" sz="2000" b="1" dirty="0" err="1" smtClean="0">
                <a:solidFill>
                  <a:srgbClr val="4F81BD"/>
                </a:solidFill>
              </a:rPr>
              <a:t>Linac</a:t>
            </a:r>
            <a:endParaRPr lang="en-US" altLang="ja-JP" sz="1600" b="1" dirty="0" smtClean="0">
              <a:solidFill>
                <a:srgbClr val="4F81BD"/>
              </a:solidFill>
            </a:endParaRPr>
          </a:p>
          <a:p>
            <a:pPr marL="723900" lvl="3" indent="-368300"/>
            <a:r>
              <a:rPr lang="en-US" altLang="ja-JP" b="1" dirty="0" smtClean="0">
                <a:solidFill>
                  <a:srgbClr val="4F81BD"/>
                </a:solidFill>
              </a:rPr>
              <a:t>Currently, providing the beam to the RCS </a:t>
            </a:r>
            <a:r>
              <a:rPr lang="en-US" altLang="ja-JP" b="1" dirty="0" smtClean="0">
                <a:solidFill>
                  <a:srgbClr val="4F81BD"/>
                </a:solidFill>
              </a:rPr>
              <a:t>only: 180 </a:t>
            </a:r>
            <a:r>
              <a:rPr lang="en-US" altLang="ja-JP" b="1" dirty="0" err="1" smtClean="0">
                <a:solidFill>
                  <a:srgbClr val="4F81BD"/>
                </a:solidFill>
              </a:rPr>
              <a:t>MeV</a:t>
            </a:r>
            <a:r>
              <a:rPr lang="en-US" altLang="ja-JP" b="1" dirty="0" smtClean="0">
                <a:solidFill>
                  <a:srgbClr val="4F81BD"/>
                </a:solidFill>
              </a:rPr>
              <a:t>, 30 kW.</a:t>
            </a:r>
          </a:p>
          <a:p>
            <a:pPr marL="723900" lvl="3" indent="-368300"/>
            <a:r>
              <a:rPr lang="en-US" altLang="ja-JP" b="1" dirty="0" smtClean="0">
                <a:solidFill>
                  <a:srgbClr val="4F81BD"/>
                </a:solidFill>
              </a:rPr>
              <a:t>To be upgraded to</a:t>
            </a:r>
            <a:r>
              <a:rPr lang="en-US" altLang="ja-JP" b="1" dirty="0" smtClean="0">
                <a:solidFill>
                  <a:srgbClr val="4F81BD"/>
                </a:solidFill>
              </a:rPr>
              <a:t> 400 </a:t>
            </a:r>
            <a:r>
              <a:rPr lang="en-US" altLang="ja-JP" b="1" dirty="0" err="1" smtClean="0">
                <a:solidFill>
                  <a:srgbClr val="4F81BD"/>
                </a:solidFill>
              </a:rPr>
              <a:t>MeV</a:t>
            </a:r>
            <a:r>
              <a:rPr lang="en-US" altLang="ja-JP" b="1" dirty="0" smtClean="0">
                <a:solidFill>
                  <a:srgbClr val="4F81BD"/>
                </a:solidFill>
              </a:rPr>
              <a:t> soon</a:t>
            </a:r>
            <a:r>
              <a:rPr lang="en-US" altLang="ja-JP" b="1" dirty="0" smtClean="0">
                <a:solidFill>
                  <a:srgbClr val="4F81BD"/>
                </a:solidFill>
              </a:rPr>
              <a:t>.</a:t>
            </a:r>
            <a:endParaRPr lang="en-US" altLang="ja-JP" b="1" dirty="0" smtClean="0">
              <a:solidFill>
                <a:srgbClr val="4F81BD"/>
              </a:solidFill>
            </a:endParaRPr>
          </a:p>
          <a:p>
            <a:pPr marL="723900" lvl="3" indent="-368300"/>
            <a:r>
              <a:rPr lang="en-US" altLang="ja-JP" b="1" dirty="0" smtClean="0">
                <a:solidFill>
                  <a:srgbClr val="4F81BD"/>
                </a:solidFill>
              </a:rPr>
              <a:t>Future project: Accelerator Driven Transmutation Experimental Facility</a:t>
            </a:r>
            <a:r>
              <a:rPr lang="en-US" altLang="ja-JP" b="1" dirty="0" smtClean="0">
                <a:solidFill>
                  <a:srgbClr val="4F81BD"/>
                </a:solidFill>
              </a:rPr>
              <a:t>. (600 </a:t>
            </a:r>
            <a:r>
              <a:rPr lang="en-US" altLang="ja-JP" b="1" dirty="0" err="1" smtClean="0">
                <a:solidFill>
                  <a:srgbClr val="4F81BD"/>
                </a:solidFill>
              </a:rPr>
              <a:t>MeV</a:t>
            </a:r>
            <a:r>
              <a:rPr lang="en-US" altLang="ja-JP" b="1" dirty="0" smtClean="0">
                <a:solidFill>
                  <a:srgbClr val="4F81BD"/>
                </a:solidFill>
              </a:rPr>
              <a:t>, </a:t>
            </a:r>
            <a:r>
              <a:rPr lang="en-US" altLang="ja-JP" b="1" dirty="0" smtClean="0">
                <a:solidFill>
                  <a:srgbClr val="4F81BD"/>
                </a:solidFill>
              </a:rPr>
              <a:t>200 kW </a:t>
            </a:r>
            <a:r>
              <a:rPr lang="en-US" altLang="ja-JP" b="1" dirty="0" smtClean="0">
                <a:solidFill>
                  <a:srgbClr val="4F81BD"/>
                </a:solidFill>
              </a:rPr>
              <a:t>using SC RF cavities)</a:t>
            </a:r>
            <a:endParaRPr lang="en-US" altLang="ja-JP" b="1" dirty="0" smtClean="0">
              <a:solidFill>
                <a:srgbClr val="4F81BD"/>
              </a:solidFill>
            </a:endParaRPr>
          </a:p>
          <a:p>
            <a:pPr marL="1181100" lvl="4" indent="-368300"/>
            <a:r>
              <a:rPr lang="en-US" altLang="ja-JP" b="1" dirty="0" smtClean="0">
                <a:solidFill>
                  <a:srgbClr val="4F81BD"/>
                </a:solidFill>
              </a:rPr>
              <a:t>Potential Irradiation Test at primary beam </a:t>
            </a:r>
            <a:r>
              <a:rPr lang="en-US" altLang="ja-JP" b="1" dirty="0" smtClean="0">
                <a:solidFill>
                  <a:srgbClr val="4F81BD"/>
                </a:solidFill>
              </a:rPr>
              <a:t>line (</a:t>
            </a:r>
            <a:r>
              <a:rPr lang="en-US" altLang="ja-JP" b="1" dirty="0" smtClean="0">
                <a:solidFill>
                  <a:srgbClr val="FF6600"/>
                </a:solidFill>
              </a:rPr>
              <a:t>TEF-T</a:t>
            </a:r>
            <a:r>
              <a:rPr lang="en-US" altLang="ja-JP" b="1" dirty="0" smtClean="0">
                <a:solidFill>
                  <a:srgbClr val="4F81BD"/>
                </a:solidFill>
              </a:rPr>
              <a:t>).</a:t>
            </a:r>
            <a:endParaRPr lang="en-US" altLang="ja-JP" b="1" dirty="0" smtClean="0">
              <a:solidFill>
                <a:srgbClr val="4F81BD"/>
              </a:solidFill>
            </a:endParaRPr>
          </a:p>
          <a:p>
            <a:pPr marL="1181100" lvl="4" indent="-368300"/>
            <a:r>
              <a:rPr lang="en-US" altLang="ja-JP" b="1" dirty="0" smtClean="0">
                <a:solidFill>
                  <a:srgbClr val="4F81BD"/>
                </a:solidFill>
              </a:rPr>
              <a:t>Construction budget has not been authorized yet... When???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Feb. 15, 2012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Radiation Effects in Superconducting Magnet Materials (RESMM'12)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6B29-221A-0640-B6FB-5F5831C4F4C9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pic>
        <p:nvPicPr>
          <p:cNvPr id="8" name="図 7" descr="J-PARC_1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5532"/>
            <a:ext cx="4432300" cy="3559138"/>
          </a:xfrm>
          <a:prstGeom prst="rect">
            <a:avLst/>
          </a:prstGeom>
        </p:spPr>
      </p:pic>
      <p:pic>
        <p:nvPicPr>
          <p:cNvPr id="7" name="図 6" descr="tef_e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486" y="3030759"/>
            <a:ext cx="4776514" cy="2404842"/>
          </a:xfrm>
          <a:prstGeom prst="rect">
            <a:avLst/>
          </a:prstGeom>
        </p:spPr>
      </p:pic>
      <p:sp>
        <p:nvSpPr>
          <p:cNvPr id="10" name="角丸四角形 9"/>
          <p:cNvSpPr/>
          <p:nvPr/>
        </p:nvSpPr>
        <p:spPr>
          <a:xfrm>
            <a:off x="1981200" y="3860800"/>
            <a:ext cx="800100" cy="266700"/>
          </a:xfrm>
          <a:prstGeom prst="roundRect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コネクタ 11"/>
          <p:cNvCxnSpPr/>
          <p:nvPr/>
        </p:nvCxnSpPr>
        <p:spPr>
          <a:xfrm flipV="1">
            <a:off x="2781300" y="3048000"/>
            <a:ext cx="1612900" cy="812801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2768600" y="4127501"/>
            <a:ext cx="1587500" cy="128269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円/楕円 16"/>
          <p:cNvSpPr/>
          <p:nvPr/>
        </p:nvSpPr>
        <p:spPr>
          <a:xfrm rot="20708629">
            <a:off x="5994399" y="4457701"/>
            <a:ext cx="2603500" cy="4572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157162"/>
            <a:ext cx="8470900" cy="1046162"/>
          </a:xfrm>
        </p:spPr>
        <p:txBody>
          <a:bodyPr anchor="t"/>
          <a:lstStyle/>
          <a:p>
            <a:pPr algn="l"/>
            <a:r>
              <a:rPr lang="en-US" altLang="ja-JP" b="1" dirty="0" smtClean="0">
                <a:solidFill>
                  <a:srgbClr val="4F81BD"/>
                </a:solidFill>
              </a:rPr>
              <a:t>J-PARC (2)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15900" y="609601"/>
            <a:ext cx="5003800" cy="2730499"/>
          </a:xfrm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altLang="ja-JP" sz="2000" b="1" dirty="0" smtClean="0">
                <a:solidFill>
                  <a:srgbClr val="4F81BD"/>
                </a:solidFill>
              </a:rPr>
              <a:t>RCS: 3 </a:t>
            </a:r>
            <a:r>
              <a:rPr lang="en-US" altLang="ja-JP" sz="2000" b="1" dirty="0" err="1" smtClean="0">
                <a:solidFill>
                  <a:srgbClr val="4F81BD"/>
                </a:solidFill>
              </a:rPr>
              <a:t>GeV</a:t>
            </a:r>
            <a:r>
              <a:rPr lang="en-US" altLang="ja-JP" sz="2000" b="1" dirty="0" smtClean="0">
                <a:solidFill>
                  <a:srgbClr val="4F81BD"/>
                </a:solidFill>
              </a:rPr>
              <a:t>,</a:t>
            </a:r>
            <a:r>
              <a:rPr lang="en-US" altLang="ja-JP" sz="2000" b="1" dirty="0" smtClean="0">
                <a:solidFill>
                  <a:srgbClr val="4F81BD"/>
                </a:solidFill>
              </a:rPr>
              <a:t> 200 </a:t>
            </a:r>
            <a:r>
              <a:rPr lang="en-US" altLang="ja-JP" sz="2000" b="1" dirty="0" smtClean="0">
                <a:solidFill>
                  <a:srgbClr val="4F81BD"/>
                </a:solidFill>
              </a:rPr>
              <a:t>kW, 25 Hz</a:t>
            </a:r>
            <a:endParaRPr lang="en-US" altLang="ja-JP" sz="1600" b="1" dirty="0" smtClean="0">
              <a:solidFill>
                <a:srgbClr val="4F81BD"/>
              </a:solidFill>
            </a:endParaRPr>
          </a:p>
          <a:p>
            <a:pPr marL="723900" lvl="3" indent="-368300"/>
            <a:r>
              <a:rPr lang="en-US" altLang="ja-JP" b="1" dirty="0" smtClean="0">
                <a:solidFill>
                  <a:srgbClr val="4F81BD"/>
                </a:solidFill>
              </a:rPr>
              <a:t>Providing the beam to MLF and MR.</a:t>
            </a:r>
          </a:p>
          <a:p>
            <a:pPr marL="723900" lvl="3" indent="-368300"/>
            <a:r>
              <a:rPr lang="en-US" altLang="ja-JP" b="1" dirty="0" smtClean="0">
                <a:solidFill>
                  <a:srgbClr val="4F81BD"/>
                </a:solidFill>
              </a:rPr>
              <a:t>To be upgraded to 1 MW.</a:t>
            </a:r>
          </a:p>
          <a:p>
            <a:r>
              <a:rPr lang="en-US" altLang="ja-JP" sz="2000" b="1" dirty="0" smtClean="0">
                <a:solidFill>
                  <a:srgbClr val="4F81BD"/>
                </a:solidFill>
              </a:rPr>
              <a:t>MR: 30 </a:t>
            </a:r>
            <a:r>
              <a:rPr lang="en-US" altLang="ja-JP" sz="2000" b="1" dirty="0" err="1" smtClean="0">
                <a:solidFill>
                  <a:srgbClr val="4F81BD"/>
                </a:solidFill>
              </a:rPr>
              <a:t>GeV</a:t>
            </a:r>
            <a:r>
              <a:rPr lang="en-US" altLang="ja-JP" sz="2000" b="1" dirty="0" smtClean="0">
                <a:solidFill>
                  <a:srgbClr val="4F81BD"/>
                </a:solidFill>
              </a:rPr>
              <a:t>, 150 kW</a:t>
            </a:r>
            <a:endParaRPr lang="en-US" altLang="ja-JP" sz="2000" b="1" dirty="0" smtClean="0"/>
          </a:p>
          <a:p>
            <a:pPr lvl="1" indent="-387350"/>
            <a:r>
              <a:rPr lang="en-US" altLang="ja-JP" sz="2000" b="1" dirty="0" smtClean="0">
                <a:solidFill>
                  <a:srgbClr val="4F81BD"/>
                </a:solidFill>
              </a:rPr>
              <a:t>For T2K neutrino </a:t>
            </a:r>
            <a:r>
              <a:rPr lang="en-US" altLang="ja-JP" sz="2000" b="1" dirty="0" err="1" smtClean="0">
                <a:solidFill>
                  <a:srgbClr val="4F81BD"/>
                </a:solidFill>
              </a:rPr>
              <a:t>exp.(FX</a:t>
            </a:r>
            <a:r>
              <a:rPr lang="en-US" altLang="ja-JP" sz="2000" b="1" dirty="0" smtClean="0">
                <a:solidFill>
                  <a:srgbClr val="4F81BD"/>
                </a:solidFill>
              </a:rPr>
              <a:t>) and </a:t>
            </a:r>
            <a:r>
              <a:rPr lang="en-US" altLang="ja-JP" sz="2000" b="1" dirty="0" err="1" smtClean="0">
                <a:solidFill>
                  <a:srgbClr val="4F81BD"/>
                </a:solidFill>
              </a:rPr>
              <a:t>Hadron</a:t>
            </a:r>
            <a:r>
              <a:rPr lang="en-US" altLang="ja-JP" sz="2000" b="1" dirty="0" smtClean="0">
                <a:solidFill>
                  <a:srgbClr val="4F81BD"/>
                </a:solidFill>
              </a:rPr>
              <a:t> exp. (SX)</a:t>
            </a:r>
          </a:p>
          <a:p>
            <a:pPr lvl="1" indent="-387350"/>
            <a:r>
              <a:rPr lang="en-US" altLang="ja-JP" sz="2000" b="1" dirty="0" smtClean="0">
                <a:solidFill>
                  <a:srgbClr val="4F81BD"/>
                </a:solidFill>
              </a:rPr>
              <a:t>To be upgraded to 750 kW.</a:t>
            </a:r>
          </a:p>
          <a:p>
            <a:endParaRPr lang="ja-JP" altLang="en-US" sz="2000" b="1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Feb. 15, 2012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Radiation Effects in Superconducting Magnet Materials (RESMM'12)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6B29-221A-0640-B6FB-5F5831C4F4C9}" type="slidenum">
              <a:rPr lang="ja-JP" altLang="en-US" smtClean="0"/>
              <a:pPr/>
              <a:t>22</a:t>
            </a:fld>
            <a:endParaRPr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54050" y="3365500"/>
            <a:ext cx="61785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>
              <a:buFont typeface="Arial"/>
              <a:buChar char="•"/>
            </a:pPr>
            <a:r>
              <a:rPr lang="en-US" altLang="ja-JP" sz="2000" b="1" dirty="0" smtClean="0">
                <a:solidFill>
                  <a:srgbClr val="4F81BD"/>
                </a:solidFill>
              </a:rPr>
              <a:t>Sample space around target system would not be allowed… </a:t>
            </a:r>
          </a:p>
          <a:p>
            <a:pPr marL="0" lvl="3">
              <a:buFont typeface="Arial"/>
              <a:buChar char="•"/>
            </a:pPr>
            <a:r>
              <a:rPr lang="en-US" altLang="ja-JP" sz="2000" b="1" dirty="0" smtClean="0">
                <a:solidFill>
                  <a:srgbClr val="4F81BD"/>
                </a:solidFill>
              </a:rPr>
              <a:t>Access is very restricted. </a:t>
            </a:r>
          </a:p>
          <a:p>
            <a:pPr marL="0" lvl="3">
              <a:buFont typeface="Arial"/>
              <a:buChar char="•"/>
            </a:pPr>
            <a:r>
              <a:rPr lang="en-US" altLang="ja-JP" sz="2000" b="1" dirty="0" smtClean="0">
                <a:solidFill>
                  <a:srgbClr val="4F81BD"/>
                </a:solidFill>
              </a:rPr>
              <a:t>Interference for the operation and the main experiment would be</a:t>
            </a:r>
            <a:r>
              <a:rPr lang="en-US" altLang="ja-JP" sz="2000" b="1" dirty="0" smtClean="0">
                <a:solidFill>
                  <a:srgbClr val="4F81BD"/>
                </a:solidFill>
              </a:rPr>
              <a:t> concerned, </a:t>
            </a:r>
            <a:r>
              <a:rPr lang="en-US" altLang="ja-JP" sz="2000" b="1" dirty="0" smtClean="0">
                <a:solidFill>
                  <a:srgbClr val="4F81BD"/>
                </a:solidFill>
              </a:rPr>
              <a:t>even though T2K neutrino target is appropriate for </a:t>
            </a:r>
            <a:r>
              <a:rPr lang="en-US" altLang="ja-JP" sz="2000" b="1" dirty="0" err="1" smtClean="0">
                <a:solidFill>
                  <a:srgbClr val="FF6600"/>
                </a:solidFill>
              </a:rPr>
              <a:t>pion</a:t>
            </a:r>
            <a:r>
              <a:rPr lang="en-US" altLang="ja-JP" sz="2000" b="1" dirty="0" smtClean="0">
                <a:solidFill>
                  <a:srgbClr val="4F81BD"/>
                </a:solidFill>
              </a:rPr>
              <a:t> irradiation source… </a:t>
            </a:r>
          </a:p>
        </p:txBody>
      </p:sp>
      <p:sp>
        <p:nvSpPr>
          <p:cNvPr id="8" name="下矢印 7"/>
          <p:cNvSpPr/>
          <p:nvPr/>
        </p:nvSpPr>
        <p:spPr>
          <a:xfrm>
            <a:off x="3136900" y="5384801"/>
            <a:ext cx="444500" cy="302566"/>
          </a:xfrm>
          <a:prstGeom prst="down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71501" y="5690452"/>
            <a:ext cx="635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/>
            <a:r>
              <a:rPr lang="en-US" altLang="ja-JP" sz="2000" b="1" dirty="0" smtClean="0">
                <a:solidFill>
                  <a:srgbClr val="4F81BD"/>
                </a:solidFill>
              </a:rPr>
              <a:t>At present,</a:t>
            </a:r>
            <a:r>
              <a:rPr lang="en-US" altLang="ja-JP" sz="2000" b="1" dirty="0" smtClean="0">
                <a:solidFill>
                  <a:srgbClr val="4F81BD"/>
                </a:solidFill>
              </a:rPr>
              <a:t> materials irradiation </a:t>
            </a:r>
            <a:r>
              <a:rPr lang="en-US" altLang="ja-JP" sz="2000" b="1" dirty="0" smtClean="0">
                <a:solidFill>
                  <a:srgbClr val="4F81BD"/>
                </a:solidFill>
              </a:rPr>
              <a:t>test</a:t>
            </a:r>
            <a:r>
              <a:rPr lang="en-US" altLang="ja-JP" sz="2000" b="1" dirty="0" smtClean="0">
                <a:solidFill>
                  <a:srgbClr val="4F81BD"/>
                </a:solidFill>
              </a:rPr>
              <a:t> </a:t>
            </a:r>
            <a:r>
              <a:rPr lang="en-US" altLang="ja-JP" sz="2000" b="1" dirty="0" smtClean="0">
                <a:solidFill>
                  <a:srgbClr val="4F81BD"/>
                </a:solidFill>
              </a:rPr>
              <a:t>at J-PARC is quite difficult.</a:t>
            </a:r>
          </a:p>
        </p:txBody>
      </p:sp>
      <p:pic>
        <p:nvPicPr>
          <p:cNvPr id="10" name="図 9" descr="ns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613" y="50800"/>
            <a:ext cx="3695387" cy="2819400"/>
          </a:xfrm>
          <a:prstGeom prst="rect">
            <a:avLst/>
          </a:prstGeom>
        </p:spPr>
      </p:pic>
      <p:pic>
        <p:nvPicPr>
          <p:cNvPr id="11" name="図 10" descr="Hor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600" y="2962273"/>
            <a:ext cx="2133600" cy="3556001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6883400" y="6419850"/>
            <a:ext cx="1779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3</a:t>
            </a:r>
            <a:r>
              <a:rPr kumimoji="1" lang="en-US" altLang="ja-JP" sz="1200" baseline="30000" dirty="0" smtClean="0"/>
              <a:t>rd</a:t>
            </a:r>
            <a:r>
              <a:rPr kumimoji="1" lang="en-US" altLang="ja-JP" sz="1200" dirty="0" smtClean="0"/>
              <a:t> Horn Magnet Installation for T2K exp.</a:t>
            </a:r>
            <a:endParaRPr kumimoji="1" lang="ja-JP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157162"/>
            <a:ext cx="8470900" cy="1046162"/>
          </a:xfrm>
        </p:spPr>
        <p:txBody>
          <a:bodyPr anchor="t"/>
          <a:lstStyle/>
          <a:p>
            <a:pPr algn="l"/>
            <a:r>
              <a:rPr lang="en-US" altLang="ja-JP" b="1" dirty="0" smtClean="0">
                <a:solidFill>
                  <a:srgbClr val="4F81BD"/>
                </a:solidFill>
              </a:rPr>
              <a:t>Summary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15900" y="546101"/>
            <a:ext cx="8445500" cy="5664199"/>
          </a:xfrm>
          <a:noFill/>
          <a:ln>
            <a:noFill/>
          </a:ln>
        </p:spPr>
        <p:txBody>
          <a:bodyPr>
            <a:no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altLang="ja-JP" sz="1800" b="1" dirty="0" smtClean="0">
                <a:solidFill>
                  <a:srgbClr val="4F81BD"/>
                </a:solidFill>
              </a:rPr>
              <a:t>Irradiation facilities in east Japan were damaged by the earthquake, but they were mostly recovered.</a:t>
            </a:r>
          </a:p>
          <a:p>
            <a:pPr marL="723900" lvl="3" indent="-368300"/>
            <a:r>
              <a:rPr lang="en-US" altLang="ja-JP" sz="1800" b="1" dirty="0" smtClean="0">
                <a:solidFill>
                  <a:srgbClr val="4F81BD"/>
                </a:solidFill>
              </a:rPr>
              <a:t>2 research reactors are still in process of approval to resume. </a:t>
            </a:r>
          </a:p>
          <a:p>
            <a:r>
              <a:rPr lang="en-US" altLang="ja-JP" sz="1800" b="1" dirty="0" smtClean="0">
                <a:solidFill>
                  <a:srgbClr val="4F81BD"/>
                </a:solidFill>
              </a:rPr>
              <a:t>Material irradiation facilities</a:t>
            </a:r>
            <a:endParaRPr lang="en-US" altLang="ja-JP" sz="1800" b="1" dirty="0" smtClean="0"/>
          </a:p>
          <a:p>
            <a:pPr lvl="1" indent="-387350"/>
            <a:r>
              <a:rPr lang="en-US" altLang="ja-JP" sz="1800" b="1" dirty="0" smtClean="0">
                <a:solidFill>
                  <a:srgbClr val="4F81BD"/>
                </a:solidFill>
              </a:rPr>
              <a:t>Protons</a:t>
            </a:r>
          </a:p>
          <a:p>
            <a:pPr lvl="2" indent="-387350"/>
            <a:r>
              <a:rPr lang="en-US" altLang="ja-JP" sz="1800" b="1" dirty="0" smtClean="0">
                <a:solidFill>
                  <a:srgbClr val="4F81BD"/>
                </a:solidFill>
              </a:rPr>
              <a:t>3 accelerators: 10 </a:t>
            </a:r>
            <a:r>
              <a:rPr lang="en-US" altLang="ja-JP" sz="1800" b="1" dirty="0" err="1" smtClean="0">
                <a:solidFill>
                  <a:srgbClr val="4F81BD"/>
                </a:solidFill>
              </a:rPr>
              <a:t>MeV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 - 75 </a:t>
            </a:r>
            <a:r>
              <a:rPr lang="en-US" altLang="ja-JP" sz="1800" b="1" dirty="0" err="1" smtClean="0">
                <a:solidFill>
                  <a:srgbClr val="4F81BD"/>
                </a:solidFill>
              </a:rPr>
              <a:t>MeV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 (~μA), 210 </a:t>
            </a:r>
            <a:r>
              <a:rPr lang="en-US" altLang="ja-JP" sz="1800" b="1" dirty="0" err="1" smtClean="0">
                <a:solidFill>
                  <a:srgbClr val="4F81BD"/>
                </a:solidFill>
              </a:rPr>
              <a:t>MeV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 (10 </a:t>
            </a:r>
            <a:r>
              <a:rPr lang="en-US" altLang="ja-JP" sz="1800" b="1" dirty="0" err="1" smtClean="0">
                <a:solidFill>
                  <a:srgbClr val="4F81BD"/>
                </a:solidFill>
              </a:rPr>
              <a:t>nA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)</a:t>
            </a:r>
          </a:p>
          <a:p>
            <a:pPr lvl="1" indent="-387350"/>
            <a:r>
              <a:rPr lang="en-US" altLang="ja-JP" sz="1800" b="1" dirty="0" smtClean="0">
                <a:solidFill>
                  <a:srgbClr val="4F81BD"/>
                </a:solidFill>
              </a:rPr>
              <a:t>Electrons:</a:t>
            </a:r>
          </a:p>
          <a:p>
            <a:pPr lvl="2" indent="-387350"/>
            <a:r>
              <a:rPr lang="en-US" altLang="ja-JP" sz="1800" b="1" dirty="0" smtClean="0">
                <a:solidFill>
                  <a:srgbClr val="4F81BD"/>
                </a:solidFill>
              </a:rPr>
              <a:t>2 accelerators: 2 - 32 </a:t>
            </a:r>
            <a:r>
              <a:rPr lang="en-US" altLang="ja-JP" sz="1800" b="1" dirty="0" err="1" smtClean="0">
                <a:solidFill>
                  <a:srgbClr val="4F81BD"/>
                </a:solidFill>
              </a:rPr>
              <a:t>MeV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 (&gt; 200 μA)</a:t>
            </a:r>
          </a:p>
          <a:p>
            <a:pPr lvl="1" indent="-387350"/>
            <a:r>
              <a:rPr lang="en-US" altLang="ja-JP" sz="1800" b="1" dirty="0" smtClean="0">
                <a:solidFill>
                  <a:srgbClr val="4F81BD"/>
                </a:solidFill>
              </a:rPr>
              <a:t>Neutrons:</a:t>
            </a:r>
          </a:p>
          <a:p>
            <a:pPr lvl="2" indent="-387350"/>
            <a:r>
              <a:rPr lang="en-US" altLang="ja-JP" sz="1800" b="1" dirty="0" smtClean="0">
                <a:solidFill>
                  <a:srgbClr val="4F81BD"/>
                </a:solidFill>
              </a:rPr>
              <a:t>3 research reactors</a:t>
            </a:r>
          </a:p>
          <a:p>
            <a:pPr lvl="2" indent="-387350"/>
            <a:r>
              <a:rPr lang="en-US" altLang="ja-JP" sz="1800" b="1" dirty="0" smtClean="0">
                <a:solidFill>
                  <a:srgbClr val="4F81BD"/>
                </a:solidFill>
              </a:rPr>
              <a:t>1 DT neutron sources (14 </a:t>
            </a:r>
            <a:r>
              <a:rPr lang="en-US" altLang="ja-JP" sz="1800" b="1" dirty="0" err="1" smtClean="0">
                <a:solidFill>
                  <a:srgbClr val="4F81BD"/>
                </a:solidFill>
              </a:rPr>
              <a:t>MeV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)</a:t>
            </a:r>
          </a:p>
          <a:p>
            <a:pPr lvl="2" indent="-387350"/>
            <a:r>
              <a:rPr lang="en-US" altLang="ja-JP" sz="1800" b="1" dirty="0" smtClean="0">
                <a:solidFill>
                  <a:srgbClr val="4F81BD"/>
                </a:solidFill>
              </a:rPr>
              <a:t>Cryogenic irradiation at KURR and FNS</a:t>
            </a:r>
          </a:p>
          <a:p>
            <a:pPr lvl="1" indent="-387350"/>
            <a:r>
              <a:rPr lang="en-US" altLang="ja-JP" sz="1800" b="1" dirty="0" smtClean="0">
                <a:solidFill>
                  <a:srgbClr val="4F81BD"/>
                </a:solidFill>
              </a:rPr>
              <a:t>Gamma rays:</a:t>
            </a:r>
          </a:p>
          <a:p>
            <a:pPr lvl="2" indent="-387350"/>
            <a:r>
              <a:rPr lang="en-US" altLang="ja-JP" sz="1800" b="1" dirty="0" smtClean="0">
                <a:solidFill>
                  <a:srgbClr val="4F81BD"/>
                </a:solidFill>
              </a:rPr>
              <a:t>2 facilities </a:t>
            </a:r>
            <a:r>
              <a:rPr lang="en-US" altLang="ja-JP" sz="1800" b="1" dirty="0" err="1" smtClean="0">
                <a:solidFill>
                  <a:srgbClr val="4F81BD"/>
                </a:solidFill>
              </a:rPr>
              <a:t>w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/ </a:t>
            </a:r>
            <a:r>
              <a:rPr lang="en-US" altLang="ja-JP" sz="1800" b="1" baseline="30000" dirty="0" smtClean="0">
                <a:solidFill>
                  <a:srgbClr val="4F81BD"/>
                </a:solidFill>
              </a:rPr>
              <a:t>60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Co (JAEA-Takasaki, KURRI)</a:t>
            </a:r>
          </a:p>
          <a:p>
            <a:pPr lvl="2" indent="-387350"/>
            <a:r>
              <a:rPr lang="en-US" altLang="ja-JP" sz="1800" b="1" dirty="0" smtClean="0">
                <a:solidFill>
                  <a:srgbClr val="4F81BD"/>
                </a:solidFill>
              </a:rPr>
              <a:t>Samples in LN2</a:t>
            </a:r>
          </a:p>
          <a:p>
            <a:r>
              <a:rPr lang="en-US" altLang="ja-JP" sz="1800" b="1" dirty="0" smtClean="0">
                <a:solidFill>
                  <a:srgbClr val="4F81BD"/>
                </a:solidFill>
              </a:rPr>
              <a:t>Sample environment</a:t>
            </a:r>
          </a:p>
          <a:p>
            <a:pPr lvl="1" indent="-387350"/>
            <a:r>
              <a:rPr lang="en-US" altLang="ja-JP" sz="1800" b="1" dirty="0" smtClean="0">
                <a:solidFill>
                  <a:srgbClr val="4F81BD"/>
                </a:solidFill>
              </a:rPr>
              <a:t>Difficulty of cryogenic irradiation at accelerator</a:t>
            </a:r>
          </a:p>
          <a:p>
            <a:pPr lvl="1" indent="-387350">
              <a:tabLst>
                <a:tab pos="355600" algn="l"/>
              </a:tabLst>
            </a:pPr>
            <a:r>
              <a:rPr lang="en-US" altLang="ja-JP" sz="1800" b="1" dirty="0" smtClean="0">
                <a:solidFill>
                  <a:srgbClr val="4F81BD"/>
                </a:solidFill>
              </a:rPr>
              <a:t>Trade-off: temperature and </a:t>
            </a:r>
            <a:r>
              <a:rPr lang="en-US" altLang="ja-JP" sz="1800" b="1" dirty="0" err="1" smtClean="0">
                <a:solidFill>
                  <a:srgbClr val="4F81BD"/>
                </a:solidFill>
              </a:rPr>
              <a:t>fluence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  </a:t>
            </a:r>
          </a:p>
          <a:p>
            <a:pPr lvl="2" indent="-387350">
              <a:buNone/>
            </a:pPr>
            <a:endParaRPr lang="en-US" altLang="ja-JP" sz="1800" b="1" dirty="0" smtClean="0">
              <a:solidFill>
                <a:srgbClr val="4F81BD"/>
              </a:solidFill>
            </a:endParaRP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Feb. 15, 2012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Radiation Effects in Superconducting Magnet Materials (RESMM'12)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6B29-221A-0640-B6FB-5F5831C4F4C9}" type="slidenum">
              <a:rPr lang="ja-JP" altLang="en-US" smtClean="0"/>
              <a:pPr/>
              <a:t>23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157162"/>
            <a:ext cx="8470900" cy="1046162"/>
          </a:xfrm>
        </p:spPr>
        <p:txBody>
          <a:bodyPr anchor="t"/>
          <a:lstStyle/>
          <a:p>
            <a:pPr algn="l"/>
            <a:r>
              <a:rPr lang="en-US" altLang="ja-JP" b="1" dirty="0" smtClean="0">
                <a:solidFill>
                  <a:srgbClr val="4F81BD"/>
                </a:solidFill>
              </a:rPr>
              <a:t>Facilities for Materials Irradiation</a:t>
            </a:r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Feb. 15, 2012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Radiation Effects in Superconducting Magnet Materials (RESMM'12)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6B29-221A-0640-B6FB-5F5831C4F4C9}" type="slidenum">
              <a:rPr lang="ja-JP" altLang="en-US" smtClean="0"/>
              <a:pPr/>
              <a:t>3</a:t>
            </a:fld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482600"/>
            <a:ext cx="8686800" cy="54102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altLang="ja-JP" sz="1800" b="1" dirty="0" smtClean="0">
                <a:solidFill>
                  <a:srgbClr val="4F81BD"/>
                </a:solidFill>
              </a:rPr>
              <a:t>Sources of irradiation for SC magnet materials</a:t>
            </a:r>
          </a:p>
          <a:p>
            <a:pPr marL="723900" lvl="3" indent="-279400"/>
            <a:r>
              <a:rPr lang="en-US" altLang="ja-JP" sz="1800" b="1" dirty="0" smtClean="0">
                <a:solidFill>
                  <a:srgbClr val="4F81BD"/>
                </a:solidFill>
              </a:rPr>
              <a:t>Neutrons: Nuclear reactors (&gt; 0.1 </a:t>
            </a:r>
            <a:r>
              <a:rPr lang="en-US" altLang="ja-JP" sz="1800" b="1" dirty="0" err="1" smtClean="0">
                <a:solidFill>
                  <a:srgbClr val="4F81BD"/>
                </a:solidFill>
              </a:rPr>
              <a:t>MeV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), 14 </a:t>
            </a:r>
            <a:r>
              <a:rPr lang="en-US" altLang="ja-JP" sz="1800" b="1" dirty="0" err="1" smtClean="0">
                <a:solidFill>
                  <a:srgbClr val="4F81BD"/>
                </a:solidFill>
              </a:rPr>
              <a:t>MeV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 </a:t>
            </a:r>
            <a:r>
              <a:rPr lang="en-US" altLang="ja-JP" sz="1800" b="1" dirty="0" err="1" smtClean="0">
                <a:solidFill>
                  <a:srgbClr val="4F81BD"/>
                </a:solidFill>
              </a:rPr>
              <a:t>n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 by DT</a:t>
            </a:r>
          </a:p>
          <a:p>
            <a:pPr marL="723900" lvl="3" indent="-279400"/>
            <a:r>
              <a:rPr lang="en-US" altLang="ja-JP" sz="1800" b="1" dirty="0" smtClean="0">
                <a:solidFill>
                  <a:srgbClr val="4F81BD"/>
                </a:solidFill>
              </a:rPr>
              <a:t>Protons: Accelerators</a:t>
            </a:r>
          </a:p>
          <a:p>
            <a:pPr marL="723900" lvl="3" indent="-279400"/>
            <a:r>
              <a:rPr lang="en-US" altLang="ja-JP" sz="1800" b="1" dirty="0" smtClean="0">
                <a:solidFill>
                  <a:srgbClr val="4F81BD"/>
                </a:solidFill>
              </a:rPr>
              <a:t>Electrons: Accelerators</a:t>
            </a:r>
          </a:p>
          <a:p>
            <a:pPr marL="723900" lvl="3" indent="-279400"/>
            <a:r>
              <a:rPr lang="en-US" altLang="ja-JP" sz="1800" b="1" dirty="0" smtClean="0">
                <a:solidFill>
                  <a:srgbClr val="4F81BD"/>
                </a:solidFill>
              </a:rPr>
              <a:t>Gamma rays: </a:t>
            </a:r>
            <a:r>
              <a:rPr lang="en-US" altLang="ja-JP" sz="1800" b="1" baseline="30000" dirty="0" smtClean="0">
                <a:solidFill>
                  <a:srgbClr val="4F81BD"/>
                </a:solidFill>
              </a:rPr>
              <a:t>60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Co , etc</a:t>
            </a:r>
          </a:p>
          <a:p>
            <a:pPr marL="723900" lvl="3" indent="-279400"/>
            <a:r>
              <a:rPr lang="en-US" altLang="ja-JP" sz="1800" b="1" dirty="0" err="1" smtClean="0"/>
              <a:t>Pions</a:t>
            </a:r>
            <a:r>
              <a:rPr lang="en-US" altLang="ja-JP" sz="1800" b="1" dirty="0" smtClean="0"/>
              <a:t>: ??</a:t>
            </a:r>
            <a:r>
              <a:rPr lang="en-US" altLang="ja-JP" sz="1800" b="1" dirty="0" smtClean="0"/>
              <a:t>?</a:t>
            </a:r>
          </a:p>
          <a:p>
            <a:pPr marL="723900" lvl="3" indent="-279400"/>
            <a:r>
              <a:rPr lang="en-US" altLang="ja-JP" sz="1800" b="1" dirty="0" smtClean="0"/>
              <a:t>Ions (high energy): ???</a:t>
            </a:r>
            <a:endParaRPr lang="en-US" altLang="ja-JP" sz="1800" b="1" dirty="0" smtClean="0"/>
          </a:p>
          <a:p>
            <a:r>
              <a:rPr lang="en-US" altLang="ja-JP" sz="1800" b="1" dirty="0" smtClean="0">
                <a:solidFill>
                  <a:srgbClr val="4F81BD"/>
                </a:solidFill>
              </a:rPr>
              <a:t>Some Requirements</a:t>
            </a:r>
          </a:p>
          <a:p>
            <a:pPr lvl="1"/>
            <a:r>
              <a:rPr lang="en-US" altLang="ja-JP" sz="1800" b="1" dirty="0" smtClean="0">
                <a:solidFill>
                  <a:srgbClr val="4F81BD"/>
                </a:solidFill>
              </a:rPr>
              <a:t>Sample 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size (irradiation area): 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&gt; 10 mm*10 mm, </a:t>
            </a:r>
            <a:r>
              <a:rPr lang="en-US" altLang="ja-JP" sz="1800" b="1" dirty="0" err="1" smtClean="0">
                <a:solidFill>
                  <a:srgbClr val="4F81BD"/>
                </a:solidFill>
              </a:rPr>
              <a:t>t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 &gt; 1 mm</a:t>
            </a:r>
          </a:p>
          <a:p>
            <a:pPr lvl="2">
              <a:buNone/>
            </a:pPr>
            <a:r>
              <a:rPr lang="en-US" altLang="ja-JP" sz="1800" b="1" dirty="0" smtClean="0">
                <a:solidFill>
                  <a:srgbClr val="4F81BD"/>
                </a:solidFill>
              </a:rPr>
              <a:t>		</a:t>
            </a:r>
            <a:r>
              <a:rPr lang="en-US" altLang="ja-JP" sz="1800" b="1" dirty="0" err="1" smtClean="0">
                <a:solidFill>
                  <a:srgbClr val="4F81BD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	Criteria(?): </a:t>
            </a:r>
            <a:r>
              <a:rPr lang="en-US" altLang="ja-JP" sz="1800" b="1" dirty="0" err="1" smtClean="0">
                <a:solidFill>
                  <a:srgbClr val="4F81BD"/>
                </a:solidFill>
              </a:rPr>
              <a:t>E</a:t>
            </a:r>
            <a:r>
              <a:rPr lang="en-US" altLang="ja-JP" sz="1800" b="1" baseline="-25000" dirty="0" err="1" smtClean="0">
                <a:solidFill>
                  <a:srgbClr val="4F81BD"/>
                </a:solidFill>
              </a:rPr>
              <a:t>p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 &gt; 10 </a:t>
            </a:r>
            <a:r>
              <a:rPr lang="en-US" altLang="ja-JP" sz="1800" b="1" dirty="0" err="1" smtClean="0">
                <a:solidFill>
                  <a:srgbClr val="4F81BD"/>
                </a:solidFill>
              </a:rPr>
              <a:t>MeV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, </a:t>
            </a:r>
            <a:r>
              <a:rPr lang="en-US" altLang="ja-JP" sz="1800" b="1" dirty="0" err="1" smtClean="0">
                <a:solidFill>
                  <a:srgbClr val="4F81BD"/>
                </a:solidFill>
              </a:rPr>
              <a:t>E</a:t>
            </a:r>
            <a:r>
              <a:rPr lang="en-US" altLang="ja-JP" sz="1800" b="1" baseline="-25000" dirty="0" err="1" smtClean="0">
                <a:solidFill>
                  <a:srgbClr val="4F81BD"/>
                </a:solidFill>
              </a:rPr>
              <a:t>e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 &gt; ~</a:t>
            </a:r>
            <a:r>
              <a:rPr lang="en-US" altLang="ja-JP" sz="1800" b="1" dirty="0" err="1" smtClean="0">
                <a:solidFill>
                  <a:srgbClr val="4F81BD"/>
                </a:solidFill>
              </a:rPr>
              <a:t>MeV</a:t>
            </a:r>
            <a:endParaRPr lang="en-US" altLang="ja-JP" sz="1800" b="1" dirty="0" smtClean="0">
              <a:solidFill>
                <a:srgbClr val="4F81BD"/>
              </a:solidFill>
            </a:endParaRPr>
          </a:p>
          <a:p>
            <a:pPr lvl="1"/>
            <a:r>
              <a:rPr lang="en-US" altLang="ja-JP" sz="1800" b="1" dirty="0" smtClean="0">
                <a:solidFill>
                  <a:srgbClr val="4F81BD"/>
                </a:solidFill>
              </a:rPr>
              <a:t>Spatial uniformity: function of scanning in accelerators.</a:t>
            </a:r>
            <a:endParaRPr lang="en-US" altLang="ja-JP" sz="1800" b="1" dirty="0" smtClean="0">
              <a:solidFill>
                <a:srgbClr val="4F81BD"/>
              </a:solidFill>
            </a:endParaRPr>
          </a:p>
          <a:p>
            <a:pPr lvl="1"/>
            <a:r>
              <a:rPr lang="en-US" altLang="ja-JP" sz="1800" b="1" dirty="0" err="1" smtClean="0">
                <a:solidFill>
                  <a:srgbClr val="4F81BD"/>
                </a:solidFill>
              </a:rPr>
              <a:t>Fuence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 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or absorbed dose in acceptable machine 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time: 10</a:t>
            </a:r>
            <a:r>
              <a:rPr lang="en-US" altLang="ja-JP" sz="1800" b="1" baseline="30000" dirty="0" smtClean="0">
                <a:solidFill>
                  <a:srgbClr val="4F81BD"/>
                </a:solidFill>
              </a:rPr>
              <a:t>22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 p/m</a:t>
            </a:r>
            <a:r>
              <a:rPr lang="en-US" altLang="ja-JP" sz="1800" b="1" baseline="30000" dirty="0" smtClean="0">
                <a:solidFill>
                  <a:srgbClr val="4F81BD"/>
                </a:solidFill>
              </a:rPr>
              <a:t>2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, &gt; 10 </a:t>
            </a:r>
            <a:r>
              <a:rPr lang="en-US" altLang="ja-JP" sz="1800" b="1" dirty="0" err="1" smtClean="0">
                <a:solidFill>
                  <a:srgbClr val="4F81BD"/>
                </a:solidFill>
              </a:rPr>
              <a:t>MGy</a:t>
            </a:r>
            <a:endParaRPr lang="en-US" altLang="ja-JP" sz="1800" b="1" dirty="0" smtClean="0">
              <a:solidFill>
                <a:srgbClr val="4F81BD"/>
              </a:solidFill>
            </a:endParaRPr>
          </a:p>
          <a:p>
            <a:pPr lvl="1"/>
            <a:r>
              <a:rPr lang="en-US" altLang="ja-JP" sz="1800" b="1" dirty="0" smtClean="0">
                <a:solidFill>
                  <a:srgbClr val="4F81BD"/>
                </a:solidFill>
              </a:rPr>
              <a:t>Sample environment: </a:t>
            </a:r>
            <a:r>
              <a:rPr lang="en-US" altLang="ja-JP" sz="1800" b="1" dirty="0" smtClean="0">
                <a:solidFill>
                  <a:srgbClr val="FF6600"/>
                </a:solidFill>
              </a:rPr>
              <a:t>temperature, ambient gas or vacuum</a:t>
            </a:r>
          </a:p>
          <a:p>
            <a:pPr lvl="1">
              <a:buNone/>
            </a:pPr>
            <a:r>
              <a:rPr lang="en-US" altLang="ja-JP" sz="1800" b="1" dirty="0" smtClean="0">
                <a:solidFill>
                  <a:srgbClr val="4F81BD"/>
                </a:solidFill>
              </a:rPr>
              <a:t>			</a:t>
            </a:r>
            <a:r>
              <a:rPr lang="en-US" altLang="ja-JP" sz="1800" b="1" dirty="0" err="1" smtClean="0">
                <a:solidFill>
                  <a:srgbClr val="4F81BD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altLang="ja-JP" sz="1800" b="1" dirty="0" smtClean="0">
                <a:solidFill>
                  <a:srgbClr val="4F81BD"/>
                </a:solidFill>
              </a:rPr>
              <a:t>	Trade-off: irradiation temperature or </a:t>
            </a:r>
            <a:r>
              <a:rPr lang="en-US" altLang="ja-JP" sz="1800" b="1" dirty="0" err="1" smtClean="0">
                <a:solidFill>
                  <a:srgbClr val="4F81BD"/>
                </a:solidFill>
              </a:rPr>
              <a:t>fluence</a:t>
            </a:r>
            <a:endParaRPr lang="en-US" altLang="ja-JP" sz="1800" b="1" dirty="0" smtClean="0">
              <a:solidFill>
                <a:srgbClr val="4F81BD"/>
              </a:solidFill>
            </a:endParaRPr>
          </a:p>
          <a:p>
            <a:pPr lvl="1"/>
            <a:r>
              <a:rPr lang="en-US" altLang="ja-JP" sz="1800" b="1" dirty="0" smtClean="0">
                <a:solidFill>
                  <a:srgbClr val="4F81BD"/>
                </a:solidFill>
              </a:rPr>
              <a:t>Allowable limit of radioactivity</a:t>
            </a:r>
          </a:p>
          <a:p>
            <a:pPr lvl="1"/>
            <a:r>
              <a:rPr lang="en-US" altLang="ja-JP" sz="1800" b="1" dirty="0" smtClean="0">
                <a:solidFill>
                  <a:srgbClr val="4F81BD"/>
                </a:solidFill>
              </a:rPr>
              <a:t>Evaluation apparatuses</a:t>
            </a:r>
            <a:endParaRPr lang="en-US" altLang="ja-JP" sz="1800" b="1" dirty="0" smtClean="0">
              <a:solidFill>
                <a:srgbClr val="4F81BD"/>
              </a:solidFill>
            </a:endParaRPr>
          </a:p>
          <a:p>
            <a:pPr>
              <a:buNone/>
            </a:pPr>
            <a:endParaRPr lang="ja-JP" alt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113" y="127000"/>
            <a:ext cx="4575828" cy="836706"/>
          </a:xfrm>
        </p:spPr>
        <p:txBody>
          <a:bodyPr/>
          <a:lstStyle/>
          <a:p>
            <a:pPr algn="l"/>
            <a:r>
              <a:rPr lang="en-US" altLang="ja-JP" b="1" dirty="0" smtClean="0">
                <a:solidFill>
                  <a:srgbClr val="4F81BD"/>
                </a:solidFill>
              </a:rPr>
              <a:t>Overview of Facilities in Japan</a:t>
            </a:r>
            <a:endParaRPr lang="ja-JP" altLang="en-US" b="1" dirty="0">
              <a:solidFill>
                <a:srgbClr val="4F81BD"/>
              </a:solidFill>
            </a:endParaRP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Feb. 15, 2012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Radiation Effects in Superconducting Magnet Materials (RESMM'12)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6B29-221A-0640-B6FB-5F5831C4F4C9}" type="slidenum">
              <a:rPr lang="ja-JP" altLang="en-US" smtClean="0"/>
              <a:pPr/>
              <a:t>4</a:t>
            </a:fld>
            <a:endParaRPr lang="ja-JP" altLang="en-US"/>
          </a:p>
        </p:txBody>
      </p:sp>
      <p:pic>
        <p:nvPicPr>
          <p:cNvPr id="9" name="図 8" descr="Japan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8575" t="14140" r="7623" b="26259"/>
              <a:stretch>
                <a:fillRect/>
              </a:stretch>
            </p:blipFill>
          </mc:Choice>
          <mc:Fallback>
            <p:blipFill>
              <a:blip r:embed="rId3"/>
              <a:srcRect l="8575" t="14140" r="7623" b="26259"/>
              <a:stretch>
                <a:fillRect/>
              </a:stretch>
            </p:blipFill>
          </mc:Fallback>
        </mc:AlternateContent>
        <p:spPr>
          <a:xfrm>
            <a:off x="87088" y="1510365"/>
            <a:ext cx="4884693" cy="4917443"/>
          </a:xfrm>
          <a:prstGeom prst="rect">
            <a:avLst/>
          </a:prstGeom>
        </p:spPr>
      </p:pic>
      <p:pic>
        <p:nvPicPr>
          <p:cNvPr id="10" name="図 9" descr="Japan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8575" t="14140" r="7146" b="26259"/>
              <a:stretch>
                <a:fillRect/>
              </a:stretch>
            </p:blipFill>
          </mc:Choice>
          <mc:Fallback>
            <p:blipFill>
              <a:blip r:embed="rId5"/>
              <a:srcRect l="8575" t="14140" r="7146" b="26259"/>
              <a:stretch>
                <a:fillRect/>
              </a:stretch>
            </p:blipFill>
          </mc:Fallback>
        </mc:AlternateContent>
        <p:spPr>
          <a:xfrm>
            <a:off x="4451081" y="575438"/>
            <a:ext cx="4083319" cy="4087459"/>
          </a:xfrm>
          <a:prstGeom prst="rect">
            <a:avLst/>
          </a:pr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" name="円/楕円 10"/>
          <p:cNvSpPr/>
          <p:nvPr/>
        </p:nvSpPr>
        <p:spPr>
          <a:xfrm>
            <a:off x="2035236" y="5164170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902644" y="5772663"/>
            <a:ext cx="75825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KURRI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 rot="16200000" flipV="1">
            <a:off x="1937501" y="5479195"/>
            <a:ext cx="533073" cy="1893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15"/>
          <p:cNvSpPr/>
          <p:nvPr/>
        </p:nvSpPr>
        <p:spPr>
          <a:xfrm>
            <a:off x="2870200" y="3962400"/>
            <a:ext cx="1130300" cy="13097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右矢印 18"/>
          <p:cNvSpPr/>
          <p:nvPr/>
        </p:nvSpPr>
        <p:spPr>
          <a:xfrm rot="19217853">
            <a:off x="4041496" y="4111618"/>
            <a:ext cx="381290" cy="385297"/>
          </a:xfrm>
          <a:prstGeom prst="rightArrow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6567525" y="2879825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644900" y="2755509"/>
            <a:ext cx="74980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RIKEN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3" name="円/楕円 22"/>
          <p:cNvSpPr/>
          <p:nvPr/>
        </p:nvSpPr>
        <p:spPr>
          <a:xfrm>
            <a:off x="5898858" y="2194150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658297" y="1734457"/>
            <a:ext cx="15039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JAEA Takasaki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6" name="円/楕円 25"/>
          <p:cNvSpPr/>
          <p:nvPr/>
        </p:nvSpPr>
        <p:spPr>
          <a:xfrm>
            <a:off x="7571266" y="1962350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7843671" y="1573219"/>
            <a:ext cx="1229057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J-PARC &amp; JAEA Tokai</a:t>
            </a:r>
          </a:p>
        </p:txBody>
      </p:sp>
      <p:sp>
        <p:nvSpPr>
          <p:cNvPr id="29" name="円/楕円 28"/>
          <p:cNvSpPr/>
          <p:nvPr/>
        </p:nvSpPr>
        <p:spPr>
          <a:xfrm>
            <a:off x="7539516" y="2244950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808736" y="2308022"/>
            <a:ext cx="1479892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JAEA </a:t>
            </a:r>
            <a:r>
              <a:rPr lang="en-US" altLang="ja-JP" dirty="0" err="1" smtClean="0">
                <a:solidFill>
                  <a:srgbClr val="FF0000"/>
                </a:solidFill>
              </a:rPr>
              <a:t>Oarai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lang="en-US" altLang="ja-JP" dirty="0" smtClean="0">
                <a:solidFill>
                  <a:srgbClr val="FF0000"/>
                </a:solidFill>
              </a:rPr>
              <a:t>(JMTR) &amp; IMR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2" name="円/楕円 31"/>
          <p:cNvSpPr/>
          <p:nvPr/>
        </p:nvSpPr>
        <p:spPr>
          <a:xfrm>
            <a:off x="8000027" y="651638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 dirty="0">
              <a:solidFill>
                <a:srgbClr val="3366FF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688225" y="5307"/>
            <a:ext cx="2185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</a:rPr>
              <a:t>Fukushima Daiichi Nuclear Power Plant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34" name="円/楕円 33"/>
          <p:cNvSpPr/>
          <p:nvPr/>
        </p:nvSpPr>
        <p:spPr>
          <a:xfrm>
            <a:off x="6975966" y="2396921"/>
            <a:ext cx="108000" cy="108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 dirty="0">
              <a:solidFill>
                <a:srgbClr val="3366FF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618325" y="1989489"/>
            <a:ext cx="633375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KEK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25" name="円/楕円 24"/>
          <p:cNvSpPr/>
          <p:nvPr/>
        </p:nvSpPr>
        <p:spPr>
          <a:xfrm>
            <a:off x="7416151" y="2956025"/>
            <a:ext cx="108000" cy="108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571266" y="3672984"/>
            <a:ext cx="852479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Narita</a:t>
            </a:r>
          </a:p>
          <a:p>
            <a:r>
              <a:rPr kumimoji="1" lang="en-US" altLang="ja-JP" dirty="0" smtClean="0">
                <a:solidFill>
                  <a:srgbClr val="0000FF"/>
                </a:solidFill>
              </a:rPr>
              <a:t>Airport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31" name="直線矢印コネクタ 30"/>
          <p:cNvCxnSpPr/>
          <p:nvPr/>
        </p:nvCxnSpPr>
        <p:spPr>
          <a:xfrm rot="16200000" flipV="1">
            <a:off x="7352282" y="3296710"/>
            <a:ext cx="533073" cy="18933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5161763" y="4879022"/>
            <a:ext cx="36284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kumimoji="1" lang="en-US" altLang="ja-JP" dirty="0" smtClean="0"/>
              <a:t>Facilities in East Japan were damaged by the earthquake at March 11, 2012.</a:t>
            </a:r>
          </a:p>
          <a:p>
            <a:pPr>
              <a:buFont typeface="Arial"/>
              <a:buChar char="•"/>
            </a:pPr>
            <a:r>
              <a:rPr lang="en-US" altLang="ja-JP" dirty="0" smtClean="0"/>
              <a:t>But most of them have been recovered.</a:t>
            </a:r>
            <a:r>
              <a:rPr kumimoji="1" lang="en-US" altLang="ja-JP" dirty="0" smtClean="0"/>
              <a:t>  </a:t>
            </a:r>
            <a:endParaRPr kumimoji="1" lang="ja-JP" altLang="en-US" dirty="0"/>
          </a:p>
        </p:txBody>
      </p:sp>
      <p:sp>
        <p:nvSpPr>
          <p:cNvPr id="37" name="円/楕円 36"/>
          <p:cNvSpPr/>
          <p:nvPr/>
        </p:nvSpPr>
        <p:spPr>
          <a:xfrm>
            <a:off x="3908400" y="2504921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1854200" y="2302150"/>
            <a:ext cx="14542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8000"/>
                </a:solidFill>
              </a:rPr>
              <a:t>IFMIF R&amp;D ??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cxnSp>
        <p:nvCxnSpPr>
          <p:cNvPr id="41" name="直線矢印コネクタ 40"/>
          <p:cNvCxnSpPr>
            <a:endCxn id="37" idx="2"/>
          </p:cNvCxnSpPr>
          <p:nvPr/>
        </p:nvCxnSpPr>
        <p:spPr>
          <a:xfrm>
            <a:off x="3301264" y="2504922"/>
            <a:ext cx="607136" cy="53999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3" grpId="0" animBg="1"/>
      <p:bldP spid="24" grpId="0" animBg="1"/>
      <p:bldP spid="26" grpId="0" animBg="1"/>
      <p:bldP spid="27" grpId="0" animBg="1"/>
      <p:bldP spid="29" grpId="0" animBg="1"/>
      <p:bldP spid="30" grpId="0" animBg="1"/>
      <p:bldP spid="32" grpId="0" animBg="1"/>
      <p:bldP spid="33" grpId="0"/>
      <p:bldP spid="34" grpId="0" animBg="1"/>
      <p:bldP spid="35" grpId="0" animBg="1"/>
      <p:bldP spid="25" grpId="0" animBg="1"/>
      <p:bldP spid="28" grpId="0" animBg="1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タンデム建屋全景_タワー部模型DSC00022"/>
          <p:cNvPicPr>
            <a:picLocks noChangeAspect="1" noChangeArrowheads="1"/>
          </p:cNvPicPr>
          <p:nvPr/>
        </p:nvPicPr>
        <p:blipFill>
          <a:blip r:embed="rId3">
            <a:lum bright="20000" contrast="-20000"/>
          </a:blip>
          <a:srcRect b="6709"/>
          <a:stretch>
            <a:fillRect/>
          </a:stretch>
        </p:blipFill>
        <p:spPr bwMode="auto">
          <a:xfrm>
            <a:off x="130849" y="2908301"/>
            <a:ext cx="4707851" cy="329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図 23" descr="haiti-zu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881" y="2832101"/>
            <a:ext cx="5014883" cy="355917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715962"/>
          </a:xfrm>
        </p:spPr>
        <p:txBody>
          <a:bodyPr/>
          <a:lstStyle/>
          <a:p>
            <a:pPr algn="l"/>
            <a:r>
              <a:rPr lang="en-US" altLang="ja-JP" b="1" dirty="0" smtClean="0">
                <a:solidFill>
                  <a:srgbClr val="4F81BD"/>
                </a:solidFill>
              </a:rPr>
              <a:t>JAEA Tokai: Tandem Accelerator</a:t>
            </a:r>
            <a:endParaRPr lang="ja-JP" altLang="en-US" b="1" dirty="0">
              <a:solidFill>
                <a:srgbClr val="4F81BD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31800" y="715961"/>
            <a:ext cx="8229600" cy="2192339"/>
          </a:xfrm>
        </p:spPr>
        <p:txBody>
          <a:bodyPr>
            <a:noAutofit/>
          </a:bodyPr>
          <a:lstStyle/>
          <a:p>
            <a:r>
              <a:rPr lang="en-US" altLang="ja-JP" sz="2000" b="1" dirty="0" smtClean="0">
                <a:solidFill>
                  <a:srgbClr val="4F81BD"/>
                </a:solidFill>
              </a:rPr>
              <a:t>Operation restarted at Sep. 2011.</a:t>
            </a:r>
          </a:p>
          <a:p>
            <a:r>
              <a:rPr lang="en-US" altLang="ja-JP" sz="2000" b="1" dirty="0" smtClean="0">
                <a:solidFill>
                  <a:srgbClr val="FF6600"/>
                </a:solidFill>
              </a:rPr>
              <a:t>Proton: 1 </a:t>
            </a:r>
            <a:r>
              <a:rPr lang="en-US" altLang="ja-JP" sz="2000" b="1" dirty="0" smtClean="0">
                <a:solidFill>
                  <a:srgbClr val="FF6600"/>
                </a:solidFill>
                <a:cs typeface=""/>
              </a:rPr>
              <a:t>μ</a:t>
            </a:r>
            <a:r>
              <a:rPr lang="en-US" altLang="ja-JP" sz="2000" b="1" dirty="0" smtClean="0">
                <a:solidFill>
                  <a:srgbClr val="FF6600"/>
                </a:solidFill>
              </a:rPr>
              <a:t>A at 33 </a:t>
            </a:r>
            <a:r>
              <a:rPr lang="en-US" altLang="ja-JP" sz="2000" b="1" dirty="0" err="1" smtClean="0">
                <a:solidFill>
                  <a:srgbClr val="FF6600"/>
                </a:solidFill>
              </a:rPr>
              <a:t>MeV</a:t>
            </a:r>
            <a:r>
              <a:rPr lang="en-US" altLang="ja-JP" sz="2000" b="1" dirty="0" smtClean="0">
                <a:solidFill>
                  <a:srgbClr val="FF6600"/>
                </a:solidFill>
              </a:rPr>
              <a:t>, 1.5 </a:t>
            </a:r>
            <a:r>
              <a:rPr lang="en-US" altLang="ja-JP" sz="2000" b="1" dirty="0" smtClean="0">
                <a:solidFill>
                  <a:srgbClr val="FF6600"/>
                </a:solidFill>
                <a:cs typeface=""/>
              </a:rPr>
              <a:t>μ</a:t>
            </a:r>
            <a:r>
              <a:rPr lang="en-US" altLang="ja-JP" sz="2000" b="1" dirty="0" smtClean="0">
                <a:solidFill>
                  <a:srgbClr val="FF6600"/>
                </a:solidFill>
              </a:rPr>
              <a:t>A at 15 </a:t>
            </a:r>
            <a:r>
              <a:rPr lang="en-US" altLang="ja-JP" sz="2000" b="1" dirty="0" err="1" smtClean="0">
                <a:solidFill>
                  <a:srgbClr val="FF6600"/>
                </a:solidFill>
              </a:rPr>
              <a:t>MeV</a:t>
            </a:r>
            <a:r>
              <a:rPr lang="en-US" altLang="ja-JP" sz="2000" b="1" dirty="0" smtClean="0">
                <a:solidFill>
                  <a:srgbClr val="FF6600"/>
                </a:solidFill>
              </a:rPr>
              <a:t>.</a:t>
            </a:r>
          </a:p>
          <a:p>
            <a:r>
              <a:rPr lang="en-US" altLang="ja-JP" sz="2000" b="1" dirty="0" smtClean="0">
                <a:solidFill>
                  <a:srgbClr val="4F81BD"/>
                </a:solidFill>
              </a:rPr>
              <a:t>Other ions acceleration by booster is possible.</a:t>
            </a:r>
          </a:p>
          <a:p>
            <a:r>
              <a:rPr lang="en-US" altLang="ja-JP" sz="2000" b="1" dirty="0" smtClean="0">
                <a:solidFill>
                  <a:srgbClr val="4F81BD"/>
                </a:solidFill>
              </a:rPr>
              <a:t>Scanning by electro static deflectors (</a:t>
            </a:r>
            <a:r>
              <a:rPr lang="en-US" altLang="ja-JP" sz="2000" b="1" dirty="0" err="1" smtClean="0">
                <a:solidFill>
                  <a:srgbClr val="4F81BD"/>
                </a:solidFill>
              </a:rPr>
              <a:t>x-y</a:t>
            </a:r>
            <a:r>
              <a:rPr lang="en-US" altLang="ja-JP" sz="2000" b="1" dirty="0" smtClean="0">
                <a:solidFill>
                  <a:srgbClr val="4F81BD"/>
                </a:solidFill>
              </a:rPr>
              <a:t>) at R2 beam line: 10 </a:t>
            </a:r>
            <a:r>
              <a:rPr lang="en-US" altLang="ja-JP" sz="2000" b="1" dirty="0" err="1" smtClean="0">
                <a:solidFill>
                  <a:srgbClr val="4F81BD"/>
                </a:solidFill>
              </a:rPr>
              <a:t>x</a:t>
            </a:r>
            <a:r>
              <a:rPr lang="en-US" altLang="ja-JP" sz="2000" b="1" dirty="0" smtClean="0">
                <a:solidFill>
                  <a:srgbClr val="4F81BD"/>
                </a:solidFill>
              </a:rPr>
              <a:t> 10 mm</a:t>
            </a:r>
            <a:r>
              <a:rPr lang="en-US" altLang="ja-JP" sz="2000" b="1" baseline="30000" dirty="0" smtClean="0">
                <a:solidFill>
                  <a:srgbClr val="4F81BD"/>
                </a:solidFill>
              </a:rPr>
              <a:t>2</a:t>
            </a:r>
          </a:p>
          <a:p>
            <a:r>
              <a:rPr lang="en-US" altLang="ja-JP" sz="2000" b="1" dirty="0" smtClean="0">
                <a:solidFill>
                  <a:srgbClr val="4F81BD"/>
                </a:solidFill>
              </a:rPr>
              <a:t>Allowable unsealed radioactivity: 1 </a:t>
            </a:r>
            <a:r>
              <a:rPr lang="en-US" altLang="ja-JP" sz="2000" b="1" dirty="0" err="1" smtClean="0">
                <a:solidFill>
                  <a:srgbClr val="4F81BD"/>
                </a:solidFill>
              </a:rPr>
              <a:t>MBq</a:t>
            </a:r>
            <a:r>
              <a:rPr lang="en-US" altLang="ja-JP" sz="2000" b="1" dirty="0" smtClean="0">
                <a:solidFill>
                  <a:srgbClr val="4F81BD"/>
                </a:solidFill>
              </a:rPr>
              <a:t> for usual </a:t>
            </a:r>
            <a:r>
              <a:rPr lang="en-US" altLang="ja-JP" sz="2000" b="1" dirty="0" err="1" smtClean="0">
                <a:solidFill>
                  <a:srgbClr val="4F81BD"/>
                </a:solidFill>
              </a:rPr>
              <a:t>nulclides</a:t>
            </a:r>
            <a:r>
              <a:rPr lang="en-US" altLang="ja-JP" sz="2000" b="1" dirty="0" smtClean="0">
                <a:solidFill>
                  <a:srgbClr val="4F81BD"/>
                </a:solidFill>
              </a:rPr>
              <a:t>.</a:t>
            </a:r>
          </a:p>
          <a:p>
            <a:r>
              <a:rPr lang="en-US" altLang="ja-JP" sz="2000" b="1" dirty="0" smtClean="0">
                <a:solidFill>
                  <a:srgbClr val="4F81BD"/>
                </a:solidFill>
              </a:rPr>
              <a:t>Usage Fee: 50 </a:t>
            </a:r>
            <a:r>
              <a:rPr lang="en-US" altLang="ja-JP" sz="2000" b="1" dirty="0" err="1" smtClean="0">
                <a:solidFill>
                  <a:srgbClr val="4F81BD"/>
                </a:solidFill>
              </a:rPr>
              <a:t>kJYen/d</a:t>
            </a:r>
            <a:endParaRPr lang="en-US" altLang="ja-JP" sz="2000" b="1" dirty="0" smtClean="0">
              <a:solidFill>
                <a:srgbClr val="4F81BD"/>
              </a:solidFill>
            </a:endParaRP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Feb. 15, 2012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Radiation Effects in Superconducting Magnet Materials (RESMM'12)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6B29-221A-0640-B6FB-5F5831C4F4C9}" type="slidenum">
              <a:rPr lang="ja-JP" altLang="en-US" smtClean="0"/>
              <a:pPr/>
              <a:t>5</a:t>
            </a:fld>
            <a:endParaRPr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770106" y="6042078"/>
            <a:ext cx="234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Top view of exp. rooms</a:t>
            </a:r>
            <a:endParaRPr kumimoji="1" lang="ja-JP" altLang="en-US" dirty="0"/>
          </a:p>
        </p:txBody>
      </p:sp>
      <p:sp>
        <p:nvSpPr>
          <p:cNvPr id="23" name="円/楕円 22"/>
          <p:cNvSpPr/>
          <p:nvPr/>
        </p:nvSpPr>
        <p:spPr>
          <a:xfrm>
            <a:off x="4546600" y="4826000"/>
            <a:ext cx="1866900" cy="111447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6" name="直線矢印コネクタ 25"/>
          <p:cNvCxnSpPr/>
          <p:nvPr/>
        </p:nvCxnSpPr>
        <p:spPr>
          <a:xfrm rot="16200000" flipH="1">
            <a:off x="3803650" y="3575049"/>
            <a:ext cx="2324101" cy="254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円/楕円 27"/>
          <p:cNvSpPr/>
          <p:nvPr/>
        </p:nvSpPr>
        <p:spPr>
          <a:xfrm>
            <a:off x="4838700" y="4902200"/>
            <a:ext cx="931406" cy="1114478"/>
          </a:xfrm>
          <a:prstGeom prst="ellips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293966" y="5693512"/>
            <a:ext cx="1218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To be renovated.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 animBg="1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715962"/>
          </a:xfrm>
        </p:spPr>
        <p:txBody>
          <a:bodyPr/>
          <a:lstStyle/>
          <a:p>
            <a:pPr algn="l"/>
            <a:r>
              <a:rPr lang="en-US" altLang="ja-JP" b="1" dirty="0" smtClean="0">
                <a:solidFill>
                  <a:srgbClr val="4F81BD"/>
                </a:solidFill>
              </a:rPr>
              <a:t>JAEA Tokai: Tandem Accelerator(2)</a:t>
            </a:r>
            <a:endParaRPr lang="ja-JP" altLang="en-US" b="1" dirty="0">
              <a:solidFill>
                <a:srgbClr val="4F81BD"/>
              </a:solidFill>
            </a:endParaRP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Feb. 15, 2012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Radiation Effects in Superconducting Magnet Materials (RESMM'12)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6B29-221A-0640-B6FB-5F5831C4F4C9}" type="slidenum">
              <a:rPr lang="ja-JP" altLang="en-US" smtClean="0"/>
              <a:pPr/>
              <a:t>6</a:t>
            </a:fld>
            <a:endParaRPr lang="ja-JP" altLang="en-US"/>
          </a:p>
        </p:txBody>
      </p:sp>
      <p:pic>
        <p:nvPicPr>
          <p:cNvPr id="12" name="図 11" descr="IMG_205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715962"/>
            <a:ext cx="4800600" cy="3600450"/>
          </a:xfrm>
          <a:prstGeom prst="rect">
            <a:avLst/>
          </a:prstGeom>
        </p:spPr>
      </p:pic>
      <p:cxnSp>
        <p:nvCxnSpPr>
          <p:cNvPr id="14" name="直線矢印コネクタ 13"/>
          <p:cNvCxnSpPr/>
          <p:nvPr/>
        </p:nvCxnSpPr>
        <p:spPr>
          <a:xfrm rot="5400000">
            <a:off x="215900" y="2082800"/>
            <a:ext cx="3009900" cy="1028700"/>
          </a:xfrm>
          <a:prstGeom prst="straightConnector1">
            <a:avLst/>
          </a:pr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830661" y="1092200"/>
            <a:ext cx="1404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R2 beam line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5" name="図 14" descr="IMG_205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499" y="3822700"/>
            <a:ext cx="3865033" cy="2898775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2913560" y="5656947"/>
            <a:ext cx="2674440" cy="6463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Electrostatic deflectors: 10mm </a:t>
            </a:r>
            <a:r>
              <a:rPr lang="en-US" altLang="ja-JP" dirty="0" err="1" smtClean="0"/>
              <a:t>x</a:t>
            </a:r>
            <a:r>
              <a:rPr lang="en-US" altLang="ja-JP" dirty="0" smtClean="0"/>
              <a:t> 10mm</a:t>
            </a:r>
            <a:endParaRPr kumimoji="1" lang="ja-JP" altLang="en-US" dirty="0"/>
          </a:p>
        </p:txBody>
      </p:sp>
      <p:pic>
        <p:nvPicPr>
          <p:cNvPr id="18" name="図 17" descr="IMG_2042.JPG"/>
          <p:cNvPicPr>
            <a:picLocks noChangeAspect="1"/>
          </p:cNvPicPr>
          <p:nvPr/>
        </p:nvPicPr>
        <p:blipFill>
          <a:blip r:embed="rId5"/>
          <a:srcRect l="15198"/>
          <a:stretch>
            <a:fillRect/>
          </a:stretch>
        </p:blipFill>
        <p:spPr>
          <a:xfrm>
            <a:off x="5168899" y="715962"/>
            <a:ext cx="3873427" cy="3425698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6240960" y="3454400"/>
            <a:ext cx="2420439" cy="6463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Drafter.</a:t>
            </a:r>
          </a:p>
          <a:p>
            <a:r>
              <a:rPr lang="en-US" altLang="ja-JP" dirty="0" smtClean="0"/>
              <a:t>Target chamber inside.</a:t>
            </a:r>
            <a:endParaRPr kumimoji="1" lang="ja-JP" altLang="en-US" dirty="0"/>
          </a:p>
        </p:txBody>
      </p:sp>
      <p:sp>
        <p:nvSpPr>
          <p:cNvPr id="20" name="コンテンツ プレースホルダ 2"/>
          <p:cNvSpPr>
            <a:spLocks noGrp="1"/>
          </p:cNvSpPr>
          <p:nvPr>
            <p:ph idx="1"/>
          </p:nvPr>
        </p:nvSpPr>
        <p:spPr>
          <a:xfrm>
            <a:off x="6087532" y="4584700"/>
            <a:ext cx="3162300" cy="1771650"/>
          </a:xfrm>
        </p:spPr>
        <p:txBody>
          <a:bodyPr>
            <a:noAutofit/>
          </a:bodyPr>
          <a:lstStyle/>
          <a:p>
            <a:r>
              <a:rPr lang="en-US" altLang="ja-JP" sz="2000" b="1" dirty="0" smtClean="0">
                <a:solidFill>
                  <a:srgbClr val="4F81BD"/>
                </a:solidFill>
              </a:rPr>
              <a:t>Degas must be suppressed. Pumping near samples could be needed.</a:t>
            </a:r>
          </a:p>
          <a:p>
            <a:r>
              <a:rPr lang="en-US" altLang="ja-JP" sz="2000" b="1" dirty="0" smtClean="0">
                <a:solidFill>
                  <a:srgbClr val="4F81BD"/>
                </a:solidFill>
              </a:rPr>
              <a:t>Cooling of samples: water, gas flow…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10020300" cy="715962"/>
          </a:xfrm>
        </p:spPr>
        <p:txBody>
          <a:bodyPr>
            <a:normAutofit/>
          </a:bodyPr>
          <a:lstStyle/>
          <a:p>
            <a:pPr algn="l"/>
            <a:r>
              <a:rPr lang="en-US" altLang="ja-JP" sz="3600" b="1" dirty="0" smtClean="0">
                <a:solidFill>
                  <a:srgbClr val="4F81BD"/>
                </a:solidFill>
              </a:rPr>
              <a:t>JAEA Tokai: FNS (Fusion </a:t>
            </a:r>
            <a:r>
              <a:rPr lang="en-US" altLang="ja-JP" sz="3600" b="1" dirty="0" err="1" smtClean="0">
                <a:solidFill>
                  <a:srgbClr val="4F81BD"/>
                </a:solidFill>
              </a:rPr>
              <a:t>Nutronics</a:t>
            </a:r>
            <a:r>
              <a:rPr lang="en-US" altLang="ja-JP" sz="3600" b="1" dirty="0" smtClean="0">
                <a:solidFill>
                  <a:srgbClr val="4F81BD"/>
                </a:solidFill>
              </a:rPr>
              <a:t> Source)</a:t>
            </a:r>
            <a:endParaRPr lang="ja-JP" altLang="en-US" sz="3600" b="1" dirty="0">
              <a:solidFill>
                <a:srgbClr val="4F81BD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31800" y="614361"/>
            <a:ext cx="8712200" cy="2659790"/>
          </a:xfrm>
        </p:spPr>
        <p:txBody>
          <a:bodyPr>
            <a:noAutofit/>
          </a:bodyPr>
          <a:lstStyle/>
          <a:p>
            <a:r>
              <a:rPr lang="en-US" altLang="ja-JP" sz="2000" b="1" dirty="0" smtClean="0">
                <a:solidFill>
                  <a:srgbClr val="FF6600"/>
                </a:solidFill>
              </a:rPr>
              <a:t>14 </a:t>
            </a:r>
            <a:r>
              <a:rPr lang="en-US" altLang="ja-JP" sz="2000" b="1" dirty="0" err="1" smtClean="0">
                <a:solidFill>
                  <a:srgbClr val="FF6600"/>
                </a:solidFill>
              </a:rPr>
              <a:t>MeV</a:t>
            </a:r>
            <a:r>
              <a:rPr lang="en-US" altLang="ja-JP" sz="2000" b="1" dirty="0" smtClean="0">
                <a:solidFill>
                  <a:srgbClr val="FF6600"/>
                </a:solidFill>
              </a:rPr>
              <a:t> neutron</a:t>
            </a:r>
            <a:r>
              <a:rPr lang="en-US" altLang="ja-JP" sz="2000" b="1" dirty="0" smtClean="0">
                <a:solidFill>
                  <a:srgbClr val="4F81BD"/>
                </a:solidFill>
              </a:rPr>
              <a:t> from DT reaction. </a:t>
            </a:r>
          </a:p>
          <a:p>
            <a:r>
              <a:rPr lang="en-US" altLang="ja-JP" sz="2000" b="1" dirty="0" smtClean="0">
                <a:solidFill>
                  <a:srgbClr val="4F81BD"/>
                </a:solidFill>
              </a:rPr>
              <a:t>Production rate: 10</a:t>
            </a:r>
            <a:r>
              <a:rPr lang="en-US" altLang="ja-JP" sz="2000" b="1" baseline="30000" dirty="0" smtClean="0">
                <a:solidFill>
                  <a:srgbClr val="4F81BD"/>
                </a:solidFill>
              </a:rPr>
              <a:t>12</a:t>
            </a:r>
            <a:r>
              <a:rPr lang="en-US" altLang="ja-JP" sz="2000" b="1" dirty="0" smtClean="0">
                <a:solidFill>
                  <a:srgbClr val="4F81BD"/>
                </a:solidFill>
              </a:rPr>
              <a:t> </a:t>
            </a:r>
            <a:r>
              <a:rPr lang="en-US" altLang="ja-JP" sz="2000" b="1" dirty="0" err="1" smtClean="0">
                <a:solidFill>
                  <a:srgbClr val="4F81BD"/>
                </a:solidFill>
              </a:rPr>
              <a:t>n</a:t>
            </a:r>
            <a:r>
              <a:rPr lang="en-US" altLang="ja-JP" sz="2000" b="1" dirty="0" smtClean="0">
                <a:solidFill>
                  <a:srgbClr val="4F81BD"/>
                </a:solidFill>
              </a:rPr>
              <a:t>/sec at 10 </a:t>
            </a:r>
            <a:r>
              <a:rPr lang="en-US" altLang="ja-JP" sz="2000" b="1" dirty="0" err="1" smtClean="0">
                <a:solidFill>
                  <a:srgbClr val="4F81BD"/>
                </a:solidFill>
              </a:rPr>
              <a:t>mA</a:t>
            </a:r>
            <a:r>
              <a:rPr lang="en-US" altLang="ja-JP" sz="2000" b="1" dirty="0" smtClean="0">
                <a:solidFill>
                  <a:srgbClr val="4F81BD"/>
                </a:solidFill>
              </a:rPr>
              <a:t>,  10</a:t>
            </a:r>
            <a:r>
              <a:rPr lang="en-US" altLang="ja-JP" sz="2000" b="1" baseline="30000" dirty="0" smtClean="0">
                <a:solidFill>
                  <a:srgbClr val="4F81BD"/>
                </a:solidFill>
              </a:rPr>
              <a:t>15</a:t>
            </a:r>
            <a:r>
              <a:rPr lang="en-US" altLang="ja-JP" sz="2000" b="1" dirty="0" smtClean="0">
                <a:solidFill>
                  <a:srgbClr val="4F81BD"/>
                </a:solidFill>
              </a:rPr>
              <a:t> n/m</a:t>
            </a:r>
            <a:r>
              <a:rPr lang="en-US" altLang="ja-JP" sz="2000" b="1" baseline="30000" dirty="0" smtClean="0">
                <a:solidFill>
                  <a:srgbClr val="4F81BD"/>
                </a:solidFill>
              </a:rPr>
              <a:t>2</a:t>
            </a:r>
            <a:r>
              <a:rPr lang="en-US" altLang="ja-JP" sz="2000" b="1" dirty="0" smtClean="0">
                <a:solidFill>
                  <a:srgbClr val="4F81BD"/>
                </a:solidFill>
              </a:rPr>
              <a:t>s at 1 cm from target.</a:t>
            </a:r>
          </a:p>
          <a:p>
            <a:r>
              <a:rPr lang="en-US" altLang="ja-JP" sz="2000" b="1" dirty="0" smtClean="0">
                <a:solidFill>
                  <a:srgbClr val="4F81BD"/>
                </a:solidFill>
              </a:rPr>
              <a:t>1 cycle: 7 hrs </a:t>
            </a:r>
            <a:r>
              <a:rPr lang="en-US" altLang="ja-JP" sz="2000" b="1" dirty="0" err="1" smtClean="0">
                <a:solidFill>
                  <a:srgbClr val="4F81BD"/>
                </a:solidFill>
              </a:rPr>
              <a:t>x</a:t>
            </a:r>
            <a:r>
              <a:rPr lang="en-US" altLang="ja-JP" sz="2000" b="1" dirty="0" smtClean="0">
                <a:solidFill>
                  <a:srgbClr val="4F81BD"/>
                </a:solidFill>
              </a:rPr>
              <a:t> 4 days. 4 cycles per year. &gt;&gt; 112 hrs only!!</a:t>
            </a:r>
          </a:p>
          <a:p>
            <a:r>
              <a:rPr lang="en-US" altLang="ja-JP" sz="2000" b="1" dirty="0" smtClean="0">
                <a:solidFill>
                  <a:srgbClr val="4F81BD"/>
                </a:solidFill>
              </a:rPr>
              <a:t>Repair work is being carried out. Operation for users will be started in 2012.</a:t>
            </a:r>
          </a:p>
          <a:p>
            <a:r>
              <a:rPr lang="en-US" altLang="ja-JP" sz="2000" b="1" dirty="0" smtClean="0">
                <a:solidFill>
                  <a:srgbClr val="4F81BD"/>
                </a:solidFill>
              </a:rPr>
              <a:t>New tritium target was successfully developed by JAEA. D beam intensities will be doubled.</a:t>
            </a:r>
          </a:p>
          <a:p>
            <a:r>
              <a:rPr lang="en-US" altLang="ja-JP" sz="2000" b="1" dirty="0" smtClean="0">
                <a:solidFill>
                  <a:srgbClr val="4F81BD"/>
                </a:solidFill>
              </a:rPr>
              <a:t>Former irradiation test for SC wires at 4 K by Nishimura (NIFS): </a:t>
            </a:r>
            <a:r>
              <a:rPr lang="en-US" altLang="ja-JP" sz="2000" b="1" dirty="0" smtClean="0">
                <a:solidFill>
                  <a:srgbClr val="FF6600"/>
                </a:solidFill>
              </a:rPr>
              <a:t>~10</a:t>
            </a:r>
            <a:r>
              <a:rPr lang="en-US" altLang="ja-JP" sz="2000" b="1" baseline="30000" dirty="0" smtClean="0">
                <a:solidFill>
                  <a:srgbClr val="FF6600"/>
                </a:solidFill>
              </a:rPr>
              <a:t>20</a:t>
            </a:r>
            <a:r>
              <a:rPr lang="en-US" altLang="ja-JP" sz="2000" b="1" dirty="0" smtClean="0">
                <a:solidFill>
                  <a:srgbClr val="FF6600"/>
                </a:solidFill>
              </a:rPr>
              <a:t> n/m</a:t>
            </a:r>
            <a:r>
              <a:rPr lang="en-US" altLang="ja-JP" sz="2000" b="1" baseline="30000" dirty="0" smtClean="0">
                <a:solidFill>
                  <a:srgbClr val="FF6600"/>
                </a:solidFill>
              </a:rPr>
              <a:t>2</a:t>
            </a:r>
          </a:p>
          <a:p>
            <a:endParaRPr lang="en-US" altLang="ja-JP" sz="2000" b="1" dirty="0" smtClean="0">
              <a:solidFill>
                <a:srgbClr val="4F81BD"/>
              </a:solidFill>
            </a:endParaRPr>
          </a:p>
          <a:p>
            <a:endParaRPr lang="en-US" altLang="ja-JP" sz="2000" b="1" dirty="0" smtClean="0">
              <a:solidFill>
                <a:srgbClr val="4F81BD"/>
              </a:solidFill>
            </a:endParaRP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Feb. 15, 2012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Radiation Effects in Superconducting Magnet Materials (RESMM'12)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6B29-221A-0640-B6FB-5F5831C4F4C9}" type="slidenum">
              <a:rPr lang="ja-JP" altLang="en-US" smtClean="0"/>
              <a:pPr/>
              <a:t>7</a:t>
            </a:fld>
            <a:endParaRPr lang="ja-JP" altLang="en-US"/>
          </a:p>
        </p:txBody>
      </p:sp>
      <p:grpSp>
        <p:nvGrpSpPr>
          <p:cNvPr id="17" name="図形グループ 16"/>
          <p:cNvGrpSpPr/>
          <p:nvPr/>
        </p:nvGrpSpPr>
        <p:grpSpPr>
          <a:xfrm>
            <a:off x="614520" y="3161415"/>
            <a:ext cx="5405280" cy="3002038"/>
            <a:chOff x="614520" y="3161415"/>
            <a:chExt cx="5405280" cy="3002038"/>
          </a:xfrm>
        </p:grpSpPr>
        <p:pic>
          <p:nvPicPr>
            <p:cNvPr id="15" name="図 14" descr="スクリーンショット（2012-02-11 18.23.35）.png"/>
            <p:cNvPicPr>
              <a:picLocks noChangeAspect="1"/>
            </p:cNvPicPr>
            <p:nvPr/>
          </p:nvPicPr>
          <p:blipFill>
            <a:blip r:embed="rId3"/>
            <a:srcRect l="5187" t="19777" r="5492" b="8790"/>
            <a:stretch>
              <a:fillRect/>
            </a:stretch>
          </p:blipFill>
          <p:spPr>
            <a:xfrm>
              <a:off x="614520" y="3161415"/>
              <a:ext cx="5405280" cy="3002038"/>
            </a:xfrm>
            <a:prstGeom prst="rect">
              <a:avLst/>
            </a:prstGeom>
          </p:spPr>
        </p:pic>
        <p:sp>
          <p:nvSpPr>
            <p:cNvPr id="16" name="正方形/長方形 15"/>
            <p:cNvSpPr/>
            <p:nvPr/>
          </p:nvSpPr>
          <p:spPr>
            <a:xfrm>
              <a:off x="614520" y="6007100"/>
              <a:ext cx="3373280" cy="156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テキスト ボックス 13"/>
          <p:cNvSpPr txBox="1"/>
          <p:nvPr/>
        </p:nvSpPr>
        <p:spPr>
          <a:xfrm>
            <a:off x="1018899" y="5932620"/>
            <a:ext cx="2748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/>
              <a:t>A. Nishimura, et al., Fusion Engineering and Design 75–79 (2005) 173–177.</a:t>
            </a:r>
            <a:endParaRPr kumimoji="1" lang="ja-JP" altLang="en-US" sz="1200" dirty="0"/>
          </a:p>
        </p:txBody>
      </p:sp>
      <p:grpSp>
        <p:nvGrpSpPr>
          <p:cNvPr id="25" name="図形グループ 24"/>
          <p:cNvGrpSpPr/>
          <p:nvPr/>
        </p:nvGrpSpPr>
        <p:grpSpPr>
          <a:xfrm>
            <a:off x="6096000" y="3690727"/>
            <a:ext cx="2857482" cy="2241894"/>
            <a:chOff x="6096000" y="3690727"/>
            <a:chExt cx="2857482" cy="2241894"/>
          </a:xfrm>
        </p:grpSpPr>
        <p:pic>
          <p:nvPicPr>
            <p:cNvPr id="18" name="図 17" descr="スクリーンショット（2012-02-11 18.25.43）.png"/>
            <p:cNvPicPr>
              <a:picLocks noChangeAspect="1"/>
            </p:cNvPicPr>
            <p:nvPr/>
          </p:nvPicPr>
          <p:blipFill>
            <a:blip r:embed="rId4"/>
            <a:srcRect t="19861" r="44572" b="20312"/>
            <a:stretch>
              <a:fillRect/>
            </a:stretch>
          </p:blipFill>
          <p:spPr>
            <a:xfrm>
              <a:off x="6096000" y="3741527"/>
              <a:ext cx="2857482" cy="2191094"/>
            </a:xfrm>
            <a:prstGeom prst="rect">
              <a:avLst/>
            </a:prstGeom>
          </p:spPr>
        </p:pic>
        <p:sp>
          <p:nvSpPr>
            <p:cNvPr id="20" name="正方形/長方形 19"/>
            <p:cNvSpPr/>
            <p:nvPr/>
          </p:nvSpPr>
          <p:spPr>
            <a:xfrm>
              <a:off x="8686800" y="3690727"/>
              <a:ext cx="266682" cy="22087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10020300" cy="715962"/>
          </a:xfrm>
        </p:spPr>
        <p:txBody>
          <a:bodyPr>
            <a:normAutofit/>
          </a:bodyPr>
          <a:lstStyle/>
          <a:p>
            <a:pPr algn="l"/>
            <a:r>
              <a:rPr lang="en-US" altLang="ja-JP" sz="3600" b="1" dirty="0" smtClean="0">
                <a:solidFill>
                  <a:srgbClr val="4F81BD"/>
                </a:solidFill>
              </a:rPr>
              <a:t>JAEA Tokai: JRR-3</a:t>
            </a:r>
            <a:endParaRPr lang="ja-JP" altLang="en-US" sz="3600" b="1" dirty="0">
              <a:solidFill>
                <a:srgbClr val="4F81BD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31800" y="614361"/>
            <a:ext cx="8712200" cy="3436940"/>
          </a:xfrm>
        </p:spPr>
        <p:txBody>
          <a:bodyPr>
            <a:noAutofit/>
          </a:bodyPr>
          <a:lstStyle/>
          <a:p>
            <a:r>
              <a:rPr lang="en-US" altLang="ja-JP" sz="1800" b="1" dirty="0" smtClean="0">
                <a:solidFill>
                  <a:srgbClr val="FF6600"/>
                </a:solidFill>
              </a:rPr>
              <a:t>Fission neutrons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 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by 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r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esearch 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nuclear reactor.</a:t>
            </a:r>
          </a:p>
          <a:p>
            <a:r>
              <a:rPr lang="en-US" altLang="ja-JP" sz="1800" b="1" dirty="0" smtClean="0">
                <a:solidFill>
                  <a:schemeClr val="accent1"/>
                </a:solidFill>
              </a:rPr>
              <a:t>1 cycle: 26 days. 6-7 cycles per year.</a:t>
            </a:r>
          </a:p>
          <a:p>
            <a:r>
              <a:rPr lang="en-US" altLang="ja-JP" sz="1800" b="1" dirty="0" smtClean="0">
                <a:solidFill>
                  <a:schemeClr val="accent1"/>
                </a:solidFill>
              </a:rPr>
              <a:t>Fuel region: VT-1, RG, BR </a:t>
            </a:r>
          </a:p>
          <a:p>
            <a:pPr lvl="1"/>
            <a:r>
              <a:rPr lang="en-US" altLang="ja-JP" sz="1800" b="1" dirty="0" smtClean="0">
                <a:solidFill>
                  <a:schemeClr val="accent1"/>
                </a:solidFill>
                <a:cs typeface="Symbol" charset="2"/>
              </a:rPr>
              <a:t>Capsule: </a:t>
            </a:r>
            <a:r>
              <a:rPr lang="en-US" altLang="ja-JP" sz="1800" b="1" dirty="0" smtClean="0">
                <a:solidFill>
                  <a:schemeClr val="accent1"/>
                </a:solidFill>
                <a:cs typeface="Times New Roman"/>
              </a:rPr>
              <a:t>φ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55×L900, φ34×L150. Water cooling (30 °C). </a:t>
            </a:r>
            <a:r>
              <a:rPr lang="en-US" altLang="ja-JP" sz="1800" b="1" dirty="0" err="1" smtClean="0">
                <a:solidFill>
                  <a:schemeClr val="accent1"/>
                </a:solidFill>
              </a:rPr>
              <a:t>T</a:t>
            </a:r>
            <a:r>
              <a:rPr lang="en-US" altLang="ja-JP" sz="1800" b="1" baseline="-25000" dirty="0" err="1" smtClean="0">
                <a:solidFill>
                  <a:schemeClr val="accent1"/>
                </a:solidFill>
              </a:rPr>
              <a:t>sample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: ~100 °C.</a:t>
            </a:r>
          </a:p>
          <a:p>
            <a:pPr lvl="1"/>
            <a:r>
              <a:rPr lang="en-US" altLang="ja-JP" sz="1800" b="1" dirty="0" smtClean="0">
                <a:solidFill>
                  <a:schemeClr val="accent1"/>
                </a:solidFill>
              </a:rPr>
              <a:t>Nonstop irradiation during a whole cycle. 10</a:t>
            </a:r>
            <a:r>
              <a:rPr lang="en-US" altLang="ja-JP" sz="1800" b="1" baseline="30000" dirty="0" smtClean="0">
                <a:solidFill>
                  <a:schemeClr val="accent1"/>
                </a:solidFill>
              </a:rPr>
              <a:t>18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 n/m</a:t>
            </a:r>
            <a:r>
              <a:rPr lang="en-US" altLang="ja-JP" sz="1800" b="1" baseline="30000" dirty="0" smtClean="0">
                <a:solidFill>
                  <a:schemeClr val="accent1"/>
                </a:solidFill>
              </a:rPr>
              <a:t>2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s &gt;&gt; </a:t>
            </a:r>
            <a:r>
              <a:rPr lang="en-US" altLang="ja-JP" sz="1800" b="1" dirty="0" smtClean="0">
                <a:solidFill>
                  <a:srgbClr val="FF6600"/>
                </a:solidFill>
              </a:rPr>
              <a:t>2x10</a:t>
            </a:r>
            <a:r>
              <a:rPr lang="en-US" altLang="ja-JP" sz="1800" b="1" baseline="30000" dirty="0" smtClean="0">
                <a:solidFill>
                  <a:srgbClr val="FF6600"/>
                </a:solidFill>
              </a:rPr>
              <a:t>24</a:t>
            </a:r>
            <a:r>
              <a:rPr lang="en-US" altLang="ja-JP" sz="1800" b="1" dirty="0" smtClean="0">
                <a:solidFill>
                  <a:srgbClr val="FF6600"/>
                </a:solidFill>
              </a:rPr>
              <a:t> n/m</a:t>
            </a:r>
            <a:r>
              <a:rPr lang="en-US" altLang="ja-JP" sz="1800" b="1" baseline="30000" dirty="0" smtClean="0">
                <a:solidFill>
                  <a:srgbClr val="FF6600"/>
                </a:solidFill>
              </a:rPr>
              <a:t>2</a:t>
            </a:r>
            <a:r>
              <a:rPr lang="en-US" altLang="ja-JP" sz="1800" b="1" dirty="0" smtClean="0">
                <a:solidFill>
                  <a:srgbClr val="FF6600"/>
                </a:solidFill>
              </a:rPr>
              <a:t> at 1 cycle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. </a:t>
            </a:r>
          </a:p>
          <a:p>
            <a:r>
              <a:rPr lang="en-US" altLang="ja-JP" sz="1800" b="1" dirty="0" smtClean="0">
                <a:solidFill>
                  <a:schemeClr val="accent1"/>
                </a:solidFill>
              </a:rPr>
              <a:t>Heavy water reflector region: HR, PN, SI </a:t>
            </a:r>
          </a:p>
          <a:p>
            <a:pPr lvl="1"/>
            <a:r>
              <a:rPr lang="en-US" altLang="ja-JP" sz="1800" b="1" dirty="0" smtClean="0">
                <a:solidFill>
                  <a:schemeClr val="accent1"/>
                </a:solidFill>
                <a:cs typeface="Symbol" charset="2"/>
              </a:rPr>
              <a:t>Capsule: typ. </a:t>
            </a:r>
            <a:r>
              <a:rPr lang="en-US" altLang="ja-JP" sz="1800" b="1" dirty="0" smtClean="0">
                <a:solidFill>
                  <a:schemeClr val="accent1"/>
                </a:solidFill>
                <a:cs typeface="Times New Roman"/>
              </a:rPr>
              <a:t>φ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30×L150. Water cooling (30 °C). </a:t>
            </a:r>
            <a:r>
              <a:rPr lang="en-US" altLang="ja-JP" sz="1800" b="1" dirty="0" err="1" smtClean="0">
                <a:solidFill>
                  <a:schemeClr val="accent1"/>
                </a:solidFill>
              </a:rPr>
              <a:t>T</a:t>
            </a:r>
            <a:r>
              <a:rPr lang="en-US" altLang="ja-JP" sz="1800" b="1" baseline="-25000" dirty="0" err="1" smtClean="0">
                <a:solidFill>
                  <a:schemeClr val="accent1"/>
                </a:solidFill>
              </a:rPr>
              <a:t>sample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: ~100 °C.</a:t>
            </a:r>
          </a:p>
          <a:p>
            <a:pPr lvl="1"/>
            <a:r>
              <a:rPr lang="en-US" altLang="ja-JP" sz="1800" b="1" dirty="0" smtClean="0">
                <a:solidFill>
                  <a:schemeClr val="accent1"/>
                </a:solidFill>
              </a:rPr>
              <a:t>Irradiation time: 1min. – 1 cycle. 10</a:t>
            </a:r>
            <a:r>
              <a:rPr lang="en-US" altLang="ja-JP" sz="1800" b="1" baseline="30000" dirty="0" smtClean="0">
                <a:solidFill>
                  <a:schemeClr val="accent1"/>
                </a:solidFill>
              </a:rPr>
              <a:t>15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 – 10</a:t>
            </a:r>
            <a:r>
              <a:rPr lang="en-US" altLang="ja-JP" sz="1800" b="1" baseline="30000" dirty="0" smtClean="0">
                <a:solidFill>
                  <a:schemeClr val="accent1"/>
                </a:solidFill>
              </a:rPr>
              <a:t>16 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n/m</a:t>
            </a:r>
            <a:r>
              <a:rPr lang="en-US" altLang="ja-JP" sz="1800" b="1" baseline="30000" dirty="0" smtClean="0">
                <a:solidFill>
                  <a:schemeClr val="accent1"/>
                </a:solidFill>
              </a:rPr>
              <a:t>2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s &gt;&gt; </a:t>
            </a:r>
            <a:r>
              <a:rPr lang="en-US" altLang="ja-JP" sz="1800" b="1" dirty="0" smtClean="0">
                <a:solidFill>
                  <a:srgbClr val="FF6600"/>
                </a:solidFill>
              </a:rPr>
              <a:t>10</a:t>
            </a:r>
            <a:r>
              <a:rPr lang="en-US" altLang="ja-JP" sz="1800" b="1" baseline="30000" dirty="0" smtClean="0">
                <a:solidFill>
                  <a:srgbClr val="FF6600"/>
                </a:solidFill>
              </a:rPr>
              <a:t>21</a:t>
            </a:r>
            <a:r>
              <a:rPr lang="en-US" altLang="ja-JP" sz="1800" b="1" dirty="0" smtClean="0">
                <a:solidFill>
                  <a:srgbClr val="FF6600"/>
                </a:solidFill>
              </a:rPr>
              <a:t> - 10</a:t>
            </a:r>
            <a:r>
              <a:rPr lang="en-US" altLang="ja-JP" sz="1800" b="1" baseline="30000" dirty="0" smtClean="0">
                <a:solidFill>
                  <a:srgbClr val="FF6600"/>
                </a:solidFill>
              </a:rPr>
              <a:t>22</a:t>
            </a:r>
            <a:r>
              <a:rPr lang="en-US" altLang="ja-JP" sz="1800" b="1" dirty="0" smtClean="0">
                <a:solidFill>
                  <a:srgbClr val="FF6600"/>
                </a:solidFill>
              </a:rPr>
              <a:t> n/m</a:t>
            </a:r>
            <a:r>
              <a:rPr lang="en-US" altLang="ja-JP" sz="1800" b="1" baseline="30000" dirty="0" smtClean="0">
                <a:solidFill>
                  <a:srgbClr val="FF6600"/>
                </a:solidFill>
              </a:rPr>
              <a:t>2</a:t>
            </a:r>
            <a:r>
              <a:rPr lang="en-US" altLang="ja-JP" sz="1800" b="1" dirty="0" smtClean="0">
                <a:solidFill>
                  <a:srgbClr val="FF6600"/>
                </a:solidFill>
              </a:rPr>
              <a:t> at 1 cycle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.</a:t>
            </a:r>
          </a:p>
          <a:p>
            <a:r>
              <a:rPr lang="en-US" altLang="ja-JP" sz="1800" b="1" dirty="0" smtClean="0">
                <a:solidFill>
                  <a:schemeClr val="accent1"/>
                </a:solidFill>
              </a:rPr>
              <a:t>Collaborative research contract with JAEA is necessary. (Or, usage fee will be charged.)</a:t>
            </a:r>
          </a:p>
          <a:p>
            <a:r>
              <a:rPr lang="en-US" altLang="ja-JP" sz="1800" b="1" dirty="0" smtClean="0">
                <a:solidFill>
                  <a:srgbClr val="000000"/>
                </a:solidFill>
              </a:rPr>
              <a:t>Concern: Soundness report is being checked by the government. Resume in 2012 ??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Feb. 15, 2012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Radiation Effects in Superconducting Magnet Materials (RESMM'12)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6B29-221A-0640-B6FB-5F5831C4F4C9}" type="slidenum">
              <a:rPr lang="ja-JP" altLang="en-US" smtClean="0"/>
              <a:pPr/>
              <a:t>8</a:t>
            </a:fld>
            <a:endParaRPr lang="ja-JP" altLang="en-US"/>
          </a:p>
        </p:txBody>
      </p:sp>
      <p:pic>
        <p:nvPicPr>
          <p:cNvPr id="19" name="図 18" descr="JRR3.jpg"/>
          <p:cNvPicPr>
            <a:picLocks noChangeAspect="1"/>
          </p:cNvPicPr>
          <p:nvPr/>
        </p:nvPicPr>
        <p:blipFill>
          <a:blip r:embed="rId3"/>
          <a:srcRect l="47244" t="50214" r="28051" b="3240"/>
          <a:stretch>
            <a:fillRect/>
          </a:stretch>
        </p:blipFill>
        <p:spPr>
          <a:xfrm>
            <a:off x="889000" y="4182433"/>
            <a:ext cx="3613150" cy="2481685"/>
          </a:xfrm>
          <a:prstGeom prst="rect">
            <a:avLst/>
          </a:prstGeom>
          <a:solidFill>
            <a:srgbClr val="008000"/>
          </a:solidFill>
        </p:spPr>
      </p:pic>
      <p:pic>
        <p:nvPicPr>
          <p:cNvPr id="16" name="図 1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t="6399" r="4594"/>
              <a:stretch>
                <a:fillRect/>
              </a:stretch>
            </p:blipFill>
          </mc:Choice>
          <mc:Fallback>
            <p:blipFill>
              <a:blip r:embed="rId5"/>
              <a:srcRect t="6399" r="4594"/>
              <a:stretch>
                <a:fillRect/>
              </a:stretch>
            </p:blipFill>
          </mc:Fallback>
        </mc:AlternateContent>
        <p:spPr>
          <a:xfrm>
            <a:off x="5042107" y="4182433"/>
            <a:ext cx="3606385" cy="2540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113" y="127000"/>
            <a:ext cx="4575828" cy="836706"/>
          </a:xfrm>
        </p:spPr>
        <p:txBody>
          <a:bodyPr/>
          <a:lstStyle/>
          <a:p>
            <a:pPr algn="l"/>
            <a:r>
              <a:rPr lang="en-US" altLang="ja-JP" b="1" dirty="0" smtClean="0">
                <a:solidFill>
                  <a:srgbClr val="4F81BD"/>
                </a:solidFill>
              </a:rPr>
              <a:t>Overview of Facilities in Japan</a:t>
            </a:r>
            <a:endParaRPr lang="ja-JP" altLang="en-US" b="1" dirty="0">
              <a:solidFill>
                <a:srgbClr val="4F81BD"/>
              </a:solidFill>
            </a:endParaRP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Feb. 15, 2012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Radiation Effects in Superconducting Magnet Materials (RESMM'12)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6B29-221A-0640-B6FB-5F5831C4F4C9}" type="slidenum">
              <a:rPr lang="ja-JP" altLang="en-US" smtClean="0"/>
              <a:pPr/>
              <a:t>9</a:t>
            </a:fld>
            <a:endParaRPr lang="ja-JP" altLang="en-US"/>
          </a:p>
        </p:txBody>
      </p:sp>
      <p:pic>
        <p:nvPicPr>
          <p:cNvPr id="9" name="図 8" descr="Japan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8575" t="14140" r="7623" b="26259"/>
              <a:stretch>
                <a:fillRect/>
              </a:stretch>
            </p:blipFill>
          </mc:Choice>
          <mc:Fallback>
            <p:blipFill>
              <a:blip r:embed="rId3"/>
              <a:srcRect l="8575" t="14140" r="7623" b="26259"/>
              <a:stretch>
                <a:fillRect/>
              </a:stretch>
            </p:blipFill>
          </mc:Fallback>
        </mc:AlternateContent>
        <p:spPr>
          <a:xfrm>
            <a:off x="87088" y="1510365"/>
            <a:ext cx="4884693" cy="4917443"/>
          </a:xfrm>
          <a:prstGeom prst="rect">
            <a:avLst/>
          </a:prstGeom>
        </p:spPr>
      </p:pic>
      <p:pic>
        <p:nvPicPr>
          <p:cNvPr id="10" name="図 9" descr="Japan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8575" t="14140" r="7146" b="26259"/>
              <a:stretch>
                <a:fillRect/>
              </a:stretch>
            </p:blipFill>
          </mc:Choice>
          <mc:Fallback>
            <p:blipFill>
              <a:blip r:embed="rId5"/>
              <a:srcRect l="8575" t="14140" r="7146" b="26259"/>
              <a:stretch>
                <a:fillRect/>
              </a:stretch>
            </p:blipFill>
          </mc:Fallback>
        </mc:AlternateContent>
        <p:spPr>
          <a:xfrm>
            <a:off x="4451081" y="575438"/>
            <a:ext cx="4083319" cy="4087459"/>
          </a:xfrm>
          <a:prstGeom prst="rect">
            <a:avLst/>
          </a:pr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" name="円/楕円 10"/>
          <p:cNvSpPr/>
          <p:nvPr/>
        </p:nvSpPr>
        <p:spPr>
          <a:xfrm>
            <a:off x="2035236" y="5164170"/>
            <a:ext cx="108000" cy="108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902644" y="5772663"/>
            <a:ext cx="75825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KURRI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 rot="16200000" flipV="1">
            <a:off x="1937501" y="5479195"/>
            <a:ext cx="533073" cy="18933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15"/>
          <p:cNvSpPr/>
          <p:nvPr/>
        </p:nvSpPr>
        <p:spPr>
          <a:xfrm>
            <a:off x="2870200" y="3962400"/>
            <a:ext cx="1130300" cy="13097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右矢印 18"/>
          <p:cNvSpPr/>
          <p:nvPr/>
        </p:nvSpPr>
        <p:spPr>
          <a:xfrm rot="19217853">
            <a:off x="4041496" y="4111618"/>
            <a:ext cx="381290" cy="385297"/>
          </a:xfrm>
          <a:prstGeom prst="rightArrow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6567525" y="2879825"/>
            <a:ext cx="108000" cy="108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644900" y="2755509"/>
            <a:ext cx="74980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RIKEN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23" name="円/楕円 22"/>
          <p:cNvSpPr/>
          <p:nvPr/>
        </p:nvSpPr>
        <p:spPr>
          <a:xfrm>
            <a:off x="5898858" y="2194150"/>
            <a:ext cx="108000" cy="108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658297" y="1734457"/>
            <a:ext cx="15039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JAEA Takasaki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26" name="円/楕円 25"/>
          <p:cNvSpPr/>
          <p:nvPr/>
        </p:nvSpPr>
        <p:spPr>
          <a:xfrm>
            <a:off x="7571266" y="1962350"/>
            <a:ext cx="108000" cy="108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7843671" y="1573219"/>
            <a:ext cx="1229057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J-PARC &amp; JAEA Tokai</a:t>
            </a:r>
          </a:p>
        </p:txBody>
      </p:sp>
      <p:sp>
        <p:nvSpPr>
          <p:cNvPr id="29" name="円/楕円 28"/>
          <p:cNvSpPr/>
          <p:nvPr/>
        </p:nvSpPr>
        <p:spPr>
          <a:xfrm>
            <a:off x="7539516" y="2244950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808736" y="2308022"/>
            <a:ext cx="1479892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JAEA </a:t>
            </a:r>
            <a:r>
              <a:rPr lang="en-US" altLang="ja-JP" dirty="0" err="1" smtClean="0">
                <a:solidFill>
                  <a:srgbClr val="FF0000"/>
                </a:solidFill>
              </a:rPr>
              <a:t>Oarai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lang="en-US" altLang="ja-JP" dirty="0" smtClean="0">
                <a:solidFill>
                  <a:srgbClr val="FF0000"/>
                </a:solidFill>
              </a:rPr>
              <a:t>(JMTR) &amp; IMR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2" name="円/楕円 31"/>
          <p:cNvSpPr/>
          <p:nvPr/>
        </p:nvSpPr>
        <p:spPr>
          <a:xfrm>
            <a:off x="8000027" y="651638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 dirty="0">
              <a:solidFill>
                <a:srgbClr val="3366FF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688225" y="5307"/>
            <a:ext cx="2185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</a:rPr>
              <a:t>Fukushima Daiichi Nuclear Power Plant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34" name="円/楕円 33"/>
          <p:cNvSpPr/>
          <p:nvPr/>
        </p:nvSpPr>
        <p:spPr>
          <a:xfrm>
            <a:off x="6975966" y="2396921"/>
            <a:ext cx="108000" cy="108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 dirty="0">
              <a:solidFill>
                <a:srgbClr val="3366FF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618325" y="1989489"/>
            <a:ext cx="633375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KEK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25" name="円/楕円 24"/>
          <p:cNvSpPr/>
          <p:nvPr/>
        </p:nvSpPr>
        <p:spPr>
          <a:xfrm>
            <a:off x="7416151" y="2956025"/>
            <a:ext cx="108000" cy="108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571266" y="3672984"/>
            <a:ext cx="852479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Narita</a:t>
            </a:r>
          </a:p>
          <a:p>
            <a:r>
              <a:rPr kumimoji="1" lang="en-US" altLang="ja-JP" dirty="0" smtClean="0">
                <a:solidFill>
                  <a:srgbClr val="0000FF"/>
                </a:solidFill>
              </a:rPr>
              <a:t>Airport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31" name="直線矢印コネクタ 30"/>
          <p:cNvCxnSpPr/>
          <p:nvPr/>
        </p:nvCxnSpPr>
        <p:spPr>
          <a:xfrm rot="16200000" flipV="1">
            <a:off x="7352282" y="3296710"/>
            <a:ext cx="533073" cy="18933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円/楕円 36"/>
          <p:cNvSpPr/>
          <p:nvPr/>
        </p:nvSpPr>
        <p:spPr>
          <a:xfrm>
            <a:off x="3908400" y="2504921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1854200" y="2302150"/>
            <a:ext cx="14542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8000"/>
                </a:solidFill>
              </a:rPr>
              <a:t>IFMIF R&amp;D ??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cxnSp>
        <p:nvCxnSpPr>
          <p:cNvPr id="41" name="直線矢印コネクタ 40"/>
          <p:cNvCxnSpPr>
            <a:endCxn id="37" idx="2"/>
          </p:cNvCxnSpPr>
          <p:nvPr/>
        </p:nvCxnSpPr>
        <p:spPr>
          <a:xfrm>
            <a:off x="3301264" y="2504922"/>
            <a:ext cx="607136" cy="53999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1725</TotalTime>
  <Words>2455</Words>
  <Application>Microsoft Macintosh PowerPoint</Application>
  <PresentationFormat>画面に合わせる (4:3)</PresentationFormat>
  <Paragraphs>351</Paragraphs>
  <Slides>23</Slides>
  <Notes>11</Notes>
  <HiddenSlides>0</HiddenSlides>
  <MMClips>0</MMClips>
  <ScaleCrop>false</ScaleCrop>
  <HeadingPairs>
    <vt:vector size="4" baseType="variant">
      <vt:variant>
        <vt:lpstr>デザイン テンプレート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24" baseType="lpstr">
      <vt:lpstr>Office テーマ</vt:lpstr>
      <vt:lpstr>Beam Test Possibilities in Japan</vt:lpstr>
      <vt:lpstr>Necessary Irradiation Source</vt:lpstr>
      <vt:lpstr>Facilities for Materials Irradiation</vt:lpstr>
      <vt:lpstr>Overview of Facilities in Japan</vt:lpstr>
      <vt:lpstr>JAEA Tokai: Tandem Accelerator</vt:lpstr>
      <vt:lpstr>JAEA Tokai: Tandem Accelerator(2)</vt:lpstr>
      <vt:lpstr>JAEA Tokai: FNS (Fusion Nutronics Source)</vt:lpstr>
      <vt:lpstr>JAEA Tokai: JRR-3</vt:lpstr>
      <vt:lpstr>Overview of Facilities in Japan</vt:lpstr>
      <vt:lpstr>JMTR(JAEA) &amp; IMR(Tohoku Univ.) at Oarai</vt:lpstr>
      <vt:lpstr>Overview of Facilities in Japan</vt:lpstr>
      <vt:lpstr>JAEA Takasaki: TIARA</vt:lpstr>
      <vt:lpstr>JAEA Takasaki: 60Co gamma ray source</vt:lpstr>
      <vt:lpstr>JAEA Takasaki: Electron Accelerator</vt:lpstr>
      <vt:lpstr>Overview of Facilities in Japan</vt:lpstr>
      <vt:lpstr>RIKEN: RIBF</vt:lpstr>
      <vt:lpstr>Overview of Facilities in Japan</vt:lpstr>
      <vt:lpstr>KURRI: Kyoto Univ. Research Reactor</vt:lpstr>
      <vt:lpstr>KURRI: Electron Linear Accelerator</vt:lpstr>
      <vt:lpstr>Overview of Facilities in Japan</vt:lpstr>
      <vt:lpstr>J-PARC</vt:lpstr>
      <vt:lpstr>J-PARC (2)</vt:lpstr>
      <vt:lpstr>Summary</vt:lpstr>
    </vt:vector>
  </TitlesOfParts>
  <Company>KEK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Beam test possibilities in Japan</dc:title>
  <dc:creator>Nakamoto Tatsushi</dc:creator>
  <cp:lastModifiedBy>Nakamoto Tatsushi</cp:lastModifiedBy>
  <cp:revision>113</cp:revision>
  <dcterms:created xsi:type="dcterms:W3CDTF">2012-02-15T11:33:54Z</dcterms:created>
  <dcterms:modified xsi:type="dcterms:W3CDTF">2012-02-15T12:22:32Z</dcterms:modified>
</cp:coreProperties>
</file>