
<file path=[Content_Types].xml><?xml version="1.0" encoding="utf-8"?>
<Types xmlns="http://schemas.openxmlformats.org/package/2006/content-types">
  <Override PartName="/ppt/drawings/drawing1.xml" ContentType="application/vnd.openxmlformats-officedocument.drawingml.chartshapes+xml"/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41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Default Extension="doc" ContentType="application/msword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xls" ContentType="application/vnd.ms-exce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94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60" r:id="rId5"/>
    <p:sldId id="269" r:id="rId6"/>
    <p:sldId id="266" r:id="rId7"/>
    <p:sldId id="312" r:id="rId8"/>
    <p:sldId id="267" r:id="rId9"/>
    <p:sldId id="297" r:id="rId10"/>
    <p:sldId id="298" r:id="rId11"/>
    <p:sldId id="299" r:id="rId12"/>
    <p:sldId id="265" r:id="rId13"/>
    <p:sldId id="300" r:id="rId14"/>
    <p:sldId id="301" r:id="rId15"/>
    <p:sldId id="314" r:id="rId16"/>
    <p:sldId id="291" r:id="rId17"/>
    <p:sldId id="275" r:id="rId18"/>
    <p:sldId id="310" r:id="rId19"/>
    <p:sldId id="303" r:id="rId20"/>
    <p:sldId id="316" r:id="rId21"/>
    <p:sldId id="287" r:id="rId22"/>
    <p:sldId id="289" r:id="rId23"/>
    <p:sldId id="306" r:id="rId24"/>
    <p:sldId id="279" r:id="rId25"/>
    <p:sldId id="286" r:id="rId26"/>
    <p:sldId id="284" r:id="rId27"/>
    <p:sldId id="281" r:id="rId28"/>
    <p:sldId id="292" r:id="rId29"/>
    <p:sldId id="304" r:id="rId30"/>
    <p:sldId id="307" r:id="rId31"/>
    <p:sldId id="317" r:id="rId32"/>
    <p:sldId id="261" r:id="rId33"/>
    <p:sldId id="302" r:id="rId34"/>
    <p:sldId id="262" r:id="rId35"/>
    <p:sldId id="294" r:id="rId36"/>
    <p:sldId id="276" r:id="rId37"/>
    <p:sldId id="305" r:id="rId38"/>
    <p:sldId id="311" r:id="rId39"/>
    <p:sldId id="295" r:id="rId40"/>
    <p:sldId id="309" r:id="rId41"/>
    <p:sldId id="313" r:id="rId42"/>
    <p:sldId id="318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17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oleman:Desktop:targetZ.xls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21964343312905"/>
          <c:y val="0.0450869343547253"/>
          <c:w val="0.838572452219441"/>
          <c:h val="0.820819796571529"/>
        </c:manualLayout>
      </c:layout>
      <c:scatterChart>
        <c:scatterStyle val="lineMarker"/>
        <c:ser>
          <c:idx val="1"/>
          <c:order val="0"/>
          <c:tx>
            <c:v>Yield</c:v>
          </c:tx>
          <c:spPr>
            <a:ln w="25400">
              <a:solidFill>
                <a:srgbClr val="0000D4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0000D4"/>
              </a:solidFill>
              <a:ln>
                <a:solidFill>
                  <a:srgbClr val="0000D4"/>
                </a:solidFill>
                <a:prstDash val="solid"/>
              </a:ln>
            </c:spPr>
          </c:marker>
          <c:xVal>
            <c:numRef>
              <c:f>Sheet1!$A$3:$A$7</c:f>
              <c:numCache>
                <c:formatCode>General</c:formatCode>
                <c:ptCount val="5"/>
                <c:pt idx="0">
                  <c:v>2.1645</c:v>
                </c:pt>
                <c:pt idx="1">
                  <c:v>1.7645</c:v>
                </c:pt>
                <c:pt idx="2">
                  <c:v>1.3645</c:v>
                </c:pt>
                <c:pt idx="3">
                  <c:v>0.9645</c:v>
                </c:pt>
                <c:pt idx="4">
                  <c:v>0.5645</c:v>
                </c:pt>
              </c:numCache>
            </c:numRef>
          </c:xVal>
          <c:yVal>
            <c:numRef>
              <c:f>Sheet1!$C$3:$C$7</c:f>
              <c:numCache>
                <c:formatCode>General</c:formatCode>
                <c:ptCount val="5"/>
                <c:pt idx="0">
                  <c:v>0.93</c:v>
                </c:pt>
                <c:pt idx="1">
                  <c:v>0.92</c:v>
                </c:pt>
                <c:pt idx="2">
                  <c:v>0.84</c:v>
                </c:pt>
                <c:pt idx="3">
                  <c:v>0.71</c:v>
                </c:pt>
                <c:pt idx="4">
                  <c:v>0.49</c:v>
                </c:pt>
              </c:numCache>
            </c:numRef>
          </c:yVal>
        </c:ser>
        <c:axId val="706963880"/>
        <c:axId val="497804520"/>
      </c:scatterChart>
      <c:valAx>
        <c:axId val="706963880"/>
        <c:scaling>
          <c:orientation val="minMax"/>
          <c:max val="4.2"/>
          <c:min val="0.2"/>
        </c:scaling>
        <c:axPos val="b"/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1100"/>
                  <a:t>z(m)</a:t>
                </a:r>
              </a:p>
            </c:rich>
          </c:tx>
          <c:layout>
            <c:manualLayout>
              <c:xMode val="edge"/>
              <c:yMode val="edge"/>
              <c:x val="0.600426501888229"/>
              <c:y val="0.92507584995125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497804520"/>
        <c:crosses val="autoZero"/>
        <c:crossBetween val="midCat"/>
      </c:valAx>
      <c:valAx>
        <c:axId val="497804520"/>
        <c:scaling>
          <c:orientation val="minMax"/>
          <c:min val="0.4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706963880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ict"/><Relationship Id="rId2" Type="http://schemas.openxmlformats.org/officeDocument/2006/relationships/image" Target="../media/image39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ict"/><Relationship Id="rId3" Type="http://schemas.openxmlformats.org/officeDocument/2006/relationships/image" Target="../media/image42.pict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0.47515</cdr:x>
      <cdr:y>0.23627</cdr:y>
    </cdr:from>
    <cdr:to>
      <cdr:x>0.47555</cdr:x>
      <cdr:y>0.40595</cdr:y>
    </cdr:to>
    <cdr:sp macro="" textlink="">
      <cdr:nvSpPr>
        <cdr:cNvPr id="7" name="Straight Arrow Connector 6"/>
        <cdr:cNvSpPr/>
      </cdr:nvSpPr>
      <cdr:spPr>
        <a:xfrm xmlns:a="http://schemas.openxmlformats.org/drawingml/2006/main" rot="5400000" flipH="1" flipV="1">
          <a:off x="1849778" y="664806"/>
          <a:ext cx="1589" cy="47744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700C5-A060-4945-B4E7-32FDCB0B1EFE}" type="datetimeFigureOut">
              <a:rPr lang="en-US"/>
              <a:pPr/>
              <a:t>2/12/12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3D26F-879D-834D-B26C-D5E9267F866B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06BA3-37E1-4A4F-89DC-F55D8B3E426C}" type="datetimeFigureOut">
              <a:rPr lang="en-US"/>
              <a:pPr/>
              <a:t>2/12/12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6D3BB-DBD1-294C-B81E-5C6C84CF78D6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r>
              <a:rPr lang="en-US"/>
              <a:t>2/13/12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R. Coleman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2/13/12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R. Coleman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A5756-7F18-8B4A-9451-E595772D7B06}" type="slidenum">
              <a:rPr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3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Relationship Id="rId3" Type="http://schemas.openxmlformats.org/officeDocument/2006/relationships/oleObject" Target="../embeddings/Microsoft_Excel_97_-_2004_Worksheet2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3.xls"/><Relationship Id="rId4" Type="http://schemas.openxmlformats.org/officeDocument/2006/relationships/image" Target="../media/image3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4.xls"/><Relationship Id="rId4" Type="http://schemas.openxmlformats.org/officeDocument/2006/relationships/oleObject" Target="../embeddings/Microsoft_Excel_97_-_2004_Worksheet5.xls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6.doc"/><Relationship Id="rId4" Type="http://schemas.openxmlformats.org/officeDocument/2006/relationships/oleObject" Target="../embeddings/Microsoft_Excel_97_-_2004_Worksheet7.xls"/><Relationship Id="rId5" Type="http://schemas.openxmlformats.org/officeDocument/2006/relationships/oleObject" Target="../embeddings/Microsoft_Word_97_-_2004_Document8.doc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3.png"/><Relationship Id="rId3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0" y="1600200"/>
            <a:ext cx="815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Mu2e Experiment and Issues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4600" y="350520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Rick Coleman,   Fermilab 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RESMM’12,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February 2012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26-12 mu2e campus rendering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5600"/>
            <a:ext cx="8686800" cy="5661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86723">
            <a:off x="6177713" y="2404465"/>
            <a:ext cx="4540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 Rounded MT Bold"/>
                <a:cs typeface="Arial Rounded MT Bold"/>
              </a:rPr>
              <a:t>Mu2e</a:t>
            </a:r>
            <a:endParaRPr lang="en-US" sz="800" dirty="0">
              <a:latin typeface="Arial Rounded MT Bold"/>
              <a:cs typeface="Arial Rounded MT Bold"/>
            </a:endParaRPr>
          </a:p>
        </p:txBody>
      </p:sp>
      <p:sp>
        <p:nvSpPr>
          <p:cNvPr id="5" name="TextBox 4"/>
          <p:cNvSpPr txBox="1"/>
          <p:nvPr/>
        </p:nvSpPr>
        <p:spPr>
          <a:xfrm rot="186723">
            <a:off x="3617686" y="2524353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 Rounded MT Bold"/>
                <a:cs typeface="Arial Rounded MT Bold"/>
              </a:rPr>
              <a:t>g-2</a:t>
            </a:r>
            <a:endParaRPr lang="en-US" sz="800" dirty="0">
              <a:latin typeface="Arial Rounded MT Bold"/>
              <a:cs typeface="Arial Rounded MT Bol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Schedule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200" smtClean="0"/>
              <a:t>R. Coleman</a:t>
            </a:r>
            <a:endParaRPr lang="en-US" sz="12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6081DAD-FC7F-D242-86A8-0C6DD84BD6D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Screen shot 2012-01-25 at 2.27.47 PM   Jan 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8077200" cy="541845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5956F9D0-DF68-F446-B3A8-79D118C306DE}" type="slidenum">
              <a:rPr lang="en-US"/>
              <a:pPr/>
              <a:t>12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533400"/>
            <a:ext cx="45974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3400" y="2590800"/>
            <a:ext cx="2216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/>
              <a:t>MECO at BNL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2400" y="990600"/>
            <a:ext cx="449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Symbol" charset="2"/>
              </a:rPr>
              <a:t>m</a:t>
            </a:r>
            <a:r>
              <a:rPr lang="en-US" sz="2400" b="1"/>
              <a:t>/p ~ 10</a:t>
            </a:r>
            <a:r>
              <a:rPr lang="en-US" sz="2400" b="1" baseline="30000"/>
              <a:t>-4</a:t>
            </a:r>
            <a:r>
              <a:rPr lang="en-US" sz="2400" b="1"/>
              <a:t>  vs  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conventional ~10</a:t>
            </a:r>
            <a:r>
              <a:rPr lang="en-US" sz="2400" b="1" baseline="30000"/>
              <a:t>-8</a:t>
            </a:r>
            <a:endParaRPr lang="en-US" sz="240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048000"/>
            <a:ext cx="5257385" cy="250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053513" y="3230888"/>
            <a:ext cx="11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1996-2005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9164" y="621268"/>
            <a:ext cx="64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1989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999164" y="71735"/>
            <a:ext cx="3278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/>
              <a:t>MELC at Moscow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3598" y="5702228"/>
            <a:ext cx="7411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COMET at J-PARC: proposal Nov 2007 &amp; Mu2e at FNAL:  proposal Oct 2008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762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Mu2e Apparatus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04800" y="56388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Mu2e experiment consists of 3 solenoid systems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92100" y="1143000"/>
            <a:ext cx="8547100" cy="4273550"/>
            <a:chOff x="292100" y="1143000"/>
            <a:chExt cx="8547100" cy="4273550"/>
          </a:xfrm>
        </p:grpSpPr>
        <p:pic>
          <p:nvPicPr>
            <p:cNvPr id="7" name="Picture 6" descr="mu2e-pic-v3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100" y="1143000"/>
              <a:ext cx="8547100" cy="427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34597" y="1981200"/>
              <a:ext cx="1288221" cy="7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solidFill>
                    <a:schemeClr val="bg2"/>
                  </a:solidFill>
                </a:rPr>
                <a:t>Production</a:t>
              </a:r>
            </a:p>
            <a:p>
              <a:pPr algn="ctr"/>
              <a:r>
                <a:rPr lang="en-US" sz="1800">
                  <a:solidFill>
                    <a:schemeClr val="bg2"/>
                  </a:solidFill>
                </a:rPr>
                <a:t>Solenoid</a:t>
              </a: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2790704" y="1981200"/>
              <a:ext cx="1163900" cy="7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solidFill>
                    <a:schemeClr val="bg2"/>
                  </a:solidFill>
                </a:rPr>
                <a:t>Transport</a:t>
              </a:r>
            </a:p>
            <a:p>
              <a:pPr algn="ctr"/>
              <a:r>
                <a:rPr lang="en-US" sz="1800">
                  <a:solidFill>
                    <a:schemeClr val="bg2"/>
                  </a:solidFill>
                </a:rPr>
                <a:t>Solenoid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5486400" y="2024491"/>
              <a:ext cx="1083086" cy="7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solidFill>
                    <a:schemeClr val="bg2"/>
                  </a:solidFill>
                </a:rPr>
                <a:t>Detector</a:t>
              </a:r>
            </a:p>
            <a:p>
              <a:pPr algn="ctr"/>
              <a:r>
                <a:rPr lang="en-US" sz="1800">
                  <a:solidFill>
                    <a:schemeClr val="bg2"/>
                  </a:solidFill>
                </a:rPr>
                <a:t>Solenoid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648305" y="4081891"/>
              <a:ext cx="1165604" cy="634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chemeClr val="bg2"/>
                  </a:solidFill>
                </a:rPr>
                <a:t>Production</a:t>
              </a:r>
            </a:p>
            <a:p>
              <a:pPr algn="ctr"/>
              <a:r>
                <a:rPr lang="en-US" sz="1600">
                  <a:solidFill>
                    <a:schemeClr val="bg2"/>
                  </a:solidFill>
                </a:rPr>
                <a:t>Target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523012" y="4309646"/>
              <a:ext cx="12107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chemeClr val="bg2"/>
                  </a:solidFill>
                </a:rPr>
                <a:t>Collimators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5320657" y="4114800"/>
              <a:ext cx="994683" cy="634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chemeClr val="bg2"/>
                  </a:solidFill>
                </a:rPr>
                <a:t>Stopping</a:t>
              </a:r>
            </a:p>
            <a:p>
              <a:pPr algn="ctr"/>
              <a:r>
                <a:rPr lang="en-US" sz="1600">
                  <a:solidFill>
                    <a:schemeClr val="bg2"/>
                  </a:solidFill>
                </a:rPr>
                <a:t>Target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6534032" y="4267200"/>
              <a:ext cx="87245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chemeClr val="bg2"/>
                  </a:solidFill>
                </a:rPr>
                <a:t>Tracker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7441748" y="4267200"/>
              <a:ext cx="12450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chemeClr val="bg2"/>
                  </a:solidFill>
                </a:rPr>
                <a:t>Calorimeter</a:t>
              </a: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990600" y="5105400"/>
              <a:ext cx="717701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(not shown: Cosmic Ray Veto, Proton Dump, Muon Dump, Proton/Neutron absorbers, Extinction Monitor, Stopping Monitor)</a:t>
              </a:r>
            </a:p>
          </p:txBody>
        </p:sp>
      </p:grpSp>
      <p:cxnSp>
        <p:nvCxnSpPr>
          <p:cNvPr id="17" name="Straight Arrow Connector 18"/>
          <p:cNvCxnSpPr>
            <a:cxnSpLocks noChangeShapeType="1"/>
          </p:cNvCxnSpPr>
          <p:nvPr/>
        </p:nvCxnSpPr>
        <p:spPr bwMode="auto">
          <a:xfrm rot="16200000" flipV="1">
            <a:off x="838200" y="3657600"/>
            <a:ext cx="685800" cy="762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 rot="10800000">
            <a:off x="1981200" y="3352800"/>
            <a:ext cx="990600" cy="9144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9" name="Straight Arrow Connector 22"/>
          <p:cNvCxnSpPr>
            <a:cxnSpLocks noChangeShapeType="1"/>
          </p:cNvCxnSpPr>
          <p:nvPr/>
        </p:nvCxnSpPr>
        <p:spPr bwMode="auto">
          <a:xfrm rot="5400000" flipH="1" flipV="1">
            <a:off x="2857500" y="3695700"/>
            <a:ext cx="685800" cy="4572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24"/>
          <p:cNvCxnSpPr>
            <a:cxnSpLocks noChangeShapeType="1"/>
          </p:cNvCxnSpPr>
          <p:nvPr/>
        </p:nvCxnSpPr>
        <p:spPr bwMode="auto">
          <a:xfrm flipV="1">
            <a:off x="2971800" y="3810000"/>
            <a:ext cx="1828800" cy="4572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27"/>
          <p:cNvCxnSpPr>
            <a:cxnSpLocks noChangeShapeType="1"/>
          </p:cNvCxnSpPr>
          <p:nvPr/>
        </p:nvCxnSpPr>
        <p:spPr bwMode="auto">
          <a:xfrm rot="16200000" flipV="1">
            <a:off x="5486400" y="3810000"/>
            <a:ext cx="533400" cy="762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2" name="Straight Arrow Connector 30"/>
          <p:cNvCxnSpPr>
            <a:cxnSpLocks noChangeShapeType="1"/>
          </p:cNvCxnSpPr>
          <p:nvPr/>
        </p:nvCxnSpPr>
        <p:spPr bwMode="auto">
          <a:xfrm rot="5400000" flipH="1" flipV="1">
            <a:off x="6629401" y="3962400"/>
            <a:ext cx="609600" cy="31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3" name="Straight Arrow Connector 32"/>
          <p:cNvCxnSpPr>
            <a:cxnSpLocks noChangeShapeType="1"/>
          </p:cNvCxnSpPr>
          <p:nvPr/>
        </p:nvCxnSpPr>
        <p:spPr bwMode="auto">
          <a:xfrm rot="16200000" flipV="1">
            <a:off x="7543007" y="3810793"/>
            <a:ext cx="762000" cy="15081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13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762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Mu2e Apparatus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04800" y="56388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Mu2e experiment consists of 3 solenoid systems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92100" y="1161542"/>
            <a:ext cx="8547100" cy="4273550"/>
            <a:chOff x="292100" y="1161542"/>
            <a:chExt cx="8547100" cy="4273550"/>
          </a:xfrm>
        </p:grpSpPr>
        <p:pic>
          <p:nvPicPr>
            <p:cNvPr id="7" name="Picture 6" descr="mu2e-pic-v3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100" y="1161542"/>
              <a:ext cx="8547100" cy="427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34597" y="1981200"/>
              <a:ext cx="1288221" cy="7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solidFill>
                    <a:schemeClr val="bg2"/>
                  </a:solidFill>
                </a:rPr>
                <a:t>Production</a:t>
              </a:r>
            </a:p>
            <a:p>
              <a:pPr algn="ctr"/>
              <a:r>
                <a:rPr lang="en-US" sz="1800">
                  <a:solidFill>
                    <a:schemeClr val="bg2"/>
                  </a:solidFill>
                </a:rPr>
                <a:t>Solenoid</a:t>
              </a: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2790704" y="1981200"/>
              <a:ext cx="1163900" cy="7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solidFill>
                    <a:schemeClr val="bg2"/>
                  </a:solidFill>
                </a:rPr>
                <a:t>Transport</a:t>
              </a:r>
            </a:p>
            <a:p>
              <a:pPr algn="ctr"/>
              <a:r>
                <a:rPr lang="en-US" sz="1800">
                  <a:solidFill>
                    <a:schemeClr val="bg2"/>
                  </a:solidFill>
                </a:rPr>
                <a:t>Solenoid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5486400" y="2024491"/>
              <a:ext cx="1083086" cy="7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solidFill>
                    <a:schemeClr val="bg2"/>
                  </a:solidFill>
                </a:rPr>
                <a:t>Detector</a:t>
              </a:r>
            </a:p>
            <a:p>
              <a:pPr algn="ctr"/>
              <a:r>
                <a:rPr lang="en-US" sz="1800">
                  <a:solidFill>
                    <a:schemeClr val="bg2"/>
                  </a:solidFill>
                </a:rPr>
                <a:t>Solenoid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648305" y="4081891"/>
              <a:ext cx="1165604" cy="634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chemeClr val="bg2"/>
                  </a:solidFill>
                </a:rPr>
                <a:t>Production</a:t>
              </a:r>
            </a:p>
            <a:p>
              <a:pPr algn="ctr"/>
              <a:r>
                <a:rPr lang="en-US" sz="1600">
                  <a:solidFill>
                    <a:schemeClr val="bg2"/>
                  </a:solidFill>
                </a:rPr>
                <a:t>Target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523012" y="4309646"/>
              <a:ext cx="12107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chemeClr val="bg2"/>
                  </a:solidFill>
                </a:rPr>
                <a:t>Collimators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5320657" y="4114800"/>
              <a:ext cx="994683" cy="634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chemeClr val="bg2"/>
                  </a:solidFill>
                </a:rPr>
                <a:t>Stopping</a:t>
              </a:r>
            </a:p>
            <a:p>
              <a:pPr algn="ctr"/>
              <a:r>
                <a:rPr lang="en-US" sz="1600">
                  <a:solidFill>
                    <a:schemeClr val="bg2"/>
                  </a:solidFill>
                </a:rPr>
                <a:t>Target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6534032" y="4267200"/>
              <a:ext cx="87245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chemeClr val="bg2"/>
                  </a:solidFill>
                </a:rPr>
                <a:t>Tracker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7441748" y="4267200"/>
              <a:ext cx="12450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chemeClr val="bg2"/>
                  </a:solidFill>
                </a:rPr>
                <a:t>Calorimeter</a:t>
              </a: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990600" y="5105400"/>
              <a:ext cx="717701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(not shown: Cosmic Ray Veto, Proton Dump, Muon Dump, Proton/Neutron absorbers, Extinction Monitor, Stopping Monitor)</a:t>
              </a:r>
            </a:p>
          </p:txBody>
        </p:sp>
      </p:grpSp>
      <p:cxnSp>
        <p:nvCxnSpPr>
          <p:cNvPr id="17" name="Straight Arrow Connector 18"/>
          <p:cNvCxnSpPr>
            <a:cxnSpLocks noChangeShapeType="1"/>
          </p:cNvCxnSpPr>
          <p:nvPr/>
        </p:nvCxnSpPr>
        <p:spPr bwMode="auto">
          <a:xfrm rot="16200000" flipV="1">
            <a:off x="838200" y="3657600"/>
            <a:ext cx="685800" cy="762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 rot="10800000">
            <a:off x="1981200" y="3352800"/>
            <a:ext cx="990600" cy="9144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9" name="Straight Arrow Connector 22"/>
          <p:cNvCxnSpPr>
            <a:cxnSpLocks noChangeShapeType="1"/>
          </p:cNvCxnSpPr>
          <p:nvPr/>
        </p:nvCxnSpPr>
        <p:spPr bwMode="auto">
          <a:xfrm rot="5400000" flipH="1" flipV="1">
            <a:off x="2857500" y="3695700"/>
            <a:ext cx="685800" cy="4572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24"/>
          <p:cNvCxnSpPr>
            <a:cxnSpLocks noChangeShapeType="1"/>
          </p:cNvCxnSpPr>
          <p:nvPr/>
        </p:nvCxnSpPr>
        <p:spPr bwMode="auto">
          <a:xfrm flipV="1">
            <a:off x="2971800" y="3810000"/>
            <a:ext cx="1828800" cy="4572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27"/>
          <p:cNvCxnSpPr>
            <a:cxnSpLocks noChangeShapeType="1"/>
          </p:cNvCxnSpPr>
          <p:nvPr/>
        </p:nvCxnSpPr>
        <p:spPr bwMode="auto">
          <a:xfrm rot="16200000" flipV="1">
            <a:off x="5486400" y="3810000"/>
            <a:ext cx="533400" cy="762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2" name="Straight Arrow Connector 30"/>
          <p:cNvCxnSpPr>
            <a:cxnSpLocks noChangeShapeType="1"/>
          </p:cNvCxnSpPr>
          <p:nvPr/>
        </p:nvCxnSpPr>
        <p:spPr bwMode="auto">
          <a:xfrm rot="5400000" flipH="1" flipV="1">
            <a:off x="6629401" y="3962400"/>
            <a:ext cx="609600" cy="31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3" name="Straight Arrow Connector 32"/>
          <p:cNvCxnSpPr>
            <a:cxnSpLocks noChangeShapeType="1"/>
          </p:cNvCxnSpPr>
          <p:nvPr/>
        </p:nvCxnSpPr>
        <p:spPr bwMode="auto">
          <a:xfrm rot="16200000" flipV="1">
            <a:off x="7543007" y="3810793"/>
            <a:ext cx="762000" cy="15081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4" name="Straight Arrow Connector 24"/>
          <p:cNvCxnSpPr>
            <a:cxnSpLocks noChangeShapeType="1"/>
          </p:cNvCxnSpPr>
          <p:nvPr/>
        </p:nvCxnSpPr>
        <p:spPr bwMode="auto">
          <a:xfrm rot="10800000" flipV="1">
            <a:off x="1219200" y="2667000"/>
            <a:ext cx="1524000" cy="609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5" name="TextBox 25"/>
          <p:cNvSpPr txBox="1">
            <a:spLocks noChangeArrowheads="1"/>
          </p:cNvSpPr>
          <p:nvPr/>
        </p:nvSpPr>
        <p:spPr bwMode="auto">
          <a:xfrm rot="20102899">
            <a:off x="1755775" y="2493963"/>
            <a:ext cx="954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protons</a:t>
            </a:r>
          </a:p>
        </p:txBody>
      </p:sp>
      <p:sp>
        <p:nvSpPr>
          <p:cNvPr id="26" name="TextBox 26"/>
          <p:cNvSpPr txBox="1">
            <a:spLocks noChangeArrowheads="1"/>
          </p:cNvSpPr>
          <p:nvPr/>
        </p:nvSpPr>
        <p:spPr bwMode="auto">
          <a:xfrm>
            <a:off x="1600200" y="3592513"/>
            <a:ext cx="646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/>
              </a:rPr>
              <a:t>2.5T</a:t>
            </a:r>
          </a:p>
        </p:txBody>
      </p:sp>
      <p:sp>
        <p:nvSpPr>
          <p:cNvPr id="27" name="TextBox 27"/>
          <p:cNvSpPr txBox="1">
            <a:spLocks noChangeArrowheads="1"/>
          </p:cNvSpPr>
          <p:nvPr/>
        </p:nvSpPr>
        <p:spPr bwMode="auto">
          <a:xfrm>
            <a:off x="648305" y="3810000"/>
            <a:ext cx="595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/>
              </a:rPr>
              <a:t>~5T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599478" y="4116662"/>
            <a:ext cx="64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/>
              </a:rPr>
              <a:t>2.0T</a:t>
            </a:r>
          </a:p>
        </p:txBody>
      </p:sp>
      <p:sp>
        <p:nvSpPr>
          <p:cNvPr id="29" name="TextBox 29"/>
          <p:cNvSpPr txBox="1">
            <a:spLocks noChangeArrowheads="1"/>
          </p:cNvSpPr>
          <p:nvPr/>
        </p:nvSpPr>
        <p:spPr bwMode="auto">
          <a:xfrm>
            <a:off x="6932613" y="2297112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/>
              </a:rPr>
              <a:t>1.0T</a:t>
            </a:r>
          </a:p>
        </p:txBody>
      </p:sp>
      <p:sp>
        <p:nvSpPr>
          <p:cNvPr id="30" name="Freeform 29"/>
          <p:cNvSpPr>
            <a:spLocks noChangeArrowheads="1"/>
          </p:cNvSpPr>
          <p:nvPr/>
        </p:nvSpPr>
        <p:spPr bwMode="auto">
          <a:xfrm>
            <a:off x="5791200" y="2913062"/>
            <a:ext cx="1981200" cy="592137"/>
          </a:xfrm>
          <a:custGeom>
            <a:avLst/>
            <a:gdLst>
              <a:gd name="T0" fmla="*/ 0 w 1981200"/>
              <a:gd name="T1" fmla="*/ 575502 h 592397"/>
              <a:gd name="T2" fmla="*/ 12700 w 1981200"/>
              <a:gd name="T3" fmla="*/ 410836 h 592397"/>
              <a:gd name="T4" fmla="*/ 25400 w 1981200"/>
              <a:gd name="T5" fmla="*/ 372836 h 592397"/>
              <a:gd name="T6" fmla="*/ 76200 w 1981200"/>
              <a:gd name="T7" fmla="*/ 360172 h 592397"/>
              <a:gd name="T8" fmla="*/ 114300 w 1981200"/>
              <a:gd name="T9" fmla="*/ 347502 h 592397"/>
              <a:gd name="T10" fmla="*/ 254000 w 1981200"/>
              <a:gd name="T11" fmla="*/ 322169 h 592397"/>
              <a:gd name="T12" fmla="*/ 342900 w 1981200"/>
              <a:gd name="T13" fmla="*/ 334838 h 592397"/>
              <a:gd name="T14" fmla="*/ 381000 w 1981200"/>
              <a:gd name="T15" fmla="*/ 347502 h 592397"/>
              <a:gd name="T16" fmla="*/ 406400 w 1981200"/>
              <a:gd name="T17" fmla="*/ 423504 h 592397"/>
              <a:gd name="T18" fmla="*/ 431800 w 1981200"/>
              <a:gd name="T19" fmla="*/ 461502 h 592397"/>
              <a:gd name="T20" fmla="*/ 381000 w 1981200"/>
              <a:gd name="T21" fmla="*/ 588169 h 592397"/>
              <a:gd name="T22" fmla="*/ 317500 w 1981200"/>
              <a:gd name="T23" fmla="*/ 575502 h 592397"/>
              <a:gd name="T24" fmla="*/ 317500 w 1981200"/>
              <a:gd name="T25" fmla="*/ 398170 h 592397"/>
              <a:gd name="T26" fmla="*/ 355600 w 1981200"/>
              <a:gd name="T27" fmla="*/ 322169 h 592397"/>
              <a:gd name="T28" fmla="*/ 393700 w 1981200"/>
              <a:gd name="T29" fmla="*/ 296837 h 592397"/>
              <a:gd name="T30" fmla="*/ 469900 w 1981200"/>
              <a:gd name="T31" fmla="*/ 271506 h 592397"/>
              <a:gd name="T32" fmla="*/ 647700 w 1981200"/>
              <a:gd name="T33" fmla="*/ 284170 h 592397"/>
              <a:gd name="T34" fmla="*/ 660400 w 1981200"/>
              <a:gd name="T35" fmla="*/ 322169 h 592397"/>
              <a:gd name="T36" fmla="*/ 698500 w 1981200"/>
              <a:gd name="T37" fmla="*/ 398170 h 592397"/>
              <a:gd name="T38" fmla="*/ 685800 w 1981200"/>
              <a:gd name="T39" fmla="*/ 537503 h 592397"/>
              <a:gd name="T40" fmla="*/ 596900 w 1981200"/>
              <a:gd name="T41" fmla="*/ 524835 h 592397"/>
              <a:gd name="T42" fmla="*/ 609600 w 1981200"/>
              <a:gd name="T43" fmla="*/ 410836 h 592397"/>
              <a:gd name="T44" fmla="*/ 685800 w 1981200"/>
              <a:gd name="T45" fmla="*/ 360172 h 592397"/>
              <a:gd name="T46" fmla="*/ 723900 w 1981200"/>
              <a:gd name="T47" fmla="*/ 322169 h 592397"/>
              <a:gd name="T48" fmla="*/ 863600 w 1981200"/>
              <a:gd name="T49" fmla="*/ 284170 h 592397"/>
              <a:gd name="T50" fmla="*/ 901700 w 1981200"/>
              <a:gd name="T51" fmla="*/ 258836 h 592397"/>
              <a:gd name="T52" fmla="*/ 1117600 w 1981200"/>
              <a:gd name="T53" fmla="*/ 258836 h 592397"/>
              <a:gd name="T54" fmla="*/ 1117600 w 1981200"/>
              <a:gd name="T55" fmla="*/ 448837 h 592397"/>
              <a:gd name="T56" fmla="*/ 1041400 w 1981200"/>
              <a:gd name="T57" fmla="*/ 474170 h 592397"/>
              <a:gd name="T58" fmla="*/ 1003300 w 1981200"/>
              <a:gd name="T59" fmla="*/ 322169 h 592397"/>
              <a:gd name="T60" fmla="*/ 1079500 w 1981200"/>
              <a:gd name="T61" fmla="*/ 220838 h 592397"/>
              <a:gd name="T62" fmla="*/ 1219200 w 1981200"/>
              <a:gd name="T63" fmla="*/ 157506 h 592397"/>
              <a:gd name="T64" fmla="*/ 1371600 w 1981200"/>
              <a:gd name="T65" fmla="*/ 195504 h 592397"/>
              <a:gd name="T66" fmla="*/ 1397000 w 1981200"/>
              <a:gd name="T67" fmla="*/ 271506 h 592397"/>
              <a:gd name="T68" fmla="*/ 1384300 w 1981200"/>
              <a:gd name="T69" fmla="*/ 448837 h 592397"/>
              <a:gd name="T70" fmla="*/ 1270000 w 1981200"/>
              <a:gd name="T71" fmla="*/ 398170 h 592397"/>
              <a:gd name="T72" fmla="*/ 1282700 w 1981200"/>
              <a:gd name="T73" fmla="*/ 296837 h 592397"/>
              <a:gd name="T74" fmla="*/ 1308100 w 1981200"/>
              <a:gd name="T75" fmla="*/ 258836 h 592397"/>
              <a:gd name="T76" fmla="*/ 1422400 w 1981200"/>
              <a:gd name="T77" fmla="*/ 195504 h 592397"/>
              <a:gd name="T78" fmla="*/ 1460500 w 1981200"/>
              <a:gd name="T79" fmla="*/ 157506 h 592397"/>
              <a:gd name="T80" fmla="*/ 1739900 w 1981200"/>
              <a:gd name="T81" fmla="*/ 144836 h 592397"/>
              <a:gd name="T82" fmla="*/ 1778000 w 1981200"/>
              <a:gd name="T83" fmla="*/ 170170 h 592397"/>
              <a:gd name="T84" fmla="*/ 1790700 w 1981200"/>
              <a:gd name="T85" fmla="*/ 208171 h 592397"/>
              <a:gd name="T86" fmla="*/ 1816100 w 1981200"/>
              <a:gd name="T87" fmla="*/ 246172 h 592397"/>
              <a:gd name="T88" fmla="*/ 1803400 w 1981200"/>
              <a:gd name="T89" fmla="*/ 334838 h 592397"/>
              <a:gd name="T90" fmla="*/ 1727200 w 1981200"/>
              <a:gd name="T91" fmla="*/ 360172 h 592397"/>
              <a:gd name="T92" fmla="*/ 1574800 w 1981200"/>
              <a:gd name="T93" fmla="*/ 347502 h 592397"/>
              <a:gd name="T94" fmla="*/ 1600200 w 1981200"/>
              <a:gd name="T95" fmla="*/ 258836 h 592397"/>
              <a:gd name="T96" fmla="*/ 1612900 w 1981200"/>
              <a:gd name="T97" fmla="*/ 220838 h 592397"/>
              <a:gd name="T98" fmla="*/ 1701800 w 1981200"/>
              <a:gd name="T99" fmla="*/ 170170 h 592397"/>
              <a:gd name="T100" fmla="*/ 1739900 w 1981200"/>
              <a:gd name="T101" fmla="*/ 132172 h 592397"/>
              <a:gd name="T102" fmla="*/ 1778000 w 1981200"/>
              <a:gd name="T103" fmla="*/ 106838 h 592397"/>
              <a:gd name="T104" fmla="*/ 1803400 w 1981200"/>
              <a:gd name="T105" fmla="*/ 68840 h 592397"/>
              <a:gd name="T106" fmla="*/ 1879600 w 1981200"/>
              <a:gd name="T107" fmla="*/ 43506 h 592397"/>
              <a:gd name="T108" fmla="*/ 1905000 w 1981200"/>
              <a:gd name="T109" fmla="*/ 5508 h 592397"/>
              <a:gd name="T110" fmla="*/ 1955800 w 1981200"/>
              <a:gd name="T111" fmla="*/ 18172 h 592397"/>
              <a:gd name="T112" fmla="*/ 1981200 w 1981200"/>
              <a:gd name="T113" fmla="*/ 18172 h 59239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81200"/>
              <a:gd name="T172" fmla="*/ 0 h 592397"/>
              <a:gd name="T173" fmla="*/ 1981200 w 1981200"/>
              <a:gd name="T174" fmla="*/ 592397 h 59239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81200" h="592397">
                <a:moveTo>
                  <a:pt x="0" y="577020"/>
                </a:moveTo>
                <a:cubicBezTo>
                  <a:pt x="4233" y="521987"/>
                  <a:pt x="5854" y="466690"/>
                  <a:pt x="12700" y="411920"/>
                </a:cubicBezTo>
                <a:cubicBezTo>
                  <a:pt x="14360" y="398636"/>
                  <a:pt x="14947" y="382183"/>
                  <a:pt x="25400" y="373820"/>
                </a:cubicBezTo>
                <a:cubicBezTo>
                  <a:pt x="39030" y="362916"/>
                  <a:pt x="59417" y="365915"/>
                  <a:pt x="76200" y="361120"/>
                </a:cubicBezTo>
                <a:cubicBezTo>
                  <a:pt x="89072" y="357442"/>
                  <a:pt x="101313" y="351667"/>
                  <a:pt x="114300" y="348420"/>
                </a:cubicBezTo>
                <a:cubicBezTo>
                  <a:pt x="149800" y="339545"/>
                  <a:pt x="220031" y="328681"/>
                  <a:pt x="254000" y="323020"/>
                </a:cubicBezTo>
                <a:cubicBezTo>
                  <a:pt x="283633" y="327253"/>
                  <a:pt x="313547" y="329849"/>
                  <a:pt x="342900" y="335720"/>
                </a:cubicBezTo>
                <a:cubicBezTo>
                  <a:pt x="356027" y="338345"/>
                  <a:pt x="373219" y="337527"/>
                  <a:pt x="381000" y="348420"/>
                </a:cubicBezTo>
                <a:cubicBezTo>
                  <a:pt x="396562" y="370207"/>
                  <a:pt x="391548" y="402343"/>
                  <a:pt x="406400" y="424620"/>
                </a:cubicBezTo>
                <a:lnTo>
                  <a:pt x="431800" y="462720"/>
                </a:lnTo>
                <a:cubicBezTo>
                  <a:pt x="427434" y="497644"/>
                  <a:pt x="442924" y="581979"/>
                  <a:pt x="381000" y="589720"/>
                </a:cubicBezTo>
                <a:cubicBezTo>
                  <a:pt x="359581" y="592397"/>
                  <a:pt x="338667" y="581253"/>
                  <a:pt x="317500" y="577020"/>
                </a:cubicBezTo>
                <a:cubicBezTo>
                  <a:pt x="291607" y="499340"/>
                  <a:pt x="298023" y="535558"/>
                  <a:pt x="317500" y="399220"/>
                </a:cubicBezTo>
                <a:cubicBezTo>
                  <a:pt x="320943" y="375118"/>
                  <a:pt x="338832" y="339788"/>
                  <a:pt x="355600" y="323020"/>
                </a:cubicBezTo>
                <a:cubicBezTo>
                  <a:pt x="366393" y="312227"/>
                  <a:pt x="379752" y="303819"/>
                  <a:pt x="393700" y="297620"/>
                </a:cubicBezTo>
                <a:cubicBezTo>
                  <a:pt x="418166" y="286746"/>
                  <a:pt x="469900" y="272220"/>
                  <a:pt x="469900" y="272220"/>
                </a:cubicBezTo>
                <a:cubicBezTo>
                  <a:pt x="529167" y="276453"/>
                  <a:pt x="590289" y="269610"/>
                  <a:pt x="647700" y="284920"/>
                </a:cubicBezTo>
                <a:cubicBezTo>
                  <a:pt x="660635" y="288369"/>
                  <a:pt x="654413" y="311046"/>
                  <a:pt x="660400" y="323020"/>
                </a:cubicBezTo>
                <a:cubicBezTo>
                  <a:pt x="709639" y="421497"/>
                  <a:pt x="666578" y="303455"/>
                  <a:pt x="698500" y="399220"/>
                </a:cubicBezTo>
                <a:cubicBezTo>
                  <a:pt x="694267" y="445787"/>
                  <a:pt x="715010" y="502408"/>
                  <a:pt x="685800" y="538920"/>
                </a:cubicBezTo>
                <a:cubicBezTo>
                  <a:pt x="667100" y="562295"/>
                  <a:pt x="612301" y="551888"/>
                  <a:pt x="596900" y="526220"/>
                </a:cubicBezTo>
                <a:cubicBezTo>
                  <a:pt x="577177" y="493348"/>
                  <a:pt x="591426" y="445672"/>
                  <a:pt x="609600" y="411920"/>
                </a:cubicBezTo>
                <a:cubicBezTo>
                  <a:pt x="624073" y="385042"/>
                  <a:pt x="664214" y="382706"/>
                  <a:pt x="685800" y="361120"/>
                </a:cubicBezTo>
                <a:cubicBezTo>
                  <a:pt x="698500" y="348420"/>
                  <a:pt x="708200" y="331742"/>
                  <a:pt x="723900" y="323020"/>
                </a:cubicBezTo>
                <a:cubicBezTo>
                  <a:pt x="760154" y="302879"/>
                  <a:pt x="822561" y="293128"/>
                  <a:pt x="863600" y="284920"/>
                </a:cubicBezTo>
                <a:cubicBezTo>
                  <a:pt x="876300" y="276453"/>
                  <a:pt x="888048" y="266346"/>
                  <a:pt x="901700" y="259520"/>
                </a:cubicBezTo>
                <a:cubicBezTo>
                  <a:pt x="968615" y="226062"/>
                  <a:pt x="1048742" y="254602"/>
                  <a:pt x="1117600" y="259520"/>
                </a:cubicBezTo>
                <a:cubicBezTo>
                  <a:pt x="1133320" y="322399"/>
                  <a:pt x="1154171" y="382102"/>
                  <a:pt x="1117600" y="450020"/>
                </a:cubicBezTo>
                <a:cubicBezTo>
                  <a:pt x="1104906" y="473594"/>
                  <a:pt x="1041400" y="475420"/>
                  <a:pt x="1041400" y="475420"/>
                </a:cubicBezTo>
                <a:cubicBezTo>
                  <a:pt x="950042" y="452581"/>
                  <a:pt x="976147" y="476885"/>
                  <a:pt x="1003300" y="323020"/>
                </a:cubicBezTo>
                <a:cubicBezTo>
                  <a:pt x="1020254" y="226948"/>
                  <a:pt x="1014958" y="260145"/>
                  <a:pt x="1079500" y="221420"/>
                </a:cubicBezTo>
                <a:cubicBezTo>
                  <a:pt x="1189354" y="155508"/>
                  <a:pt x="1114669" y="178826"/>
                  <a:pt x="1219200" y="157920"/>
                </a:cubicBezTo>
                <a:cubicBezTo>
                  <a:pt x="1238469" y="160061"/>
                  <a:pt x="1345482" y="154231"/>
                  <a:pt x="1371600" y="196020"/>
                </a:cubicBezTo>
                <a:cubicBezTo>
                  <a:pt x="1385790" y="218724"/>
                  <a:pt x="1397000" y="272220"/>
                  <a:pt x="1397000" y="272220"/>
                </a:cubicBezTo>
                <a:cubicBezTo>
                  <a:pt x="1392767" y="331487"/>
                  <a:pt x="1415441" y="399416"/>
                  <a:pt x="1384300" y="450020"/>
                </a:cubicBezTo>
                <a:cubicBezTo>
                  <a:pt x="1339130" y="523421"/>
                  <a:pt x="1282002" y="417223"/>
                  <a:pt x="1270000" y="399220"/>
                </a:cubicBezTo>
                <a:cubicBezTo>
                  <a:pt x="1274233" y="365353"/>
                  <a:pt x="1273720" y="330548"/>
                  <a:pt x="1282700" y="297620"/>
                </a:cubicBezTo>
                <a:cubicBezTo>
                  <a:pt x="1286716" y="282894"/>
                  <a:pt x="1296613" y="269571"/>
                  <a:pt x="1308100" y="259520"/>
                </a:cubicBezTo>
                <a:cubicBezTo>
                  <a:pt x="1361847" y="212492"/>
                  <a:pt x="1370071" y="213463"/>
                  <a:pt x="1422400" y="196020"/>
                </a:cubicBezTo>
                <a:cubicBezTo>
                  <a:pt x="1435100" y="183320"/>
                  <a:pt x="1444436" y="165952"/>
                  <a:pt x="1460500" y="157920"/>
                </a:cubicBezTo>
                <a:cubicBezTo>
                  <a:pt x="1553835" y="111253"/>
                  <a:pt x="1635853" y="138284"/>
                  <a:pt x="1739900" y="145220"/>
                </a:cubicBezTo>
                <a:cubicBezTo>
                  <a:pt x="1752600" y="153687"/>
                  <a:pt x="1768465" y="158701"/>
                  <a:pt x="1778000" y="170620"/>
                </a:cubicBezTo>
                <a:cubicBezTo>
                  <a:pt x="1786363" y="181073"/>
                  <a:pt x="1784713" y="196746"/>
                  <a:pt x="1790700" y="208720"/>
                </a:cubicBezTo>
                <a:cubicBezTo>
                  <a:pt x="1797526" y="222372"/>
                  <a:pt x="1807633" y="234120"/>
                  <a:pt x="1816100" y="246820"/>
                </a:cubicBezTo>
                <a:cubicBezTo>
                  <a:pt x="1811867" y="276453"/>
                  <a:pt x="1821778" y="312091"/>
                  <a:pt x="1803400" y="335720"/>
                </a:cubicBezTo>
                <a:cubicBezTo>
                  <a:pt x="1786962" y="356854"/>
                  <a:pt x="1727200" y="361120"/>
                  <a:pt x="1727200" y="361120"/>
                </a:cubicBezTo>
                <a:cubicBezTo>
                  <a:pt x="1676400" y="356887"/>
                  <a:pt x="1614606" y="380265"/>
                  <a:pt x="1574800" y="348420"/>
                </a:cubicBezTo>
                <a:cubicBezTo>
                  <a:pt x="1550734" y="329167"/>
                  <a:pt x="1591344" y="289039"/>
                  <a:pt x="1600200" y="259520"/>
                </a:cubicBezTo>
                <a:cubicBezTo>
                  <a:pt x="1604047" y="246698"/>
                  <a:pt x="1604330" y="231704"/>
                  <a:pt x="1612900" y="221420"/>
                </a:cubicBezTo>
                <a:cubicBezTo>
                  <a:pt x="1642472" y="185934"/>
                  <a:pt x="1663819" y="183280"/>
                  <a:pt x="1701800" y="170620"/>
                </a:cubicBezTo>
                <a:cubicBezTo>
                  <a:pt x="1714500" y="157920"/>
                  <a:pt x="1726102" y="144018"/>
                  <a:pt x="1739900" y="132520"/>
                </a:cubicBezTo>
                <a:cubicBezTo>
                  <a:pt x="1751626" y="122749"/>
                  <a:pt x="1767207" y="117913"/>
                  <a:pt x="1778000" y="107120"/>
                </a:cubicBezTo>
                <a:cubicBezTo>
                  <a:pt x="1788793" y="96327"/>
                  <a:pt x="1790457" y="77110"/>
                  <a:pt x="1803400" y="69020"/>
                </a:cubicBezTo>
                <a:cubicBezTo>
                  <a:pt x="1826104" y="54830"/>
                  <a:pt x="1879600" y="43620"/>
                  <a:pt x="1879600" y="43620"/>
                </a:cubicBezTo>
                <a:cubicBezTo>
                  <a:pt x="1888067" y="30920"/>
                  <a:pt x="1890520" y="10347"/>
                  <a:pt x="1905000" y="5520"/>
                </a:cubicBezTo>
                <a:cubicBezTo>
                  <a:pt x="1921559" y="0"/>
                  <a:pt x="1938583" y="15351"/>
                  <a:pt x="1955800" y="18220"/>
                </a:cubicBezTo>
                <a:cubicBezTo>
                  <a:pt x="1964151" y="19612"/>
                  <a:pt x="1972733" y="18220"/>
                  <a:pt x="1981200" y="1822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791200" y="2728118"/>
            <a:ext cx="4286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rgbClr val="FF0000"/>
                </a:solidFill>
                <a:latin typeface="+mn-lt"/>
                <a:cs typeface="Symbol" charset="2"/>
              </a:rPr>
              <a:t>e</a:t>
            </a:r>
            <a:r>
              <a:rPr lang="en-US" sz="1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</a:p>
        </p:txBody>
      </p:sp>
      <p:sp>
        <p:nvSpPr>
          <p:cNvPr id="32" name="Freeform 26"/>
          <p:cNvSpPr>
            <a:spLocks noChangeArrowheads="1"/>
          </p:cNvSpPr>
          <p:nvPr/>
        </p:nvSpPr>
        <p:spPr bwMode="auto">
          <a:xfrm>
            <a:off x="1600200" y="3047831"/>
            <a:ext cx="3987800" cy="703262"/>
          </a:xfrm>
          <a:custGeom>
            <a:avLst/>
            <a:gdLst>
              <a:gd name="T0" fmla="*/ 0 w 3987800"/>
              <a:gd name="T1" fmla="*/ 125447 h 702733"/>
              <a:gd name="T2" fmla="*/ 1117600 w 3987800"/>
              <a:gd name="T3" fmla="*/ 10631 h 702733"/>
              <a:gd name="T4" fmla="*/ 1752600 w 3987800"/>
              <a:gd name="T5" fmla="*/ 189235 h 702733"/>
              <a:gd name="T6" fmla="*/ 2120900 w 3987800"/>
              <a:gd name="T7" fmla="*/ 533687 h 702733"/>
              <a:gd name="T8" fmla="*/ 2679700 w 3987800"/>
              <a:gd name="T9" fmla="*/ 686777 h 702733"/>
              <a:gd name="T10" fmla="*/ 3314700 w 3987800"/>
              <a:gd name="T11" fmla="*/ 648504 h 702733"/>
              <a:gd name="T12" fmla="*/ 3987800 w 3987800"/>
              <a:gd name="T13" fmla="*/ 546444 h 702733"/>
              <a:gd name="T14" fmla="*/ 3987800 w 3987800"/>
              <a:gd name="T15" fmla="*/ 546444 h 7027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87800"/>
              <a:gd name="T25" fmla="*/ 0 h 702733"/>
              <a:gd name="T26" fmla="*/ 3987800 w 3987800"/>
              <a:gd name="T27" fmla="*/ 702733 h 7027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87800" h="702733">
                <a:moveTo>
                  <a:pt x="0" y="124883"/>
                </a:moveTo>
                <a:cubicBezTo>
                  <a:pt x="412750" y="62441"/>
                  <a:pt x="825500" y="0"/>
                  <a:pt x="1117600" y="10583"/>
                </a:cubicBezTo>
                <a:cubicBezTo>
                  <a:pt x="1409700" y="21166"/>
                  <a:pt x="1585383" y="101600"/>
                  <a:pt x="1752600" y="188383"/>
                </a:cubicBezTo>
                <a:cubicBezTo>
                  <a:pt x="1919817" y="275166"/>
                  <a:pt x="1966383" y="448733"/>
                  <a:pt x="2120900" y="531283"/>
                </a:cubicBezTo>
                <a:cubicBezTo>
                  <a:pt x="2275417" y="613833"/>
                  <a:pt x="2480733" y="664633"/>
                  <a:pt x="2679700" y="683683"/>
                </a:cubicBezTo>
                <a:cubicBezTo>
                  <a:pt x="2878667" y="702733"/>
                  <a:pt x="3096684" y="668866"/>
                  <a:pt x="3314700" y="645583"/>
                </a:cubicBezTo>
                <a:cubicBezTo>
                  <a:pt x="3532716" y="622300"/>
                  <a:pt x="3987800" y="543983"/>
                  <a:pt x="3987800" y="543983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27"/>
          <p:cNvSpPr txBox="1">
            <a:spLocks noChangeArrowheads="1"/>
          </p:cNvSpPr>
          <p:nvPr/>
        </p:nvSpPr>
        <p:spPr bwMode="auto">
          <a:xfrm>
            <a:off x="3962400" y="3211513"/>
            <a:ext cx="7378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800" baseline="3000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-</a:t>
            </a:r>
            <a:r>
              <a:rPr lang="en-US" sz="180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, p</a:t>
            </a:r>
            <a:r>
              <a:rPr lang="en-US" sz="1800" baseline="3000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-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14</a:t>
            </a:fld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15</a:t>
            </a:fld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3094037"/>
            <a:ext cx="86106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03225" lvl="1" eaLnBrk="1" hangingPunct="1">
              <a:spcBef>
                <a:spcPct val="30000"/>
              </a:spcBef>
            </a:pPr>
            <a:r>
              <a:rPr lang="en-US" sz="2400">
                <a:solidFill>
                  <a:srgbClr val="FFFF00"/>
                </a:solidFill>
                <a:latin typeface="Calibri" charset="0"/>
                <a:ea typeface="Arial" charset="0"/>
                <a:cs typeface="Arial" charset="0"/>
              </a:rPr>
              <a:t>Goals:</a:t>
            </a:r>
          </a:p>
          <a:p>
            <a:pPr marL="403225" lvl="1" eaLnBrk="1" hangingPunct="1">
              <a:spcBef>
                <a:spcPct val="30000"/>
              </a:spcBef>
              <a:buFontTx/>
              <a:buChar char="—"/>
            </a:pPr>
            <a:r>
              <a:rPr lang="en-US" sz="2000">
                <a:solidFill>
                  <a:srgbClr val="FFFF00"/>
                </a:solidFill>
                <a:latin typeface="Calibri" charset="0"/>
                <a:ea typeface="Arial" charset="0"/>
                <a:cs typeface="Arial" charset="0"/>
              </a:rPr>
              <a:t>Transport low energy </a:t>
            </a:r>
          </a:p>
          <a:p>
            <a:pPr marL="403225" lvl="1" eaLnBrk="1" hangingPunct="1">
              <a:spcBef>
                <a:spcPct val="30000"/>
              </a:spcBef>
            </a:pPr>
            <a:r>
              <a:rPr lang="en-US" sz="2000">
                <a:solidFill>
                  <a:srgbClr val="FFFF00"/>
                </a:solidFill>
                <a:latin typeface="Symbol" charset="2"/>
                <a:ea typeface="Arial" charset="0"/>
                <a:cs typeface="Arial" charset="0"/>
              </a:rPr>
              <a:t>m</a:t>
            </a:r>
            <a:r>
              <a:rPr lang="en-US" sz="2000" baseline="30000">
                <a:solidFill>
                  <a:srgbClr val="FFFF00"/>
                </a:solidFill>
                <a:latin typeface="Calibri" charset="0"/>
                <a:ea typeface="Arial" charset="0"/>
                <a:cs typeface="Arial" charset="0"/>
              </a:rPr>
              <a:t>-</a:t>
            </a:r>
            <a:r>
              <a:rPr lang="en-US" sz="2000">
                <a:solidFill>
                  <a:srgbClr val="FFFF00"/>
                </a:solidFill>
                <a:latin typeface="Calibri" charset="0"/>
                <a:ea typeface="Arial" charset="0"/>
                <a:cs typeface="Arial" charset="0"/>
              </a:rPr>
              <a:t> to the detector solenoid </a:t>
            </a:r>
          </a:p>
          <a:p>
            <a:pPr marL="403225" lvl="1" eaLnBrk="1" hangingPunct="1">
              <a:spcBef>
                <a:spcPct val="30000"/>
              </a:spcBef>
              <a:buFont typeface="Calibri" charset="0"/>
              <a:buChar char="—"/>
            </a:pPr>
            <a:r>
              <a:rPr lang="en-US" sz="2000">
                <a:solidFill>
                  <a:srgbClr val="FFFF00"/>
                </a:solidFill>
                <a:latin typeface="Calibri" charset="0"/>
                <a:ea typeface="Arial" charset="0"/>
                <a:cs typeface="Arial" charset="0"/>
              </a:rPr>
              <a:t>Minimize transport of positive</a:t>
            </a:r>
          </a:p>
          <a:p>
            <a:pPr marL="403225" lvl="1" eaLnBrk="1" hangingPunct="1">
              <a:spcBef>
                <a:spcPct val="30000"/>
              </a:spcBef>
            </a:pPr>
            <a:r>
              <a:rPr lang="en-US" sz="2000">
                <a:solidFill>
                  <a:srgbClr val="FFFF00"/>
                </a:solidFill>
                <a:latin typeface="Calibri" charset="0"/>
                <a:ea typeface="Arial" charset="0"/>
                <a:cs typeface="Arial" charset="0"/>
              </a:rPr>
              <a:t> particles and high energy particles</a:t>
            </a:r>
          </a:p>
          <a:p>
            <a:pPr marL="403225" lvl="1" eaLnBrk="1" hangingPunct="1">
              <a:spcBef>
                <a:spcPct val="30000"/>
              </a:spcBef>
              <a:buFont typeface="Calibri" charset="0"/>
              <a:buChar char="—"/>
            </a:pPr>
            <a:r>
              <a:rPr lang="en-US" sz="2000">
                <a:solidFill>
                  <a:srgbClr val="FFFF00"/>
                </a:solidFill>
                <a:latin typeface="Calibri" charset="0"/>
                <a:ea typeface="Arial" charset="0"/>
                <a:cs typeface="Arial" charset="0"/>
              </a:rPr>
              <a:t>Minimize transport of neutral particles- curved section</a:t>
            </a:r>
          </a:p>
          <a:p>
            <a:pPr marL="403225" lvl="1" eaLnBrk="1" hangingPunct="1">
              <a:spcBef>
                <a:spcPct val="30000"/>
              </a:spcBef>
              <a:buFont typeface="Calibri" charset="0"/>
              <a:buChar char="—"/>
            </a:pPr>
            <a:r>
              <a:rPr lang="en-US" sz="2000">
                <a:solidFill>
                  <a:srgbClr val="FFFF00"/>
                </a:solidFill>
                <a:latin typeface="Calibri" charset="0"/>
                <a:ea typeface="Arial" charset="0"/>
                <a:cs typeface="Arial" charset="0"/>
              </a:rPr>
              <a:t>Absorb antiprotons in a thin window</a:t>
            </a:r>
          </a:p>
          <a:p>
            <a:pPr marL="403225" lvl="1" eaLnBrk="1" hangingPunct="1">
              <a:spcBef>
                <a:spcPct val="30000"/>
              </a:spcBef>
              <a:buFont typeface="Calibri" charset="0"/>
              <a:buChar char="—"/>
            </a:pPr>
            <a:r>
              <a:rPr lang="en-US" sz="2000">
                <a:solidFill>
                  <a:srgbClr val="FFFF00"/>
                </a:solidFill>
                <a:latin typeface="Calibri" charset="0"/>
                <a:ea typeface="Arial" charset="0"/>
                <a:cs typeface="Arial" charset="0"/>
              </a:rPr>
              <a:t>Minimize particles with long transit time</a:t>
            </a: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  <a:latin typeface="Times" pitchFamily="-105" charset="0"/>
              </a:rPr>
              <a:t>Transport Solenoid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457200" y="838200"/>
            <a:ext cx="19875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>
                <a:latin typeface="Calibri" charset="0"/>
                <a:ea typeface="Arial" charset="0"/>
                <a:cs typeface="Arial" charset="0"/>
              </a:rPr>
              <a:t>Inner radius=24 cm</a:t>
            </a:r>
          </a:p>
          <a:p>
            <a:pPr eaLnBrk="1" hangingPunct="1"/>
            <a:r>
              <a:rPr lang="en-US" sz="1800">
                <a:latin typeface="Calibri" charset="0"/>
                <a:ea typeface="Arial" charset="0"/>
                <a:cs typeface="Arial" charset="0"/>
              </a:rPr>
              <a:t>Length=13.11 m</a:t>
            </a:r>
          </a:p>
          <a:p>
            <a:pPr eaLnBrk="1" hangingPunct="1"/>
            <a:r>
              <a:rPr lang="en-US" sz="1800">
                <a:latin typeface="Calibri" charset="0"/>
                <a:ea typeface="Arial" charset="0"/>
                <a:cs typeface="Arial" charset="0"/>
              </a:rPr>
              <a:t>TS1: L=1 m</a:t>
            </a:r>
          </a:p>
          <a:p>
            <a:pPr eaLnBrk="1" hangingPunct="1"/>
            <a:r>
              <a:rPr lang="en-US" sz="1800">
                <a:latin typeface="Calibri" charset="0"/>
                <a:ea typeface="Arial" charset="0"/>
                <a:cs typeface="Arial" charset="0"/>
              </a:rPr>
              <a:t>TS2: R=2.9 m</a:t>
            </a:r>
          </a:p>
          <a:p>
            <a:pPr eaLnBrk="1" hangingPunct="1"/>
            <a:r>
              <a:rPr lang="en-US" sz="1800">
                <a:latin typeface="Calibri" charset="0"/>
                <a:ea typeface="Arial" charset="0"/>
                <a:cs typeface="Arial" charset="0"/>
              </a:rPr>
              <a:t>TS3: L=2 m</a:t>
            </a:r>
          </a:p>
          <a:p>
            <a:pPr eaLnBrk="1" hangingPunct="1"/>
            <a:r>
              <a:rPr lang="en-US" sz="1800">
                <a:latin typeface="Calibri" charset="0"/>
                <a:ea typeface="Arial" charset="0"/>
                <a:cs typeface="Arial" charset="0"/>
              </a:rPr>
              <a:t>TS4: R=2.9 m</a:t>
            </a:r>
          </a:p>
          <a:p>
            <a:pPr eaLnBrk="1" hangingPunct="1"/>
            <a:r>
              <a:rPr lang="en-US" sz="1800">
                <a:latin typeface="Calibri" charset="0"/>
                <a:ea typeface="Arial" charset="0"/>
                <a:cs typeface="Arial" charset="0"/>
              </a:rPr>
              <a:t>TS5: L=1 m</a:t>
            </a:r>
          </a:p>
        </p:txBody>
      </p:sp>
      <p:pic>
        <p:nvPicPr>
          <p:cNvPr id="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473200"/>
            <a:ext cx="44196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D56C83C2-5608-3A4B-8CD1-A8798DB8FADE}" type="slidenum">
              <a:rPr lang="en-US"/>
              <a:pPr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1786" y="4101973"/>
            <a:ext cx="5130961" cy="225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786" y="506413"/>
            <a:ext cx="5130961" cy="35955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8526" y="137081"/>
            <a:ext cx="655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Charge, Momentum Selection and Rejection of Long-lived Particles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2" y="1243112"/>
            <a:ext cx="6265332" cy="2489199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95400" y="177800"/>
            <a:ext cx="6946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err="1"/>
              <a:t>Muon</a:t>
            </a:r>
            <a:r>
              <a:rPr lang="en-US" sz="2800" dirty="0"/>
              <a:t> Flux-</a:t>
            </a:r>
          </a:p>
          <a:p>
            <a:r>
              <a:rPr lang="en-US" sz="2800" dirty="0"/>
              <a:t> before and after Transport Solenoid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2" y="3732311"/>
            <a:ext cx="6265332" cy="24701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32555" y="1990293"/>
            <a:ext cx="174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Negative Muons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09970" y="4582912"/>
            <a:ext cx="161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Positive Muons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99988" y="3578422"/>
            <a:ext cx="732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p(MeV)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99988" y="6202461"/>
            <a:ext cx="732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p(MeV)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98" y="555037"/>
            <a:ext cx="7989163" cy="558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8213" y="111996"/>
            <a:ext cx="604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Muons Reaching the Stopping Target in the Detector Solenoid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449"/>
          </a:xfrm>
        </p:spPr>
        <p:txBody>
          <a:bodyPr>
            <a:normAutofit fontScale="90000"/>
          </a:bodyPr>
          <a:lstStyle/>
          <a:p>
            <a:r>
              <a:rPr lang="en-US"/>
              <a:t>Production Solenoid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45" y="1678609"/>
            <a:ext cx="8328155" cy="425974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5433378"/>
            <a:ext cx="449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L=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6717" y="5648822"/>
            <a:ext cx="76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radius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Mu2e talks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87267"/>
            <a:ext cx="8229600" cy="3962400"/>
          </a:xfrm>
        </p:spPr>
        <p:txBody>
          <a:bodyPr>
            <a:normAutofit/>
          </a:bodyPr>
          <a:lstStyle/>
          <a:p>
            <a:r>
              <a:rPr lang="en-US"/>
              <a:t>Today</a:t>
            </a:r>
          </a:p>
          <a:p>
            <a:pPr lvl="1"/>
            <a:r>
              <a:rPr lang="en-US"/>
              <a:t>Now: Mu2e Experiment and Issues</a:t>
            </a:r>
          </a:p>
          <a:p>
            <a:pPr lvl="2"/>
            <a:r>
              <a:rPr lang="en-US"/>
              <a:t>Overview, Status of Project, Production &amp; Transport Solenoids</a:t>
            </a:r>
          </a:p>
          <a:p>
            <a:pPr lvl="2"/>
            <a:endParaRPr lang="en-US"/>
          </a:p>
          <a:p>
            <a:pPr lvl="1"/>
            <a:r>
              <a:rPr lang="en-US"/>
              <a:t>16:30 Superconducting Magnets of Mu2e- Michael Lamm</a:t>
            </a:r>
          </a:p>
          <a:p>
            <a:pPr lvl="1"/>
            <a:r>
              <a:rPr lang="en-US"/>
              <a:t>17:00 Mu2e Production Solenoid- Vadim Kashikhin</a:t>
            </a:r>
          </a:p>
          <a:p>
            <a:r>
              <a:rPr lang="en-US"/>
              <a:t>Tuesday</a:t>
            </a:r>
          </a:p>
          <a:p>
            <a:pPr lvl="1"/>
            <a:r>
              <a:rPr lang="en-US"/>
              <a:t>16:00 Radiation Studies for Mu2e Magnets- Vitaly Pronskikh</a:t>
            </a:r>
          </a:p>
          <a:p>
            <a:pPr lvl="1">
              <a:buNone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50116" y="5867415"/>
            <a:ext cx="749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Special Thanks to: R. Bernstein, J. Miller, D. Glenzinski, for some material used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619" y="712484"/>
            <a:ext cx="6029114" cy="262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402689" y="3700158"/>
            <a:ext cx="2795777" cy="265619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038547" y="88237"/>
            <a:ext cx="540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Heat and Radiation Shield Dimensions from Simulation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5793198" y="1941809"/>
            <a:ext cx="902679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69541" y="1787921"/>
            <a:ext cx="603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0.6 m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6365807" y="1941810"/>
            <a:ext cx="216223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99094" y="1787921"/>
            <a:ext cx="590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1.4 m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038547" y="3159377"/>
            <a:ext cx="4961795" cy="314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25920" y="2990100"/>
            <a:ext cx="501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4 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72505" y="5562019"/>
            <a:ext cx="2358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/>
              <a:t>See Vitaly Pronskikh’s talk</a:t>
            </a:r>
          </a:p>
          <a:p>
            <a:r>
              <a:rPr lang="en-US" sz="1600" b="1" i="1"/>
              <a:t>tomorrow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791" y="3700158"/>
            <a:ext cx="3818622" cy="16207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12619" y="1056860"/>
            <a:ext cx="76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25 kW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25920" y="3700158"/>
            <a:ext cx="66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8 kW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58689" y="2620768"/>
            <a:ext cx="388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05829" y="2620768"/>
            <a:ext cx="44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Cu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52800" y="5562019"/>
            <a:ext cx="38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86772" y="5965448"/>
            <a:ext cx="44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Cu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39184" y="3875900"/>
            <a:ext cx="86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Bronze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112879" y="5260473"/>
            <a:ext cx="1458250" cy="146100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 bwMode="auto">
          <a:xfrm>
            <a:off x="609600" y="39688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Some Early Comparisons to</a:t>
            </a:r>
            <a:r>
              <a:rPr kumimoji="0" lang="en-US" sz="3200" b="1" i="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MECO (2009)</a:t>
            </a:r>
          </a:p>
        </p:txBody>
      </p:sp>
      <p:graphicFrame>
        <p:nvGraphicFramePr>
          <p:cNvPr id="3" name="Object 1027"/>
          <p:cNvGraphicFramePr>
            <a:graphicFrameLocks noChangeAspect="1"/>
          </p:cNvGraphicFramePr>
          <p:nvPr/>
        </p:nvGraphicFramePr>
        <p:xfrm>
          <a:off x="763588" y="1296988"/>
          <a:ext cx="7310437" cy="4567237"/>
        </p:xfrm>
        <a:graphic>
          <a:graphicData uri="http://schemas.openxmlformats.org/presentationml/2006/ole">
            <p:oleObj spid="_x0000_s51202" name="Document" r:id="rId3" imgW="5626100" imgH="3060700" progId="Word.Document.8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8497" y="1296988"/>
            <a:ext cx="3435450" cy="149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084263" y="1181100"/>
          <a:ext cx="6975475" cy="4495800"/>
        </p:xfrm>
        <a:graphic>
          <a:graphicData uri="http://schemas.openxmlformats.org/presentationml/2006/ole">
            <p:oleObj spid="_x0000_s53250" name="Worksheet" r:id="rId3" imgW="6973824" imgH="4495800" progId="Excel.Sheet.8">
              <p:embed/>
            </p:oleObj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2325" y="357188"/>
            <a:ext cx="640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Study of Muon Yield vs Maximum Field in Production Solenoid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590799" y="293896"/>
            <a:ext cx="45212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Target </a:t>
            </a:r>
            <a:r>
              <a:rPr lang="en-US" sz="2400" b="1" dirty="0" err="1"/>
              <a:t>z</a:t>
            </a:r>
            <a:r>
              <a:rPr lang="en-US" sz="2400" b="1" dirty="0"/>
              <a:t> position Study (2009)</a:t>
            </a:r>
            <a:endParaRPr lang="en-US" sz="2400" dirty="0"/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1600200" y="1512133"/>
          <a:ext cx="6199438" cy="2783421"/>
        </p:xfrm>
        <a:graphic>
          <a:graphicData uri="http://schemas.openxmlformats.org/presentationml/2006/ole">
            <p:oleObj spid="_x0000_s78850" name="Worksheet" r:id="rId3" imgW="5373624" imgH="3557016" progId="Excel.Sheet.8">
              <p:embed/>
            </p:oleObj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99" y="4295554"/>
            <a:ext cx="4267200" cy="185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810000" y="3962400"/>
            <a:ext cx="5181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762000"/>
            <a:ext cx="70104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62000" y="1981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0 m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62000" y="914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1 m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239000" y="6172200"/>
            <a:ext cx="125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COMET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696200" y="152400"/>
            <a:ext cx="806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MECO</a:t>
            </a: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6400800" y="2667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477000" y="2743200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400</a:t>
            </a:r>
            <a:endParaRPr lang="en-US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2209800" y="16764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209800" y="20574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1400</a:t>
            </a: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2209800" y="7620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403725" y="479425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5200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0" y="3962400"/>
            <a:ext cx="39036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Joint Meeting in Berkeley  Jan 2009</a:t>
            </a:r>
          </a:p>
          <a:p>
            <a:r>
              <a:rPr lang="en-US"/>
              <a:t>with COMET group- direct comparisons</a:t>
            </a:r>
          </a:p>
          <a:p>
            <a:r>
              <a:rPr lang="en-US"/>
              <a:t>difficult due to differing physics models 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24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pic>
        <p:nvPicPr>
          <p:cNvPr id="18" name="Picture 1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5549" y="4885730"/>
            <a:ext cx="1778031" cy="147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7213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162800" y="1066800"/>
            <a:ext cx="152174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Sergei Striganov </a:t>
            </a:r>
          </a:p>
          <a:p>
            <a:r>
              <a:rPr lang="en-US" sz="1400" b="1">
                <a:solidFill>
                  <a:schemeClr val="accent2"/>
                </a:solidFill>
              </a:rPr>
              <a:t>improved </a:t>
            </a:r>
          </a:p>
          <a:p>
            <a:r>
              <a:rPr lang="en-US" sz="1400" b="1">
                <a:solidFill>
                  <a:schemeClr val="accent2"/>
                </a:solidFill>
              </a:rPr>
              <a:t>fit for Mu2e</a:t>
            </a:r>
          </a:p>
          <a:p>
            <a:r>
              <a:rPr lang="en-US" sz="1400" b="1">
                <a:solidFill>
                  <a:schemeClr val="accent2"/>
                </a:solidFill>
              </a:rPr>
              <a:t>2009, similar fits </a:t>
            </a:r>
          </a:p>
          <a:p>
            <a:r>
              <a:rPr lang="en-US" sz="1400" b="1">
                <a:solidFill>
                  <a:schemeClr val="accent2"/>
                </a:solidFill>
              </a:rPr>
              <a:t>by Bob Bernstein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7334183" y="2512360"/>
            <a:ext cx="1809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File of pions weighted </a:t>
            </a:r>
          </a:p>
          <a:p>
            <a:r>
              <a:rPr lang="en-US"/>
              <a:t>by HARP data used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990600" y="651009"/>
          <a:ext cx="7543800" cy="3048000"/>
        </p:xfrm>
        <a:graphic>
          <a:graphicData uri="http://schemas.openxmlformats.org/presentationml/2006/ole">
            <p:oleObj spid="_x0000_s46082" name="Worksheet" r:id="rId3" imgW="10780776" imgH="4495800" progId="Excel.Sheet.8">
              <p:embed/>
            </p:oleObj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066800" y="3699009"/>
          <a:ext cx="6705600" cy="2819400"/>
        </p:xfrm>
        <a:graphic>
          <a:graphicData uri="http://schemas.openxmlformats.org/presentationml/2006/ole">
            <p:oleObj spid="_x0000_s46083" name="Worksheet" r:id="rId4" imgW="6973824" imgH="4520184" progId="Excel.Sheet.8">
              <p:embed/>
            </p:oleObj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98525" y="254134"/>
            <a:ext cx="7234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Pion Production- what energies and angles are important?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32808" y="1295400"/>
            <a:ext cx="3716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~60% from 20-60 MeV kinetic energy </a:t>
            </a:r>
          </a:p>
          <a:p>
            <a:r>
              <a:rPr lang="en-US">
                <a:solidFill>
                  <a:schemeClr val="bg1"/>
                </a:solidFill>
              </a:rPr>
              <a:t>or p = 77- 143 MeV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787832" y="0"/>
          <a:ext cx="6096000" cy="2776538"/>
        </p:xfrm>
        <a:graphic>
          <a:graphicData uri="http://schemas.openxmlformats.org/presentationml/2006/ole">
            <p:oleObj spid="_x0000_s39938" name="Document" r:id="rId3" imgW="5486411" imgH="2776734" progId="Word.Document.8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156007" y="2438400"/>
          <a:ext cx="6727825" cy="4064000"/>
        </p:xfrm>
        <a:graphic>
          <a:graphicData uri="http://schemas.openxmlformats.org/presentationml/2006/ole">
            <p:oleObj spid="_x0000_s39939" name="Worksheet" r:id="rId4" imgW="10134600" imgH="6336792" progId="Excel.Sheet.8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6883832" y="3652656"/>
          <a:ext cx="2260168" cy="1686861"/>
        </p:xfrm>
        <a:graphic>
          <a:graphicData uri="http://schemas.openxmlformats.org/presentationml/2006/ole">
            <p:oleObj spid="_x0000_s39940" name="Document" r:id="rId5" imgW="5629656" imgH="1792224" progId="Word.Document.8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8436" y="398858"/>
            <a:ext cx="806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MECO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3247034" y="1419026"/>
            <a:ext cx="2040335" cy="2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883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/>
              <a:t>Optimize  target z position for Stopped muon yield for L= 4m Mu2e PS</a:t>
            </a:r>
            <a:endParaRPr lang="en-US" sz="2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678" y="3702609"/>
            <a:ext cx="4228879" cy="252195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rot="10800000" flipV="1">
            <a:off x="3689584" y="4942869"/>
            <a:ext cx="148331" cy="26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Up Arrow 17"/>
          <p:cNvSpPr/>
          <p:nvPr/>
        </p:nvSpPr>
        <p:spPr>
          <a:xfrm flipH="1">
            <a:off x="3792196" y="1552842"/>
            <a:ext cx="45719" cy="491347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4690" y="2030283"/>
            <a:ext cx="31021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With this target location</a:t>
            </a:r>
          </a:p>
          <a:p>
            <a:r>
              <a:rPr lang="en-US"/>
              <a:t> muon yield is down ~ 7%</a:t>
            </a:r>
          </a:p>
          <a:p>
            <a:r>
              <a:rPr lang="en-US"/>
              <a:t>with L=4 m vs L=5.2 m (MECO)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9362" y="3702609"/>
            <a:ext cx="26122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Some cost savings reducing L, but most important feature is</a:t>
            </a:r>
          </a:p>
          <a:p>
            <a:r>
              <a:rPr lang="en-US"/>
              <a:t>DPA requirements can be satisfied in region where proton beam exits PS- </a:t>
            </a:r>
          </a:p>
          <a:p>
            <a:r>
              <a:rPr lang="en-US"/>
              <a:t>see Vitaly’s talk tomorrow 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1941624" y="888830"/>
          <a:ext cx="3893066" cy="2813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Production Solenoid- Some Engineering Aspects – Heat Shield</a:t>
            </a:r>
          </a:p>
        </p:txBody>
      </p:sp>
      <p:pic>
        <p:nvPicPr>
          <p:cNvPr id="3" name="Picture 2" descr="D:\Current Jobs\Mu2e experiment\Mu2e model-02\renderings\05-03-11 Directors review pics\1 - PS-assembly-02-DR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1385"/>
            <a:ext cx="4567162" cy="325375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039" y="1741385"/>
            <a:ext cx="4650961" cy="316728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305" y="5050924"/>
            <a:ext cx="26224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25 kW version</a:t>
            </a:r>
          </a:p>
          <a:p>
            <a:r>
              <a:rPr lang="en-US"/>
              <a:t>Requires Tungsten </a:t>
            </a:r>
            <a:r>
              <a:rPr lang="en-US">
                <a:sym typeface="Wingdings"/>
              </a:rPr>
              <a:t> $$$</a:t>
            </a:r>
          </a:p>
          <a:p>
            <a:r>
              <a:rPr lang="en-US">
                <a:sym typeface="Wingdings"/>
              </a:rPr>
              <a:t>Heat Transfer  issues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25462" y="4908668"/>
            <a:ext cx="2306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8.3 kW current version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68" y="3687415"/>
            <a:ext cx="351732" cy="1307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Introduction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1079500"/>
            <a:ext cx="868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Mu2e experiment is a search for Charged Lepton Flavor Violation (CLFV) via the coherent conversion of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Symbol" charset="2"/>
                <a:cs typeface="Symbol" charset="2"/>
              </a:rPr>
              <a:t>m</a:t>
            </a:r>
            <a:r>
              <a:rPr kumimoji="0" lang="en-US" sz="2400" b="0" i="0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Symbol" charset="2"/>
                <a:cs typeface="Symbol" charset="2"/>
              </a:rPr>
              <a:t>-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N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e</a:t>
            </a:r>
            <a:r>
              <a:rPr kumimoji="0" lang="en-US" sz="2400" b="0" i="0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ymbol" charset="2"/>
                <a:cs typeface="Symbol" charset="2"/>
                <a:sym typeface="Wingdings" charset="2"/>
              </a:rPr>
              <a:t>-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N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 wide array of New Physics models CLFV processes occur at rates we can observe with next generation experiments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The proposed experiment uses current proton source at Fermilab with some modifications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Target sensitivity has great discovery potential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4591050"/>
            <a:ext cx="6045348" cy="59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0" y="5432623"/>
            <a:ext cx="6045348" cy="74255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E48BA04-8F2F-4A59-9BF4-43D8834E661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4" name="Picture 2" descr="D:\Current Jobs\Mu2e experiment\Mu2e model-06\renderings\1 - shield-06-exp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767364"/>
            <a:ext cx="6947494" cy="36801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" y="810244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Exploded view showing radiation labyrinths and all parts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28700" y="5600184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Bolt-on rails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14600" y="4536301"/>
            <a:ext cx="571500" cy="1213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2514600" y="5142984"/>
            <a:ext cx="2171700" cy="641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4600" y="176736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13.6 tons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6177" y="203627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12.4 tons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263260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13.2 tons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300193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6.6 tons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1371600" y="578485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L. Bartoszek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Eurostile" pitchFamily="34" charset="0"/>
                <a:ea typeface="+mn-ea"/>
                <a:cs typeface="+mn-cs"/>
              </a:rPr>
              <a:t>BARTOSZEK ENGINEERING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1500" y="163913"/>
            <a:ext cx="628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Mu2e All-Bronze Heat and Radiation Shield Design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5605" y="5447561"/>
            <a:ext cx="144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/>
              </a:rPr>
              <a:t>46 tons total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Status of Heat Shield Engineering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42381"/>
            <a:ext cx="8229600" cy="4298949"/>
          </a:xfrm>
        </p:spPr>
        <p:txBody>
          <a:bodyPr>
            <a:normAutofit/>
          </a:bodyPr>
          <a:lstStyle/>
          <a:p>
            <a:r>
              <a:rPr lang="en-US"/>
              <a:t>We have to build drawings on all-bronze 8.3 kW</a:t>
            </a:r>
          </a:p>
          <a:p>
            <a:r>
              <a:rPr lang="en-US"/>
              <a:t>3 cost estimates, very consistent, significant savings in 8.3 kW version over 25 kW version which uses tungsten</a:t>
            </a:r>
          </a:p>
          <a:p>
            <a:r>
              <a:rPr lang="en-US"/>
              <a:t>Thermal analysis in progress, not expected to be a problem</a:t>
            </a:r>
          </a:p>
          <a:p>
            <a:r>
              <a:rPr lang="en-US"/>
              <a:t>Need to explore other materials (Copper, Copper/Nickel)</a:t>
            </a:r>
          </a:p>
          <a:p>
            <a:r>
              <a:rPr lang="en-US"/>
              <a:t>Continue simulations to optimize design </a:t>
            </a:r>
          </a:p>
          <a:p>
            <a:pPr>
              <a:buNone/>
            </a:pPr>
            <a:r>
              <a:rPr lang="en-US"/>
              <a:t>	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 Slides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32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470" y="-51353"/>
            <a:ext cx="9212470" cy="69093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62458" cy="649684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084" y="1462207"/>
            <a:ext cx="3427871" cy="238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084" y="3798332"/>
            <a:ext cx="3455369" cy="244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0955" y="3798332"/>
            <a:ext cx="3402758" cy="244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4203" y="1277541"/>
            <a:ext cx="2385112" cy="240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Electron Flash and Middle-Collimator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02738" y="1417638"/>
            <a:ext cx="129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 particles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2738" y="3684669"/>
            <a:ext cx="170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negative </a:t>
            </a:r>
            <a:r>
              <a:rPr lang="en-US" dirty="0" err="1" smtClean="0">
                <a:solidFill>
                  <a:schemeClr val="bg1"/>
                </a:solidFill>
              </a:rPr>
              <a:t>muons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63100" y="368466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electrons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62319" y="5465704"/>
            <a:ext cx="3869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e/</a:t>
            </a:r>
            <a:r>
              <a:rPr lang="en-US" dirty="0" err="1" smtClean="0">
                <a:solidFill>
                  <a:schemeClr val="bg1"/>
                </a:solidFill>
                <a:latin typeface="Symbol"/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 ~20 -&gt; 1  &amp; stopped </a:t>
            </a:r>
            <a:r>
              <a:rPr lang="en-US" dirty="0" err="1" smtClean="0">
                <a:solidFill>
                  <a:schemeClr val="bg1"/>
                </a:solidFill>
                <a:latin typeface="Symbol"/>
              </a:rPr>
              <a:t>m</a:t>
            </a:r>
            <a:r>
              <a:rPr lang="en-US" dirty="0" smtClean="0">
                <a:solidFill>
                  <a:schemeClr val="bg1"/>
                </a:solidFill>
                <a:latin typeface="Symbol"/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reduced 20%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35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94286" y="456257"/>
            <a:ext cx="6156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err="1"/>
              <a:t>e</a:t>
            </a:r>
            <a:r>
              <a:rPr lang="en-US" sz="2800" baseline="30000" dirty="0"/>
              <a:t>- </a:t>
            </a:r>
            <a:r>
              <a:rPr lang="en-US" sz="2800" dirty="0"/>
              <a:t>/</a:t>
            </a:r>
            <a:r>
              <a:rPr lang="en-US" sz="2800" dirty="0" err="1">
                <a:sym typeface="Symbol" charset="2"/>
              </a:rPr>
              <a:t></a:t>
            </a:r>
            <a:r>
              <a:rPr lang="en-US" sz="2800" dirty="0">
                <a:sym typeface="Symbol" charset="2"/>
              </a:rPr>
              <a:t> </a:t>
            </a:r>
            <a:r>
              <a:rPr lang="en-US" sz="2800" baseline="30000" dirty="0"/>
              <a:t>- </a:t>
            </a:r>
            <a:r>
              <a:rPr lang="en-US" sz="2800" dirty="0"/>
              <a:t>flux entering the Detector Solenoid</a:t>
            </a:r>
            <a:endParaRPr lang="en-US" sz="2800" baseline="30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98" y="1284168"/>
            <a:ext cx="7166049" cy="4852685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888952" y="1854140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baseline="30000">
                <a:solidFill>
                  <a:schemeClr val="tx2">
                    <a:lumMod val="50000"/>
                  </a:schemeClr>
                </a:solidFill>
              </a:rPr>
              <a:t>-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611371" y="2892458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  <a:sym typeface="Symbol" charset="2"/>
              </a:rPr>
              <a:t> </a:t>
            </a:r>
            <a:r>
              <a:rPr lang="en-US" baseline="30000">
                <a:solidFill>
                  <a:schemeClr val="accent3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831699" y="5770141"/>
            <a:ext cx="209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Momentum (</a:t>
            </a:r>
            <a:r>
              <a:rPr lang="en-US" sz="1800" dirty="0" err="1">
                <a:solidFill>
                  <a:schemeClr val="bg1"/>
                </a:solidFill>
              </a:rPr>
              <a:t>MeV/c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36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84626" y="642610"/>
            <a:ext cx="6748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Time distribution entering Detector Solenoid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06" y="1348569"/>
            <a:ext cx="7431968" cy="5036356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19425" y="2595796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accent3"/>
                </a:solidFill>
                <a:sym typeface="Symbol" charset="2"/>
              </a:rPr>
              <a:t></a:t>
            </a:r>
            <a:r>
              <a:rPr lang="en-US" dirty="0">
                <a:solidFill>
                  <a:schemeClr val="accent3"/>
                </a:solidFill>
                <a:sym typeface="Symbol" charset="2"/>
              </a:rPr>
              <a:t> </a:t>
            </a:r>
            <a:r>
              <a:rPr lang="en-US" baseline="30000" dirty="0">
                <a:solidFill>
                  <a:schemeClr val="accent3"/>
                </a:solidFill>
              </a:rPr>
              <a:t>-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90800" y="1909764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e</a:t>
            </a:r>
            <a:r>
              <a:rPr lang="en-US" baseline="30000">
                <a:solidFill>
                  <a:schemeClr val="bg2"/>
                </a:solidFill>
              </a:rPr>
              <a:t>-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46275" y="6015593"/>
            <a:ext cx="1377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Time (ns)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37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38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5/3/11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9D449-A00F-2E44-A24E-CC44CD0251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76400" y="461963"/>
            <a:ext cx="762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Time vs p  - negative muons reaching stopping target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16764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MECO PS</a:t>
            </a:r>
            <a:endParaRPr lang="en-US" sz="24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" y="4572000"/>
            <a:ext cx="1408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Mu2e </a:t>
            </a:r>
            <a:r>
              <a:rPr lang="en-US" sz="2400" dirty="0">
                <a:solidFill>
                  <a:srgbClr val="0000FF"/>
                </a:solidFill>
              </a:rPr>
              <a:t>PS 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8150" y="1392733"/>
            <a:ext cx="6146800" cy="264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036850"/>
            <a:ext cx="6178550" cy="231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67000"/>
            <a:ext cx="9144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959350"/>
            <a:ext cx="54610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228600"/>
            <a:ext cx="14224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 flipH="1" flipV="1">
            <a:off x="1371600" y="5486400"/>
            <a:ext cx="2286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343400" y="1600200"/>
            <a:ext cx="36613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/>
              <a:t>p</a:t>
            </a:r>
            <a:r>
              <a:rPr lang="en-US" sz="1800" baseline="-25000">
                <a:latin typeface="Symbol" charset="2"/>
              </a:rPr>
              <a:t>p</a:t>
            </a:r>
            <a:r>
              <a:rPr lang="en-US" sz="1800"/>
              <a:t>=54 MeV scatters to ~0 pitch angle</a:t>
            </a:r>
          </a:p>
          <a:p>
            <a:r>
              <a:rPr lang="en-US" sz="1800"/>
              <a:t>in pbar window</a:t>
            </a:r>
            <a:r>
              <a:rPr lang="en-US" sz="1800">
                <a:solidFill>
                  <a:schemeClr val="bg1"/>
                </a:solidFill>
              </a:rPr>
              <a:t>pbar window</a:t>
            </a:r>
            <a:endParaRPr lang="en-US" sz="2400">
              <a:latin typeface="Symbol" charset="2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43000" y="0"/>
            <a:ext cx="2347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/>
              <a:t>TS with  gradient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143000" y="2819400"/>
            <a:ext cx="27773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/>
              <a:t>TS without  gradient</a:t>
            </a:r>
          </a:p>
          <a:p>
            <a:endParaRPr lang="en-US" sz="240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098925" y="40989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429000" y="4191000"/>
            <a:ext cx="1507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/>
              <a:t>t= ~900 ns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676400" y="1524000"/>
            <a:ext cx="1497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/>
              <a:t>t= ~200 ns</a:t>
            </a:r>
          </a:p>
          <a:p>
            <a:endParaRPr lang="en-US" sz="2400"/>
          </a:p>
        </p:txBody>
      </p:sp>
      <p:sp>
        <p:nvSpPr>
          <p:cNvPr id="15" name="Curved Left Arrow 14"/>
          <p:cNvSpPr>
            <a:spLocks noChangeArrowheads="1"/>
          </p:cNvSpPr>
          <p:nvPr/>
        </p:nvSpPr>
        <p:spPr bwMode="auto">
          <a:xfrm rot="20772803">
            <a:off x="4791075" y="3554413"/>
            <a:ext cx="565150" cy="1268412"/>
          </a:xfrm>
          <a:prstGeom prst="curvedLeftArrow">
            <a:avLst>
              <a:gd name="adj1" fmla="val 24958"/>
              <a:gd name="adj2" fmla="val 49917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39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303" cy="64881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/>
          <p:cNvSpPr txBox="1">
            <a:spLocks/>
          </p:cNvSpPr>
          <p:nvPr/>
        </p:nvSpPr>
        <p:spPr>
          <a:xfrm>
            <a:off x="1196460" y="0"/>
            <a:ext cx="639161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Study of the Production Solenoid Gradient vs Muon Yield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26" y="1301537"/>
            <a:ext cx="4257168" cy="3166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062" y="1301538"/>
            <a:ext cx="4346630" cy="3166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26" y="4468244"/>
            <a:ext cx="4094251" cy="1897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364" y="4468244"/>
            <a:ext cx="3923669" cy="18409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10728" y="4468244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normal time </a:t>
            </a:r>
          </a:p>
          <a:p>
            <a:r>
              <a:rPr lang="en-US" sz="1400">
                <a:solidFill>
                  <a:schemeClr val="bg1"/>
                </a:solidFill>
              </a:rPr>
              <a:t>distribution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77349" y="4468244"/>
            <a:ext cx="158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positive gradient </a:t>
            </a:r>
          </a:p>
          <a:p>
            <a:r>
              <a:rPr lang="en-US" sz="1400">
                <a:solidFill>
                  <a:schemeClr val="bg1"/>
                </a:solidFill>
              </a:rPr>
              <a:t>leads to long times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40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74" y="292102"/>
            <a:ext cx="7948855" cy="579449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42" y="138896"/>
            <a:ext cx="8536565" cy="55260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92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0" y="1168400"/>
            <a:ext cx="3302000" cy="2908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 txBox="1">
            <a:spLocks noGrp="1"/>
          </p:cNvSpPr>
          <p:nvPr/>
        </p:nvSpPr>
        <p:spPr bwMode="auto">
          <a:xfrm>
            <a:off x="7696200" y="64770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 eaLnBrk="1" hangingPunct="1"/>
            <a:endParaRPr lang="en-US">
              <a:latin typeface="Comic Sans MS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90600" y="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32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Beam Intensity and Pulsed Proton Beam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685800"/>
            <a:ext cx="7391400" cy="2513508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marL="0" lvl="1" eaLnBrk="1" hangingPunct="1">
              <a:buFont typeface="Arial" charset="0"/>
              <a:buChar char="•"/>
            </a:pPr>
            <a:r>
              <a:rPr lang="en-US" sz="2000">
                <a:latin typeface="Times New Roman" charset="0"/>
              </a:rPr>
              <a:t> Deliver high flux</a:t>
            </a:r>
            <a:r>
              <a:rPr lang="en-US" sz="2000">
                <a:latin typeface="Georgia" charset="0"/>
              </a:rPr>
              <a:t> </a:t>
            </a:r>
            <a:r>
              <a:rPr lang="en-US" sz="2000">
                <a:latin typeface="Symbol" charset="2"/>
              </a:rPr>
              <a:t>m</a:t>
            </a:r>
            <a:r>
              <a:rPr lang="en-US" sz="2000" baseline="30000">
                <a:latin typeface="Symbol" charset="2"/>
              </a:rPr>
              <a:t>-</a:t>
            </a:r>
            <a:r>
              <a:rPr lang="en-US" sz="2000">
                <a:latin typeface="Georgia" charset="0"/>
              </a:rPr>
              <a:t> </a:t>
            </a:r>
            <a:r>
              <a:rPr lang="en-US" sz="2000">
                <a:latin typeface="Times New Roman" charset="0"/>
              </a:rPr>
              <a:t>beam to stopping  target</a:t>
            </a:r>
            <a:r>
              <a:rPr lang="en-US" sz="2000">
                <a:solidFill>
                  <a:srgbClr val="0033CC"/>
                </a:solidFill>
                <a:latin typeface="Georgia" charset="0"/>
              </a:rPr>
              <a:t> </a:t>
            </a:r>
            <a:endParaRPr lang="en-US" sz="2000">
              <a:solidFill>
                <a:srgbClr val="0033CC"/>
              </a:solidFill>
              <a:latin typeface="Times New Roman" charset="0"/>
            </a:endParaRPr>
          </a:p>
          <a:p>
            <a:pPr marL="457200" lvl="2" eaLnBrk="1" hangingPunct="1">
              <a:buFont typeface="Arial" charset="0"/>
              <a:buChar char="•"/>
            </a:pPr>
            <a:r>
              <a:rPr lang="en-US" sz="2000">
                <a:latin typeface="Times New Roman" charset="0"/>
              </a:rPr>
              <a:t> proton flux ~6 x 10</a:t>
            </a:r>
            <a:r>
              <a:rPr lang="en-US" sz="2000" baseline="30000">
                <a:latin typeface="Times New Roman" charset="0"/>
              </a:rPr>
              <a:t>12</a:t>
            </a:r>
            <a:r>
              <a:rPr lang="en-US" sz="2000">
                <a:latin typeface="Times New Roman" charset="0"/>
              </a:rPr>
              <a:t> /sec at 8 GeV (8 kW)</a:t>
            </a:r>
          </a:p>
          <a:p>
            <a:pPr marL="457200" lvl="2" eaLnBrk="1" hangingPunct="1">
              <a:buFont typeface="Arial" charset="0"/>
              <a:buChar char="•"/>
            </a:pPr>
            <a:r>
              <a:rPr lang="en-US" sz="2000">
                <a:latin typeface="Times New Roman" charset="0"/>
              </a:rPr>
              <a:t>~2 x 10</a:t>
            </a:r>
            <a:r>
              <a:rPr lang="en-US" sz="2000" baseline="30000">
                <a:latin typeface="Times New Roman" charset="0"/>
              </a:rPr>
              <a:t>10 </a:t>
            </a:r>
            <a:r>
              <a:rPr lang="en-US" sz="2000">
                <a:latin typeface="Times New Roman" charset="0"/>
              </a:rPr>
              <a:t>Hz </a:t>
            </a:r>
            <a:r>
              <a:rPr lang="en-US" sz="2000">
                <a:latin typeface="Symbol" charset="2"/>
              </a:rPr>
              <a:t>m</a:t>
            </a:r>
            <a:r>
              <a:rPr lang="en-US" sz="2000" baseline="30000">
                <a:latin typeface="Symbol" charset="2"/>
              </a:rPr>
              <a:t>-</a:t>
            </a:r>
            <a:r>
              <a:rPr lang="en-US" sz="2000">
                <a:latin typeface="Georgia" charset="0"/>
              </a:rPr>
              <a:t> </a:t>
            </a:r>
            <a:r>
              <a:rPr lang="en-US" sz="2000">
                <a:latin typeface="Times New Roman" charset="0"/>
              </a:rPr>
              <a:t>, 10</a:t>
            </a:r>
            <a:r>
              <a:rPr lang="en-US" sz="2000" baseline="30000">
                <a:latin typeface="Times New Roman" charset="0"/>
              </a:rPr>
              <a:t>18</a:t>
            </a:r>
            <a:r>
              <a:rPr lang="en-US" sz="2000">
                <a:latin typeface="Times New Roman" charset="0"/>
              </a:rPr>
              <a:t> total, 4 conversion </a:t>
            </a:r>
            <a:r>
              <a:rPr lang="en-US" sz="2000">
                <a:latin typeface="Georgia" charset="0"/>
              </a:rPr>
              <a:t>e</a:t>
            </a:r>
            <a:r>
              <a:rPr lang="en-US" sz="2000" baseline="30000">
                <a:latin typeface="Symbol" charset="2"/>
              </a:rPr>
              <a:t>-</a:t>
            </a:r>
            <a:r>
              <a:rPr lang="en-US" sz="2000">
                <a:latin typeface="Georgia" charset="0"/>
              </a:rPr>
              <a:t> at R</a:t>
            </a:r>
            <a:r>
              <a:rPr lang="en-US" sz="2000" baseline="-25000">
                <a:latin typeface="Symbol" charset="2"/>
              </a:rPr>
              <a:t>m</a:t>
            </a:r>
            <a:r>
              <a:rPr lang="en-US" sz="2000" baseline="-25000">
                <a:latin typeface="Georgia" charset="0"/>
              </a:rPr>
              <a:t>e</a:t>
            </a:r>
            <a:r>
              <a:rPr lang="en-US" sz="2000">
                <a:latin typeface="Georgia" charset="0"/>
              </a:rPr>
              <a:t>~10</a:t>
            </a:r>
            <a:r>
              <a:rPr lang="en-US" sz="2000" baseline="30000">
                <a:latin typeface="Georgia" charset="0"/>
              </a:rPr>
              <a:t>-16</a:t>
            </a:r>
          </a:p>
          <a:p>
            <a:pPr marL="457200" lvl="2" eaLnBrk="1" hangingPunct="1">
              <a:buFont typeface="Arial" charset="0"/>
              <a:buChar char="•"/>
            </a:pPr>
            <a:r>
              <a:rPr lang="en-US" sz="2000">
                <a:latin typeface="Georgia" charset="0"/>
              </a:rPr>
              <a:t>10</a:t>
            </a:r>
            <a:r>
              <a:rPr lang="en-US" sz="2000" baseline="30000">
                <a:latin typeface="Georgia" charset="0"/>
              </a:rPr>
              <a:t>3</a:t>
            </a:r>
            <a:r>
              <a:rPr lang="en-US" sz="2000">
                <a:latin typeface="Georgia" charset="0"/>
              </a:rPr>
              <a:t> more muons than SINDRUM II previous best limt</a:t>
            </a:r>
          </a:p>
          <a:p>
            <a:pPr marL="457200" lvl="2" eaLnBrk="1" hangingPunct="1">
              <a:buFont typeface="Arial" charset="0"/>
              <a:buChar char="•"/>
            </a:pPr>
            <a:endParaRPr lang="en-US" sz="2000" baseline="30000">
              <a:latin typeface="Georgia" charset="0"/>
            </a:endParaRPr>
          </a:p>
          <a:p>
            <a:pPr marL="0" lvl="1" eaLnBrk="1" hangingPunct="1">
              <a:buFont typeface="Arial" charset="0"/>
              <a:buChar char="•"/>
            </a:pPr>
            <a:r>
              <a:rPr lang="en-US" sz="2400">
                <a:latin typeface="Times New Roman" charset="0"/>
              </a:rPr>
              <a:t> </a:t>
            </a:r>
            <a:r>
              <a:rPr lang="en-US" sz="2000">
                <a:latin typeface="Times New Roman" charset="0"/>
              </a:rPr>
              <a:t>Pulsed Proton beam – Wait 670 ns to reduce prompt background, extinction = 10</a:t>
            </a:r>
            <a:r>
              <a:rPr lang="en-US" sz="2000" baseline="30000">
                <a:latin typeface="Times New Roman" charset="0"/>
              </a:rPr>
              <a:t>-10 </a:t>
            </a:r>
            <a:r>
              <a:rPr lang="en-US" sz="2000">
                <a:latin typeface="Times New Roman" charset="0"/>
              </a:rPr>
              <a:t>using  Debuncher Ring and oscillating (AC) dipole sweeper in external proton beamline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278687" y="3186113"/>
            <a:ext cx="1484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Symbol" charset="2"/>
                <a:sym typeface="Symbol" charset="2"/>
              </a:rPr>
              <a:t></a:t>
            </a:r>
            <a:r>
              <a:rPr lang="en-US" sz="1800" baseline="-25000">
                <a:latin typeface="Symbol" charset="2"/>
                <a:sym typeface="Symbol" charset="2"/>
              </a:rPr>
              <a:t>m</a:t>
            </a:r>
            <a:r>
              <a:rPr lang="en-US" sz="1800">
                <a:latin typeface="Symbol" charset="2"/>
                <a:sym typeface="Symbol" charset="2"/>
              </a:rPr>
              <a:t>(</a:t>
            </a:r>
            <a:r>
              <a:rPr lang="en-US" sz="1800">
                <a:sym typeface="Symbol" charset="2"/>
              </a:rPr>
              <a:t>Al)=864 ns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143" y="3362100"/>
            <a:ext cx="5752113" cy="299425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804" y="1744184"/>
            <a:ext cx="6431868" cy="4179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9092" y="407163"/>
            <a:ext cx="5789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Pulsed Beam and </a:t>
            </a:r>
            <a:r>
              <a:rPr lang="en-US" sz="2000" b="1" dirty="0" err="1" smtClean="0"/>
              <a:t>Radiative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Pion</a:t>
            </a:r>
            <a:r>
              <a:rPr lang="en-US" sz="2000" b="1" dirty="0" smtClean="0"/>
              <a:t> Capture Background 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183" y="807273"/>
            <a:ext cx="2019450" cy="274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5400000" flipH="1" flipV="1">
            <a:off x="3185295" y="3800193"/>
            <a:ext cx="3384600" cy="159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76800" y="3281828"/>
            <a:ext cx="144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Wait ~ 700 ns</a:t>
            </a:r>
          </a:p>
        </p:txBody>
      </p:sp>
      <p:sp>
        <p:nvSpPr>
          <p:cNvPr id="13" name="Up-Down Arrow 12"/>
          <p:cNvSpPr/>
          <p:nvPr/>
        </p:nvSpPr>
        <p:spPr>
          <a:xfrm>
            <a:off x="2317576" y="2215698"/>
            <a:ext cx="92703" cy="1585290"/>
          </a:xfrm>
          <a:prstGeom prst="upDownArrow">
            <a:avLst/>
          </a:prstGeom>
          <a:solidFill>
            <a:srgbClr val="FF0000"/>
          </a:solidFill>
          <a:ln w="952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3497" y="328182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reduced 10</a:t>
            </a:r>
            <a:r>
              <a:rPr lang="en-US" baseline="300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80682" y="5553990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time (ns)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152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  <a:buClrTx/>
              <a:buSzTx/>
            </a:pPr>
            <a:r>
              <a:rPr lang="en-US" sz="2800">
                <a:ea typeface="Arial" charset="0"/>
                <a:cs typeface="Arial" charset="0"/>
              </a:rPr>
              <a:t>Protons from 8 GeV Booster to Mu2e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24358" y="1514593"/>
            <a:ext cx="122859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/>
              <a:t>New beamline </a:t>
            </a:r>
          </a:p>
          <a:p>
            <a:pPr>
              <a:defRPr/>
            </a:pPr>
            <a:r>
              <a:rPr lang="en-US" sz="1200" b="1" dirty="0"/>
              <a:t>shared by Mu2e </a:t>
            </a:r>
          </a:p>
          <a:p>
            <a:pPr>
              <a:defRPr/>
            </a:pPr>
            <a:r>
              <a:rPr lang="en-US" sz="1200" b="1" dirty="0"/>
              <a:t>and g-2</a:t>
            </a:r>
          </a:p>
          <a:p>
            <a:pPr>
              <a:defRPr/>
            </a:pPr>
            <a:endParaRPr lang="en-US" sz="1200" b="1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8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Coleman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109" y="857552"/>
            <a:ext cx="4291188" cy="493682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713392" y="5426446"/>
            <a:ext cx="10129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Steve Werkema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en-US" sz="1200" smtClean="0"/>
              <a:t>R. Coleman</a:t>
            </a:r>
            <a:endParaRPr lang="en-US" sz="1200"/>
          </a:p>
        </p:txBody>
      </p:sp>
      <p:sp>
        <p:nvSpPr>
          <p:cNvPr id="5" name="TextBox 4"/>
          <p:cNvSpPr txBox="1"/>
          <p:nvPr/>
        </p:nvSpPr>
        <p:spPr>
          <a:xfrm>
            <a:off x="938062" y="196850"/>
            <a:ext cx="6776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Muon Campus for Mu2e and g-2 with Cryo Plant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6" name="Picture 5" descr="MuonCampusRendering_12-20-11.jpg"/>
          <p:cNvPicPr>
            <a:picLocks noChangeAspect="1"/>
          </p:cNvPicPr>
          <p:nvPr/>
        </p:nvPicPr>
        <p:blipFill>
          <a:blip r:embed="rId2"/>
          <a:srcRect l="15833" t="25664" r="34166" b="34630"/>
          <a:stretch>
            <a:fillRect/>
          </a:stretch>
        </p:blipFill>
        <p:spPr>
          <a:xfrm>
            <a:off x="381000" y="1893455"/>
            <a:ext cx="6400800" cy="330708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 bwMode="auto">
          <a:xfrm>
            <a:off x="1281361" y="3778670"/>
            <a:ext cx="2848741" cy="594980"/>
          </a:xfrm>
          <a:custGeom>
            <a:avLst/>
            <a:gdLst>
              <a:gd name="connsiteX0" fmla="*/ 0 w 2848741"/>
              <a:gd name="connsiteY0" fmla="*/ 594980 h 594980"/>
              <a:gd name="connsiteX1" fmla="*/ 80085 w 2848741"/>
              <a:gd name="connsiteY1" fmla="*/ 354699 h 594980"/>
              <a:gd name="connsiteX2" fmla="*/ 2116535 w 2848741"/>
              <a:gd name="connsiteY2" fmla="*/ 274606 h 594980"/>
              <a:gd name="connsiteX3" fmla="*/ 2848741 w 2848741"/>
              <a:gd name="connsiteY3" fmla="*/ 240280 h 594980"/>
              <a:gd name="connsiteX4" fmla="*/ 2791537 w 2848741"/>
              <a:gd name="connsiteY4" fmla="*/ 0 h 594980"/>
              <a:gd name="connsiteX5" fmla="*/ 2791537 w 2848741"/>
              <a:gd name="connsiteY5" fmla="*/ 0 h 59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8741" h="594980">
                <a:moveTo>
                  <a:pt x="0" y="594980"/>
                </a:moveTo>
                <a:lnTo>
                  <a:pt x="80085" y="354699"/>
                </a:lnTo>
                <a:lnTo>
                  <a:pt x="2116535" y="274606"/>
                </a:lnTo>
                <a:lnTo>
                  <a:pt x="2848741" y="240280"/>
                </a:lnTo>
                <a:lnTo>
                  <a:pt x="2791537" y="0"/>
                </a:lnTo>
                <a:lnTo>
                  <a:pt x="2791537" y="0"/>
                </a:lnTo>
              </a:path>
            </a:pathLst>
          </a:custGeom>
          <a:noFill/>
          <a:ln w="38100" cap="flat" cmpd="sng" algn="ctr">
            <a:solidFill>
              <a:srgbClr val="FA0F0F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805105" y="2165359"/>
            <a:ext cx="1176487" cy="858144"/>
          </a:xfrm>
          <a:custGeom>
            <a:avLst/>
            <a:gdLst>
              <a:gd name="connsiteX0" fmla="*/ 0 w 1176487"/>
              <a:gd name="connsiteY0" fmla="*/ 0 h 858144"/>
              <a:gd name="connsiteX1" fmla="*/ 1018224 w 1176487"/>
              <a:gd name="connsiteY1" fmla="*/ 446235 h 858144"/>
              <a:gd name="connsiteX2" fmla="*/ 949580 w 1176487"/>
              <a:gd name="connsiteY2" fmla="*/ 858144 h 85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6487" h="858144">
                <a:moveTo>
                  <a:pt x="0" y="0"/>
                </a:moveTo>
                <a:cubicBezTo>
                  <a:pt x="429980" y="151605"/>
                  <a:pt x="859961" y="303211"/>
                  <a:pt x="1018224" y="446235"/>
                </a:cubicBezTo>
                <a:cubicBezTo>
                  <a:pt x="1176487" y="589259"/>
                  <a:pt x="949580" y="858144"/>
                  <a:pt x="949580" y="858144"/>
                </a:cubicBez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443658" y="2960255"/>
            <a:ext cx="2347542" cy="1293255"/>
          </a:xfrm>
          <a:custGeom>
            <a:avLst/>
            <a:gdLst>
              <a:gd name="connsiteX0" fmla="*/ 2299586 w 2299586"/>
              <a:gd name="connsiteY0" fmla="*/ 0 h 1241449"/>
              <a:gd name="connsiteX1" fmla="*/ 1350006 w 2299586"/>
              <a:gd name="connsiteY1" fmla="*/ 1064099 h 1241449"/>
              <a:gd name="connsiteX2" fmla="*/ 0 w 2299586"/>
              <a:gd name="connsiteY2" fmla="*/ 1064099 h 124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9586" h="1241449">
                <a:moveTo>
                  <a:pt x="2299586" y="0"/>
                </a:moveTo>
                <a:cubicBezTo>
                  <a:pt x="2016428" y="443374"/>
                  <a:pt x="1733270" y="886749"/>
                  <a:pt x="1350006" y="1064099"/>
                </a:cubicBezTo>
                <a:cubicBezTo>
                  <a:pt x="966742" y="1241449"/>
                  <a:pt x="0" y="1064099"/>
                  <a:pt x="0" y="1064099"/>
                </a:cubicBez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10800000">
            <a:off x="4724400" y="2045855"/>
            <a:ext cx="2438400" cy="2286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0800000">
            <a:off x="5562600" y="3417460"/>
            <a:ext cx="1371600" cy="16394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6200000" flipV="1">
            <a:off x="3238501" y="4293754"/>
            <a:ext cx="1447800" cy="121920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1714502" y="4598557"/>
            <a:ext cx="1523999" cy="53339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193970" y="1969655"/>
            <a:ext cx="17932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  <a:spcBef>
                <a:spcPts val="0"/>
              </a:spcBef>
            </a:pPr>
            <a:r>
              <a:rPr lang="en-US" sz="1800" dirty="0" smtClean="0">
                <a:latin typeface="+mn-lt"/>
              </a:rPr>
              <a:t>Compressed He </a:t>
            </a:r>
          </a:p>
          <a:p>
            <a:pPr algn="ctr">
              <a:lnSpc>
                <a:spcPts val="2200"/>
              </a:lnSpc>
              <a:spcBef>
                <a:spcPts val="0"/>
              </a:spcBef>
            </a:pPr>
            <a:r>
              <a:rPr lang="en-US" sz="1800" dirty="0" smtClean="0">
                <a:latin typeface="+mn-lt"/>
              </a:rPr>
              <a:t>from existing </a:t>
            </a:r>
            <a:r>
              <a:rPr lang="en-US" sz="1800" dirty="0" err="1" smtClean="0">
                <a:latin typeface="+mn-lt"/>
              </a:rPr>
              <a:t>TeV</a:t>
            </a:r>
            <a:endParaRPr lang="en-US" sz="1800" dirty="0" smtClean="0">
              <a:latin typeface="+mn-lt"/>
            </a:endParaRPr>
          </a:p>
          <a:p>
            <a:pPr algn="ctr">
              <a:lnSpc>
                <a:spcPts val="2200"/>
              </a:lnSpc>
              <a:spcBef>
                <a:spcPts val="0"/>
              </a:spcBef>
            </a:pPr>
            <a:r>
              <a:rPr lang="en-US" sz="1800" dirty="0" smtClean="0">
                <a:latin typeface="+mn-lt"/>
              </a:rPr>
              <a:t>compressors</a:t>
            </a:r>
            <a:endParaRPr lang="en-US" sz="18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7102" y="5322455"/>
            <a:ext cx="2331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  <a:spcBef>
                <a:spcPts val="0"/>
              </a:spcBef>
            </a:pPr>
            <a:r>
              <a:rPr lang="en-US" sz="1800" dirty="0" smtClean="0">
                <a:latin typeface="+mn-lt"/>
              </a:rPr>
              <a:t>Three </a:t>
            </a:r>
            <a:r>
              <a:rPr lang="en-US" sz="1800" dirty="0" err="1" smtClean="0">
                <a:latin typeface="+mn-lt"/>
              </a:rPr>
              <a:t>TeV</a:t>
            </a:r>
            <a:r>
              <a:rPr lang="en-US" sz="1800" dirty="0" smtClean="0">
                <a:latin typeface="+mn-lt"/>
              </a:rPr>
              <a:t> refrigerators</a:t>
            </a:r>
          </a:p>
          <a:p>
            <a:pPr algn="ctr">
              <a:lnSpc>
                <a:spcPts val="2200"/>
              </a:lnSpc>
              <a:spcBef>
                <a:spcPts val="0"/>
              </a:spcBef>
            </a:pPr>
            <a:r>
              <a:rPr lang="en-US" sz="1800" dirty="0" smtClean="0">
                <a:latin typeface="+mn-lt"/>
              </a:rPr>
              <a:t>installed in MC-1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8629" y="5322455"/>
            <a:ext cx="1600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  <a:spcBef>
                <a:spcPts val="0"/>
              </a:spcBef>
            </a:pPr>
            <a:r>
              <a:rPr lang="en-US" sz="1800" dirty="0" smtClean="0">
                <a:latin typeface="+mn-lt"/>
              </a:rPr>
              <a:t>Cold He lines </a:t>
            </a:r>
          </a:p>
          <a:p>
            <a:pPr algn="ctr">
              <a:lnSpc>
                <a:spcPts val="2200"/>
              </a:lnSpc>
              <a:spcBef>
                <a:spcPts val="0"/>
              </a:spcBef>
            </a:pPr>
            <a:r>
              <a:rPr lang="en-US" sz="1800" dirty="0" smtClean="0">
                <a:latin typeface="+mn-lt"/>
              </a:rPr>
              <a:t>to experiments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16200000" flipH="1">
            <a:off x="2381961" y="2414867"/>
            <a:ext cx="1694026" cy="615951"/>
          </a:xfrm>
          <a:prstGeom prst="line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90800" y="838200"/>
            <a:ext cx="6391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g-2 building (MC-1) has evolved to support needs of g-2 and Mu2e</a:t>
            </a:r>
          </a:p>
          <a:p>
            <a:pPr marL="114300" indent="-114300">
              <a:buFont typeface="Arial"/>
              <a:buChar char="•"/>
            </a:pPr>
            <a:r>
              <a:rPr lang="en-US" sz="1800" dirty="0" smtClean="0">
                <a:latin typeface="+mn-lt"/>
              </a:rPr>
              <a:t>Low bay is Muon Campus Cryo Building</a:t>
            </a:r>
          </a:p>
          <a:p>
            <a:pPr marL="114300" indent="-114300">
              <a:buFont typeface="Arial"/>
              <a:buChar char="•"/>
            </a:pPr>
            <a:r>
              <a:rPr lang="en-US" sz="1800" dirty="0" smtClean="0">
                <a:latin typeface="+mn-lt"/>
              </a:rPr>
              <a:t>Medium Bay will house beamline power supplies and equipment. </a:t>
            </a:r>
            <a:endParaRPr lang="en-US" sz="18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3276600"/>
            <a:ext cx="2111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  <a:spcBef>
                <a:spcPts val="0"/>
              </a:spcBef>
            </a:pPr>
            <a:r>
              <a:rPr lang="en-US" sz="1800" dirty="0" smtClean="0">
                <a:latin typeface="+mj-lt"/>
              </a:rPr>
              <a:t>New transfer line for</a:t>
            </a:r>
          </a:p>
          <a:p>
            <a:pPr algn="ctr">
              <a:lnSpc>
                <a:spcPts val="2200"/>
              </a:lnSpc>
              <a:spcBef>
                <a:spcPts val="0"/>
              </a:spcBef>
            </a:pPr>
            <a:r>
              <a:rPr lang="en-US" sz="1800" dirty="0" smtClean="0">
                <a:latin typeface="+mj-lt"/>
              </a:rPr>
              <a:t>compressed He built</a:t>
            </a:r>
          </a:p>
          <a:p>
            <a:pPr algn="ctr">
              <a:lnSpc>
                <a:spcPts val="2200"/>
              </a:lnSpc>
              <a:spcBef>
                <a:spcPts val="0"/>
              </a:spcBef>
            </a:pPr>
            <a:r>
              <a:rPr lang="en-US" sz="1800" dirty="0" smtClean="0">
                <a:latin typeface="+mj-lt"/>
              </a:rPr>
              <a:t>from recycled parts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9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1600</TotalTime>
  <Words>1464</Words>
  <Application>Microsoft Macintosh PowerPoint</Application>
  <PresentationFormat>On-screen Show (4:3)</PresentationFormat>
  <Paragraphs>349</Paragraphs>
  <Slides>42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Focus</vt:lpstr>
      <vt:lpstr>Document</vt:lpstr>
      <vt:lpstr>Worksheet</vt:lpstr>
      <vt:lpstr>Slide 1</vt:lpstr>
      <vt:lpstr>Mu2e talks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Production Solenoid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Production Solenoid- Some Engineering Aspects – Heat Shield</vt:lpstr>
      <vt:lpstr>Slide 30</vt:lpstr>
      <vt:lpstr>Status of Heat Shield Engineering</vt:lpstr>
      <vt:lpstr>Backup Slides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 Coleman</dc:creator>
  <cp:lastModifiedBy>Richard  Coleman</cp:lastModifiedBy>
  <cp:revision>63</cp:revision>
  <dcterms:created xsi:type="dcterms:W3CDTF">2012-02-13T01:36:35Z</dcterms:created>
  <dcterms:modified xsi:type="dcterms:W3CDTF">2012-02-13T02:15:55Z</dcterms:modified>
</cp:coreProperties>
</file>