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1" r:id="rId2"/>
    <p:sldId id="481" r:id="rId3"/>
    <p:sldId id="513" r:id="rId4"/>
    <p:sldId id="499" r:id="rId5"/>
    <p:sldId id="491" r:id="rId6"/>
    <p:sldId id="510" r:id="rId7"/>
    <p:sldId id="492" r:id="rId8"/>
    <p:sldId id="507" r:id="rId9"/>
    <p:sldId id="512" r:id="rId10"/>
    <p:sldId id="511" r:id="rId11"/>
    <p:sldId id="514" r:id="rId12"/>
    <p:sldId id="515" r:id="rId13"/>
    <p:sldId id="517" r:id="rId14"/>
    <p:sldId id="505" r:id="rId15"/>
    <p:sldId id="518" r:id="rId16"/>
    <p:sldId id="489" r:id="rId17"/>
    <p:sldId id="487" r:id="rId18"/>
    <p:sldId id="488" r:id="rId19"/>
    <p:sldId id="50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FFFF"/>
    <a:srgbClr val="63B6CC"/>
    <a:srgbClr val="59B1C8"/>
    <a:srgbClr val="38A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1" autoAdjust="0"/>
  </p:normalViewPr>
  <p:slideViewPr>
    <p:cSldViewPr>
      <p:cViewPr varScale="1">
        <p:scale>
          <a:sx n="137" d="100"/>
          <a:sy n="137" d="100"/>
        </p:scale>
        <p:origin x="-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3F5C946-2F63-C84A-B40E-2F25A71FF78E}" type="datetime1">
              <a:rPr lang="en-US"/>
              <a:pPr>
                <a:defRPr/>
              </a:pPr>
              <a:t>18/11/11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E8E10C-A24F-9440-B03D-428580EB2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6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5B6F7B8-BF95-AA4F-B04E-B4C13023A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31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8E4E9F-8B5A-0544-8B91-F3CC96BF3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09C32-982F-904E-857A-9B98E0A71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3FE0E-5852-AB4F-AAC3-A0A01B4569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DFC63-D857-AF46-B8C4-102907B33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B6125-AFF7-3F47-958A-DD008AEE2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03ED2-F760-9E40-BC82-1DE0EC5E69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46E2-6F60-9740-AB1A-A4E6013111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78F4B-8BE0-DD43-B427-F4D757055C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9779C-F467-6D4E-9162-2E404BDF53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243EF-572C-A94C-9365-0AC5A3C01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07944"/>
            <a:ext cx="1255872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018E38-C6F9-BF4F-B1F5-8C5C9B5BB6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smtClean="0"/>
              <a:t>B. Hegner, P. Mato/CERN  </a:t>
            </a:r>
            <a:endParaRPr lang="en-US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382000" y="6324600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E419B0-5250-5242-8D42-4B393089F893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1000" y="1752601"/>
            <a:ext cx="8077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dirty="0" smtClean="0"/>
              <a:t>Re-engineering Frameworks for Concurrency 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153400" cy="119970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FNAL</a:t>
            </a:r>
            <a:r>
              <a:rPr lang="en-US" dirty="0" smtClean="0"/>
              <a:t>,  21-22 November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Hegner</a:t>
            </a:r>
            <a:r>
              <a:rPr lang="en-US" dirty="0" smtClean="0"/>
              <a:t> &amp; P</a:t>
            </a:r>
            <a:r>
              <a:rPr lang="en-US" dirty="0" smtClean="0"/>
              <a:t>. </a:t>
            </a:r>
            <a:r>
              <a:rPr lang="en-US" dirty="0" smtClean="0"/>
              <a:t>Mato,</a:t>
            </a:r>
            <a:r>
              <a:rPr lang="en-US" dirty="0" smtClean="0"/>
              <a:t> </a:t>
            </a:r>
            <a:r>
              <a:rPr lang="en-US" dirty="0" smtClean="0"/>
              <a:t>CERN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5105400" y="4038600"/>
            <a:ext cx="1828800" cy="838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EventStore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029200" y="3962400"/>
            <a:ext cx="1828800" cy="838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EventStore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019800" y="2133600"/>
            <a:ext cx="0" cy="76200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715000" y="2133600"/>
            <a:ext cx="0" cy="60960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05400" y="2743200"/>
            <a:ext cx="12192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Algorithm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Framework Services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2667000"/>
            <a:ext cx="12192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Algorithm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2590800"/>
            <a:ext cx="12192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Algorithm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600200"/>
            <a:ext cx="1600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Logging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2286000"/>
            <a:ext cx="1600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Config</a:t>
            </a:r>
            <a:r>
              <a:rPr lang="en-US" sz="1600" dirty="0" smtClean="0">
                <a:solidFill>
                  <a:schemeClr val="tx1"/>
                </a:solidFill>
              </a:rPr>
              <a:t>uration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5105400"/>
            <a:ext cx="1981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Persistency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3886200"/>
            <a:ext cx="1828800" cy="838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Store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 flipH="1">
            <a:off x="4267200" y="1828800"/>
            <a:ext cx="304800" cy="152400"/>
            <a:chOff x="4648200" y="1676400"/>
            <a:chExt cx="304800" cy="1524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 flipH="1">
            <a:off x="4267200" y="2514600"/>
            <a:ext cx="304800" cy="152400"/>
            <a:chOff x="4648200" y="1676400"/>
            <a:chExt cx="3048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4267200" y="3124200"/>
            <a:ext cx="304800" cy="152400"/>
            <a:chOff x="4648200" y="1676400"/>
            <a:chExt cx="304800" cy="1524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105400" y="3962400"/>
            <a:ext cx="457200" cy="2286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0" y="4038600"/>
            <a:ext cx="457200" cy="2286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38800" y="4114800"/>
            <a:ext cx="457200" cy="2286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181600" y="3276600"/>
            <a:ext cx="0" cy="6858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15000" y="3429000"/>
            <a:ext cx="0" cy="6858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410200" y="3352800"/>
            <a:ext cx="0" cy="6096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943600" y="3429000"/>
            <a:ext cx="0" cy="6858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667000" y="5029200"/>
            <a:ext cx="1600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B-Field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67000" y="3657600"/>
            <a:ext cx="1600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Geometry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67000" y="4343400"/>
            <a:ext cx="1600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Material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667000" y="2971800"/>
            <a:ext cx="1600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Random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 flipH="1">
            <a:off x="4267200" y="3810000"/>
            <a:ext cx="304800" cy="152400"/>
            <a:chOff x="4648200" y="1676400"/>
            <a:chExt cx="304800" cy="1524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flipH="1">
            <a:off x="4267200" y="4572000"/>
            <a:ext cx="304800" cy="152400"/>
            <a:chOff x="4648200" y="1676400"/>
            <a:chExt cx="304800" cy="1524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 flipH="1">
            <a:off x="4267200" y="5257800"/>
            <a:ext cx="304800" cy="152400"/>
            <a:chOff x="4648200" y="1676400"/>
            <a:chExt cx="304800" cy="152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5" name="Straight Arrow Connector 54"/>
          <p:cNvCxnSpPr>
            <a:stCxn id="7" idx="1"/>
            <a:endCxn id="22" idx="2"/>
          </p:cNvCxnSpPr>
          <p:nvPr/>
        </p:nvCxnSpPr>
        <p:spPr>
          <a:xfrm flipH="1" flipV="1">
            <a:off x="4572000" y="1905000"/>
            <a:ext cx="381000" cy="10287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1"/>
            <a:endCxn id="25" idx="2"/>
          </p:cNvCxnSpPr>
          <p:nvPr/>
        </p:nvCxnSpPr>
        <p:spPr>
          <a:xfrm flipH="1" flipV="1">
            <a:off x="4572000" y="2590800"/>
            <a:ext cx="381000" cy="3429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1"/>
            <a:endCxn id="28" idx="2"/>
          </p:cNvCxnSpPr>
          <p:nvPr/>
        </p:nvCxnSpPr>
        <p:spPr>
          <a:xfrm flipH="1">
            <a:off x="4572000" y="2933700"/>
            <a:ext cx="381000" cy="2667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953000" y="1600200"/>
            <a:ext cx="1981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</a:t>
            </a:r>
            <a:r>
              <a:rPr lang="en-US" sz="1600" dirty="0" smtClean="0">
                <a:solidFill>
                  <a:schemeClr val="tx1"/>
                </a:solidFill>
              </a:rPr>
              <a:t>uling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629400" y="2133600"/>
            <a:ext cx="0" cy="175260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410200" y="2133600"/>
            <a:ext cx="0" cy="45720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638800" y="6019800"/>
            <a:ext cx="31036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(*) Any resemblance to Gaudi is pure coincidence</a:t>
            </a:r>
            <a:endParaRPr lang="en-US" sz="1050" dirty="0"/>
          </a:p>
        </p:txBody>
      </p:sp>
      <p:cxnSp>
        <p:nvCxnSpPr>
          <p:cNvPr id="91" name="Straight Arrow Connector 90"/>
          <p:cNvCxnSpPr>
            <a:stCxn id="7" idx="1"/>
            <a:endCxn id="48" idx="2"/>
          </p:cNvCxnSpPr>
          <p:nvPr/>
        </p:nvCxnSpPr>
        <p:spPr>
          <a:xfrm flipH="1">
            <a:off x="4572000" y="2933700"/>
            <a:ext cx="381000" cy="9525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" idx="1"/>
            <a:endCxn id="51" idx="2"/>
          </p:cNvCxnSpPr>
          <p:nvPr/>
        </p:nvCxnSpPr>
        <p:spPr>
          <a:xfrm flipH="1">
            <a:off x="4572000" y="2933700"/>
            <a:ext cx="381000" cy="171450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" idx="1"/>
            <a:endCxn id="54" idx="1"/>
          </p:cNvCxnSpPr>
          <p:nvPr/>
        </p:nvCxnSpPr>
        <p:spPr>
          <a:xfrm flipH="1">
            <a:off x="4549682" y="2933700"/>
            <a:ext cx="403318" cy="2346418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" idx="0"/>
            <a:endCxn id="86" idx="2"/>
          </p:cNvCxnSpPr>
          <p:nvPr/>
        </p:nvCxnSpPr>
        <p:spPr>
          <a:xfrm flipV="1">
            <a:off x="5943600" y="4800600"/>
            <a:ext cx="0" cy="30480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524000" y="4419600"/>
            <a:ext cx="675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const</a:t>
            </a:r>
            <a:endParaRPr lang="en-US" sz="1600" dirty="0"/>
          </a:p>
        </p:txBody>
      </p:sp>
      <p:sp>
        <p:nvSpPr>
          <p:cNvPr id="125" name="Left Brace 124"/>
          <p:cNvSpPr/>
          <p:nvPr/>
        </p:nvSpPr>
        <p:spPr>
          <a:xfrm>
            <a:off x="2362200" y="3657600"/>
            <a:ext cx="152400" cy="1828800"/>
          </a:xfrm>
          <a:prstGeom prst="leftBrac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1143000" y="2362200"/>
            <a:ext cx="1085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  <a:r>
              <a:rPr lang="en-US" sz="1600" dirty="0" smtClean="0"/>
              <a:t>on-</a:t>
            </a:r>
            <a:r>
              <a:rPr lang="en-US" sz="1600" dirty="0" err="1" smtClean="0"/>
              <a:t>const</a:t>
            </a:r>
            <a:endParaRPr lang="en-US" sz="1600" dirty="0"/>
          </a:p>
        </p:txBody>
      </p:sp>
      <p:sp>
        <p:nvSpPr>
          <p:cNvPr id="127" name="Left Brace 126"/>
          <p:cNvSpPr/>
          <p:nvPr/>
        </p:nvSpPr>
        <p:spPr>
          <a:xfrm>
            <a:off x="2362200" y="1600200"/>
            <a:ext cx="152400" cy="1905000"/>
          </a:xfrm>
          <a:prstGeom prst="leftBrac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2971800" y="5715000"/>
            <a:ext cx="1020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Services</a:t>
            </a:r>
            <a:endParaRPr lang="en-US" sz="1600" i="1" dirty="0"/>
          </a:p>
        </p:txBody>
      </p:sp>
      <p:sp>
        <p:nvSpPr>
          <p:cNvPr id="129" name="Rectangle 128"/>
          <p:cNvSpPr/>
          <p:nvPr/>
        </p:nvSpPr>
        <p:spPr>
          <a:xfrm>
            <a:off x="4800600" y="2286000"/>
            <a:ext cx="2514600" cy="2667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b" anchorCtr="1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 Acyclic Graph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8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scheduling will be driven by the semantics of the memory model</a:t>
            </a:r>
          </a:p>
          <a:p>
            <a:pPr lvl="1"/>
            <a:r>
              <a:rPr lang="en-US" dirty="0" smtClean="0"/>
              <a:t>Knowing what data items an Algorithm “consumes” (reads) and “produces” (modifies, creates) determines when it can be scheduled without conflicts</a:t>
            </a:r>
          </a:p>
          <a:p>
            <a:r>
              <a:rPr lang="en-US" dirty="0" smtClean="0"/>
              <a:t>Thorough design of shared “Services”</a:t>
            </a:r>
          </a:p>
          <a:p>
            <a:pPr lvl="1"/>
            <a:r>
              <a:rPr lang="en-US" dirty="0" smtClean="0"/>
              <a:t>Ensure state integrity (e.g. caches)</a:t>
            </a:r>
          </a:p>
          <a:p>
            <a:pPr lvl="1"/>
            <a:r>
              <a:rPr lang="en-US" dirty="0" smtClean="0"/>
              <a:t>Avoid case-by-case ad-hoc solutions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Products like ROOT and Geant4 will need to be accommodated to the same memory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“Memory Model” is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6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“Concurrent White Board” (multi-event data store)</a:t>
            </a:r>
          </a:p>
          <a:p>
            <a:pPr lvl="1"/>
            <a:r>
              <a:rPr lang="en-US" dirty="0" smtClean="0"/>
              <a:t>Data declaration (in, out, update)</a:t>
            </a:r>
          </a:p>
          <a:p>
            <a:pPr lvl="1"/>
            <a:r>
              <a:rPr lang="en-US" dirty="0" smtClean="0"/>
              <a:t>Get synchronized data access (being executed)</a:t>
            </a:r>
          </a:p>
          <a:p>
            <a:pPr lvl="1"/>
            <a:r>
              <a:rPr lang="en-US" dirty="0" smtClean="0"/>
              <a:t>API for input, output, update and commit</a:t>
            </a:r>
          </a:p>
          <a:p>
            <a:r>
              <a:rPr lang="en-US" dirty="0" smtClean="0"/>
              <a:t>“Dispatch Service” (scheduler)</a:t>
            </a:r>
          </a:p>
          <a:p>
            <a:pPr lvl="1"/>
            <a:r>
              <a:rPr lang="en-US" dirty="0" smtClean="0"/>
              <a:t>Management of task queues and threads</a:t>
            </a:r>
          </a:p>
          <a:p>
            <a:pPr lvl="1"/>
            <a:r>
              <a:rPr lang="en-US" dirty="0" smtClean="0"/>
              <a:t>For example could be based on GCD</a:t>
            </a:r>
          </a:p>
          <a:p>
            <a:r>
              <a:rPr lang="en-US" dirty="0" smtClean="0"/>
              <a:t>“Logging Service”</a:t>
            </a:r>
          </a:p>
          <a:p>
            <a:pPr lvl="1"/>
            <a:r>
              <a:rPr lang="en-US" dirty="0" smtClean="0"/>
              <a:t>Ensuring message integrity</a:t>
            </a:r>
          </a:p>
          <a:p>
            <a:pPr lvl="1"/>
            <a:r>
              <a:rPr lang="en-US" dirty="0" smtClean="0"/>
              <a:t>Sorting by event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Key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71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Modeling them as ‘servers’</a:t>
            </a:r>
          </a:p>
          <a:p>
            <a:pPr lvl="1"/>
            <a:r>
              <a:rPr lang="en-US" dirty="0"/>
              <a:t>Genuinely asynchronous</a:t>
            </a:r>
          </a:p>
          <a:p>
            <a:pPr lvl="1"/>
            <a:r>
              <a:rPr lang="en-US" dirty="0" smtClean="0"/>
              <a:t>Supporting concurrent clients (caching issues)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/>
              <a:t>use of new hardware architectures (e.g. GPU, MIC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E.g. Random Service</a:t>
            </a:r>
          </a:p>
          <a:p>
            <a:pPr lvl="1"/>
            <a:r>
              <a:rPr lang="en-US" dirty="0" smtClean="0"/>
              <a:t>Reproducibility in a concurrent environment</a:t>
            </a:r>
          </a:p>
          <a:p>
            <a:r>
              <a:rPr lang="en-US" dirty="0" smtClean="0"/>
              <a:t>E.g. Magnetic Field Service</a:t>
            </a:r>
          </a:p>
          <a:p>
            <a:pPr lvl="1"/>
            <a:r>
              <a:rPr lang="en-US" dirty="0" smtClean="0"/>
              <a:t>Given a point, return the best estimate of the B-field</a:t>
            </a:r>
          </a:p>
          <a:p>
            <a:pPr lvl="1"/>
            <a:r>
              <a:rPr lang="en-US" dirty="0" smtClean="0"/>
              <a:t>It may involve complex interpolations and/or parameterizations</a:t>
            </a:r>
          </a:p>
          <a:p>
            <a:r>
              <a:rPr lang="en-US" dirty="0" smtClean="0"/>
              <a:t>E.g. Material Service</a:t>
            </a:r>
          </a:p>
          <a:p>
            <a:pPr lvl="1"/>
            <a:r>
              <a:rPr lang="en-US" dirty="0" smtClean="0"/>
              <a:t>Given two points, return the best estimate of material between them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Prototyping of Physics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8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an approach like the GDC we could exercise different factorizations</a:t>
            </a:r>
          </a:p>
          <a:p>
            <a:pPr lvl="1"/>
            <a:r>
              <a:rPr lang="en-US" dirty="0" smtClean="0"/>
              <a:t>Processing each event (set of primary particles) could be the </a:t>
            </a:r>
            <a:r>
              <a:rPr lang="en-US" dirty="0" smtClean="0"/>
              <a:t>‘task’ </a:t>
            </a:r>
            <a:r>
              <a:rPr lang="en-US" dirty="0" smtClean="0"/>
              <a:t>(same as </a:t>
            </a:r>
            <a:r>
              <a:rPr lang="en-US" dirty="0" err="1" smtClean="0"/>
              <a:t>GeantMT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could also go at the sub-event level</a:t>
            </a:r>
          </a:p>
          <a:p>
            <a:pPr lvl="1"/>
            <a:r>
              <a:rPr lang="en-US" dirty="0" smtClean="0"/>
              <a:t>Development of Rene’s ideas of ‘baskets’ of particles organized by particle type, volume shape, etc.</a:t>
            </a:r>
          </a:p>
          <a:p>
            <a:pPr lvl="1"/>
            <a:r>
              <a:rPr lang="en-US" dirty="0" smtClean="0"/>
              <a:t>Would need </a:t>
            </a:r>
            <a:r>
              <a:rPr lang="en-US" dirty="0"/>
              <a:t>to develop </a:t>
            </a:r>
            <a:r>
              <a:rPr lang="en-US" dirty="0" smtClean="0"/>
              <a:t>an efficient summing </a:t>
            </a:r>
            <a:r>
              <a:rPr lang="en-US" dirty="0"/>
              <a:t>(‘reduce’) of the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Would require to study the reproducibility of results (random number sequence)</a:t>
            </a:r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in Geant4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4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334000" y="4191000"/>
            <a:ext cx="2895600" cy="838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Data Store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6000" y="4419600"/>
            <a:ext cx="1066800" cy="3048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Collection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19800" y="4343400"/>
            <a:ext cx="1066800" cy="3048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Collection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441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essential to be able to re-use existing algorithmic code</a:t>
            </a:r>
          </a:p>
          <a:p>
            <a:r>
              <a:rPr lang="en-US" dirty="0" smtClean="0"/>
              <a:t>We need to explore whether existing modules/processors/algorithms could be wrapped and interfaced to the new services</a:t>
            </a:r>
          </a:p>
          <a:p>
            <a:pPr lvl="1"/>
            <a:r>
              <a:rPr lang="en-US" dirty="0" smtClean="0"/>
              <a:t>Performance would not be great but could be used to evaluate the real benefits for concurrency</a:t>
            </a:r>
          </a:p>
          <a:p>
            <a:pPr lvl="1"/>
            <a:r>
              <a:rPr lang="en-US" dirty="0" smtClean="0"/>
              <a:t>Adiabatic adaption</a:t>
            </a:r>
          </a:p>
          <a:p>
            <a:r>
              <a:rPr lang="en-US" dirty="0" smtClean="0"/>
              <a:t>Obviously the issues of re-entrance and thread safety remains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Re-using Algorithmic Code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0" y="2057400"/>
            <a:ext cx="28956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Algorithm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029200" y="2438400"/>
            <a:ext cx="304800" cy="152400"/>
            <a:chOff x="4648200" y="1676400"/>
            <a:chExt cx="304800" cy="1524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5943600" y="2209800"/>
            <a:ext cx="21336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Marlin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Processor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638800" y="2514600"/>
            <a:ext cx="304800" cy="152400"/>
            <a:chOff x="4648200" y="1676400"/>
            <a:chExt cx="3048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800600" y="1752600"/>
              <a:ext cx="1524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648200" y="167640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5943600" y="3429000"/>
            <a:ext cx="1066800" cy="3048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EventProxy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600" y="4267200"/>
            <a:ext cx="1066800" cy="3048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Collection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13" idx="0"/>
          </p:cNvCxnSpPr>
          <p:nvPr/>
        </p:nvCxnSpPr>
        <p:spPr>
          <a:xfrm>
            <a:off x="6477000" y="3200400"/>
            <a:ext cx="0" cy="22860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3" idx="2"/>
            <a:endCxn id="25" idx="0"/>
          </p:cNvCxnSpPr>
          <p:nvPr/>
        </p:nvCxnSpPr>
        <p:spPr>
          <a:xfrm>
            <a:off x="6477000" y="3733800"/>
            <a:ext cx="0" cy="53340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522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of framework developers of CERN, FNAL, LBL, DESY and possible other Labs</a:t>
            </a:r>
          </a:p>
          <a:p>
            <a:pPr lvl="1"/>
            <a:r>
              <a:rPr lang="en-US" dirty="0" smtClean="0"/>
              <a:t>Start with small number of people (at the beginning)</a:t>
            </a:r>
          </a:p>
          <a:p>
            <a:pPr lvl="1"/>
            <a:r>
              <a:rPr lang="en-US" dirty="0" smtClean="0"/>
              <a:t>Open to people willing to collaborate</a:t>
            </a:r>
          </a:p>
          <a:p>
            <a:pPr lvl="1"/>
            <a:r>
              <a:rPr lang="en-US" dirty="0" smtClean="0"/>
              <a:t>Strong collaboration with ATLAS and CMS (and others)</a:t>
            </a:r>
          </a:p>
          <a:p>
            <a:pPr lvl="2"/>
            <a:r>
              <a:rPr lang="en-US" dirty="0" smtClean="0"/>
              <a:t>E.g. Instrumentation of existing applications to provide requirements </a:t>
            </a:r>
          </a:p>
          <a:p>
            <a:pPr lvl="1"/>
            <a:r>
              <a:rPr lang="en-US" dirty="0" smtClean="0"/>
              <a:t>Strong collaboration with Geant4 team</a:t>
            </a:r>
          </a:p>
          <a:p>
            <a:r>
              <a:rPr lang="en-US" dirty="0" smtClean="0"/>
              <a:t>Quick delivery of running prototypes (I and II)</a:t>
            </a:r>
          </a:p>
          <a:p>
            <a:pPr lvl="1"/>
            <a:r>
              <a:rPr lang="en-US" dirty="0" smtClean="0"/>
              <a:t>First prototype in 12 months :-)</a:t>
            </a:r>
          </a:p>
          <a:p>
            <a:r>
              <a:rPr lang="en-US" dirty="0" smtClean="0"/>
              <a:t>Agile project management with ‘short’ cycles</a:t>
            </a:r>
          </a:p>
          <a:p>
            <a:pPr lvl="1"/>
            <a:r>
              <a:rPr lang="en-US" dirty="0" smtClean="0"/>
              <a:t>Weekly meetings to review progress and update plans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2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Investigate </a:t>
            </a:r>
            <a:r>
              <a:rPr lang="en-US" dirty="0"/>
              <a:t>current LHC applications to gather requirements</a:t>
            </a:r>
          </a:p>
          <a:p>
            <a:pPr lvl="1"/>
            <a:r>
              <a:rPr lang="en-US" dirty="0"/>
              <a:t>Dependencies, data access patterns, opportunities for </a:t>
            </a:r>
            <a:r>
              <a:rPr lang="en-US" dirty="0" smtClean="0"/>
              <a:t>concurrency</a:t>
            </a:r>
            <a:endParaRPr lang="en-US" dirty="0"/>
          </a:p>
          <a:p>
            <a:r>
              <a:rPr lang="en-US" dirty="0"/>
              <a:t>Investigate design and implementations of </a:t>
            </a:r>
            <a:r>
              <a:rPr lang="en-US" dirty="0" smtClean="0"/>
              <a:t>state–</a:t>
            </a:r>
            <a:r>
              <a:rPr lang="en-US" dirty="0"/>
              <a:t>of-the-art concurrency frameworks</a:t>
            </a:r>
          </a:p>
          <a:p>
            <a:pPr lvl="1"/>
            <a:r>
              <a:rPr lang="en-US" dirty="0"/>
              <a:t>Scheduling (static, dynamic, adaptive), memory model, I/O</a:t>
            </a:r>
          </a:p>
          <a:p>
            <a:r>
              <a:rPr lang="en-US" dirty="0"/>
              <a:t>Prototype framework elements</a:t>
            </a:r>
          </a:p>
          <a:p>
            <a:pPr lvl="1"/>
            <a:r>
              <a:rPr lang="en-US" dirty="0"/>
              <a:t>Identify ‘exemplar’ algorithms to be parallelized</a:t>
            </a:r>
          </a:p>
          <a:p>
            <a:pPr lvl="1"/>
            <a:r>
              <a:rPr lang="en-US" dirty="0"/>
              <a:t>Data structures and memory allocation strategies</a:t>
            </a:r>
          </a:p>
          <a:p>
            <a:pPr lvl="1"/>
            <a:r>
              <a:rPr lang="en-US" dirty="0"/>
              <a:t>New languages (C++11, Go, </a:t>
            </a:r>
            <a:r>
              <a:rPr lang="en-US" dirty="0" err="1"/>
              <a:t>pypy</a:t>
            </a:r>
            <a:r>
              <a:rPr lang="en-US" dirty="0"/>
              <a:t>, …) </a:t>
            </a:r>
          </a:p>
          <a:p>
            <a:pPr lvl="1"/>
            <a:r>
              <a:rPr lang="en-US" dirty="0"/>
              <a:t>and libraries (</a:t>
            </a:r>
            <a:r>
              <a:rPr lang="en-US" dirty="0" err="1"/>
              <a:t>OpenCL</a:t>
            </a:r>
            <a:r>
              <a:rPr lang="en-US" dirty="0"/>
              <a:t>, </a:t>
            </a:r>
            <a:r>
              <a:rPr lang="en-US" dirty="0" err="1"/>
              <a:t>CnC</a:t>
            </a:r>
            <a:r>
              <a:rPr lang="en-US" dirty="0"/>
              <a:t>, STM, …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idea would be to organize these R&amp;D activities in short cycles</a:t>
            </a:r>
          </a:p>
          <a:p>
            <a:pPr lvl="1"/>
            <a:r>
              <a:rPr lang="en-US" dirty="0" smtClean="0"/>
              <a:t>Coordinating the interested people to cover all aspects</a:t>
            </a:r>
          </a:p>
          <a:p>
            <a:pPr lvl="1"/>
            <a:r>
              <a:rPr lang="en-US" dirty="0" smtClean="0"/>
              <a:t>Coming with conclusions (yes/no) within few </a:t>
            </a:r>
            <a:r>
              <a:rPr lang="en-US" dirty="0" smtClean="0"/>
              <a:t>months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2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man Project Timeline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438400" y="1524000"/>
            <a:ext cx="838200" cy="4953000"/>
          </a:xfrm>
          <a:prstGeom prst="downArrow">
            <a:avLst>
              <a:gd name="adj1" fmla="val 65152"/>
              <a:gd name="adj2" fmla="val 48485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0801" y="1752600"/>
            <a:ext cx="533400" cy="215444"/>
          </a:xfrm>
          <a:prstGeom prst="rect">
            <a:avLst/>
          </a:prstGeom>
          <a:noFill/>
        </p:spPr>
        <p:txBody>
          <a:bodyPr wrap="square" lIns="72000" tIns="0" rIns="72000" bIns="0" rtlCol="0">
            <a:spAutoFit/>
          </a:bodyPr>
          <a:lstStyle/>
          <a:p>
            <a:r>
              <a:rPr lang="en-US" sz="1400" dirty="0" smtClean="0"/>
              <a:t>2011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90800" y="2133600"/>
            <a:ext cx="533400" cy="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3657600"/>
            <a:ext cx="533400" cy="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0800" y="2743200"/>
            <a:ext cx="533400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4191000"/>
            <a:ext cx="533400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1400" dirty="0" smtClean="0"/>
              <a:t>2013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90800" y="5105400"/>
            <a:ext cx="533400" cy="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0800" y="5562600"/>
            <a:ext cx="533400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1295400" y="4114800"/>
            <a:ext cx="838200" cy="381000"/>
          </a:xfrm>
          <a:prstGeom prst="wedgeRoundRectCallout">
            <a:avLst>
              <a:gd name="adj1" fmla="val 73107"/>
              <a:gd name="adj2" fmla="val 28333"/>
              <a:gd name="adj3" fmla="val 16667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LHC shutdown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2362200" y="3505200"/>
            <a:ext cx="228600" cy="1828800"/>
          </a:xfrm>
          <a:prstGeom prst="leftBrace">
            <a:avLst>
              <a:gd name="adj1" fmla="val 11112"/>
              <a:gd name="adj2" fmla="val 50000"/>
            </a:avLst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1295400" y="1371600"/>
            <a:ext cx="838200" cy="228600"/>
          </a:xfrm>
          <a:prstGeom prst="wedgeRoundRectCallout">
            <a:avLst>
              <a:gd name="adj1" fmla="val 95834"/>
              <a:gd name="adj2" fmla="val 92466"/>
              <a:gd name="adj3" fmla="val 16667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Today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953000" y="1752600"/>
            <a:ext cx="2362200" cy="838200"/>
          </a:xfrm>
          <a:prstGeom prst="wedgeRoundRectCallout">
            <a:avLst>
              <a:gd name="adj1" fmla="val -126771"/>
              <a:gd name="adj2" fmla="val 9501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R&amp;D, technology evaluation and design of critical parts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4953000" y="2819400"/>
            <a:ext cx="2362200" cy="609600"/>
          </a:xfrm>
          <a:prstGeom prst="wedgeRoundRectCallout">
            <a:avLst>
              <a:gd name="adj1" fmla="val -127764"/>
              <a:gd name="adj2" fmla="val 756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Services and Integration Prototype </a:t>
            </a:r>
            <a:r>
              <a:rPr lang="en-US" sz="1400" dirty="0" smtClean="0">
                <a:solidFill>
                  <a:schemeClr val="tx1"/>
                </a:solidFill>
              </a:rPr>
              <a:t>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4953000" y="3581400"/>
            <a:ext cx="2362200" cy="838200"/>
          </a:xfrm>
          <a:prstGeom prst="wedgeRoundRectCallout">
            <a:avLst>
              <a:gd name="adj1" fmla="val -127283"/>
              <a:gd name="adj2" fmla="val -3484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Initial adaptation of LHC and Geant4 applications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4953000" y="4572000"/>
            <a:ext cx="2362200" cy="762000"/>
          </a:xfrm>
          <a:prstGeom prst="wedgeRoundRectCallout">
            <a:avLst>
              <a:gd name="adj1" fmla="val -127309"/>
              <a:gd name="adj2" fmla="val -6287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Complete Prototype II with experience of porting LHC applications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4953000" y="5562600"/>
            <a:ext cx="2362200" cy="533400"/>
          </a:xfrm>
          <a:prstGeom prst="wedgeRoundRectCallout">
            <a:avLst>
              <a:gd name="adj1" fmla="val -127309"/>
              <a:gd name="adj2" fmla="val -10573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First production quality release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953000" y="1295400"/>
            <a:ext cx="2362200" cy="381000"/>
          </a:xfrm>
          <a:prstGeom prst="wedgeRoundRectCallout">
            <a:avLst>
              <a:gd name="adj1" fmla="val -127374"/>
              <a:gd name="adj2" fmla="val 11928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Project definition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5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</a:t>
            </a:r>
            <a:r>
              <a:rPr lang="en-US" dirty="0" smtClean="0"/>
              <a:t>initial ideas </a:t>
            </a:r>
            <a:r>
              <a:rPr lang="en-US" dirty="0" smtClean="0"/>
              <a:t>for </a:t>
            </a:r>
            <a:r>
              <a:rPr lang="en-US" dirty="0" smtClean="0"/>
              <a:t>the development of </a:t>
            </a:r>
            <a:r>
              <a:rPr lang="en-US" dirty="0" smtClean="0"/>
              <a:t>a set of</a:t>
            </a:r>
            <a:r>
              <a:rPr lang="en-US" dirty="0" smtClean="0"/>
              <a:t> </a:t>
            </a:r>
            <a:r>
              <a:rPr lang="en-US" dirty="0" smtClean="0"/>
              <a:t>generic data processing framework </a:t>
            </a:r>
            <a:r>
              <a:rPr lang="en-US" dirty="0" smtClean="0"/>
              <a:t>services with </a:t>
            </a:r>
            <a:r>
              <a:rPr lang="en-US" dirty="0" smtClean="0"/>
              <a:t>concurrency to exploit new CPU/GPU architectures</a:t>
            </a:r>
          </a:p>
          <a:p>
            <a:r>
              <a:rPr lang="en-US" dirty="0" smtClean="0"/>
              <a:t>LHC experiments should be the main players providing specific requirements, participating into the project development and taking advantage of the new framework</a:t>
            </a:r>
          </a:p>
          <a:p>
            <a:pPr lvl="1"/>
            <a:r>
              <a:rPr lang="en-US" dirty="0" smtClean="0"/>
              <a:t>Would imply some re</a:t>
            </a:r>
            <a:r>
              <a:rPr lang="en-US" dirty="0"/>
              <a:t>-</a:t>
            </a:r>
            <a:r>
              <a:rPr lang="en-US" dirty="0" smtClean="0"/>
              <a:t>engineering of parts of the experiment applications </a:t>
            </a:r>
          </a:p>
          <a:p>
            <a:r>
              <a:rPr lang="en-US" dirty="0" smtClean="0"/>
              <a:t>Need a R&amp;D program to evaluate existing technologies and development of partial </a:t>
            </a:r>
            <a:r>
              <a:rPr lang="en-US" dirty="0"/>
              <a:t>prototypes of critical </a:t>
            </a:r>
            <a:r>
              <a:rPr lang="en-US" dirty="0" smtClean="0"/>
              <a:t>parts</a:t>
            </a:r>
          </a:p>
          <a:p>
            <a:r>
              <a:rPr lang="en-US" dirty="0" smtClean="0"/>
              <a:t>Some initial ideas for the project definition being outlined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Universal framework</a:t>
            </a:r>
            <a:r>
              <a:rPr lang="en-US" dirty="0" smtClean="0"/>
              <a:t> for simulation, reconstruction, analysis, high level trigger applications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Common framework</a:t>
            </a:r>
            <a:r>
              <a:rPr lang="en-US" dirty="0" smtClean="0"/>
              <a:t> </a:t>
            </a:r>
            <a:r>
              <a:rPr lang="en-US" dirty="0" smtClean="0"/>
              <a:t>for use by any experiment</a:t>
            </a:r>
            <a:endParaRPr lang="en-US" dirty="0"/>
          </a:p>
          <a:p>
            <a:r>
              <a:rPr lang="en-US" dirty="0" smtClean="0"/>
              <a:t>Decomposition of the processing of each event into </a:t>
            </a:r>
            <a:r>
              <a:rPr lang="en-US" dirty="0" smtClean="0"/>
              <a:t>‘tasks’ </a:t>
            </a:r>
            <a:r>
              <a:rPr lang="en-US" dirty="0" smtClean="0"/>
              <a:t>that can be </a:t>
            </a:r>
            <a:r>
              <a:rPr lang="en-US" dirty="0" smtClean="0">
                <a:solidFill>
                  <a:srgbClr val="0000FF"/>
                </a:solidFill>
              </a:rPr>
              <a:t>executed concurrently</a:t>
            </a:r>
          </a:p>
          <a:p>
            <a:r>
              <a:rPr lang="en-US" dirty="0" smtClean="0"/>
              <a:t>Ability to process </a:t>
            </a:r>
            <a:r>
              <a:rPr lang="en-US" dirty="0" smtClean="0">
                <a:solidFill>
                  <a:srgbClr val="0000FF"/>
                </a:solidFill>
              </a:rPr>
              <a:t>several events concurrently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Optimal scheduling </a:t>
            </a:r>
            <a:r>
              <a:rPr lang="en-US" dirty="0" smtClean="0"/>
              <a:t>and associated data structures</a:t>
            </a:r>
          </a:p>
          <a:p>
            <a:r>
              <a:rPr lang="en-US" dirty="0" smtClean="0"/>
              <a:t>Minimize any processing requiring exclusive access to resources because it breaks concurrency</a:t>
            </a:r>
          </a:p>
          <a:p>
            <a:r>
              <a:rPr lang="en-US" dirty="0" smtClean="0"/>
              <a:t>Supporting various hardware/software technologies</a:t>
            </a:r>
          </a:p>
          <a:p>
            <a:r>
              <a:rPr lang="en-US" dirty="0" smtClean="0"/>
              <a:t>Facilitate the </a:t>
            </a:r>
            <a:r>
              <a:rPr lang="en-US" dirty="0" smtClean="0">
                <a:solidFill>
                  <a:srgbClr val="0000FF"/>
                </a:solidFill>
              </a:rPr>
              <a:t>integration of existing LHC applications </a:t>
            </a:r>
            <a:r>
              <a:rPr lang="en-US" dirty="0" smtClean="0"/>
              <a:t>code (algorithmic part)</a:t>
            </a:r>
          </a:p>
          <a:p>
            <a:r>
              <a:rPr lang="en-US" dirty="0" smtClean="0"/>
              <a:t>Quick delivery of </a:t>
            </a:r>
            <a:r>
              <a:rPr lang="en-US" dirty="0" smtClean="0">
                <a:solidFill>
                  <a:srgbClr val="0000FF"/>
                </a:solidFill>
              </a:rPr>
              <a:t>running prototypes</a:t>
            </a:r>
            <a:r>
              <a:rPr lang="en-US" dirty="0" smtClean="0"/>
              <a:t>. The opportunity of the 18 months LHC shutdown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0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adapt current applications to the new many-core architectures</a:t>
            </a:r>
          </a:p>
          <a:p>
            <a:pPr lvl="1"/>
            <a:r>
              <a:rPr lang="en-US" dirty="0" smtClean="0"/>
              <a:t>Expected no change in the overall throughput with respect trivial one-job-per-core parallelism</a:t>
            </a:r>
          </a:p>
          <a:p>
            <a:pPr lvl="1"/>
            <a:r>
              <a:rPr lang="en-US" dirty="0" smtClean="0"/>
              <a:t>Scaling to a much larger number of cores</a:t>
            </a:r>
          </a:p>
          <a:p>
            <a:r>
              <a:rPr lang="en-US" dirty="0"/>
              <a:t>R</a:t>
            </a:r>
            <a:r>
              <a:rPr lang="en-US" dirty="0" smtClean="0"/>
              <a:t>educing the required resources per core</a:t>
            </a:r>
          </a:p>
          <a:p>
            <a:pPr lvl="1"/>
            <a:r>
              <a:rPr lang="en-US" dirty="0" smtClean="0"/>
              <a:t>I/O bandwidth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Connections to DB, open files, etc.</a:t>
            </a:r>
          </a:p>
          <a:p>
            <a:r>
              <a:rPr lang="en-US" dirty="0"/>
              <a:t>R</a:t>
            </a:r>
            <a:r>
              <a:rPr lang="en-US" dirty="0" smtClean="0"/>
              <a:t>educe latency for single jobs (e.g. trigger, user analysis)</a:t>
            </a:r>
          </a:p>
          <a:p>
            <a:pPr lvl="1"/>
            <a:r>
              <a:rPr lang="en-US" dirty="0" smtClean="0"/>
              <a:t>Run a given job in less time making use of available cores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7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oncrete algorithms can be parallelized with some effort</a:t>
            </a:r>
          </a:p>
          <a:p>
            <a:pPr lvl="1"/>
            <a:r>
              <a:rPr lang="en-US" dirty="0" smtClean="0"/>
              <a:t>Making use of Threads, </a:t>
            </a:r>
            <a:r>
              <a:rPr lang="en-US" dirty="0" err="1" smtClean="0"/>
              <a:t>OpenMP</a:t>
            </a:r>
            <a:r>
              <a:rPr lang="en-US" dirty="0" smtClean="0"/>
              <a:t>, MPI, GPUs, etc.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difficult to integrate them in a complete application</a:t>
            </a:r>
          </a:p>
          <a:p>
            <a:pPr lvl="2"/>
            <a:r>
              <a:rPr lang="en-US" dirty="0" smtClean="0"/>
              <a:t>E.g. MT-G4 with Parallel Gaudi</a:t>
            </a:r>
          </a:p>
          <a:p>
            <a:pPr lvl="1"/>
            <a:r>
              <a:rPr lang="en-US" dirty="0" smtClean="0"/>
              <a:t>Performance-wise only makes sense to parallelize the complete application and not only parts</a:t>
            </a:r>
          </a:p>
          <a:p>
            <a:r>
              <a:rPr lang="en-US" dirty="0" smtClean="0"/>
              <a:t>Developing and validating parallel code is difficult</a:t>
            </a:r>
          </a:p>
          <a:p>
            <a:pPr lvl="1"/>
            <a:r>
              <a:rPr lang="en-US" dirty="0" smtClean="0"/>
              <a:t>‘Physicists’ should be saved from this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oncurrency </a:t>
            </a:r>
            <a:r>
              <a:rPr lang="en-US" dirty="0" smtClean="0"/>
              <a:t>will limit what can and can not be done in the algorithmic </a:t>
            </a:r>
            <a:r>
              <a:rPr lang="en-US" dirty="0" smtClean="0"/>
              <a:t>code (policies)</a:t>
            </a:r>
            <a:endParaRPr lang="en-US" dirty="0" smtClean="0"/>
          </a:p>
          <a:p>
            <a:r>
              <a:rPr lang="en-US" dirty="0" smtClean="0"/>
              <a:t>At the Framework level you have the overall view and control of the application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Framework managing the concurrency?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4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tent Placeholder 13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ramework with the ability to schedule modules/algorithms concurrently</a:t>
            </a:r>
          </a:p>
          <a:p>
            <a:pPr lvl="1"/>
            <a:r>
              <a:rPr lang="en-US" sz="1600" dirty="0" smtClean="0"/>
              <a:t>Full </a:t>
            </a:r>
            <a:r>
              <a:rPr lang="en-US" sz="1600" dirty="0"/>
              <a:t>d</a:t>
            </a:r>
            <a:r>
              <a:rPr lang="en-US" sz="1600" dirty="0" smtClean="0"/>
              <a:t>ata dependency analysis would be required (no global data or hidden dependencies)</a:t>
            </a:r>
          </a:p>
          <a:p>
            <a:pPr lvl="1"/>
            <a:r>
              <a:rPr lang="en-US" sz="1600" dirty="0" smtClean="0"/>
              <a:t>Need to resolve the DAGs (Direct Acyclic Graphs) statically and dynamically</a:t>
            </a:r>
          </a:p>
          <a:p>
            <a:r>
              <a:rPr lang="en-US" sz="2000" dirty="0" smtClean="0"/>
              <a:t>Not much gain expected with today’s designed ‘Tasks’</a:t>
            </a:r>
            <a:endParaRPr lang="en-US" sz="1600" dirty="0" smtClean="0"/>
          </a:p>
          <a:p>
            <a:pPr lvl="1"/>
            <a:r>
              <a:rPr lang="en-US" sz="1600" dirty="0" smtClean="0"/>
              <a:t>Algorithm decomposition can be influenced by the framework capabilities</a:t>
            </a:r>
          </a:p>
          <a:p>
            <a:r>
              <a:rPr lang="en-US" sz="2000" dirty="0" smtClean="0"/>
              <a:t>‘Tasks’ could be processed by different hardware/software</a:t>
            </a:r>
          </a:p>
          <a:p>
            <a:pPr lvl="1"/>
            <a:r>
              <a:rPr lang="en-US" sz="1600" dirty="0" smtClean="0"/>
              <a:t>CPU, GPU, threads, process, etc. </a:t>
            </a:r>
          </a:p>
          <a:p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‘Task’ processing 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81400" y="4648200"/>
            <a:ext cx="558800" cy="52416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62600" y="4648200"/>
            <a:ext cx="246062" cy="52416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8000" y="4648200"/>
            <a:ext cx="250825" cy="52416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419600" y="4648200"/>
            <a:ext cx="204788" cy="524165"/>
          </a:xfrm>
          <a:prstGeom prst="rect">
            <a:avLst/>
          </a:prstGeom>
          <a:solidFill>
            <a:srgbClr val="99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876800" y="4648200"/>
            <a:ext cx="406400" cy="524165"/>
          </a:xfrm>
          <a:prstGeom prst="rect">
            <a:avLst/>
          </a:prstGeom>
          <a:solidFill>
            <a:srgbClr val="3333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4648200"/>
            <a:ext cx="596900" cy="524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cxnSp>
        <p:nvCxnSpPr>
          <p:cNvPr id="13" name="AutoShape 9"/>
          <p:cNvCxnSpPr>
            <a:cxnSpLocks noChangeShapeType="1"/>
            <a:stCxn id="9" idx="3"/>
            <a:endCxn id="7" idx="1"/>
          </p:cNvCxnSpPr>
          <p:nvPr/>
        </p:nvCxnSpPr>
        <p:spPr bwMode="auto">
          <a:xfrm>
            <a:off x="3298825" y="4910283"/>
            <a:ext cx="282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AutoShape 10"/>
          <p:cNvCxnSpPr>
            <a:cxnSpLocks noChangeShapeType="1"/>
            <a:stCxn id="12" idx="3"/>
            <a:endCxn id="19" idx="2"/>
          </p:cNvCxnSpPr>
          <p:nvPr/>
        </p:nvCxnSpPr>
        <p:spPr bwMode="auto">
          <a:xfrm flipV="1">
            <a:off x="6616700" y="4907756"/>
            <a:ext cx="241300" cy="252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AutoShape 11"/>
          <p:cNvCxnSpPr>
            <a:cxnSpLocks noChangeShapeType="1"/>
            <a:stCxn id="8" idx="3"/>
            <a:endCxn id="12" idx="1"/>
          </p:cNvCxnSpPr>
          <p:nvPr/>
        </p:nvCxnSpPr>
        <p:spPr bwMode="auto">
          <a:xfrm>
            <a:off x="5808662" y="4910283"/>
            <a:ext cx="2111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AutoShape 12"/>
          <p:cNvCxnSpPr>
            <a:cxnSpLocks noChangeShapeType="1"/>
            <a:stCxn id="11" idx="3"/>
            <a:endCxn id="8" idx="1"/>
          </p:cNvCxnSpPr>
          <p:nvPr/>
        </p:nvCxnSpPr>
        <p:spPr bwMode="auto">
          <a:xfrm>
            <a:off x="5283200" y="4910283"/>
            <a:ext cx="279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AutoShape 13"/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4624388" y="4910283"/>
            <a:ext cx="25241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858000" y="4724400"/>
            <a:ext cx="407988" cy="366712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2362200" y="4724400"/>
            <a:ext cx="407987" cy="366713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" name="AutoShape 17"/>
          <p:cNvCxnSpPr>
            <a:cxnSpLocks noChangeShapeType="1"/>
            <a:stCxn id="20" idx="6"/>
            <a:endCxn id="9" idx="1"/>
          </p:cNvCxnSpPr>
          <p:nvPr/>
        </p:nvCxnSpPr>
        <p:spPr bwMode="auto">
          <a:xfrm>
            <a:off x="2770187" y="4907757"/>
            <a:ext cx="277813" cy="2526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Text Box 124"/>
          <p:cNvSpPr txBox="1">
            <a:spLocks noChangeArrowheads="1"/>
          </p:cNvSpPr>
          <p:nvPr/>
        </p:nvSpPr>
        <p:spPr bwMode="auto">
          <a:xfrm>
            <a:off x="5029200" y="5257800"/>
            <a:ext cx="7621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/>
              <a:t>Time</a:t>
            </a: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2057400" y="4343400"/>
            <a:ext cx="7858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Input</a:t>
            </a:r>
          </a:p>
        </p:txBody>
      </p:sp>
      <p:sp>
        <p:nvSpPr>
          <p:cNvPr id="43" name="Text Box 127"/>
          <p:cNvSpPr txBox="1">
            <a:spLocks noChangeArrowheads="1"/>
          </p:cNvSpPr>
          <p:nvPr/>
        </p:nvSpPr>
        <p:spPr bwMode="auto">
          <a:xfrm>
            <a:off x="3886200" y="4267200"/>
            <a:ext cx="18415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Processing</a:t>
            </a:r>
          </a:p>
        </p:txBody>
      </p:sp>
      <p:sp>
        <p:nvSpPr>
          <p:cNvPr id="95" name="Text Box 125"/>
          <p:cNvSpPr txBox="1">
            <a:spLocks noChangeArrowheads="1"/>
          </p:cNvSpPr>
          <p:nvPr/>
        </p:nvSpPr>
        <p:spPr bwMode="auto">
          <a:xfrm>
            <a:off x="6553200" y="4343400"/>
            <a:ext cx="990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 smtClean="0"/>
              <a:t>Output</a:t>
            </a:r>
            <a:endParaRPr lang="en-US" sz="1600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2362200" y="5410200"/>
            <a:ext cx="3760788" cy="1133765"/>
            <a:chOff x="838200" y="5029200"/>
            <a:chExt cx="3760788" cy="1133765"/>
          </a:xfrm>
        </p:grpSpPr>
        <p:sp>
          <p:nvSpPr>
            <p:cNvPr id="55" name="Rectangle 3"/>
            <p:cNvSpPr>
              <a:spLocks noChangeArrowheads="1"/>
            </p:cNvSpPr>
            <p:nvPr/>
          </p:nvSpPr>
          <p:spPr bwMode="auto">
            <a:xfrm>
              <a:off x="2057400" y="5029200"/>
              <a:ext cx="558800" cy="55418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6" name="Rectangle 4"/>
            <p:cNvSpPr>
              <a:spLocks noChangeArrowheads="1"/>
            </p:cNvSpPr>
            <p:nvPr/>
          </p:nvSpPr>
          <p:spPr bwMode="auto">
            <a:xfrm>
              <a:off x="2819400" y="5029200"/>
              <a:ext cx="246062" cy="554183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7" name="Rectangle 5"/>
            <p:cNvSpPr>
              <a:spLocks noChangeArrowheads="1"/>
            </p:cNvSpPr>
            <p:nvPr/>
          </p:nvSpPr>
          <p:spPr bwMode="auto">
            <a:xfrm>
              <a:off x="1541461" y="5486400"/>
              <a:ext cx="250825" cy="524165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2057400" y="5638800"/>
              <a:ext cx="280988" cy="524165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9" name="Rectangle 7"/>
            <p:cNvSpPr>
              <a:spLocks noChangeArrowheads="1"/>
            </p:cNvSpPr>
            <p:nvPr/>
          </p:nvSpPr>
          <p:spPr bwMode="auto">
            <a:xfrm>
              <a:off x="2819400" y="5638800"/>
              <a:ext cx="406400" cy="524165"/>
            </a:xfrm>
            <a:prstGeom prst="rect">
              <a:avLst/>
            </a:prstGeom>
            <a:solidFill>
              <a:srgbClr val="3333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60" name="Rectangle 8"/>
            <p:cNvSpPr>
              <a:spLocks noChangeArrowheads="1"/>
            </p:cNvSpPr>
            <p:nvPr/>
          </p:nvSpPr>
          <p:spPr bwMode="auto">
            <a:xfrm>
              <a:off x="3352800" y="5410200"/>
              <a:ext cx="614362" cy="524165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cxnSp>
          <p:nvCxnSpPr>
            <p:cNvPr id="61" name="AutoShape 9"/>
            <p:cNvCxnSpPr>
              <a:cxnSpLocks noChangeShapeType="1"/>
              <a:stCxn id="57" idx="3"/>
              <a:endCxn id="55" idx="1"/>
            </p:cNvCxnSpPr>
            <p:nvPr/>
          </p:nvCxnSpPr>
          <p:spPr bwMode="auto">
            <a:xfrm flipV="1">
              <a:off x="1792286" y="5306292"/>
              <a:ext cx="265114" cy="4421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10"/>
            <p:cNvCxnSpPr>
              <a:cxnSpLocks noChangeShapeType="1"/>
              <a:stCxn id="60" idx="3"/>
              <a:endCxn id="67" idx="2"/>
            </p:cNvCxnSpPr>
            <p:nvPr/>
          </p:nvCxnSpPr>
          <p:spPr bwMode="auto">
            <a:xfrm flipV="1">
              <a:off x="3967162" y="5669756"/>
              <a:ext cx="223838" cy="252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11"/>
            <p:cNvCxnSpPr>
              <a:cxnSpLocks noChangeShapeType="1"/>
              <a:stCxn id="56" idx="3"/>
              <a:endCxn id="60" idx="1"/>
            </p:cNvCxnSpPr>
            <p:nvPr/>
          </p:nvCxnSpPr>
          <p:spPr bwMode="auto">
            <a:xfrm>
              <a:off x="3065462" y="5306292"/>
              <a:ext cx="287338" cy="3659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" name="AutoShape 12"/>
            <p:cNvCxnSpPr>
              <a:cxnSpLocks noChangeShapeType="1"/>
              <a:stCxn id="55" idx="3"/>
              <a:endCxn id="56" idx="1"/>
            </p:cNvCxnSpPr>
            <p:nvPr/>
          </p:nvCxnSpPr>
          <p:spPr bwMode="auto">
            <a:xfrm>
              <a:off x="2616200" y="5306292"/>
              <a:ext cx="2032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13"/>
            <p:cNvCxnSpPr>
              <a:cxnSpLocks noChangeShapeType="1"/>
              <a:stCxn id="58" idx="3"/>
              <a:endCxn id="59" idx="1"/>
            </p:cNvCxnSpPr>
            <p:nvPr/>
          </p:nvCxnSpPr>
          <p:spPr bwMode="auto">
            <a:xfrm>
              <a:off x="2338388" y="5900883"/>
              <a:ext cx="48101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14"/>
            <p:cNvCxnSpPr>
              <a:cxnSpLocks noChangeShapeType="1"/>
              <a:stCxn id="59" idx="3"/>
              <a:endCxn id="60" idx="1"/>
            </p:cNvCxnSpPr>
            <p:nvPr/>
          </p:nvCxnSpPr>
          <p:spPr bwMode="auto">
            <a:xfrm flipV="1">
              <a:off x="3225800" y="5672283"/>
              <a:ext cx="1270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4191000" y="5486400"/>
              <a:ext cx="407988" cy="36671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838200" y="5562600"/>
              <a:ext cx="407987" cy="36671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69" name="AutoShape 17"/>
            <p:cNvCxnSpPr>
              <a:cxnSpLocks noChangeShapeType="1"/>
              <a:stCxn id="68" idx="6"/>
              <a:endCxn id="57" idx="1"/>
            </p:cNvCxnSpPr>
            <p:nvPr/>
          </p:nvCxnSpPr>
          <p:spPr bwMode="auto">
            <a:xfrm>
              <a:off x="1246187" y="5745957"/>
              <a:ext cx="295274" cy="25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AutoShape 14"/>
            <p:cNvCxnSpPr>
              <a:cxnSpLocks noChangeShapeType="1"/>
              <a:stCxn id="57" idx="3"/>
              <a:endCxn id="58" idx="1"/>
            </p:cNvCxnSpPr>
            <p:nvPr/>
          </p:nvCxnSpPr>
          <p:spPr bwMode="auto">
            <a:xfrm>
              <a:off x="1792286" y="5748483"/>
              <a:ext cx="265114" cy="152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" name="AutoShape 12"/>
            <p:cNvCxnSpPr>
              <a:cxnSpLocks noChangeShapeType="1"/>
              <a:stCxn id="55" idx="3"/>
              <a:endCxn id="59" idx="1"/>
            </p:cNvCxnSpPr>
            <p:nvPr/>
          </p:nvCxnSpPr>
          <p:spPr bwMode="auto">
            <a:xfrm>
              <a:off x="2616200" y="5306292"/>
              <a:ext cx="203200" cy="5945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156" name="AutoShape 9"/>
          <p:cNvCxnSpPr>
            <a:cxnSpLocks noChangeShapeType="1"/>
            <a:stCxn id="7" idx="3"/>
            <a:endCxn id="10" idx="1"/>
          </p:cNvCxnSpPr>
          <p:nvPr/>
        </p:nvCxnSpPr>
        <p:spPr bwMode="auto">
          <a:xfrm>
            <a:off x="4140200" y="4910283"/>
            <a:ext cx="2794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AutoShape 17"/>
          <p:cNvCxnSpPr>
            <a:cxnSpLocks noChangeShapeType="1"/>
          </p:cNvCxnSpPr>
          <p:nvPr/>
        </p:nvCxnSpPr>
        <p:spPr bwMode="auto">
          <a:xfrm flipV="1">
            <a:off x="5867400" y="5486400"/>
            <a:ext cx="685800" cy="317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5" name="Curved Right Arrow 174"/>
          <p:cNvSpPr/>
          <p:nvPr/>
        </p:nvSpPr>
        <p:spPr>
          <a:xfrm>
            <a:off x="1828800" y="5105400"/>
            <a:ext cx="533400" cy="68580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2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276600"/>
            <a:ext cx="4343400" cy="27306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DAG of Brunel</a:t>
            </a:r>
            <a:endParaRPr lang="en-US" sz="1600" dirty="0"/>
          </a:p>
          <a:p>
            <a:pPr lvl="1"/>
            <a:r>
              <a:rPr lang="en-US" sz="1600" dirty="0" smtClean="0"/>
              <a:t>Obtained from the existing code instrumented with ‘Auditors’</a:t>
            </a:r>
          </a:p>
          <a:p>
            <a:pPr lvl="1"/>
            <a:r>
              <a:rPr lang="en-US" sz="1600" dirty="0" smtClean="0"/>
              <a:t>Probably still missing ‘hidden or indirect’ dependencies (e.g. Tools)</a:t>
            </a:r>
          </a:p>
          <a:p>
            <a:r>
              <a:rPr lang="en-US" sz="2000" dirty="0" smtClean="0"/>
              <a:t>Can serve to give an idea of </a:t>
            </a:r>
            <a:br>
              <a:rPr lang="en-US" sz="2000" dirty="0" smtClean="0"/>
            </a:br>
            <a:r>
              <a:rPr lang="en-US" sz="2000" dirty="0" smtClean="0"/>
              <a:t>potential ‘concurrency’</a:t>
            </a:r>
          </a:p>
          <a:p>
            <a:pPr lvl="1"/>
            <a:r>
              <a:rPr lang="en-US" sz="1600" dirty="0" smtClean="0"/>
              <a:t>Assuming no changes in current </a:t>
            </a:r>
            <a:br>
              <a:rPr lang="en-US" sz="1600" dirty="0" smtClean="0"/>
            </a:br>
            <a:r>
              <a:rPr lang="en-US" sz="1600" dirty="0" smtClean="0"/>
              <a:t>reconstruction algorithms</a:t>
            </a:r>
          </a:p>
          <a:p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LHCb Reconstruction</a:t>
            </a:r>
            <a:endParaRPr lang="en-US" dirty="0"/>
          </a:p>
        </p:txBody>
      </p:sp>
      <p:pic>
        <p:nvPicPr>
          <p:cNvPr id="8" name="Picture 7" descr="Screen Shot 2011-10-17 at 11.43.3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8001001" cy="1544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Screen Shot 2011-10-17 at 11.44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3742085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387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Need to deal with </a:t>
            </a:r>
            <a:r>
              <a:rPr lang="en-US" sz="2000" dirty="0" smtClean="0"/>
              <a:t>the tails </a:t>
            </a:r>
            <a:r>
              <a:rPr lang="en-US" sz="2000" dirty="0" smtClean="0"/>
              <a:t>of sequential processing</a:t>
            </a:r>
          </a:p>
          <a:p>
            <a:r>
              <a:rPr lang="en-US" sz="2000" dirty="0" smtClean="0"/>
              <a:t>Introducing </a:t>
            </a:r>
            <a:r>
              <a:rPr lang="en-US" sz="2000" dirty="0" smtClean="0"/>
              <a:t>Pipeline processing</a:t>
            </a:r>
          </a:p>
          <a:p>
            <a:pPr lvl="1"/>
            <a:r>
              <a:rPr lang="en-US" sz="1800" dirty="0" smtClean="0"/>
              <a:t>Never tried before!</a:t>
            </a:r>
          </a:p>
          <a:p>
            <a:pPr lvl="1"/>
            <a:r>
              <a:rPr lang="en-US" sz="1800" dirty="0" smtClean="0"/>
              <a:t>Exclusive access to </a:t>
            </a:r>
            <a:r>
              <a:rPr lang="en-US" sz="1800" dirty="0" smtClean="0"/>
              <a:t>resources</a:t>
            </a:r>
            <a:br>
              <a:rPr lang="en-US" sz="1800" dirty="0" smtClean="0"/>
            </a:br>
            <a:r>
              <a:rPr lang="en-US" sz="1800" dirty="0" smtClean="0"/>
              <a:t>or non-reentrant algorithms</a:t>
            </a:r>
            <a:br>
              <a:rPr lang="en-US" sz="1800" dirty="0" smtClean="0"/>
            </a:br>
            <a:r>
              <a:rPr lang="en-US" sz="1800" dirty="0" smtClean="0"/>
              <a:t>can </a:t>
            </a:r>
            <a:r>
              <a:rPr lang="en-US" sz="1800" dirty="0" smtClean="0"/>
              <a:t>be pipelined</a:t>
            </a:r>
            <a:br>
              <a:rPr lang="en-US" sz="1800" dirty="0" smtClean="0"/>
            </a:br>
            <a:r>
              <a:rPr lang="en-US" sz="1800" dirty="0" smtClean="0"/>
              <a:t>e.g. file writing</a:t>
            </a:r>
          </a:p>
          <a:p>
            <a:r>
              <a:rPr lang="en-US" sz="2000" dirty="0" smtClean="0"/>
              <a:t>Need </a:t>
            </a:r>
            <a:r>
              <a:rPr lang="en-US" sz="2000" dirty="0"/>
              <a:t>to </a:t>
            </a:r>
            <a:r>
              <a:rPr lang="en-US" sz="2000" dirty="0" smtClean="0"/>
              <a:t>design </a:t>
            </a:r>
            <a:r>
              <a:rPr lang="en-US" sz="2000" dirty="0" smtClean="0"/>
              <a:t>or use a</a:t>
            </a:r>
            <a:br>
              <a:rPr lang="en-US" sz="2000" dirty="0" smtClean="0"/>
            </a:br>
            <a:r>
              <a:rPr lang="en-US" sz="2000" dirty="0" smtClean="0"/>
              <a:t>powerful and flexible </a:t>
            </a:r>
            <a:br>
              <a:rPr lang="en-US" sz="2000" dirty="0" smtClean="0"/>
            </a:br>
            <a:r>
              <a:rPr lang="en-US" sz="2000" dirty="0" smtClean="0"/>
              <a:t>scheduler</a:t>
            </a:r>
          </a:p>
          <a:p>
            <a:r>
              <a:rPr lang="en-US" sz="2000" dirty="0" smtClean="0"/>
              <a:t>Need to define the concept of</a:t>
            </a:r>
            <a:br>
              <a:rPr lang="en-US" sz="2000" dirty="0" smtClean="0"/>
            </a:br>
            <a:r>
              <a:rPr lang="en-US" sz="2000" dirty="0" smtClean="0"/>
              <a:t>an “event context”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Concurrent Events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95800" y="3048000"/>
            <a:ext cx="2971800" cy="905165"/>
            <a:chOff x="838200" y="5029200"/>
            <a:chExt cx="3760788" cy="1133765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2057400" y="5029200"/>
              <a:ext cx="558800" cy="554183"/>
            </a:xfrm>
            <a:prstGeom prst="rect">
              <a:avLst/>
            </a:prstGeom>
            <a:solidFill>
              <a:srgbClr val="FF0000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819400" y="5029200"/>
              <a:ext cx="246062" cy="554183"/>
            </a:xfrm>
            <a:prstGeom prst="rect">
              <a:avLst/>
            </a:prstGeom>
            <a:solidFill>
              <a:srgbClr val="CCFFFF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541461" y="5486400"/>
              <a:ext cx="250825" cy="524165"/>
            </a:xfrm>
            <a:prstGeom prst="rect">
              <a:avLst/>
            </a:prstGeom>
            <a:solidFill>
              <a:srgbClr val="FFFF99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057400" y="5638800"/>
              <a:ext cx="280988" cy="524165"/>
            </a:xfrm>
            <a:prstGeom prst="rect">
              <a:avLst/>
            </a:prstGeom>
            <a:solidFill>
              <a:srgbClr val="99CC00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819400" y="5638800"/>
              <a:ext cx="406400" cy="524165"/>
            </a:xfrm>
            <a:prstGeom prst="rect">
              <a:avLst/>
            </a:prstGeom>
            <a:solidFill>
              <a:srgbClr val="333399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352800" y="5410200"/>
              <a:ext cx="614362" cy="524165"/>
            </a:xfrm>
            <a:prstGeom prst="rect">
              <a:avLst/>
            </a:prstGeom>
            <a:solidFill>
              <a:srgbClr val="0000FF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cxnSp>
          <p:nvCxnSpPr>
            <p:cNvPr id="13" name="AutoShape 9"/>
            <p:cNvCxnSpPr>
              <a:cxnSpLocks noChangeShapeType="1"/>
              <a:stCxn id="9" idx="3"/>
              <a:endCxn id="7" idx="1"/>
            </p:cNvCxnSpPr>
            <p:nvPr/>
          </p:nvCxnSpPr>
          <p:spPr bwMode="auto">
            <a:xfrm flipV="1">
              <a:off x="1792286" y="5306292"/>
              <a:ext cx="265114" cy="4421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0"/>
            <p:cNvCxnSpPr>
              <a:cxnSpLocks noChangeShapeType="1"/>
              <a:stCxn id="12" idx="3"/>
              <a:endCxn id="19" idx="2"/>
            </p:cNvCxnSpPr>
            <p:nvPr/>
          </p:nvCxnSpPr>
          <p:spPr bwMode="auto">
            <a:xfrm flipV="1">
              <a:off x="3967162" y="5669756"/>
              <a:ext cx="223838" cy="2527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1"/>
            <p:cNvCxnSpPr>
              <a:cxnSpLocks noChangeShapeType="1"/>
              <a:stCxn id="8" idx="3"/>
              <a:endCxn id="12" idx="1"/>
            </p:cNvCxnSpPr>
            <p:nvPr/>
          </p:nvCxnSpPr>
          <p:spPr bwMode="auto">
            <a:xfrm>
              <a:off x="3065462" y="5306292"/>
              <a:ext cx="287338" cy="3659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2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>
              <a:off x="2616200" y="5306292"/>
              <a:ext cx="203200" cy="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3"/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>
              <a:off x="2338388" y="5900883"/>
              <a:ext cx="481012" cy="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4"/>
            <p:cNvCxnSpPr>
              <a:cxnSpLocks noChangeShapeType="1"/>
              <a:stCxn id="11" idx="3"/>
              <a:endCxn id="12" idx="1"/>
            </p:cNvCxnSpPr>
            <p:nvPr/>
          </p:nvCxnSpPr>
          <p:spPr bwMode="auto">
            <a:xfrm flipV="1">
              <a:off x="3225800" y="5672283"/>
              <a:ext cx="127000" cy="22860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4191000" y="5486400"/>
              <a:ext cx="407988" cy="366712"/>
            </a:xfrm>
            <a:prstGeom prst="ellipse">
              <a:avLst/>
            </a:prstGeom>
            <a:solidFill>
              <a:srgbClr val="FFCC9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838200" y="5562600"/>
              <a:ext cx="407987" cy="366713"/>
            </a:xfrm>
            <a:prstGeom prst="ellipse">
              <a:avLst/>
            </a:prstGeom>
            <a:solidFill>
              <a:srgbClr val="FFCC9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1" name="AutoShape 17"/>
            <p:cNvCxnSpPr>
              <a:cxnSpLocks noChangeShapeType="1"/>
              <a:stCxn id="20" idx="6"/>
              <a:endCxn id="9" idx="1"/>
            </p:cNvCxnSpPr>
            <p:nvPr/>
          </p:nvCxnSpPr>
          <p:spPr bwMode="auto">
            <a:xfrm>
              <a:off x="1246187" y="5745957"/>
              <a:ext cx="295274" cy="2526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4"/>
            <p:cNvCxnSpPr>
              <a:cxnSpLocks noChangeShapeType="1"/>
              <a:stCxn id="9" idx="3"/>
              <a:endCxn id="10" idx="1"/>
            </p:cNvCxnSpPr>
            <p:nvPr/>
          </p:nvCxnSpPr>
          <p:spPr bwMode="auto">
            <a:xfrm>
              <a:off x="1792286" y="5748483"/>
              <a:ext cx="265114" cy="15240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2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2616200" y="5306292"/>
              <a:ext cx="203200" cy="5945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4" name="Group 23"/>
          <p:cNvGrpSpPr/>
          <p:nvPr/>
        </p:nvGrpSpPr>
        <p:grpSpPr>
          <a:xfrm>
            <a:off x="4876800" y="4038600"/>
            <a:ext cx="2971800" cy="905165"/>
            <a:chOff x="838200" y="5029200"/>
            <a:chExt cx="3760788" cy="1133765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2057400" y="5029200"/>
              <a:ext cx="558800" cy="554183"/>
            </a:xfrm>
            <a:prstGeom prst="rect">
              <a:avLst/>
            </a:prstGeom>
            <a:solidFill>
              <a:srgbClr val="FF0000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2819400" y="5029200"/>
              <a:ext cx="246062" cy="554183"/>
            </a:xfrm>
            <a:prstGeom prst="rect">
              <a:avLst/>
            </a:prstGeom>
            <a:solidFill>
              <a:srgbClr val="CCFFFF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1541461" y="5486400"/>
              <a:ext cx="250825" cy="524165"/>
            </a:xfrm>
            <a:prstGeom prst="rect">
              <a:avLst/>
            </a:prstGeom>
            <a:solidFill>
              <a:srgbClr val="FFFF99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2057400" y="5638800"/>
              <a:ext cx="280988" cy="524165"/>
            </a:xfrm>
            <a:prstGeom prst="rect">
              <a:avLst/>
            </a:prstGeom>
            <a:solidFill>
              <a:srgbClr val="99CC00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2819400" y="5638800"/>
              <a:ext cx="406400" cy="524165"/>
            </a:xfrm>
            <a:prstGeom prst="rect">
              <a:avLst/>
            </a:prstGeom>
            <a:solidFill>
              <a:srgbClr val="333399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3352800" y="5410200"/>
              <a:ext cx="614362" cy="524165"/>
            </a:xfrm>
            <a:prstGeom prst="rect">
              <a:avLst/>
            </a:prstGeom>
            <a:solidFill>
              <a:srgbClr val="0000FF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cxnSp>
          <p:nvCxnSpPr>
            <p:cNvPr id="31" name="AutoShape 9"/>
            <p:cNvCxnSpPr>
              <a:cxnSpLocks noChangeShapeType="1"/>
              <a:stCxn id="27" idx="3"/>
              <a:endCxn id="25" idx="1"/>
            </p:cNvCxnSpPr>
            <p:nvPr/>
          </p:nvCxnSpPr>
          <p:spPr bwMode="auto">
            <a:xfrm flipV="1">
              <a:off x="1792286" y="5306292"/>
              <a:ext cx="265114" cy="4421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10"/>
            <p:cNvCxnSpPr>
              <a:cxnSpLocks noChangeShapeType="1"/>
              <a:stCxn id="30" idx="3"/>
              <a:endCxn id="37" idx="2"/>
            </p:cNvCxnSpPr>
            <p:nvPr/>
          </p:nvCxnSpPr>
          <p:spPr bwMode="auto">
            <a:xfrm flipV="1">
              <a:off x="3967162" y="5669756"/>
              <a:ext cx="223838" cy="2527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11"/>
            <p:cNvCxnSpPr>
              <a:cxnSpLocks noChangeShapeType="1"/>
              <a:stCxn id="26" idx="3"/>
              <a:endCxn id="30" idx="1"/>
            </p:cNvCxnSpPr>
            <p:nvPr/>
          </p:nvCxnSpPr>
          <p:spPr bwMode="auto">
            <a:xfrm>
              <a:off x="3065462" y="5306292"/>
              <a:ext cx="287338" cy="3659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12"/>
            <p:cNvCxnSpPr>
              <a:cxnSpLocks noChangeShapeType="1"/>
              <a:stCxn id="25" idx="3"/>
              <a:endCxn id="26" idx="1"/>
            </p:cNvCxnSpPr>
            <p:nvPr/>
          </p:nvCxnSpPr>
          <p:spPr bwMode="auto">
            <a:xfrm>
              <a:off x="2616200" y="5306292"/>
              <a:ext cx="203200" cy="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13"/>
            <p:cNvCxnSpPr>
              <a:cxnSpLocks noChangeShapeType="1"/>
              <a:stCxn id="28" idx="3"/>
              <a:endCxn id="29" idx="1"/>
            </p:cNvCxnSpPr>
            <p:nvPr/>
          </p:nvCxnSpPr>
          <p:spPr bwMode="auto">
            <a:xfrm>
              <a:off x="2338388" y="5900883"/>
              <a:ext cx="481012" cy="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14"/>
            <p:cNvCxnSpPr>
              <a:cxnSpLocks noChangeShapeType="1"/>
              <a:stCxn id="29" idx="3"/>
              <a:endCxn id="30" idx="1"/>
            </p:cNvCxnSpPr>
            <p:nvPr/>
          </p:nvCxnSpPr>
          <p:spPr bwMode="auto">
            <a:xfrm flipV="1">
              <a:off x="3225800" y="5672283"/>
              <a:ext cx="127000" cy="22860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Oval 15"/>
            <p:cNvSpPr>
              <a:spLocks noChangeArrowheads="1"/>
            </p:cNvSpPr>
            <p:nvPr/>
          </p:nvSpPr>
          <p:spPr bwMode="auto">
            <a:xfrm>
              <a:off x="4191000" y="5486400"/>
              <a:ext cx="407988" cy="366712"/>
            </a:xfrm>
            <a:prstGeom prst="ellipse">
              <a:avLst/>
            </a:prstGeom>
            <a:solidFill>
              <a:srgbClr val="FFCC9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838200" y="5562600"/>
              <a:ext cx="407987" cy="366713"/>
            </a:xfrm>
            <a:prstGeom prst="ellipse">
              <a:avLst/>
            </a:prstGeom>
            <a:solidFill>
              <a:srgbClr val="FFCC9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9" name="AutoShape 17"/>
            <p:cNvCxnSpPr>
              <a:cxnSpLocks noChangeShapeType="1"/>
              <a:stCxn id="38" idx="6"/>
              <a:endCxn id="27" idx="1"/>
            </p:cNvCxnSpPr>
            <p:nvPr/>
          </p:nvCxnSpPr>
          <p:spPr bwMode="auto">
            <a:xfrm>
              <a:off x="1246187" y="5745957"/>
              <a:ext cx="295274" cy="2526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14"/>
            <p:cNvCxnSpPr>
              <a:cxnSpLocks noChangeShapeType="1"/>
              <a:stCxn id="27" idx="3"/>
              <a:endCxn id="28" idx="1"/>
            </p:cNvCxnSpPr>
            <p:nvPr/>
          </p:nvCxnSpPr>
          <p:spPr bwMode="auto">
            <a:xfrm>
              <a:off x="1792286" y="5748483"/>
              <a:ext cx="265114" cy="15240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12"/>
            <p:cNvCxnSpPr>
              <a:cxnSpLocks noChangeShapeType="1"/>
              <a:stCxn id="25" idx="3"/>
              <a:endCxn id="29" idx="1"/>
            </p:cNvCxnSpPr>
            <p:nvPr/>
          </p:nvCxnSpPr>
          <p:spPr bwMode="auto">
            <a:xfrm>
              <a:off x="2616200" y="5306292"/>
              <a:ext cx="203200" cy="5945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44" name="Elbow Connector 43"/>
          <p:cNvCxnSpPr>
            <a:stCxn id="20" idx="5"/>
            <a:endCxn id="38" idx="2"/>
          </p:cNvCxnSpPr>
          <p:nvPr/>
        </p:nvCxnSpPr>
        <p:spPr>
          <a:xfrm rot="16200000" flipH="1">
            <a:off x="4380345" y="4114383"/>
            <a:ext cx="887090" cy="105820"/>
          </a:xfrm>
          <a:prstGeom prst="bentConnector2">
            <a:avLst/>
          </a:prstGeom>
          <a:ln w="19050" cmpd="sng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9" idx="5"/>
            <a:endCxn id="37" idx="1"/>
          </p:cNvCxnSpPr>
          <p:nvPr/>
        </p:nvCxnSpPr>
        <p:spPr>
          <a:xfrm rot="16200000" flipH="1">
            <a:off x="7105113" y="3978184"/>
            <a:ext cx="783578" cy="153033"/>
          </a:xfrm>
          <a:prstGeom prst="bentConnector3">
            <a:avLst>
              <a:gd name="adj1" fmla="val 100244"/>
            </a:avLst>
          </a:prstGeom>
          <a:ln w="19050" cmpd="sng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257800" y="5029200"/>
            <a:ext cx="2971800" cy="905165"/>
            <a:chOff x="838200" y="5029200"/>
            <a:chExt cx="3760788" cy="1133765"/>
          </a:xfrm>
        </p:grpSpPr>
        <p:sp>
          <p:nvSpPr>
            <p:cNvPr id="52" name="Rectangle 3"/>
            <p:cNvSpPr>
              <a:spLocks noChangeArrowheads="1"/>
            </p:cNvSpPr>
            <p:nvPr/>
          </p:nvSpPr>
          <p:spPr bwMode="auto">
            <a:xfrm>
              <a:off x="2057400" y="5029200"/>
              <a:ext cx="558800" cy="554183"/>
            </a:xfrm>
            <a:prstGeom prst="rect">
              <a:avLst/>
            </a:prstGeom>
            <a:solidFill>
              <a:srgbClr val="FF0000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3" name="Rectangle 4"/>
            <p:cNvSpPr>
              <a:spLocks noChangeArrowheads="1"/>
            </p:cNvSpPr>
            <p:nvPr/>
          </p:nvSpPr>
          <p:spPr bwMode="auto">
            <a:xfrm>
              <a:off x="2819400" y="5029200"/>
              <a:ext cx="246062" cy="554183"/>
            </a:xfrm>
            <a:prstGeom prst="rect">
              <a:avLst/>
            </a:prstGeom>
            <a:solidFill>
              <a:srgbClr val="CCFFFF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1541461" y="5486400"/>
              <a:ext cx="250825" cy="524165"/>
            </a:xfrm>
            <a:prstGeom prst="rect">
              <a:avLst/>
            </a:prstGeom>
            <a:solidFill>
              <a:srgbClr val="FFFF99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2057400" y="5638800"/>
              <a:ext cx="280988" cy="524165"/>
            </a:xfrm>
            <a:prstGeom prst="rect">
              <a:avLst/>
            </a:prstGeom>
            <a:solidFill>
              <a:srgbClr val="99CC00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2819400" y="5638800"/>
              <a:ext cx="406400" cy="524165"/>
            </a:xfrm>
            <a:prstGeom prst="rect">
              <a:avLst/>
            </a:prstGeom>
            <a:solidFill>
              <a:srgbClr val="333399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3352800" y="5410200"/>
              <a:ext cx="614362" cy="524165"/>
            </a:xfrm>
            <a:prstGeom prst="rect">
              <a:avLst/>
            </a:prstGeom>
            <a:solidFill>
              <a:srgbClr val="0000FF"/>
            </a:solidFill>
            <a:ln w="1905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cxnSp>
          <p:nvCxnSpPr>
            <p:cNvPr id="58" name="AutoShape 9"/>
            <p:cNvCxnSpPr>
              <a:cxnSpLocks noChangeShapeType="1"/>
              <a:stCxn id="54" idx="3"/>
              <a:endCxn id="52" idx="1"/>
            </p:cNvCxnSpPr>
            <p:nvPr/>
          </p:nvCxnSpPr>
          <p:spPr bwMode="auto">
            <a:xfrm flipV="1">
              <a:off x="1792286" y="5306292"/>
              <a:ext cx="265114" cy="4421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10"/>
            <p:cNvCxnSpPr>
              <a:cxnSpLocks noChangeShapeType="1"/>
              <a:stCxn id="57" idx="3"/>
              <a:endCxn id="64" idx="2"/>
            </p:cNvCxnSpPr>
            <p:nvPr/>
          </p:nvCxnSpPr>
          <p:spPr bwMode="auto">
            <a:xfrm flipV="1">
              <a:off x="3967162" y="5669756"/>
              <a:ext cx="223838" cy="2527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11"/>
            <p:cNvCxnSpPr>
              <a:cxnSpLocks noChangeShapeType="1"/>
              <a:stCxn id="53" idx="3"/>
              <a:endCxn id="57" idx="1"/>
            </p:cNvCxnSpPr>
            <p:nvPr/>
          </p:nvCxnSpPr>
          <p:spPr bwMode="auto">
            <a:xfrm>
              <a:off x="3065462" y="5306292"/>
              <a:ext cx="287338" cy="3659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12"/>
            <p:cNvCxnSpPr>
              <a:cxnSpLocks noChangeShapeType="1"/>
              <a:stCxn id="52" idx="3"/>
              <a:endCxn id="53" idx="1"/>
            </p:cNvCxnSpPr>
            <p:nvPr/>
          </p:nvCxnSpPr>
          <p:spPr bwMode="auto">
            <a:xfrm>
              <a:off x="2616200" y="5306292"/>
              <a:ext cx="203200" cy="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13"/>
            <p:cNvCxnSpPr>
              <a:cxnSpLocks noChangeShapeType="1"/>
              <a:stCxn id="55" idx="3"/>
              <a:endCxn id="56" idx="1"/>
            </p:cNvCxnSpPr>
            <p:nvPr/>
          </p:nvCxnSpPr>
          <p:spPr bwMode="auto">
            <a:xfrm>
              <a:off x="2338388" y="5900883"/>
              <a:ext cx="481012" cy="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14"/>
            <p:cNvCxnSpPr>
              <a:cxnSpLocks noChangeShapeType="1"/>
              <a:stCxn id="56" idx="3"/>
              <a:endCxn id="57" idx="1"/>
            </p:cNvCxnSpPr>
            <p:nvPr/>
          </p:nvCxnSpPr>
          <p:spPr bwMode="auto">
            <a:xfrm flipV="1">
              <a:off x="3225800" y="5672283"/>
              <a:ext cx="127000" cy="22860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" name="Oval 15"/>
            <p:cNvSpPr>
              <a:spLocks noChangeArrowheads="1"/>
            </p:cNvSpPr>
            <p:nvPr/>
          </p:nvSpPr>
          <p:spPr bwMode="auto">
            <a:xfrm>
              <a:off x="4191000" y="5486400"/>
              <a:ext cx="407988" cy="366712"/>
            </a:xfrm>
            <a:prstGeom prst="ellipse">
              <a:avLst/>
            </a:prstGeom>
            <a:solidFill>
              <a:srgbClr val="FFCC9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16"/>
            <p:cNvSpPr>
              <a:spLocks noChangeArrowheads="1"/>
            </p:cNvSpPr>
            <p:nvPr/>
          </p:nvSpPr>
          <p:spPr bwMode="auto">
            <a:xfrm>
              <a:off x="838200" y="5562600"/>
              <a:ext cx="407987" cy="366713"/>
            </a:xfrm>
            <a:prstGeom prst="ellipse">
              <a:avLst/>
            </a:prstGeom>
            <a:solidFill>
              <a:srgbClr val="FFCC99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66" name="AutoShape 17"/>
            <p:cNvCxnSpPr>
              <a:cxnSpLocks noChangeShapeType="1"/>
              <a:stCxn id="65" idx="6"/>
              <a:endCxn id="54" idx="1"/>
            </p:cNvCxnSpPr>
            <p:nvPr/>
          </p:nvCxnSpPr>
          <p:spPr bwMode="auto">
            <a:xfrm>
              <a:off x="1246187" y="5745957"/>
              <a:ext cx="295274" cy="2526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14"/>
            <p:cNvCxnSpPr>
              <a:cxnSpLocks noChangeShapeType="1"/>
              <a:stCxn id="54" idx="3"/>
              <a:endCxn id="55" idx="1"/>
            </p:cNvCxnSpPr>
            <p:nvPr/>
          </p:nvCxnSpPr>
          <p:spPr bwMode="auto">
            <a:xfrm>
              <a:off x="1792286" y="5748483"/>
              <a:ext cx="265114" cy="152400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12"/>
            <p:cNvCxnSpPr>
              <a:cxnSpLocks noChangeShapeType="1"/>
              <a:stCxn id="52" idx="3"/>
              <a:endCxn id="56" idx="1"/>
            </p:cNvCxnSpPr>
            <p:nvPr/>
          </p:nvCxnSpPr>
          <p:spPr bwMode="auto">
            <a:xfrm>
              <a:off x="2616200" y="5306292"/>
              <a:ext cx="203200" cy="594591"/>
            </a:xfrm>
            <a:prstGeom prst="straightConnector1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69" name="Elbow Connector 68"/>
          <p:cNvCxnSpPr>
            <a:endCxn id="65" idx="2"/>
          </p:cNvCxnSpPr>
          <p:nvPr/>
        </p:nvCxnSpPr>
        <p:spPr>
          <a:xfrm rot="16200000" flipH="1">
            <a:off x="4761345" y="5104983"/>
            <a:ext cx="887090" cy="105820"/>
          </a:xfrm>
          <a:prstGeom prst="bentConnector2">
            <a:avLst/>
          </a:prstGeom>
          <a:ln w="19050" cmpd="sng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endCxn id="64" idx="1"/>
          </p:cNvCxnSpPr>
          <p:nvPr/>
        </p:nvCxnSpPr>
        <p:spPr>
          <a:xfrm rot="16200000" flipH="1">
            <a:off x="7486113" y="4968784"/>
            <a:ext cx="783578" cy="153033"/>
          </a:xfrm>
          <a:prstGeom prst="bentConnector3">
            <a:avLst>
              <a:gd name="adj1" fmla="val 100244"/>
            </a:avLst>
          </a:prstGeom>
          <a:ln w="19050" cmpd="sng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 Box 124"/>
          <p:cNvSpPr txBox="1">
            <a:spLocks noChangeArrowheads="1"/>
          </p:cNvSpPr>
          <p:nvPr/>
        </p:nvSpPr>
        <p:spPr bwMode="auto">
          <a:xfrm>
            <a:off x="5029200" y="6096000"/>
            <a:ext cx="7621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/>
              <a:t>Time</a:t>
            </a:r>
          </a:p>
        </p:txBody>
      </p:sp>
      <p:cxnSp>
        <p:nvCxnSpPr>
          <p:cNvPr id="73" name="AutoShape 17"/>
          <p:cNvCxnSpPr>
            <a:cxnSpLocks noChangeShapeType="1"/>
          </p:cNvCxnSpPr>
          <p:nvPr/>
        </p:nvCxnSpPr>
        <p:spPr bwMode="auto">
          <a:xfrm flipV="1">
            <a:off x="5791200" y="6324600"/>
            <a:ext cx="685800" cy="317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3735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simple but we are not alone</a:t>
            </a:r>
          </a:p>
          <a:p>
            <a:pPr lvl="1"/>
            <a:r>
              <a:rPr lang="en-US" dirty="0" smtClean="0"/>
              <a:t>Technologies like the Apple’s </a:t>
            </a:r>
            <a:r>
              <a:rPr lang="en-US" dirty="0"/>
              <a:t>Grand Central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Dispatch (GCD) are </a:t>
            </a:r>
            <a:r>
              <a:rPr lang="en-US" dirty="0"/>
              <a:t>designed to help write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applications without </a:t>
            </a:r>
            <a:r>
              <a:rPr lang="en-US" dirty="0"/>
              <a:t>having to fiddle directly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threads and locking (and getting it terribly </a:t>
            </a:r>
            <a:r>
              <a:rPr lang="en-US" dirty="0" smtClean="0"/>
              <a:t>wrong)</a:t>
            </a:r>
          </a:p>
          <a:p>
            <a:r>
              <a:rPr lang="en-US" dirty="0" smtClean="0"/>
              <a:t>New paradigms for concurrency programming</a:t>
            </a:r>
          </a:p>
          <a:p>
            <a:pPr lvl="1"/>
            <a:r>
              <a:rPr lang="en-US" dirty="0" smtClean="0"/>
              <a:t>Developer needs to factor out the processing in ‘chunks’ with their dependencies and let the framework (system)  to deal with the creation and management of a ‘pool’ of threads that will take care of the execution of the ‘chunks’</a:t>
            </a:r>
          </a:p>
          <a:p>
            <a:pPr lvl="1"/>
            <a:r>
              <a:rPr lang="en-US" dirty="0" smtClean="0"/>
              <a:t>Tries to eliminates lock-based code and makes it more efficient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Programming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0187" r="21767"/>
          <a:stretch/>
        </p:blipFill>
        <p:spPr>
          <a:xfrm>
            <a:off x="6934200" y="1447800"/>
            <a:ext cx="149147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1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than a “new” complete and self-contained framework, LHC experiments would like to see a set of functional components from where to pick and choose what to incorporate into their frameworks</a:t>
            </a:r>
          </a:p>
          <a:p>
            <a:pPr lvl="1"/>
            <a:r>
              <a:rPr lang="en-US" dirty="0" smtClean="0"/>
              <a:t>Experiments have a huge investment in ‘algorithmic’ code and configuration based of a specific framework</a:t>
            </a:r>
          </a:p>
          <a:p>
            <a:r>
              <a:rPr lang="en-US" dirty="0" smtClean="0"/>
              <a:t>Complete solution should be provided for </a:t>
            </a:r>
            <a:r>
              <a:rPr lang="en-US" dirty="0"/>
              <a:t>new </a:t>
            </a:r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The previous constraint does not apply to new experiments</a:t>
            </a:r>
          </a:p>
          <a:p>
            <a:pPr lvl="1"/>
            <a:r>
              <a:rPr lang="en-US" dirty="0" smtClean="0"/>
              <a:t>The timing is less critical for them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B. Hegner, P. Mato/CERN  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as a Set of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39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71158</TotalTime>
  <Words>1513</Words>
  <Application>Microsoft Macintosh PowerPoint</Application>
  <PresentationFormat>On-screen Show (4:3)</PresentationFormat>
  <Paragraphs>205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 Re-engineering Frameworks for Concurrency  </vt:lpstr>
      <vt:lpstr>Vision</vt:lpstr>
      <vt:lpstr>Why?</vt:lpstr>
      <vt:lpstr>Why the Framework managing the concurrency? </vt:lpstr>
      <vt:lpstr>Concurrent ‘Task’ processing </vt:lpstr>
      <vt:lpstr>Example: LHCb Reconstruction</vt:lpstr>
      <vt:lpstr>Many Concurrent Events</vt:lpstr>
      <vt:lpstr>Concurrency Programming</vt:lpstr>
      <vt:lpstr>Framework as a Set of Services</vt:lpstr>
      <vt:lpstr>Framework Services</vt:lpstr>
      <vt:lpstr>Single “Memory Model” is Essential</vt:lpstr>
      <vt:lpstr>Development of Key Services</vt:lpstr>
      <vt:lpstr>Prototyping of Physics Services</vt:lpstr>
      <vt:lpstr>Concurrency in Geant4</vt:lpstr>
      <vt:lpstr>Re-using Algorithmic Code</vt:lpstr>
      <vt:lpstr>Project</vt:lpstr>
      <vt:lpstr>R&amp;D Activities</vt:lpstr>
      <vt:lpstr>Straw man Project Timeline</vt:lpstr>
      <vt:lpstr>Summary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Pere Mato</dc:creator>
  <cp:lastModifiedBy>Pere Mato</cp:lastModifiedBy>
  <cp:revision>1218</cp:revision>
  <cp:lastPrinted>2011-08-30T08:57:45Z</cp:lastPrinted>
  <dcterms:created xsi:type="dcterms:W3CDTF">2010-05-17T20:46:12Z</dcterms:created>
  <dcterms:modified xsi:type="dcterms:W3CDTF">2011-11-22T16:49:44Z</dcterms:modified>
</cp:coreProperties>
</file>