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6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5e62019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5e62019d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5314d86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5314d86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5314d864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5314d864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5314d864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5314d8642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5e62019d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5e62019d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2609927/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2609929/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2609928/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180"/>
              <a:t>ND-LAr Integration and Installation (I&amp;I) QAQC, Manufacturing, Procurement Plans</a:t>
            </a:r>
            <a:endParaRPr sz="318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Jonathan Asaadi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 Lambert 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69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Documentation List</a:t>
            </a:r>
            <a:endParaRPr b="1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6900" y="466675"/>
            <a:ext cx="9014400" cy="46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b="1" u="sng">
                <a:solidFill>
                  <a:schemeClr val="dk1"/>
                </a:solidFill>
              </a:rPr>
              <a:t>QAQC Plan</a:t>
            </a:r>
            <a:endParaRPr b="1" u="sng">
              <a:solidFill>
                <a:schemeClr val="dk1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b="1" u="sng">
                <a:solidFill>
                  <a:schemeClr val="dk1"/>
                </a:solidFill>
              </a:rPr>
              <a:t>Manufacturing Plan</a:t>
            </a:r>
            <a:endParaRPr b="1" u="sng">
              <a:solidFill>
                <a:schemeClr val="dk1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b="1" u="sng">
                <a:solidFill>
                  <a:schemeClr val="dk1"/>
                </a:solidFill>
              </a:rPr>
              <a:t>Procurement Plan</a:t>
            </a:r>
            <a:endParaRPr b="1" u="sng">
              <a:solidFill>
                <a:schemeClr val="dk1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Series of other documents exist in various forms of maturity related to I&amp;I activities, need entering in PD Documentation Directory</a:t>
            </a:r>
            <a:endParaRPr>
              <a:solidFill>
                <a:schemeClr val="dk1"/>
              </a:solidFill>
            </a:endParaRPr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>
                <a:solidFill>
                  <a:schemeClr val="dk1"/>
                </a:solidFill>
              </a:rPr>
              <a:t>Near Site activities</a:t>
            </a:r>
            <a:endParaRPr>
              <a:solidFill>
                <a:schemeClr val="dk1"/>
              </a:solidFill>
            </a:endParaRPr>
          </a:p>
          <a:p>
            <a:pPr marL="1371600" lvl="2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>
                <a:solidFill>
                  <a:schemeClr val="dk1"/>
                </a:solidFill>
              </a:rPr>
              <a:t>EDMS: 2480337, 2480338, 2480340, 2480341, 2480342, 2480343, 2480344, 2480345</a:t>
            </a:r>
            <a:endParaRPr>
              <a:solidFill>
                <a:schemeClr val="dk1"/>
              </a:solidFill>
            </a:endParaRPr>
          </a:p>
          <a:p>
            <a:pPr marL="1828800" lvl="3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These cover surface work such as foreseen critical lifting procedures, functional verifications, and integration steps</a:t>
            </a:r>
            <a:endParaRPr>
              <a:solidFill>
                <a:schemeClr val="dk1"/>
              </a:solidFill>
            </a:endParaRPr>
          </a:p>
          <a:p>
            <a:pPr marL="1371600" lvl="2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>
                <a:solidFill>
                  <a:schemeClr val="dk1"/>
                </a:solidFill>
              </a:rPr>
              <a:t>EDMS: 2480346, 2480347, 2480348, 2480349</a:t>
            </a:r>
            <a:endParaRPr>
              <a:solidFill>
                <a:schemeClr val="dk1"/>
              </a:solidFill>
            </a:endParaRPr>
          </a:p>
          <a:p>
            <a:pPr marL="1828800" lvl="3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These cover work in the cavern</a:t>
            </a:r>
            <a:endParaRPr>
              <a:solidFill>
                <a:schemeClr val="dk1"/>
              </a:solidFill>
            </a:endParaRPr>
          </a:p>
          <a:p>
            <a:pPr marL="1371600" lvl="2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>
                <a:solidFill>
                  <a:schemeClr val="dk1"/>
                </a:solidFill>
              </a:rPr>
              <a:t>EDMS 245099 and 2458074</a:t>
            </a:r>
            <a:endParaRPr>
              <a:solidFill>
                <a:schemeClr val="dk1"/>
              </a:solidFill>
            </a:endParaRPr>
          </a:p>
          <a:p>
            <a:pPr marL="1828800" lvl="3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These are for physical interfaces with the cryostat and LBNF cryo</a:t>
            </a:r>
            <a:endParaRPr>
              <a:solidFill>
                <a:schemeClr val="dk1"/>
              </a:solidFill>
            </a:endParaRPr>
          </a:p>
          <a:p>
            <a:pPr marL="1371600" lvl="2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>
                <a:solidFill>
                  <a:schemeClr val="dk1"/>
                </a:solidFill>
              </a:rPr>
              <a:t>EDMS 2591433</a:t>
            </a:r>
            <a:endParaRPr>
              <a:solidFill>
                <a:schemeClr val="dk1"/>
              </a:solidFill>
            </a:endParaRPr>
          </a:p>
          <a:p>
            <a:pPr marL="1828800" lvl="3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This is a summary of the prototyping and testing plans</a:t>
            </a:r>
            <a:endParaRPr>
              <a:solidFill>
                <a:schemeClr val="dk1"/>
              </a:solidFill>
            </a:endParaRPr>
          </a:p>
          <a:p>
            <a:pPr marL="1371600" lvl="2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>
                <a:solidFill>
                  <a:schemeClr val="dk1"/>
                </a:solidFill>
              </a:rPr>
              <a:t>EDMS 2480350</a:t>
            </a:r>
            <a:endParaRPr>
              <a:solidFill>
                <a:schemeClr val="dk1"/>
              </a:solidFill>
            </a:endParaRPr>
          </a:p>
          <a:p>
            <a:pPr marL="1828800" lvl="3" indent="-2974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High level summary of TPC installation activities and timelines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025" y="354725"/>
            <a:ext cx="2840000" cy="1150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" name="Google Shape;65;p14"/>
          <p:cNvCxnSpPr/>
          <p:nvPr/>
        </p:nvCxnSpPr>
        <p:spPr>
          <a:xfrm rot="10800000" flipH="1">
            <a:off x="2344325" y="972800"/>
            <a:ext cx="958800" cy="2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QAQC Plan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EDMS 2609927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Components Inspected/Tested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Description of QC tests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QC test locations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Technical justification of QC tests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4400" y="125238"/>
            <a:ext cx="3748048" cy="4865864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Manufacturing Plan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2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EDMS 2609929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Outline of ND LAr activities at the Near Site to produce module row assemblies and install to cryostat: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Responsible persons &amp; points of contact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I&amp;I scope of work at Near Site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Manufacturing processes (module rows, module array)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Material concerns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Inspection requirements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Shipping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5600" y="161488"/>
            <a:ext cx="3717350" cy="4820525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Procurement Plan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EDMS 2609928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List of fixtures and procurements to produce module row assemblies and install to cryostat at Near Site: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Key items to be procured &amp; timelines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Procurement management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Vendor management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Approval processes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4400" y="113057"/>
            <a:ext cx="3748050" cy="4878044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6900" y="-1217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Remaining Issues / Requests for Information / Next Steps</a:t>
            </a:r>
            <a:endParaRPr b="1"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6900" y="542875"/>
            <a:ext cx="85206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Remaining Issues</a:t>
            </a:r>
            <a:endParaRPr b="1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QC activities not well defined yet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Designs for fixturing are not mature - manufacturing/procurement plans will most likely evolve with these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Need to better understand any need for clean spaces or cleanrooms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Requests for Information</a:t>
            </a:r>
            <a:endParaRPr b="1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Will need to coordinate with TPC Assembly &amp; Testing on assembled module QC tests that should be done before crating at MATF and after uncrating at Near Site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Fixturing that requires load testing - do these load tests need to be done at FNAL, or will FNAL accept an LBNL certified lifting fixture - need to follow up on this with DUNE safety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Next Steps</a:t>
            </a:r>
            <a:endParaRPr b="1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Coordinate with LBNL cryostat and I&amp;I teams on prototyping activities for the fixtures and procedures (QA)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Further develop preliminary designs and update QAQC, Manufacturing, and Procurement plans as necessary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Identify components that require load tests/certification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(16:9)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ND-LAr Integration and Installation (I&amp;I) QAQC, Manufacturing, Procurement Plans</vt:lpstr>
      <vt:lpstr>Documentation List</vt:lpstr>
      <vt:lpstr>QAQC Plan</vt:lpstr>
      <vt:lpstr>Manufacturing Plan</vt:lpstr>
      <vt:lpstr>Procurement Plan</vt:lpstr>
      <vt:lpstr>Remaining Issues / Requests for Information /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ND-LAr Integration and Installation (I&amp;I) QAQC, Manufacturing, Procurement Plans</dc:title>
  <cp:lastModifiedBy>Andrew R. Lambert</cp:lastModifiedBy>
  <cp:revision>1</cp:revision>
  <dcterms:modified xsi:type="dcterms:W3CDTF">2021-07-23T14:24:15Z</dcterms:modified>
</cp:coreProperties>
</file>