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707" r:id="rId2"/>
    <p:sldId id="775" r:id="rId3"/>
    <p:sldId id="776" r:id="rId4"/>
    <p:sldId id="77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00FF"/>
    <a:srgbClr val="00B000"/>
    <a:srgbClr val="FFFFFF"/>
    <a:srgbClr val="FFFF00"/>
    <a:srgbClr val="006000"/>
    <a:srgbClr val="000099"/>
    <a:srgbClr val="B430A0"/>
    <a:srgbClr val="9EB9DA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585" autoAdjust="0"/>
  </p:normalViewPr>
  <p:slideViewPr>
    <p:cSldViewPr>
      <p:cViewPr varScale="1">
        <p:scale>
          <a:sx n="82" d="100"/>
          <a:sy n="82" d="100"/>
        </p:scale>
        <p:origin x="89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AA20D5-6F70-4DBF-9E5A-89109500D03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8C1550-9E0E-49F9-B0E4-FF9F52F7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257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819" y="5156835"/>
            <a:ext cx="2264359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862" y="274320"/>
            <a:ext cx="2376275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55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1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01/24/2022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12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01/24/2022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8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35374" cy="685800"/>
          </a:xfrm>
          <a:solidFill>
            <a:srgbClr val="0070C0"/>
          </a:solidFill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943600"/>
          </a:xfrm>
        </p:spPr>
        <p:txBody>
          <a:bodyPr/>
          <a:lstStyle>
            <a:lvl1pPr marL="233363" indent="-233363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</a:defRPr>
            </a:lvl1pPr>
            <a:lvl2pPr marL="569913" indent="-225425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-223838">
              <a:spcBef>
                <a:spcPts val="0"/>
              </a:spcBef>
              <a:buClr>
                <a:srgbClr val="0070C0"/>
              </a:buClr>
              <a:defRPr sz="1800">
                <a:solidFill>
                  <a:schemeClr val="tx1"/>
                </a:solidFill>
              </a:defRPr>
            </a:lvl3pPr>
            <a:lvl4pPr marL="1258888" indent="-231775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1604963" indent="-233363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01/24/2022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Ralf Ehrlich - University of Virginia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4F8909-163F-400C-89C2-71714D69C6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70C0"/>
          </a:solidFill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/>
              <a:t>01/24/2022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/>
              <a:t>Ralf Ehrlich - University of Virginia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544F8909-163F-400C-89C2-71714D69C6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7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01/24/2022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5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01/24/2022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8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01/24/2022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01/24/2022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4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Ralf Ehrlich - University of Virginia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9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01/24/2022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Ralf Ehrlich - University of Virginia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F8909-163F-400C-89C2-71714D6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7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895600"/>
          </a:xfrm>
        </p:spPr>
        <p:txBody>
          <a:bodyPr/>
          <a:lstStyle/>
          <a:p>
            <a:r>
              <a:rPr lang="en-US" sz="6600" dirty="0">
                <a:solidFill>
                  <a:schemeClr val="tx1"/>
                </a:solidFill>
              </a:rPr>
              <a:t>Triangle </a:t>
            </a:r>
            <a:r>
              <a:rPr lang="en-US" sz="6600" dirty="0" err="1">
                <a:solidFill>
                  <a:schemeClr val="tx1"/>
                </a:solidFill>
              </a:rPr>
              <a:t>Quadbars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057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Ralf Ehrlich</a:t>
            </a:r>
          </a:p>
          <a:p>
            <a:pPr>
              <a:spcBef>
                <a:spcPts val="0"/>
              </a:spcBef>
            </a:pPr>
            <a:r>
              <a:rPr lang="en-US" dirty="0"/>
              <a:t>University of Virginia</a:t>
            </a:r>
          </a:p>
          <a:p>
            <a:pPr>
              <a:spcBef>
                <a:spcPts val="0"/>
              </a:spcBef>
            </a:pPr>
            <a:r>
              <a:rPr lang="en-US" dirty="0"/>
              <a:t>January 24, 2022</a:t>
            </a:r>
          </a:p>
        </p:txBody>
      </p:sp>
    </p:spTree>
    <p:extLst>
      <p:ext uri="{BB962C8B-B14F-4D97-AF65-F5344CB8AC3E}">
        <p14:creationId xmlns:p14="http://schemas.microsoft.com/office/powerpoint/2010/main" val="185945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2800" dirty="0"/>
              <a:t>Triangle </a:t>
            </a:r>
            <a:r>
              <a:rPr lang="en-US" sz="2800" dirty="0" err="1"/>
              <a:t>Quadbars</a:t>
            </a:r>
            <a:endParaRPr lang="en-US" sz="2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4A446B7-0225-4499-9883-C4B11E86F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events with both channels &gt;5PEs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This seems to indicate a channel order of 1-0-3-2,</a:t>
            </a:r>
            <a:br>
              <a:rPr lang="en-US" dirty="0"/>
            </a:br>
            <a:r>
              <a:rPr lang="en-US" dirty="0"/>
              <a:t>i.e. inner and outer channels are swapped.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We have seen this before at CMBs for the LDMX </a:t>
            </a:r>
            <a:r>
              <a:rPr lang="en-US" dirty="0" err="1"/>
              <a:t>Hcal</a:t>
            </a:r>
            <a:r>
              <a:rPr lang="en-US" dirty="0"/>
              <a:t> </a:t>
            </a:r>
            <a:r>
              <a:rPr lang="en-US" dirty="0" err="1"/>
              <a:t>quadbars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Need to verify this at the </a:t>
            </a:r>
            <a:r>
              <a:rPr lang="en-US" dirty="0" err="1"/>
              <a:t>quadbar</a:t>
            </a:r>
            <a:r>
              <a:rPr lang="en-US" dirty="0"/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01/24/2022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Ralf Ehrlich - University of Virginia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>
                <a:solidFill>
                  <a:schemeClr val="accent1"/>
                </a:solidFill>
              </a:rPr>
              <a:pPr/>
              <a:t>2</a:t>
            </a:fld>
            <a:endParaRPr lang="en-US">
              <a:solidFill>
                <a:schemeClr val="accent1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D57CE84-0E2F-4DEA-B858-B65D2FA56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519912"/>
              </p:ext>
            </p:extLst>
          </p:nvPr>
        </p:nvGraphicFramePr>
        <p:xfrm>
          <a:off x="304800" y="1106515"/>
          <a:ext cx="54864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8276994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8841202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66714636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39584710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865954432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59437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19593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8869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9337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52614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19435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9713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733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9713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19816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931756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3B272A53-9C33-406E-B92A-3E312A14D075}"/>
              </a:ext>
            </a:extLst>
          </p:cNvPr>
          <p:cNvGrpSpPr/>
          <p:nvPr/>
        </p:nvGrpSpPr>
        <p:grpSpPr>
          <a:xfrm>
            <a:off x="653058" y="3656640"/>
            <a:ext cx="2961084" cy="836891"/>
            <a:chOff x="5899887" y="1524000"/>
            <a:chExt cx="2961084" cy="836891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C11BACB-F3D5-4E82-BBAB-4D0FBBDB5075}"/>
                </a:ext>
              </a:extLst>
            </p:cNvPr>
            <p:cNvSpPr/>
            <p:nvPr/>
          </p:nvSpPr>
          <p:spPr>
            <a:xfrm>
              <a:off x="5899887" y="1524000"/>
              <a:ext cx="1180944" cy="836891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5DB4ADA8-10EA-4543-B53C-97C94B168468}"/>
                </a:ext>
              </a:extLst>
            </p:cNvPr>
            <p:cNvSpPr/>
            <p:nvPr/>
          </p:nvSpPr>
          <p:spPr>
            <a:xfrm>
              <a:off x="7080831" y="1524000"/>
              <a:ext cx="1180944" cy="836891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B07A4CAA-A579-4363-A4B6-9F70CCED5F9E}"/>
                </a:ext>
              </a:extLst>
            </p:cNvPr>
            <p:cNvSpPr/>
            <p:nvPr/>
          </p:nvSpPr>
          <p:spPr>
            <a:xfrm rot="10800000">
              <a:off x="6490359" y="1524000"/>
              <a:ext cx="1180944" cy="836891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0DE9ADA-C899-467A-88F6-E86448901C1F}"/>
                </a:ext>
              </a:extLst>
            </p:cNvPr>
            <p:cNvSpPr/>
            <p:nvPr/>
          </p:nvSpPr>
          <p:spPr>
            <a:xfrm rot="10800000">
              <a:off x="7680027" y="1524000"/>
              <a:ext cx="1180944" cy="836891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E008094-F418-43BE-A9D3-166C5451E371}"/>
                </a:ext>
              </a:extLst>
            </p:cNvPr>
            <p:cNvSpPr txBox="1"/>
            <p:nvPr/>
          </p:nvSpPr>
          <p:spPr>
            <a:xfrm>
              <a:off x="6370203" y="1703654"/>
              <a:ext cx="20810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1        0          3         2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28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07C249BC-D1AD-476E-8F16-8F6EB0D6E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6683829" cy="474388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F46C98E-5FFF-4ED9-A999-221C54EB7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8230" y="2709319"/>
            <a:ext cx="3015770" cy="2091282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2800" dirty="0"/>
              <a:t>PE distribution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01/24/2022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Ralf Ehrlich - University of Virginia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>
                <a:solidFill>
                  <a:schemeClr val="accent1"/>
                </a:solidFill>
              </a:rPr>
              <a:pPr/>
              <a:t>3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0CBC91-8132-4334-8664-E31987C4481F}"/>
              </a:ext>
            </a:extLst>
          </p:cNvPr>
          <p:cNvSpPr txBox="1"/>
          <p:nvPr/>
        </p:nvSpPr>
        <p:spPr>
          <a:xfrm>
            <a:off x="946261" y="1905000"/>
            <a:ext cx="50517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PE distribution of triangle counter of channel 0</a:t>
            </a:r>
            <a:br>
              <a:rPr lang="en-US" sz="1600" dirty="0"/>
            </a:br>
            <a:r>
              <a:rPr lang="en-US" sz="1600" dirty="0"/>
              <a:t>(one of the two center counters)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without cuts</a:t>
            </a:r>
            <a:br>
              <a:rPr lang="en-US" sz="1600" dirty="0">
                <a:solidFill>
                  <a:schemeClr val="tx2"/>
                </a:solidFill>
              </a:rPr>
            </a:br>
            <a:r>
              <a:rPr lang="en-US" sz="1600" dirty="0">
                <a:solidFill>
                  <a:schemeClr val="tx2"/>
                </a:solidFill>
              </a:rPr>
              <a:t>(muon track shared with neighboring counters)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6FF33"/>
                </a:solidFill>
              </a:rPr>
              <a:t>when neighboring channels 1 and 3 have PEs &lt; 4</a:t>
            </a:r>
            <a:br>
              <a:rPr lang="en-US" sz="1600" dirty="0">
                <a:solidFill>
                  <a:srgbClr val="66FF33"/>
                </a:solidFill>
              </a:rPr>
            </a:br>
            <a:r>
              <a:rPr lang="en-US" sz="1600" dirty="0">
                <a:solidFill>
                  <a:srgbClr val="66FF33"/>
                </a:solidFill>
              </a:rPr>
              <a:t>(muon track almost exclusively in counter of channel 0)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3F8A3F3-3475-4800-B996-E61C73FE66C7}"/>
              </a:ext>
            </a:extLst>
          </p:cNvPr>
          <p:cNvSpPr txBox="1"/>
          <p:nvPr/>
        </p:nvSpPr>
        <p:spPr>
          <a:xfrm>
            <a:off x="6589067" y="3116214"/>
            <a:ext cx="1868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Rectangular counter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5089701-1174-4712-9FE6-055115FD9086}"/>
              </a:ext>
            </a:extLst>
          </p:cNvPr>
          <p:cNvSpPr txBox="1"/>
          <p:nvPr/>
        </p:nvSpPr>
        <p:spPr>
          <a:xfrm>
            <a:off x="1066800" y="5916116"/>
            <a:ext cx="4029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Much higher peak compared to rectangular counters</a:t>
            </a:r>
            <a:br>
              <a:rPr lang="en-US" sz="1400" dirty="0"/>
            </a:br>
            <a:r>
              <a:rPr lang="en-US" sz="1400" dirty="0"/>
              <a:t>(same thickness, but newer scintillator)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B5BFDD6-A07B-4363-BA9E-0513F2427AC2}"/>
              </a:ext>
            </a:extLst>
          </p:cNvPr>
          <p:cNvCxnSpPr>
            <a:cxnSpLocks/>
          </p:cNvCxnSpPr>
          <p:nvPr/>
        </p:nvCxnSpPr>
        <p:spPr>
          <a:xfrm flipV="1">
            <a:off x="2133600" y="4191000"/>
            <a:ext cx="381000" cy="1790480"/>
          </a:xfrm>
          <a:prstGeom prst="straightConnector1">
            <a:avLst/>
          </a:prstGeom>
          <a:ln>
            <a:solidFill>
              <a:srgbClr val="66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41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2800" dirty="0"/>
              <a:t>PE distribution between neighboring counters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4A446B7-0225-4499-9883-C4B11E86F2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/>
                  <a:t>PE distribution between neighboring </a:t>
                </a:r>
                <a:br>
                  <a:rPr lang="en-US" sz="2000" dirty="0"/>
                </a:br>
                <a:r>
                  <a:rPr lang="en-US" sz="2000" dirty="0"/>
                  <a:t>triangle counters 0 and 3 for events which </a:t>
                </a:r>
                <a:br>
                  <a:rPr lang="en-US" sz="2000" dirty="0"/>
                </a:br>
                <a:r>
                  <a:rPr lang="en-US" sz="2000" dirty="0"/>
                  <a:t>had no hits in counters 1 and 2</a:t>
                </a:r>
                <a:br>
                  <a:rPr lang="en-US" sz="2000" dirty="0"/>
                </a:br>
                <a:br>
                  <a:rPr lang="en-US" sz="2000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𝑃𝐸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𝑃𝐸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𝑃𝐸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𝑃𝐸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800" dirty="0"/>
                  <a:t> 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pPr lvl="1"/>
                <a:r>
                  <a:rPr lang="en-US" dirty="0"/>
                  <a:t>Peaks at around +/-1 come from </a:t>
                </a:r>
                <a:br>
                  <a:rPr lang="en-US" dirty="0"/>
                </a:br>
                <a:r>
                  <a:rPr lang="en-US" dirty="0"/>
                  <a:t>tiny pulses (&lt;5 PEs) at one counter and </a:t>
                </a:r>
                <a:br>
                  <a:rPr lang="en-US" dirty="0"/>
                </a:br>
                <a:r>
                  <a:rPr lang="en-US" dirty="0"/>
                  <a:t>“regular” pulses at the other counter.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Comparison with </a:t>
                </a:r>
                <a:br>
                  <a:rPr lang="en-US" sz="2000" dirty="0"/>
                </a:br>
                <a:r>
                  <a:rPr lang="en-US" sz="2000" dirty="0"/>
                  <a:t>rectangular </a:t>
                </a:r>
                <a:r>
                  <a:rPr lang="en-US" sz="2000" dirty="0" err="1"/>
                  <a:t>dicounters</a:t>
                </a:r>
                <a:endParaRPr lang="en-US" sz="20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4A446B7-0225-4499-9883-C4B11E86F2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0" t="-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01/24/2022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8909-163F-400C-89C2-71714D69C6B1}" type="slidenum">
              <a:rPr lang="en-US" smtClean="0">
                <a:solidFill>
                  <a:schemeClr val="accent1"/>
                </a:solidFill>
              </a:rPr>
              <a:pPr/>
              <a:t>4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AE964C96-FD8D-48CA-B92D-64ECA0AD2B93}"/>
              </a:ext>
            </a:extLst>
          </p:cNvPr>
          <p:cNvSpPr/>
          <p:nvPr/>
        </p:nvSpPr>
        <p:spPr>
          <a:xfrm>
            <a:off x="1596179" y="1828800"/>
            <a:ext cx="1180944" cy="836891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549C1591-D68D-4812-AE9F-86501EB1B6AF}"/>
              </a:ext>
            </a:extLst>
          </p:cNvPr>
          <p:cNvSpPr/>
          <p:nvPr/>
        </p:nvSpPr>
        <p:spPr>
          <a:xfrm>
            <a:off x="2777123" y="1828800"/>
            <a:ext cx="1180944" cy="836891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0DCCABD5-F72A-4DE3-B0DD-6B1293F09939}"/>
              </a:ext>
            </a:extLst>
          </p:cNvPr>
          <p:cNvSpPr/>
          <p:nvPr/>
        </p:nvSpPr>
        <p:spPr>
          <a:xfrm rot="10800000">
            <a:off x="2186651" y="1828800"/>
            <a:ext cx="1180944" cy="836891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4C2C7D6B-949C-4AD7-B3F0-BF128C27A39A}"/>
              </a:ext>
            </a:extLst>
          </p:cNvPr>
          <p:cNvSpPr/>
          <p:nvPr/>
        </p:nvSpPr>
        <p:spPr>
          <a:xfrm rot="10800000">
            <a:off x="3376319" y="1828800"/>
            <a:ext cx="1180944" cy="836891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61823A-0D6C-4F27-AFC2-FE9E0D51B1D2}"/>
              </a:ext>
            </a:extLst>
          </p:cNvPr>
          <p:cNvSpPr txBox="1"/>
          <p:nvPr/>
        </p:nvSpPr>
        <p:spPr>
          <a:xfrm>
            <a:off x="2066495" y="2008454"/>
            <a:ext cx="208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1        0          3         2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885451C-1DF4-4958-A00B-36B0F874D90D}"/>
              </a:ext>
            </a:extLst>
          </p:cNvPr>
          <p:cNvCxnSpPr>
            <a:cxnSpLocks/>
          </p:cNvCxnSpPr>
          <p:nvPr/>
        </p:nvCxnSpPr>
        <p:spPr>
          <a:xfrm>
            <a:off x="2777123" y="1600200"/>
            <a:ext cx="0" cy="168048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FAEEABC-8876-4D62-B9F9-96601A99B8A4}"/>
              </a:ext>
            </a:extLst>
          </p:cNvPr>
          <p:cNvCxnSpPr>
            <a:cxnSpLocks/>
          </p:cNvCxnSpPr>
          <p:nvPr/>
        </p:nvCxnSpPr>
        <p:spPr>
          <a:xfrm>
            <a:off x="3381019" y="1600200"/>
            <a:ext cx="0" cy="168048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4502F627-DB15-4C35-AA2E-5E2A7A4125F1}"/>
              </a:ext>
            </a:extLst>
          </p:cNvPr>
          <p:cNvSpPr txBox="1"/>
          <p:nvPr/>
        </p:nvSpPr>
        <p:spPr>
          <a:xfrm>
            <a:off x="1527485" y="2660679"/>
            <a:ext cx="3349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excluded    +1    0  -1    excluded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1BE788-EF87-4A27-87BC-EE2C2E6CF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5761" y="760794"/>
            <a:ext cx="4329208" cy="29730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3216D2-7DD7-4184-91C5-4CA1ECED4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733800"/>
            <a:ext cx="4419600" cy="298549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69D834D-6EE4-41BC-95F4-AEBA7F308BCA}"/>
              </a:ext>
            </a:extLst>
          </p:cNvPr>
          <p:cNvSpPr txBox="1"/>
          <p:nvPr/>
        </p:nvSpPr>
        <p:spPr>
          <a:xfrm>
            <a:off x="5910530" y="4522994"/>
            <a:ext cx="1822871" cy="448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 dirty="0"/>
              <a:t>Hits only on one </a:t>
            </a:r>
            <a:br>
              <a:rPr lang="en-US" sz="1600" dirty="0"/>
            </a:br>
            <a:r>
              <a:rPr lang="en-US" sz="1600" dirty="0"/>
              <a:t>of the two counters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0F94C4-7337-4832-ADF2-DB3384D021C6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5257800" y="4747030"/>
            <a:ext cx="652730" cy="3409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9F039E1-6132-428E-B610-34CB5452F921}"/>
              </a:ext>
            </a:extLst>
          </p:cNvPr>
          <p:cNvCxnSpPr>
            <a:cxnSpLocks/>
          </p:cNvCxnSpPr>
          <p:nvPr/>
        </p:nvCxnSpPr>
        <p:spPr>
          <a:xfrm>
            <a:off x="7754123" y="4916899"/>
            <a:ext cx="703816" cy="4480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411923F-B9F5-4923-A101-EC99494B2AE1}"/>
              </a:ext>
            </a:extLst>
          </p:cNvPr>
          <p:cNvSpPr txBox="1"/>
          <p:nvPr/>
        </p:nvSpPr>
        <p:spPr>
          <a:xfrm>
            <a:off x="5946434" y="1196588"/>
            <a:ext cx="1822871" cy="448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 dirty="0"/>
              <a:t>Hits only on one </a:t>
            </a:r>
            <a:br>
              <a:rPr lang="en-US" sz="1600" dirty="0"/>
            </a:br>
            <a:r>
              <a:rPr lang="en-US" sz="1600" dirty="0"/>
              <a:t>of the two counters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4C21105-2CA6-47F9-9239-30094A0F9840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257800" y="1420624"/>
            <a:ext cx="688634" cy="3189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D9341B-9929-4491-959E-B281722B6F3B}"/>
              </a:ext>
            </a:extLst>
          </p:cNvPr>
          <p:cNvCxnSpPr>
            <a:cxnSpLocks/>
          </p:cNvCxnSpPr>
          <p:nvPr/>
        </p:nvCxnSpPr>
        <p:spPr>
          <a:xfrm>
            <a:off x="7680757" y="1420623"/>
            <a:ext cx="777182" cy="5605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7BD1F9A-E1E9-4901-A9D2-82F35B54728A}"/>
              </a:ext>
            </a:extLst>
          </p:cNvPr>
          <p:cNvSpPr txBox="1"/>
          <p:nvPr/>
        </p:nvSpPr>
        <p:spPr>
          <a:xfrm>
            <a:off x="5964978" y="2162683"/>
            <a:ext cx="1930272" cy="275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 dirty="0"/>
              <a:t>Hits at both counters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6AA4E7F-EB07-4369-A1C4-D2009450E637}"/>
              </a:ext>
            </a:extLst>
          </p:cNvPr>
          <p:cNvCxnSpPr>
            <a:cxnSpLocks/>
          </p:cNvCxnSpPr>
          <p:nvPr/>
        </p:nvCxnSpPr>
        <p:spPr>
          <a:xfrm>
            <a:off x="5257800" y="2362200"/>
            <a:ext cx="3276600" cy="1558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07F2117-FCFB-4B46-B02E-64BE5845C099}"/>
              </a:ext>
            </a:extLst>
          </p:cNvPr>
          <p:cNvSpPr txBox="1"/>
          <p:nvPr/>
        </p:nvSpPr>
        <p:spPr>
          <a:xfrm>
            <a:off x="5737982" y="2673894"/>
            <a:ext cx="1599733" cy="448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 dirty="0"/>
              <a:t>At 0: PEs equally </a:t>
            </a:r>
            <a:br>
              <a:rPr lang="en-US" sz="1600" dirty="0"/>
            </a:br>
            <a:r>
              <a:rPr lang="en-US" sz="1600" dirty="0"/>
              <a:t>distributed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136C87D-B937-45A7-9FB3-380FCA8253AA}"/>
              </a:ext>
            </a:extLst>
          </p:cNvPr>
          <p:cNvCxnSpPr>
            <a:cxnSpLocks/>
          </p:cNvCxnSpPr>
          <p:nvPr/>
        </p:nvCxnSpPr>
        <p:spPr>
          <a:xfrm>
            <a:off x="6553200" y="3047708"/>
            <a:ext cx="291038" cy="3050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Ralf Ehrlich - University of Virginia</a:t>
            </a:r>
          </a:p>
        </p:txBody>
      </p:sp>
    </p:spTree>
    <p:extLst>
      <p:ext uri="{BB962C8B-B14F-4D97-AF65-F5344CB8AC3E}">
        <p14:creationId xmlns:p14="http://schemas.microsoft.com/office/powerpoint/2010/main" val="258522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326458</TotalTime>
  <Words>289</Words>
  <Application>Microsoft Office PowerPoint</Application>
  <PresentationFormat>On-screen Show (4:3)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Wingdings</vt:lpstr>
      <vt:lpstr>Office Theme</vt:lpstr>
      <vt:lpstr>Triangle Quadbars</vt:lpstr>
      <vt:lpstr>Triangle Quadbars</vt:lpstr>
      <vt:lpstr>PE distribution</vt:lpstr>
      <vt:lpstr>PE distribution between neighboring counters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Mu2e Cosmic Ray Background Simulation</dc:title>
  <dc:creator>Ralf</dc:creator>
  <cp:lastModifiedBy>Ralf</cp:lastModifiedBy>
  <cp:revision>2737</cp:revision>
  <cp:lastPrinted>2015-11-12T20:23:04Z</cp:lastPrinted>
  <dcterms:created xsi:type="dcterms:W3CDTF">2013-02-04T15:33:51Z</dcterms:created>
  <dcterms:modified xsi:type="dcterms:W3CDTF">2022-01-25T17:49:38Z</dcterms:modified>
</cp:coreProperties>
</file>