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59" r:id="rId5"/>
    <p:sldMasterId id="2147483669" r:id="rId6"/>
    <p:sldMasterId id="2147483677" r:id="rId7"/>
    <p:sldMasterId id="2147483684" r:id="rId8"/>
    <p:sldMasterId id="2147483698" r:id="rId9"/>
    <p:sldMasterId id="2147483705" r:id="rId10"/>
  </p:sldMasterIdLst>
  <p:notesMasterIdLst>
    <p:notesMasterId r:id="rId29"/>
  </p:notesMasterIdLst>
  <p:handoutMasterIdLst>
    <p:handoutMasterId r:id="rId30"/>
  </p:handoutMasterIdLst>
  <p:sldIdLst>
    <p:sldId id="263" r:id="rId11"/>
    <p:sldId id="1087" r:id="rId12"/>
    <p:sldId id="1088" r:id="rId13"/>
    <p:sldId id="1089" r:id="rId14"/>
    <p:sldId id="528" r:id="rId15"/>
    <p:sldId id="264" r:id="rId16"/>
    <p:sldId id="364" r:id="rId17"/>
    <p:sldId id="1084" r:id="rId18"/>
    <p:sldId id="1120" r:id="rId19"/>
    <p:sldId id="281" r:id="rId20"/>
    <p:sldId id="1122" r:id="rId21"/>
    <p:sldId id="1086" r:id="rId22"/>
    <p:sldId id="1115" r:id="rId23"/>
    <p:sldId id="454" r:id="rId24"/>
    <p:sldId id="1091" r:id="rId25"/>
    <p:sldId id="1092" r:id="rId26"/>
    <p:sldId id="1085" r:id="rId27"/>
    <p:sldId id="532" r:id="rId2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900"/>
    <a:srgbClr val="FFE699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65" autoAdjust="0"/>
    <p:restoredTop sz="96407" autoAdjust="0"/>
  </p:normalViewPr>
  <p:slideViewPr>
    <p:cSldViewPr snapToObjects="1" showGuides="1">
      <p:cViewPr>
        <p:scale>
          <a:sx n="80" d="100"/>
          <a:sy n="80" d="100"/>
        </p:scale>
        <p:origin x="183" y="36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13/07/2021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13/07/2021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F7638-404F-4EC4-B426-9B9CE1108BF1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899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309000" cy="360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it-IT" noProof="0"/>
              <a:t>G. Ambrosio - MQXFA Magnets Status Update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673710"/>
            <a:ext cx="3785364" cy="1534388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Lumi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35696" y="6344260"/>
            <a:ext cx="5900220" cy="372090"/>
          </a:xfrm>
        </p:spPr>
        <p:txBody>
          <a:bodyPr/>
          <a:lstStyle/>
          <a:p>
            <a:r>
              <a:rPr lang="it-IT"/>
              <a:t>G. Ambrosio - MQXFA Magnets Status Update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D3D700-EE58-9942-92CD-DF1F70622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7511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9144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573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7145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717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8001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89872" y="6356350"/>
            <a:ext cx="5342127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G. Ambrosio - MQXFA Magnets Status Update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633"/>
          <a:stretch/>
        </p:blipFill>
        <p:spPr>
          <a:xfrm>
            <a:off x="1905000" y="6263451"/>
            <a:ext cx="1168023" cy="50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67401"/>
            <a:ext cx="456510" cy="44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35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G. Ambrosio - MQXFA Magnets Status Update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0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54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it-IT" noProof="0"/>
              <a:t>G. Ambrosio - MQXFA Magnets Status Update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1463700" y="6349251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00" dirty="0"/>
              <a:t>logo</a:t>
            </a:r>
          </a:p>
          <a:p>
            <a:pPr algn="ctr"/>
            <a:r>
              <a:rPr lang="en-GB" sz="900" dirty="0"/>
              <a:t>are</a:t>
            </a:r>
          </a:p>
        </p:txBody>
      </p:sp>
      <p:pic>
        <p:nvPicPr>
          <p:cNvPr id="9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1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08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G. Ambrosio - MQXFA Magnets Status Update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10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51800" y="2709000"/>
            <a:ext cx="64404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Thank you message....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351800" y="6356350"/>
            <a:ext cx="64404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G. Ambrosio - MQXFA Magnets Status Update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0" y="673710"/>
            <a:ext cx="3785364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351800" y="4953000"/>
            <a:ext cx="6440400" cy="12192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/>
              <a:t>Credits if needed: reference 1, reference 2 ...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6822" y="6263451"/>
            <a:ext cx="432770" cy="5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05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324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/>
              <a:t>G. Ambrosio - MQXFA Magnets Status Update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99BABBE-8C37-4EA0-B4C8-2876D6EC680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" cy="92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1371600" y="838200"/>
            <a:ext cx="74676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52400" y="6324600"/>
            <a:ext cx="8763000" cy="1588"/>
          </a:xfrm>
          <a:prstGeom prst="line">
            <a:avLst/>
          </a:prstGeom>
          <a:ln w="1905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46" t="18308" r="8845" b="72769"/>
          <a:stretch/>
        </p:blipFill>
        <p:spPr bwMode="auto">
          <a:xfrm>
            <a:off x="7277683" y="0"/>
            <a:ext cx="1866317" cy="70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642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8" y="5328760"/>
            <a:ext cx="8499231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4316829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817013"/>
            <a:ext cx="918972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249845"/>
            <a:ext cx="9010786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29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4" y="971552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5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6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G. Ambrosio - MQXFA Magnets Status Update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11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1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6" y="971551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3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4765103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5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6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G. Ambrosio - MQXFA Magnets Status Update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72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16577" y="6356350"/>
            <a:ext cx="6627000" cy="360000"/>
          </a:xfrm>
          <a:prstGeom prst="rect">
            <a:avLst/>
          </a:prstGeom>
        </p:spPr>
        <p:txBody>
          <a:bodyPr/>
          <a:lstStyle/>
          <a:p>
            <a:r>
              <a:rPr lang="it-IT" noProof="0"/>
              <a:t>G. Ambrosio - MQXFA Magnets Status Update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51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6" y="958852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5"/>
            <a:ext cx="675368" cy="241300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5" y="6504215"/>
            <a:ext cx="6262119" cy="250031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G. Ambrosio - MQXFA Magnets Status Update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7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131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2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5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6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G. Ambrosio - MQXFA Magnets Status Update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72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5"/>
            <a:ext cx="675368" cy="241300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6" y="6504216"/>
            <a:ext cx="6260399" cy="242873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G. Ambrosio - MQXFA Magnets Status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1"/>
            <a:ext cx="8675688" cy="5802923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53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6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G. Ambrosio - MQXFA Magnets Status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07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AF289B4-A20D-8546-820F-224929B92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G. Ambrosio - MQXFA Magnets Status Update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9354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4243A9A-9BE1-474F-94E0-BE7B890B8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G. Ambrosio - MQXFA Magnets Status Update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4133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2158561-15A4-6C46-8971-CBB5B9C53BF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G. Ambrosio - MQXFA Magnets Status Update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706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409759-FF9E-CD40-BCA2-05AD3452F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G. Ambrosio - MQXFA Magnets Status Update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0714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C0678-C4FF-EE4B-808D-948246C40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G. Ambrosio - MQXFA Magnets Status Update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789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AB84FB2-61C3-0F49-99A3-609B4E15E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G. Ambrosio - MQXFA Magnets Status Update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60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  <a:prstGeom prst="rect">
            <a:avLst/>
          </a:prstGeom>
        </p:spPr>
        <p:txBody>
          <a:bodyPr/>
          <a:lstStyle/>
          <a:p>
            <a:r>
              <a:rPr lang="it-IT" noProof="0"/>
              <a:t>G. Ambrosio - MQXFA Magnets Status Update</a:t>
            </a:r>
            <a:endParaRPr lang="en-GB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1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 b="0" baseline="0">
                <a:solidFill>
                  <a:schemeClr val="accent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1" y="6356350"/>
            <a:ext cx="608072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G. Ambrosio - MQXFA Magnets Status Update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2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3" y="476672"/>
            <a:ext cx="4048095" cy="18960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B83573D-854A-4C61-B3B7-2CBCB6AA2BDD}"/>
              </a:ext>
            </a:extLst>
          </p:cNvPr>
          <p:cNvSpPr/>
          <p:nvPr/>
        </p:nvSpPr>
        <p:spPr>
          <a:xfrm>
            <a:off x="0" y="6165304"/>
            <a:ext cx="1371600" cy="6926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031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2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G. Ambrosio - MQXFA Magnets Status Update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93F3F2-3156-4CCA-9FFB-33FB735467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3809" y="6165306"/>
            <a:ext cx="639919" cy="5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761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150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150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6" y="2057400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G. Ambrosio - MQXFA Magnets Status Update</a:t>
            </a:r>
            <a:endParaRPr lang="en-GB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DE33E18-C9A2-451C-9A6B-D39158041D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3809" y="6165306"/>
            <a:ext cx="639919" cy="5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69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G. Ambrosio - MQXFA Magnets Status Update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813954-B0CB-4016-B535-BDE242BD93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649" y="6165306"/>
            <a:ext cx="639919" cy="5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375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G. Ambrosio - MQXFA Magnets Status Update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816CAA-2881-4B1D-B534-7399FA0A5F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649" y="6165306"/>
            <a:ext cx="639919" cy="5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356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08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G. Ambrosio - MQXFA Magnets Status Update</a:t>
            </a:r>
            <a:endParaRPr lang="en-GB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1" y="4648200"/>
            <a:ext cx="7918450" cy="381000"/>
          </a:xfrm>
        </p:spPr>
        <p:txBody>
          <a:bodyPr/>
          <a:lstStyle>
            <a:lvl1pPr>
              <a:buFontTx/>
              <a:buNone/>
              <a:defRPr sz="135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9B40DA-0308-42AE-8E50-C270153898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649" y="6165306"/>
            <a:ext cx="639919" cy="5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052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G. Ambrosio - MQXFA Magnets Status Update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1476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G. Ambrosio - MQXFA Magnets Status Update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8960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G. Ambrosio - MQXFA Magnets Status Update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3658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G. Ambrosio - MQXFA Magnets Status Update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461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  <a:prstGeom prst="rect">
            <a:avLst/>
          </a:prstGeom>
        </p:spPr>
        <p:txBody>
          <a:bodyPr/>
          <a:lstStyle/>
          <a:p>
            <a:r>
              <a:rPr lang="it-IT" noProof="0"/>
              <a:t>G. Ambrosio - MQXFA Magnets Status Update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G. Ambrosio - MQXFA Magnets Status Update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2482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G. Ambrosio - MQXFA Magnets Status Update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1869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1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 b="0" baseline="0">
                <a:solidFill>
                  <a:schemeClr val="accent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1" y="6356350"/>
            <a:ext cx="608072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G. Ambrosio - MQXFA Magnets Status Update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2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3" y="476672"/>
            <a:ext cx="4048095" cy="18960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B83573D-854A-4C61-B3B7-2CBCB6AA2BDD}"/>
              </a:ext>
            </a:extLst>
          </p:cNvPr>
          <p:cNvSpPr/>
          <p:nvPr/>
        </p:nvSpPr>
        <p:spPr>
          <a:xfrm>
            <a:off x="0" y="6165304"/>
            <a:ext cx="1371600" cy="6926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831225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2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G. Ambrosio - MQXFA Magnets Status Update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93F3F2-3156-4CCA-9FFB-33FB73546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649" y="6165306"/>
            <a:ext cx="639919" cy="5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612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150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150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6" y="2057400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G. Ambrosio - MQXFA Magnets Status Update</a:t>
            </a:r>
            <a:endParaRPr lang="en-GB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DE33E18-C9A2-451C-9A6B-D39158041D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649" y="6165306"/>
            <a:ext cx="639919" cy="5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827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G. Ambrosio - MQXFA Magnets Status Update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813954-B0CB-4016-B535-BDE242BD93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649" y="6165306"/>
            <a:ext cx="639919" cy="5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315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G. Ambrosio - MQXFA Magnets Status Update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816CAA-2881-4B1D-B534-7399FA0A5F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649" y="6165306"/>
            <a:ext cx="639919" cy="5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89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08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G. Ambrosio - MQXFA Magnets Status Update</a:t>
            </a:r>
            <a:endParaRPr lang="en-GB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1" y="4648200"/>
            <a:ext cx="7918450" cy="381000"/>
          </a:xfrm>
        </p:spPr>
        <p:txBody>
          <a:bodyPr/>
          <a:lstStyle>
            <a:lvl1pPr>
              <a:buFontTx/>
              <a:buNone/>
              <a:defRPr sz="135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9B40DA-0308-42AE-8E50-C270153898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649" y="6165306"/>
            <a:ext cx="639919" cy="5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2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  <a:prstGeom prst="rect">
            <a:avLst/>
          </a:prstGeom>
        </p:spPr>
        <p:txBody>
          <a:bodyPr/>
          <a:lstStyle/>
          <a:p>
            <a:r>
              <a:rPr lang="it-IT" noProof="0"/>
              <a:t>G. Ambrosio - MQXFA Magnets Status Update</a:t>
            </a:r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/>
          <a:lstStyle/>
          <a:p>
            <a:r>
              <a:rPr lang="it-IT" noProof="0"/>
              <a:t>G. Ambrosio - MQXFA Magnets Status Update</a:t>
            </a:r>
            <a:endParaRPr lang="en-GB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ZoneTexte 11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51800" y="2709000"/>
            <a:ext cx="64404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Thank you message....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351800" y="6356350"/>
            <a:ext cx="6440400" cy="360000"/>
          </a:xfrm>
          <a:prstGeom prst="rect">
            <a:avLst/>
          </a:prstGeom>
        </p:spPr>
        <p:txBody>
          <a:bodyPr/>
          <a:lstStyle/>
          <a:p>
            <a:r>
              <a:rPr lang="it-IT" noProof="0"/>
              <a:t>G. Ambrosio - MQXFA Magnets Status Update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673710"/>
            <a:ext cx="3785364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351800" y="4953000"/>
            <a:ext cx="6440400" cy="12192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/>
              <a:t>Credits if needed: reference 1, reference 2 ...</a:t>
            </a:r>
          </a:p>
        </p:txBody>
      </p:sp>
      <p:grpSp>
        <p:nvGrpSpPr>
          <p:cNvPr id="9" name="Grouper 8"/>
          <p:cNvGrpSpPr/>
          <p:nvPr userDrawn="1"/>
        </p:nvGrpSpPr>
        <p:grpSpPr>
          <a:xfrm>
            <a:off x="457200" y="6071400"/>
            <a:ext cx="457200" cy="457200"/>
            <a:chOff x="1462200" y="4620913"/>
            <a:chExt cx="4572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ZoneTexte 10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Presentation title - line 1 - Arial 30pt - bold </a:t>
            </a:r>
            <a:r>
              <a:rPr lang="en-GB" noProof="0" dirty="0" err="1"/>
              <a:t>HiLumi</a:t>
            </a:r>
            <a:r>
              <a:rPr lang="en-GB" noProof="0" dirty="0"/>
              <a:t> dark grey - line 2</a:t>
            </a:r>
            <a:br>
              <a:rPr lang="en-GB" noProof="0" dirty="0"/>
            </a:br>
            <a:r>
              <a:rPr lang="en-GB" noProof="0" dirty="0"/>
              <a:t>line 3</a:t>
            </a:r>
            <a:br>
              <a:rPr lang="en-GB" noProof="0" dirty="0"/>
            </a:br>
            <a:r>
              <a:rPr lang="en-GB" noProof="0" dirty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309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it-IT" noProof="0"/>
              <a:t>G. Ambrosio - MQXFA Magnets Status Update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 dirty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457200" y="6071400"/>
            <a:ext cx="4572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  <p:pic>
        <p:nvPicPr>
          <p:cNvPr id="16" name="Image 11" descr="HLU-logoN-title.png">
            <a:extLst>
              <a:ext uri="{FF2B5EF4-FFF2-40B4-BE49-F238E27FC236}">
                <a16:creationId xmlns:a16="http://schemas.microsoft.com/office/drawing/2014/main" id="{E648E206-9737-7940-BEF3-1C621346E3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370" y="548680"/>
            <a:ext cx="3540430" cy="15343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4CF305-757A-C44A-B525-5072C9F78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010" y="548680"/>
            <a:ext cx="4057610" cy="16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27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ilumi-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5904215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G. Ambrosio - MQXFA Magnets Status Update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633"/>
          <a:stretch/>
        </p:blipFill>
        <p:spPr>
          <a:xfrm>
            <a:off x="1273172" y="6284350"/>
            <a:ext cx="116802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1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4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it-IT" noProof="0"/>
              <a:t>G. Ambrosio - MQXFA Magnets Status Update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 dirty="0"/>
              <a:t>Slide title – line 1 – Arial 30 </a:t>
            </a:r>
            <a:r>
              <a:rPr lang="en-GB" noProof="0" dirty="0" err="1"/>
              <a:t>pt</a:t>
            </a:r>
            <a:r>
              <a:rPr lang="en-GB" noProof="0" dirty="0"/>
              <a:t> – </a:t>
            </a:r>
            <a:r>
              <a:rPr lang="en-GB" noProof="0" dirty="0" err="1"/>
              <a:t>HiLumi</a:t>
            </a:r>
            <a:r>
              <a:rPr lang="en-GB" noProof="0" dirty="0"/>
              <a:t> blue</a:t>
            </a:r>
            <a:br>
              <a:rPr lang="en-GB" noProof="0" dirty="0"/>
            </a:br>
            <a:r>
              <a:rPr lang="en-GB" noProof="0" dirty="0"/>
              <a:t>Slide title – line 2 – Arial 30 </a:t>
            </a:r>
            <a:r>
              <a:rPr lang="en-GB" noProof="0" dirty="0" err="1"/>
              <a:t>pt</a:t>
            </a:r>
            <a:r>
              <a:rPr lang="en-GB" noProof="0" dirty="0"/>
              <a:t> – </a:t>
            </a:r>
            <a:r>
              <a:rPr lang="en-GB" noProof="0" dirty="0" err="1"/>
              <a:t>HiLumi</a:t>
            </a:r>
            <a:r>
              <a:rPr lang="en-GB" noProof="0" dirty="0"/>
              <a:t> blue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it-IT" noProof="0"/>
              <a:t>G. Ambrosio - MQXFA Magnets Status Update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C2580D-4E86-A944-9207-F70927A3F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7085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5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6" y="6504216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G. Ambrosio - MQXFA Magnets Status Update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7" y="4477486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6227810"/>
            <a:ext cx="8699500" cy="269849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504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G. Ambrosio - MQXFA Magnets Status Update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6EC1A4-D17A-4FB9-A5C7-9B9DF620BFD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52" y="6187107"/>
            <a:ext cx="790600" cy="67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5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1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US"/>
              <a:t>G. Ambrosio - MQXFA Magnets Status Update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82ECA5-1535-4B50-BC38-7FADCF7EA7C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164664"/>
            <a:ext cx="1434505" cy="6718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277831-B09B-4D91-8BBA-DDE409E6AE9C}"/>
              </a:ext>
            </a:extLst>
          </p:cNvPr>
          <p:cNvPicPr>
            <a:picLocks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212900"/>
            <a:ext cx="1826399" cy="6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2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21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1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5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350" kern="1200">
          <a:solidFill>
            <a:schemeClr val="accent5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2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G. Ambrosio - MQXFA Magnets Status Update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7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1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US"/>
              <a:t>G. Ambrosio - MQXFA Magnets Status Update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82ECA5-1535-4B50-BC38-7FADCF7EA7C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164664"/>
            <a:ext cx="1434505" cy="6718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277831-B09B-4D91-8BBA-DDE409E6AE9C}"/>
              </a:ext>
            </a:extLst>
          </p:cNvPr>
          <p:cNvPicPr>
            <a:picLocks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212900"/>
            <a:ext cx="1403819" cy="6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2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21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1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5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350" kern="1200">
          <a:solidFill>
            <a:schemeClr val="accent5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2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1600" y="3624198"/>
            <a:ext cx="7200000" cy="825624"/>
          </a:xfrm>
        </p:spPr>
        <p:txBody>
          <a:bodyPr/>
          <a:lstStyle/>
          <a:p>
            <a:r>
              <a:rPr lang="en-US" dirty="0"/>
              <a:t>MQXFA Magnet Status Update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Giorgio Ambrosio and MQXFA L3s/CAMs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683568" y="5478827"/>
            <a:ext cx="7704856" cy="624746"/>
          </a:xfrm>
        </p:spPr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Steering Committee of the CERN-FNAL Collaboration for the HL-LHC Project</a:t>
            </a:r>
          </a:p>
          <a:p>
            <a:r>
              <a:rPr lang="en-US" dirty="0"/>
              <a:t>July 14, 2021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3EB92-3BFD-4E4C-93AF-3329C7220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5389"/>
            <a:ext cx="7920000" cy="720000"/>
          </a:xfrm>
        </p:spPr>
        <p:txBody>
          <a:bodyPr/>
          <a:lstStyle/>
          <a:p>
            <a:r>
              <a:rPr lang="en-US" dirty="0"/>
              <a:t>302.02.07 MQXFA Structures and Assembly (1)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97331-BE84-E24C-95D7-1D4AFF3BA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EB469-D645-FF49-8094-D2B08AE01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453376"/>
            <a:ext cx="6550800" cy="3600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G. Ambrosio - MQXFA Magnets Status Update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E111FB-1D29-454D-9B5A-5B6776DA4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141" y="779337"/>
            <a:ext cx="8640960" cy="29186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MQXFA07 magnet assembly is complete</a:t>
            </a:r>
          </a:p>
          <a:p>
            <a:pPr lvl="1"/>
            <a:r>
              <a:rPr lang="en-US" dirty="0"/>
              <a:t>To be shipped to BNL next week</a:t>
            </a:r>
          </a:p>
          <a:p>
            <a:r>
              <a:rPr lang="en-US" dirty="0"/>
              <a:t>Second magnet assembly line is complete after minor adjustments</a:t>
            </a:r>
          </a:p>
          <a:p>
            <a:r>
              <a:rPr lang="en-US" dirty="0"/>
              <a:t>MQXFA08 assembly is in progress</a:t>
            </a:r>
          </a:p>
          <a:p>
            <a:r>
              <a:rPr lang="en-US" dirty="0"/>
              <a:t>DCR to axial end-plates and G11 splice box in order to avoid interference with </a:t>
            </a:r>
            <a:r>
              <a:rPr lang="en-US" dirty="0" err="1"/>
              <a:t>coldmass</a:t>
            </a:r>
            <a:r>
              <a:rPr lang="en-US" dirty="0"/>
              <a:t> heat exchangers 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94CD3F-E3FD-D64D-B428-16FCC11320CB}"/>
              </a:ext>
            </a:extLst>
          </p:cNvPr>
          <p:cNvSpPr txBox="1"/>
          <p:nvPr/>
        </p:nvSpPr>
        <p:spPr>
          <a:xfrm>
            <a:off x="5526903" y="5961778"/>
            <a:ext cx="333578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MQXFA08 shell-yoke assembly in process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93D4A-CF88-49FA-B0FA-B3DBF3C44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125" y="3915121"/>
            <a:ext cx="3994875" cy="1948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66A3A5-D7A4-4CFF-B3AD-22F380B6E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3501008"/>
            <a:ext cx="2664296" cy="33616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50D089-A4E6-489E-B71F-81EC40BDE0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84" r="6010" b="10385"/>
          <a:stretch/>
        </p:blipFill>
        <p:spPr>
          <a:xfrm>
            <a:off x="2735721" y="4653135"/>
            <a:ext cx="2369953" cy="21894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59F73C-061D-41A0-A205-0AEA66642197}"/>
              </a:ext>
            </a:extLst>
          </p:cNvPr>
          <p:cNvSpPr txBox="1"/>
          <p:nvPr/>
        </p:nvSpPr>
        <p:spPr>
          <a:xfrm>
            <a:off x="3203848" y="6078664"/>
            <a:ext cx="9361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~76.95 mm</a:t>
            </a:r>
          </a:p>
        </p:txBody>
      </p:sp>
    </p:spTree>
    <p:extLst>
      <p:ext uri="{BB962C8B-B14F-4D97-AF65-F5344CB8AC3E}">
        <p14:creationId xmlns:p14="http://schemas.microsoft.com/office/powerpoint/2010/main" val="4096652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3EB92-3BFD-4E4C-93AF-3329C7220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44624"/>
            <a:ext cx="7920000" cy="720000"/>
          </a:xfrm>
        </p:spPr>
        <p:txBody>
          <a:bodyPr/>
          <a:lstStyle/>
          <a:p>
            <a:r>
              <a:rPr lang="en-US" dirty="0"/>
              <a:t>302.02.07 MQXFA Structures and Assembly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97331-BE84-E24C-95D7-1D4AFF3BA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EB469-D645-FF49-8094-D2B08AE01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G. Ambrosio - MQXFA Magnets Status Update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E111FB-1D29-454D-9B5A-5B6776DA4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40122"/>
            <a:ext cx="8280480" cy="549719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Procurements</a:t>
            </a:r>
          </a:p>
          <a:p>
            <a:pPr lvl="1"/>
            <a:r>
              <a:rPr lang="en-US" dirty="0"/>
              <a:t>FY20 Master Agreement Procurements are mostly complete</a:t>
            </a:r>
          </a:p>
          <a:p>
            <a:pPr lvl="2"/>
            <a:r>
              <a:rPr lang="en-US" dirty="0"/>
              <a:t>FY20 parts orders are slated for Magnets A09-A14</a:t>
            </a:r>
          </a:p>
          <a:p>
            <a:pPr lvl="2"/>
            <a:r>
              <a:rPr lang="en-US" dirty="0"/>
              <a:t>All shells completed, with the exception of last set due to a rejected shell. This shell will be completed during the fabrication of the FY21 shell orders, summer of 2021</a:t>
            </a:r>
          </a:p>
          <a:p>
            <a:pPr lvl="2"/>
            <a:r>
              <a:rPr lang="en-US" u="sng" dirty="0"/>
              <a:t>All parts at least through MQXFA13 have been received already</a:t>
            </a:r>
          </a:p>
          <a:p>
            <a:pPr lvl="1"/>
            <a:r>
              <a:rPr lang="en-US" dirty="0"/>
              <a:t>FY21 Procurement orders are in process</a:t>
            </a:r>
          </a:p>
          <a:p>
            <a:pPr lvl="2"/>
            <a:r>
              <a:rPr lang="en-US" dirty="0"/>
              <a:t>FY21 orders are slated for Magnets A15-A20</a:t>
            </a:r>
          </a:p>
          <a:p>
            <a:pPr lvl="2"/>
            <a:r>
              <a:rPr lang="en-US" dirty="0"/>
              <a:t>Second bladder vendor’s first articles were tested successfully and production is on-going for the balance of the project’s needs. </a:t>
            </a:r>
          </a:p>
          <a:p>
            <a:pPr lvl="2"/>
            <a:r>
              <a:rPr lang="en-US" dirty="0"/>
              <a:t>Currently, enough bladders are in hand through Magnet MQXFA12, with vendor deliveries continuing to arrive before existing stock is exhausted.</a:t>
            </a:r>
          </a:p>
          <a:p>
            <a:pPr lvl="2"/>
            <a:r>
              <a:rPr lang="en-US" dirty="0"/>
              <a:t>In order to reduce risks of uncontrolled cost escalation (</a:t>
            </a:r>
            <a:r>
              <a:rPr lang="en-US" dirty="0" err="1"/>
              <a:t>ie</a:t>
            </a:r>
            <a:r>
              <a:rPr lang="en-US" dirty="0"/>
              <a:t>. Not controlled by Master Agreements), some component procurements also included the three sets originally planned for the FY22 orders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989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72D6-AC57-4A73-AD74-92050B19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19078"/>
            <a:ext cx="7920000" cy="720000"/>
          </a:xfrm>
        </p:spPr>
        <p:txBody>
          <a:bodyPr/>
          <a:lstStyle/>
          <a:p>
            <a:r>
              <a:rPr lang="en-US" dirty="0"/>
              <a:t>302.2.01: Magnet Integration &amp; Coordination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BC621-2201-4C7A-8872-9E6C41482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32160-72A8-4933-B3D1-248AC41CF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G. Ambrosio - MQXFA Magnets Status Update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178F5A-D4CA-4C1F-9D50-40D9A46560D6}"/>
              </a:ext>
            </a:extLst>
          </p:cNvPr>
          <p:cNvSpPr txBox="1">
            <a:spLocks/>
          </p:cNvSpPr>
          <p:nvPr/>
        </p:nvSpPr>
        <p:spPr>
          <a:xfrm>
            <a:off x="323528" y="909902"/>
            <a:ext cx="8100000" cy="20882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Coil and Magnet shipments:</a:t>
            </a:r>
          </a:p>
          <a:p>
            <a:pPr lvl="1"/>
            <a:r>
              <a:rPr lang="en-US" sz="1800" dirty="0"/>
              <a:t>No coil/magnet rejected because of shipping issues; no delays</a:t>
            </a:r>
          </a:p>
          <a:p>
            <a:r>
              <a:rPr lang="en-US" sz="2400" dirty="0"/>
              <a:t>Magnet Post-Test Analysis:</a:t>
            </a:r>
          </a:p>
          <a:p>
            <a:pPr lvl="1"/>
            <a:r>
              <a:rPr lang="en-US" sz="1800" dirty="0"/>
              <a:t>Magnets MQXFA03, MQXFA04 and MQXFA05 met all requirements tested at BNL </a:t>
            </a:r>
          </a:p>
          <a:p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632296-0C4A-46AB-9E62-C16299F2A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277" y="2607615"/>
            <a:ext cx="5996523" cy="391772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D5E874-DE07-414F-BE40-6B458F3DB84F}"/>
              </a:ext>
            </a:extLst>
          </p:cNvPr>
          <p:cNvSpPr txBox="1">
            <a:spLocks/>
          </p:cNvSpPr>
          <p:nvPr/>
        </p:nvSpPr>
        <p:spPr>
          <a:xfrm>
            <a:off x="-324544" y="3068959"/>
            <a:ext cx="3600400" cy="29953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/>
              <a:t>MQXFA03 and MQXFA04 accepted for use in 1</a:t>
            </a:r>
            <a:r>
              <a:rPr lang="en-US" sz="1800" baseline="30000" dirty="0"/>
              <a:t>st</a:t>
            </a:r>
            <a:r>
              <a:rPr lang="en-US" sz="1800" dirty="0"/>
              <a:t> </a:t>
            </a:r>
            <a:r>
              <a:rPr lang="en-US" sz="1800" dirty="0" err="1"/>
              <a:t>Coldmass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MQXFA05 to be accepted shortly</a:t>
            </a:r>
          </a:p>
          <a:p>
            <a:pPr lvl="1"/>
            <a:r>
              <a:rPr lang="en-US" sz="1800" dirty="0"/>
              <a:t>MQXFA06 successfully completed 1</a:t>
            </a:r>
            <a:r>
              <a:rPr lang="en-US" sz="1800" baseline="30000" dirty="0"/>
              <a:t>st</a:t>
            </a:r>
            <a:r>
              <a:rPr lang="en-US" sz="1800" dirty="0"/>
              <a:t> thermal cycle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5316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85672-EC2D-4627-AEB7-ED055F266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65938-0C22-44CF-A39E-E917F40BF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  <a:p>
            <a:endParaRPr lang="en-US" dirty="0"/>
          </a:p>
          <a:p>
            <a:r>
              <a:rPr lang="en-US" dirty="0"/>
              <a:t>Status Updated by L3</a:t>
            </a:r>
          </a:p>
          <a:p>
            <a:endParaRPr lang="en-US" dirty="0"/>
          </a:p>
          <a:p>
            <a:r>
              <a:rPr lang="en-US" b="1" dirty="0"/>
              <a:t>Schedule Update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F226AF-4900-4642-92A5-6DC883403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/>
              <a:t>G. Ambrosio - MQXFA Magnets Status Update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08257-4049-45FF-A791-E0A37EB8C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398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0"/>
            <a:ext cx="7920000" cy="720000"/>
          </a:xfrm>
        </p:spPr>
        <p:txBody>
          <a:bodyPr/>
          <a:lstStyle/>
          <a:p>
            <a:r>
              <a:rPr lang="en-US" dirty="0"/>
              <a:t>WBS 302.2: 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A5BA631-F482-854F-9130-0D17984F2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G. Ambrosio - MQXFA Magnets Status Update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D414FF-C601-4CB5-95F2-96F805410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18" y="693618"/>
            <a:ext cx="8079467" cy="55353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80640D-C058-4CC1-BB51-ADBEB7A628C7}"/>
              </a:ext>
            </a:extLst>
          </p:cNvPr>
          <p:cNvSpPr/>
          <p:nvPr/>
        </p:nvSpPr>
        <p:spPr>
          <a:xfrm>
            <a:off x="2267744" y="2208066"/>
            <a:ext cx="3528392" cy="1991067"/>
          </a:xfrm>
          <a:prstGeom prst="rect">
            <a:avLst/>
          </a:prstGeom>
          <a:noFill/>
          <a:ln w="28575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864F36A-E3F8-4DFB-A645-E4995AAF95A7}"/>
              </a:ext>
            </a:extLst>
          </p:cNvPr>
          <p:cNvCxnSpPr>
            <a:cxnSpLocks/>
          </p:cNvCxnSpPr>
          <p:nvPr/>
        </p:nvCxnSpPr>
        <p:spPr>
          <a:xfrm>
            <a:off x="332833" y="3183376"/>
            <a:ext cx="18722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E85913D-CCB1-4D59-9563-EB45905CF3CC}"/>
              </a:ext>
            </a:extLst>
          </p:cNvPr>
          <p:cNvSpPr txBox="1"/>
          <p:nvPr/>
        </p:nvSpPr>
        <p:spPr>
          <a:xfrm>
            <a:off x="238123" y="279993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302.2</a:t>
            </a:r>
          </a:p>
        </p:txBody>
      </p:sp>
    </p:spTree>
    <p:extLst>
      <p:ext uri="{BB962C8B-B14F-4D97-AF65-F5344CB8AC3E}">
        <p14:creationId xmlns:p14="http://schemas.microsoft.com/office/powerpoint/2010/main" val="3092748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E1362-0E5F-4EA0-98E9-DB10A7CD0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0"/>
            <a:ext cx="4680520" cy="720000"/>
          </a:xfrm>
        </p:spPr>
        <p:txBody>
          <a:bodyPr/>
          <a:lstStyle/>
          <a:p>
            <a:r>
              <a:rPr lang="en-US" dirty="0"/>
              <a:t>Coil Schedule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6C9624-118D-4747-BED0-54763845B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9C8600-E83B-487B-AC19-0C752A2A5D36}"/>
              </a:ext>
            </a:extLst>
          </p:cNvPr>
          <p:cNvSpPr txBox="1"/>
          <p:nvPr/>
        </p:nvSpPr>
        <p:spPr>
          <a:xfrm>
            <a:off x="237131" y="1700808"/>
            <a:ext cx="1814589" cy="108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Working schedule </a:t>
            </a:r>
          </a:p>
          <a:p>
            <a:r>
              <a:rPr lang="en-US" sz="1600" dirty="0"/>
              <a:t>includes COVID inefficiencies provided by L3s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49286F-63F1-4685-B9F3-8F55739F7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/>
              <a:t>G. Ambrosio - MQXFA Magnets Status Update</a:t>
            </a:r>
            <a:endParaRPr lang="en-GB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7D2F6D-7D68-42B2-989C-97B18921EA94}"/>
              </a:ext>
            </a:extLst>
          </p:cNvPr>
          <p:cNvSpPr txBox="1"/>
          <p:nvPr/>
        </p:nvSpPr>
        <p:spPr>
          <a:xfrm>
            <a:off x="3120044" y="742886"/>
            <a:ext cx="3732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May 2021 Working Schedule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2FEB837-9864-4C63-A509-ACA5897B2D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017776"/>
              </p:ext>
            </p:extLst>
          </p:nvPr>
        </p:nvGraphicFramePr>
        <p:xfrm>
          <a:off x="2079360" y="1660267"/>
          <a:ext cx="3356736" cy="4000989"/>
        </p:xfrm>
        <a:graphic>
          <a:graphicData uri="http://schemas.openxmlformats.org/drawingml/2006/table">
            <a:tbl>
              <a:tblPr/>
              <a:tblGrid>
                <a:gridCol w="1236692">
                  <a:extLst>
                    <a:ext uri="{9D8B030D-6E8A-4147-A177-3AD203B41FA5}">
                      <a16:colId xmlns:a16="http://schemas.microsoft.com/office/drawing/2014/main" val="2395984790"/>
                    </a:ext>
                  </a:extLst>
                </a:gridCol>
                <a:gridCol w="1060022">
                  <a:extLst>
                    <a:ext uri="{9D8B030D-6E8A-4147-A177-3AD203B41FA5}">
                      <a16:colId xmlns:a16="http://schemas.microsoft.com/office/drawing/2014/main" val="1111479320"/>
                    </a:ext>
                  </a:extLst>
                </a:gridCol>
                <a:gridCol w="1060022">
                  <a:extLst>
                    <a:ext uri="{9D8B030D-6E8A-4147-A177-3AD203B41FA5}">
                      <a16:colId xmlns:a16="http://schemas.microsoft.com/office/drawing/2014/main" val="2618198121"/>
                    </a:ext>
                  </a:extLst>
                </a:gridCol>
              </a:tblGrid>
              <a:tr h="190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QXFA-138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27-Jul-21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24-Nov-21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914599"/>
                  </a:ext>
                </a:extLst>
              </a:tr>
              <a:tr h="190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QXFA-139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20-Aug-21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22-Dec-21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249204"/>
                  </a:ext>
                </a:extLst>
              </a:tr>
              <a:tr h="190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QXFA-140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16-Sep-21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24-Jan-22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155186"/>
                  </a:ext>
                </a:extLst>
              </a:tr>
              <a:tr h="190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QXFA-141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12-Oct-21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17-Feb-22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153615"/>
                  </a:ext>
                </a:extLst>
              </a:tr>
              <a:tr h="190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QXFA-142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5-Nov-21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15-Mar-22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573255"/>
                  </a:ext>
                </a:extLst>
              </a:tr>
              <a:tr h="190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QXFA-143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3-Dec-21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8-Apr-22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117589"/>
                  </a:ext>
                </a:extLst>
              </a:tr>
              <a:tr h="190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QXFA-144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4-Jan-22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4-May-22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323966"/>
                  </a:ext>
                </a:extLst>
              </a:tr>
              <a:tr h="190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QXFA-145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31-Jan-22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31-May-22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22085"/>
                  </a:ext>
                </a:extLst>
              </a:tr>
              <a:tr h="190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QXFA-146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24-Feb-22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24-Jun-22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631402"/>
                  </a:ext>
                </a:extLst>
              </a:tr>
              <a:tr h="190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QXFA-147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22-Mar-22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21-Jul-22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317235"/>
                  </a:ext>
                </a:extLst>
              </a:tr>
              <a:tr h="190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QXFA-148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15-Apr-22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16-Aug-22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2610506"/>
                  </a:ext>
                </a:extLst>
              </a:tr>
              <a:tr h="190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QXFA-149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11-May-22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12-Sep-22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483603"/>
                  </a:ext>
                </a:extLst>
              </a:tr>
              <a:tr h="190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QXFA-150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7-Jun-22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6-Oct-22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3187722"/>
                  </a:ext>
                </a:extLst>
              </a:tr>
              <a:tr h="190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QXFA-151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1-Jul-22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1-Nov-22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1033201"/>
                  </a:ext>
                </a:extLst>
              </a:tr>
              <a:tr h="190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QXFA-152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28-Jul-22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29-Nov-22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648226"/>
                  </a:ext>
                </a:extLst>
              </a:tr>
              <a:tr h="190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QXFA-153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23-Aug-22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27-Dec-22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612564"/>
                  </a:ext>
                </a:extLst>
              </a:tr>
              <a:tr h="190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QXFA-154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19-Sep-22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25-Jan-23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24671"/>
                  </a:ext>
                </a:extLst>
              </a:tr>
              <a:tr h="190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QXFA-155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13-Oct-22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20-Feb-23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2272658"/>
                  </a:ext>
                </a:extLst>
              </a:tr>
              <a:tr h="190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QXFA-156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8-Nov-22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16-Mar-23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327190"/>
                  </a:ext>
                </a:extLst>
              </a:tr>
              <a:tr h="190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QXFA-157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6-Dec-22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11-Apr-23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30925"/>
                  </a:ext>
                </a:extLst>
              </a:tr>
              <a:tr h="1956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QXFA-158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5-Jan-23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5-May-23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86968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A33130C-5C07-4191-A161-0DD2F750EA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097812"/>
              </p:ext>
            </p:extLst>
          </p:nvPr>
        </p:nvGraphicFramePr>
        <p:xfrm>
          <a:off x="5611564" y="1653889"/>
          <a:ext cx="3136900" cy="4209415"/>
        </p:xfrm>
        <a:graphic>
          <a:graphicData uri="http://schemas.openxmlformats.org/drawingml/2006/table">
            <a:tbl>
              <a:tblPr/>
              <a:tblGrid>
                <a:gridCol w="1155700">
                  <a:extLst>
                    <a:ext uri="{9D8B030D-6E8A-4147-A177-3AD203B41FA5}">
                      <a16:colId xmlns:a16="http://schemas.microsoft.com/office/drawing/2014/main" val="321332083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99162202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670156957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QXFA-228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30-Jul-21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30-Nov-21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17869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QXFA-229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30-Aug-21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5-Jan-22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47013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QXFA-230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24-Sep-21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1-Feb-22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87945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QXFA-231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20-Oct-21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25-Feb-22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63894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QXFA-232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15-Nov-21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23-Mar-22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35629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QXFA-233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13-Dec-21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18-Apr-22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78346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QXFA-234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12-Jan-22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12-May-22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12616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QXFA-235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8-Feb-22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8-Jun-22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694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QXFA-236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4-Mar-22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5-Jul-22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993827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QXFA-237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30-Mar-22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29-Jul-22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18594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QXFA-238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25-Apr-22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24-Aug-22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796942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QXFA-239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19-May-22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20-Sep-22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154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QXFA-240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15-Jun-22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14-Oct-22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69623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QXFA-241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12-Jul-22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9-Nov-22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96808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QXFA-242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5-Aug-22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7-Dec-22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34814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QXFA-243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31-Aug-22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6-Jan-23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34562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QXFA-244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27-Sep-22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2-Feb-23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20825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QXFA-245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21-Oct-22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28-Feb-23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851485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QXFA-246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16-Nov-22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24-Mar-23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120605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QXFA-247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14-Dec-22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19-Apr-23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43442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QXFA-248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13-Jan-23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15-May-23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702362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QXFA-249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9-Feb-23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9-Jun-23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353037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QXFA-250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7-Mar-23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6-Jul-23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968785"/>
                  </a:ext>
                </a:extLst>
              </a:tr>
            </a:tbl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2D32AC5-70D6-4FB0-BB8D-784B7A684094}"/>
              </a:ext>
            </a:extLst>
          </p:cNvPr>
          <p:cNvSpPr txBox="1">
            <a:spLocks/>
          </p:cNvSpPr>
          <p:nvPr/>
        </p:nvSpPr>
        <p:spPr>
          <a:xfrm>
            <a:off x="1331640" y="5938230"/>
            <a:ext cx="6984776" cy="7781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/>
              <a:t>Coils are being fabricated at peak production rate (1 coil every 20 days at each fabrication line) 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86627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8AAED-9903-4FA7-B805-05B5E43D8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77" y="24107"/>
            <a:ext cx="7920000" cy="720000"/>
          </a:xfrm>
        </p:spPr>
        <p:txBody>
          <a:bodyPr/>
          <a:lstStyle/>
          <a:p>
            <a:r>
              <a:rPr lang="en-US" dirty="0"/>
              <a:t>Magnet Assembly Schedule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0C997-99B9-41B7-9962-7643DB3E5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/>
              <a:t>G. Ambrosio - MQXFA Magnets Status Update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BEB6F-CF7D-4B0E-B74B-4440AB086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813F8C-C883-44D5-BA56-748E57FF70CB}"/>
              </a:ext>
            </a:extLst>
          </p:cNvPr>
          <p:cNvSpPr txBox="1"/>
          <p:nvPr/>
        </p:nvSpPr>
        <p:spPr>
          <a:xfrm>
            <a:off x="453153" y="841494"/>
            <a:ext cx="1814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May 2021 Working Schedule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F08417E6-2447-44D1-94E8-1CFFF7549426}"/>
              </a:ext>
            </a:extLst>
          </p:cNvPr>
          <p:cNvSpPr/>
          <p:nvPr/>
        </p:nvSpPr>
        <p:spPr>
          <a:xfrm>
            <a:off x="2699792" y="4271794"/>
            <a:ext cx="216024" cy="720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70460C-9B76-4B84-AD80-A69D0EDD97B5}"/>
              </a:ext>
            </a:extLst>
          </p:cNvPr>
          <p:cNvSpPr txBox="1"/>
          <p:nvPr/>
        </p:nvSpPr>
        <p:spPr>
          <a:xfrm>
            <a:off x="453153" y="4421775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Magnet re-assembly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3134ED4-5BFD-43A4-8119-4EEC8EF0A4C2}"/>
              </a:ext>
            </a:extLst>
          </p:cNvPr>
          <p:cNvSpPr txBox="1">
            <a:spLocks/>
          </p:cNvSpPr>
          <p:nvPr/>
        </p:nvSpPr>
        <p:spPr>
          <a:xfrm>
            <a:off x="147612" y="5085184"/>
            <a:ext cx="8395965" cy="11627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/>
              <a:t>Some delays due to set-up and commissioning of 2</a:t>
            </a:r>
            <a:r>
              <a:rPr lang="en-US" sz="1800" baseline="30000" dirty="0"/>
              <a:t>nd</a:t>
            </a:r>
            <a:r>
              <a:rPr lang="en-US" sz="1800" dirty="0"/>
              <a:t> assembly line, and for addressing axial end-plate interference</a:t>
            </a:r>
          </a:p>
          <a:p>
            <a:pPr lvl="1"/>
            <a:r>
              <a:rPr lang="en-US" sz="1800" dirty="0"/>
              <a:t>Magnet assembly team is expected to reach peak production rate (1 magnet every 2 months) in next couple of months</a:t>
            </a:r>
          </a:p>
          <a:p>
            <a:endParaRPr lang="en-US" sz="14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6788772-94B1-433A-8341-8EF9051CE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328115"/>
              </p:ext>
            </p:extLst>
          </p:nvPr>
        </p:nvGraphicFramePr>
        <p:xfrm>
          <a:off x="2971800" y="908720"/>
          <a:ext cx="3472408" cy="4104456"/>
        </p:xfrm>
        <a:graphic>
          <a:graphicData uri="http://schemas.openxmlformats.org/drawingml/2006/table">
            <a:tbl>
              <a:tblPr/>
              <a:tblGrid>
                <a:gridCol w="1322822">
                  <a:extLst>
                    <a:ext uri="{9D8B030D-6E8A-4147-A177-3AD203B41FA5}">
                      <a16:colId xmlns:a16="http://schemas.microsoft.com/office/drawing/2014/main" val="2559502999"/>
                    </a:ext>
                  </a:extLst>
                </a:gridCol>
                <a:gridCol w="1074793">
                  <a:extLst>
                    <a:ext uri="{9D8B030D-6E8A-4147-A177-3AD203B41FA5}">
                      <a16:colId xmlns:a16="http://schemas.microsoft.com/office/drawing/2014/main" val="2917087033"/>
                    </a:ext>
                  </a:extLst>
                </a:gridCol>
                <a:gridCol w="1074793">
                  <a:extLst>
                    <a:ext uri="{9D8B030D-6E8A-4147-A177-3AD203B41FA5}">
                      <a16:colId xmlns:a16="http://schemas.microsoft.com/office/drawing/2014/main" val="3320158777"/>
                    </a:ext>
                  </a:extLst>
                </a:gridCol>
              </a:tblGrid>
              <a:tr h="2040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MQXFA-08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30-Apr-2021 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1-Jul-21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278922"/>
                  </a:ext>
                </a:extLst>
              </a:tr>
              <a:tr h="2040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MQXFA-09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21-Jun-21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1-Oct-21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840753"/>
                  </a:ext>
                </a:extLst>
              </a:tr>
              <a:tr h="2040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MQXFA-10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27-Aug-21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2-Nov-21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713533"/>
                  </a:ext>
                </a:extLst>
              </a:tr>
              <a:tr h="2040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MQXFA-11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11-Oct-21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16-Dec-21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132022"/>
                  </a:ext>
                </a:extLst>
              </a:tr>
              <a:tr h="2040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MQXFA-12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22-Nov-21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3-Feb-22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167854"/>
                  </a:ext>
                </a:extLst>
              </a:tr>
              <a:tr h="2098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MQXFA-13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11-Jan-22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18-Mar-22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17788"/>
                  </a:ext>
                </a:extLst>
              </a:tr>
              <a:tr h="2098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MQXFA-14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23-Feb-22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13-May-22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072519"/>
                  </a:ext>
                </a:extLst>
              </a:tr>
              <a:tr h="2040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MQXFA-15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2-May-22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1-Aug-22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91998"/>
                  </a:ext>
                </a:extLst>
              </a:tr>
              <a:tr h="2040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MQXFA-16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22-Jun-22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21-Sep-22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4230486"/>
                  </a:ext>
                </a:extLst>
              </a:tr>
              <a:tr h="2040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MQXFA-17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12-Aug-22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10-Nov-22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591113"/>
                  </a:ext>
                </a:extLst>
              </a:tr>
              <a:tr h="2040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MQXFA-18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4-Oct-22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9-Jan-23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025181"/>
                  </a:ext>
                </a:extLst>
              </a:tr>
              <a:tr h="2040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MQXFA-19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21-Dec-22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27-Mar-23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803107"/>
                  </a:ext>
                </a:extLst>
              </a:tr>
              <a:tr h="2040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MQXFA-20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16-Feb-23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16-May-23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402095"/>
                  </a:ext>
                </a:extLst>
              </a:tr>
              <a:tr h="2040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MQXFA-21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7-Apr-23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7-Jul-23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192342"/>
                  </a:ext>
                </a:extLst>
              </a:tr>
              <a:tr h="2040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MQXFA-22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23-Jun-23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22-Sep-23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907429"/>
                  </a:ext>
                </a:extLst>
              </a:tr>
              <a:tr h="2098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MQXFA-23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7-Aug-23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18-Oct-23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859684"/>
                  </a:ext>
                </a:extLst>
              </a:tr>
              <a:tr h="2040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MQXFA-R1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19-Sep-23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22-Nov-23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022776"/>
                  </a:ext>
                </a:extLst>
              </a:tr>
              <a:tr h="2040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MQXFA-R2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31-Oct-23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11-Jan-24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396666"/>
                  </a:ext>
                </a:extLst>
              </a:tr>
              <a:tr h="2040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MQXFA-R3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14-Dec-23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23-Feb-24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252115"/>
                  </a:ext>
                </a:extLst>
              </a:tr>
              <a:tr h="2098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MQXFA-R4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1-Feb-24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10-Jun-24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4809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273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34610-12F4-4333-94D7-707C32681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738" y="141650"/>
            <a:ext cx="7920000" cy="7200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6B648-30E2-4B09-8BC3-1B9CF5756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765" y="980728"/>
            <a:ext cx="8494470" cy="537562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Conductor procurement is 81% complete, and strand for 8 additional cables is being ordered</a:t>
            </a:r>
          </a:p>
          <a:p>
            <a:r>
              <a:rPr lang="en-US" dirty="0"/>
              <a:t>Cable yield decreased in last months; nonetheless, still above yield assumed in BL. Cause is understood and preventive actions applied to future cables</a:t>
            </a:r>
          </a:p>
          <a:p>
            <a:r>
              <a:rPr lang="en-US" dirty="0"/>
              <a:t>Coil parts are being procured as planned</a:t>
            </a:r>
          </a:p>
          <a:p>
            <a:r>
              <a:rPr lang="en-US" dirty="0"/>
              <a:t>Coil yield keeps getting better and closer to the yield assumed in BL</a:t>
            </a:r>
          </a:p>
          <a:p>
            <a:r>
              <a:rPr lang="en-US" dirty="0"/>
              <a:t>Magnet assembly has some delay, nonetheless procurement is going ahead well, and second assembly line is complete</a:t>
            </a:r>
          </a:p>
          <a:p>
            <a:r>
              <a:rPr lang="en-US" dirty="0"/>
              <a:t>MQXFA03, MQXFA04 and MQXFA05 met all requirements tested at BNL; MQXFA06 meet all requirements during 1</a:t>
            </a:r>
            <a:r>
              <a:rPr lang="en-US" baseline="30000" dirty="0"/>
              <a:t>st</a:t>
            </a:r>
            <a:r>
              <a:rPr lang="en-US" dirty="0"/>
              <a:t> thermal cycle 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59108-75D9-4DCA-BF51-71E01BF48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8F098-8128-470C-A095-D6B3182D8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G. Ambrosio - MQXFA Magnets Status Update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9637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4897F-B30E-4848-86B0-E9163DD66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A0092-50C2-4387-BB4B-BFD79576C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B55A8-6B29-4253-98DB-268487CD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A85D9-3333-49FC-B35D-326525AF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/>
              <a:t>G. Ambrosio - MQXFA Magnets Status Update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31885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85672-EC2D-4627-AEB7-ED055F266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65938-0C22-44CF-A39E-E917F40BF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Documentation</a:t>
            </a:r>
          </a:p>
          <a:p>
            <a:endParaRPr lang="en-US" dirty="0"/>
          </a:p>
          <a:p>
            <a:r>
              <a:rPr lang="en-US" dirty="0"/>
              <a:t>Status Updated by L3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Schedule Update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F226AF-4900-4642-92A5-6DC883403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/>
              <a:t>G. Ambrosio - MQXFA Magnets Status Update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08257-4049-45FF-A791-E0A37EB8C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358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F5640-3E83-4EE6-ACC7-D86B26369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– No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B6C7B-5969-4254-8483-E41C1BC27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Nominal &amp; Ultimate Current</a:t>
            </a:r>
          </a:p>
          <a:p>
            <a:pPr lvl="1"/>
            <a:r>
              <a:rPr lang="en-US" dirty="0"/>
              <a:t>EDMS 2114564 v. 3.1 </a:t>
            </a:r>
          </a:p>
          <a:p>
            <a:pPr lvl="1"/>
            <a:r>
              <a:rPr lang="en-US" dirty="0">
                <a:solidFill>
                  <a:srgbClr val="009900"/>
                </a:solidFill>
              </a:rPr>
              <a:t>Released</a:t>
            </a:r>
          </a:p>
          <a:p>
            <a:r>
              <a:rPr lang="en-US" b="1" dirty="0"/>
              <a:t>MQXFA Functional Requirement Spec </a:t>
            </a:r>
          </a:p>
          <a:p>
            <a:pPr lvl="1"/>
            <a:r>
              <a:rPr lang="en-US" dirty="0"/>
              <a:t>EDMS 1535430 v. 1.5</a:t>
            </a:r>
          </a:p>
          <a:p>
            <a:pPr lvl="1"/>
            <a:r>
              <a:rPr lang="en-US" dirty="0">
                <a:solidFill>
                  <a:srgbClr val="009900"/>
                </a:solidFill>
              </a:rPr>
              <a:t>Released</a:t>
            </a:r>
            <a:endParaRPr lang="en-US" dirty="0"/>
          </a:p>
          <a:p>
            <a:r>
              <a:rPr lang="en-US" b="1" dirty="0"/>
              <a:t>MQXFA Acceptance Criteria </a:t>
            </a:r>
          </a:p>
          <a:p>
            <a:pPr lvl="1"/>
            <a:r>
              <a:rPr lang="en-US" dirty="0"/>
              <a:t>EDMS 2031083 v. 1.5</a:t>
            </a:r>
          </a:p>
          <a:p>
            <a:pPr lvl="1"/>
            <a:r>
              <a:rPr lang="en-US" dirty="0">
                <a:solidFill>
                  <a:srgbClr val="009900"/>
                </a:solidFill>
              </a:rPr>
              <a:t>Released</a:t>
            </a:r>
            <a:r>
              <a:rPr lang="en-US" dirty="0"/>
              <a:t>	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6D38C-E301-4A0D-A3B4-4FE7A4A9A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/>
              <a:t>G. Ambrosio - MQXFA Magnets Status Update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8B17C-9AF1-4023-8738-7F264BEB5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617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85672-EC2D-4627-AEB7-ED055F266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65938-0C22-44CF-A39E-E917F40BF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  <a:p>
            <a:endParaRPr lang="en-US" dirty="0"/>
          </a:p>
          <a:p>
            <a:r>
              <a:rPr lang="en-US" b="1" dirty="0"/>
              <a:t>Status Updated by L3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Schedule Update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F226AF-4900-4642-92A5-6DC883403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/>
              <a:t>G. Ambrosio - MQXFA Magnets Status Update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08257-4049-45FF-A791-E0A37EB8C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520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243FB-BF48-4CB6-A5CF-987E1AB39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302.2.02: Conductor Procurement &amp; QC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713BD8-4566-43E0-9912-006665649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68" y="888402"/>
            <a:ext cx="8438311" cy="5564934"/>
          </a:xfrm>
        </p:spPr>
        <p:txBody>
          <a:bodyPr>
            <a:normAutofit fontScale="77500" lnSpcReduction="20000"/>
          </a:bodyPr>
          <a:lstStyle/>
          <a:p>
            <a:pPr marL="285750">
              <a:buFont typeface="Arial" panose="020B0604020202020204" pitchFamily="34" charset="0"/>
              <a:buChar char="•"/>
            </a:pPr>
            <a:r>
              <a:rPr lang="en-US" u="sng" dirty="0"/>
              <a:t>All conductor has been received or is under contract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Conductor delivery is timely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1920 km ordered on-project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b="1" u="sng" dirty="0"/>
              <a:t>81% received</a:t>
            </a:r>
            <a:r>
              <a:rPr lang="en-US" u="sng" dirty="0"/>
              <a:t>, 19% to go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100% of raw material in house at the vendor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Last procurement on schedule to be completed by end of CY21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Order for additional conductor (8 cables = 160 km) is in progress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Past issues were minor and under control: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Root causes identified and corrective / preventative actions applied for all issues; all affected strand re-worked (e.g. cleaning) or replaced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Small shift of vendor QC data (within specs) in first two batches of last contract triggered an audit and increase to 100% verification testing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u="sng" dirty="0"/>
              <a:t>Due to QC tests at vendor, plus negative trend within specs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Strand verification, Cable qualification &amp; Witness Sample tests are on schedule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Assessed possibility of phased CERN-AUP strand exchange program (phase 1: 140 km) if needed</a:t>
            </a:r>
          </a:p>
          <a:p>
            <a:pPr marL="1085850" lvl="2">
              <a:buFont typeface="Arial" panose="020B0604020202020204" pitchFamily="34" charset="0"/>
              <a:buChar char="•"/>
            </a:pPr>
            <a:endParaRPr lang="en-US" dirty="0"/>
          </a:p>
          <a:p>
            <a:pPr marL="2114550" lvl="4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7DF8A-FB17-4DEC-A196-149E00E59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5681F6-5C7B-4C45-B345-F5F96564B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/>
              <a:t>G. Ambrosio - MQXFA Magnets Status Update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86544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CD7D6-FA68-49CF-9946-C834D0BA5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302.2.03: Cable Fabrication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28FF0-2364-4D05-9CE0-4797F6B3F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75518"/>
            <a:ext cx="8892480" cy="5189786"/>
          </a:xfrm>
        </p:spPr>
        <p:txBody>
          <a:bodyPr>
            <a:normAutofit/>
          </a:bodyPr>
          <a:lstStyle/>
          <a:p>
            <a:r>
              <a:rPr lang="en-US" dirty="0"/>
              <a:t>Cale Fabrication Status:</a:t>
            </a:r>
          </a:p>
          <a:p>
            <a:pPr lvl="1"/>
            <a:r>
              <a:rPr lang="en-US" dirty="0"/>
              <a:t>Fabricated:</a:t>
            </a:r>
          </a:p>
          <a:p>
            <a:pPr lvl="2"/>
            <a:r>
              <a:rPr lang="en-US" dirty="0"/>
              <a:t>Bare cable up to #74; </a:t>
            </a:r>
          </a:p>
          <a:p>
            <a:pPr lvl="2"/>
            <a:r>
              <a:rPr lang="en-US" dirty="0"/>
              <a:t>Insulation braiding up to #68; </a:t>
            </a:r>
          </a:p>
          <a:p>
            <a:pPr lvl="2"/>
            <a:r>
              <a:rPr lang="en-US" dirty="0"/>
              <a:t>Completed QC: 64 cables</a:t>
            </a:r>
          </a:p>
          <a:p>
            <a:pPr lvl="1"/>
            <a:r>
              <a:rPr lang="en-US" dirty="0"/>
              <a:t>To be fabricated:</a:t>
            </a:r>
          </a:p>
          <a:p>
            <a:pPr lvl="2"/>
            <a:r>
              <a:rPr lang="en-US" dirty="0"/>
              <a:t>30 cables</a:t>
            </a:r>
          </a:p>
          <a:p>
            <a:pPr lvl="0">
              <a:buClr>
                <a:srgbClr val="FB963C"/>
              </a:buClr>
            </a:pPr>
            <a:r>
              <a:rPr lang="en-US" dirty="0">
                <a:solidFill>
                  <a:srgbClr val="5A5A5A"/>
                </a:solidFill>
              </a:rPr>
              <a:t>Milestones and yield:</a:t>
            </a:r>
          </a:p>
          <a:p>
            <a:pPr lvl="1">
              <a:buClr>
                <a:srgbClr val="FB963C"/>
              </a:buClr>
            </a:pPr>
            <a:r>
              <a:rPr lang="en-US" dirty="0">
                <a:solidFill>
                  <a:srgbClr val="5A5A5A"/>
                </a:solidFill>
              </a:rPr>
              <a:t>~ 2/3 cables fabricated</a:t>
            </a:r>
          </a:p>
          <a:p>
            <a:pPr lvl="1">
              <a:buClr>
                <a:srgbClr val="FB963C"/>
              </a:buClr>
            </a:pPr>
            <a:r>
              <a:rPr lang="en-US" dirty="0">
                <a:solidFill>
                  <a:srgbClr val="5A5A5A"/>
                </a:solidFill>
              </a:rPr>
              <a:t>Yield is ~92.6% (2 rejected, 6 on-hold), vs. 90% assumed</a:t>
            </a:r>
          </a:p>
          <a:p>
            <a:pPr lvl="2">
              <a:buClr>
                <a:srgbClr val="FB963C"/>
              </a:buClr>
            </a:pPr>
            <a:r>
              <a:rPr lang="en-US" dirty="0">
                <a:solidFill>
                  <a:srgbClr val="5A5A5A"/>
                </a:solidFill>
              </a:rPr>
              <a:t>Decreased because of bearing failure and strand lubrication issue causing cable mechanical instability</a:t>
            </a:r>
          </a:p>
          <a:p>
            <a:pPr lvl="3">
              <a:buClr>
                <a:srgbClr val="FB963C"/>
              </a:buClr>
            </a:pPr>
            <a:r>
              <a:rPr lang="en-US" dirty="0">
                <a:solidFill>
                  <a:srgbClr val="5A5A5A"/>
                </a:solidFill>
              </a:rPr>
              <a:t>Exploring cable cleaning to improve mechanical stability</a:t>
            </a:r>
          </a:p>
          <a:p>
            <a:pPr marL="457200" lvl="1" indent="0">
              <a:buClr>
                <a:srgbClr val="FB963C"/>
              </a:buClr>
              <a:buNone/>
            </a:pPr>
            <a:endParaRPr lang="en-US" dirty="0">
              <a:solidFill>
                <a:srgbClr val="5A5A5A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8C911-ABE3-4205-A82A-B5A86B32D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AB457-3832-44E5-B067-8A61F36E6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G. Ambrosio - MQXFA Magnets Status Update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991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2D39F-CC6D-48D0-A083-1B03E3BF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852" y="116712"/>
            <a:ext cx="7920000" cy="720000"/>
          </a:xfrm>
        </p:spPr>
        <p:txBody>
          <a:bodyPr/>
          <a:lstStyle/>
          <a:p>
            <a:r>
              <a:rPr lang="en-US" sz="2800" dirty="0"/>
              <a:t>302.2.04: Coil Parts Procurement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A0FDB-76E6-4A34-A2D2-CD3A1FF32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CCBA7-9846-4C42-86EE-1A099578B14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0D36B-315A-45D2-8FB3-08D2564A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G. Ambrosio - MQXFA Magnets Status Update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7621DEC-ACD2-48CA-AB5E-FD7B501BC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40768"/>
            <a:ext cx="8046200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FY21 procurement is completing MQXFA coil parts: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lvl="1"/>
            <a:r>
              <a:rPr lang="en-US" sz="2400" dirty="0"/>
              <a:t>Pole Parts</a:t>
            </a:r>
          </a:p>
          <a:p>
            <a:pPr lvl="2"/>
            <a:r>
              <a:rPr lang="en-US" sz="1800" dirty="0"/>
              <a:t>PO with 12 sets was placed with the estimated delivery date 12/31/2021</a:t>
            </a:r>
          </a:p>
          <a:p>
            <a:pPr lvl="2"/>
            <a:r>
              <a:rPr lang="en-US" sz="1800" dirty="0"/>
              <a:t>PO with 4 extra sets is in preparation process (last PO for the project) and will be placed by the end of this September.</a:t>
            </a:r>
          </a:p>
          <a:p>
            <a:pPr marL="685800" lvl="2" indent="0">
              <a:buNone/>
            </a:pPr>
            <a:endParaRPr lang="en-US" sz="1800" dirty="0"/>
          </a:p>
          <a:p>
            <a:pPr lvl="1"/>
            <a:r>
              <a:rPr lang="en-US" sz="2400" dirty="0"/>
              <a:t>End Parts</a:t>
            </a:r>
          </a:p>
          <a:p>
            <a:pPr lvl="2"/>
            <a:r>
              <a:rPr lang="en-US" sz="1800" dirty="0"/>
              <a:t>PO with 12 sets of end parts was placed with the estimated delivery date 12/31/2021</a:t>
            </a:r>
          </a:p>
          <a:p>
            <a:pPr lvl="2"/>
            <a:r>
              <a:rPr lang="en-US" sz="1800" dirty="0"/>
              <a:t>PO with 12 sets of Plasma coated parts was placed with the estimated delivery date 2/26/2022</a:t>
            </a:r>
          </a:p>
          <a:p>
            <a:pPr lvl="2"/>
            <a:r>
              <a:rPr lang="en-US" sz="1800" dirty="0"/>
              <a:t>PO with 4 extra sets is in preparation process (last PO for the project) and will be placed by the end of this September.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964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243FB-BF48-4CB6-A5CF-987E1AB39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302.2.05: Coil Fab at FNAL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713BD8-4566-43E0-9912-006665649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815" y="1196752"/>
            <a:ext cx="8060985" cy="4978971"/>
          </a:xfrm>
        </p:spPr>
        <p:txBody>
          <a:bodyPr>
            <a:normAutofit/>
          </a:bodyPr>
          <a:lstStyle/>
          <a:p>
            <a:r>
              <a:rPr lang="en-US" dirty="0"/>
              <a:t>Accepted:                   20*</a:t>
            </a:r>
          </a:p>
          <a:p>
            <a:r>
              <a:rPr lang="en-US" dirty="0"/>
              <a:t>In Fabrication:              5</a:t>
            </a:r>
          </a:p>
          <a:p>
            <a:r>
              <a:rPr lang="en-US" dirty="0"/>
              <a:t>Rejected:                      3</a:t>
            </a:r>
          </a:p>
          <a:p>
            <a:r>
              <a:rPr lang="en-US" u="sng" dirty="0"/>
              <a:t>On Hold:                       3 </a:t>
            </a:r>
            <a:r>
              <a:rPr lang="en-US" dirty="0"/>
              <a:t> </a:t>
            </a:r>
          </a:p>
          <a:p>
            <a:r>
              <a:rPr lang="en-US" dirty="0"/>
              <a:t>                     Total   	  31*</a:t>
            </a:r>
          </a:p>
          <a:p>
            <a:endParaRPr lang="en-US" dirty="0"/>
          </a:p>
          <a:p>
            <a:r>
              <a:rPr lang="en-US" dirty="0"/>
              <a:t>Coils to be started:      21  </a:t>
            </a:r>
          </a:p>
          <a:p>
            <a:pPr lvl="1"/>
            <a:endParaRPr lang="en-US" dirty="0"/>
          </a:p>
          <a:p>
            <a:r>
              <a:rPr lang="en-US" i="1" dirty="0"/>
              <a:t>Passed 50% Coil Fabrication milestone</a:t>
            </a:r>
          </a:p>
          <a:p>
            <a:r>
              <a:rPr lang="en-US" i="1" dirty="0"/>
              <a:t>Simple Coil yield computation: 83.7%</a:t>
            </a:r>
          </a:p>
          <a:p>
            <a:pPr lvl="1"/>
            <a:r>
              <a:rPr lang="en-US" i="1" dirty="0"/>
              <a:t>In fabrication = 1/3</a:t>
            </a:r>
          </a:p>
          <a:p>
            <a:pPr lvl="1"/>
            <a:r>
              <a:rPr lang="en-US" i="1" dirty="0"/>
              <a:t>On hold = ½</a:t>
            </a:r>
          </a:p>
          <a:p>
            <a:pPr lvl="1"/>
            <a:r>
              <a:rPr lang="en-US" dirty="0"/>
              <a:t>* </a:t>
            </a:r>
            <a:r>
              <a:rPr lang="en-US" i="1" dirty="0"/>
              <a:t>Accepted for shipment; includes QXFP06 (4 m prototype coil)</a:t>
            </a:r>
          </a:p>
          <a:p>
            <a:pPr marL="0" indent="0">
              <a:buNone/>
            </a:pPr>
            <a:endParaRPr lang="en-US" dirty="0"/>
          </a:p>
          <a:p>
            <a:pPr marL="2114550" lvl="4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7DF8A-FB17-4DEC-A196-149E00E59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5681F6-5C7B-4C45-B345-F5F96564B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noProof="0"/>
              <a:t>G. Ambrosio - MQXFA Magnets Status Update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91353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614A2-6814-441E-A2FA-7A82EBF7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810025"/>
            <a:ext cx="8255240" cy="5283271"/>
          </a:xfrm>
        </p:spPr>
        <p:txBody>
          <a:bodyPr>
            <a:normAutofit lnSpcReduction="10000"/>
          </a:bodyPr>
          <a:lstStyle/>
          <a:p>
            <a:r>
              <a:rPr lang="en-US" sz="2100" dirty="0"/>
              <a:t>Accepted:                    17  </a:t>
            </a:r>
          </a:p>
          <a:p>
            <a:r>
              <a:rPr lang="en-US" sz="2100" dirty="0"/>
              <a:t>In Fabrication:              </a:t>
            </a:r>
            <a:r>
              <a:rPr lang="en-US" dirty="0"/>
              <a:t>6</a:t>
            </a:r>
            <a:endParaRPr lang="en-US" sz="2100" dirty="0"/>
          </a:p>
          <a:p>
            <a:r>
              <a:rPr lang="en-US" sz="2100" dirty="0"/>
              <a:t>Rejected:                      2</a:t>
            </a:r>
          </a:p>
          <a:p>
            <a:r>
              <a:rPr lang="en-US" sz="2100" u="sng" dirty="0"/>
              <a:t>On Hold:                       1 </a:t>
            </a:r>
            <a:r>
              <a:rPr lang="en-US" sz="2100" dirty="0"/>
              <a:t>    </a:t>
            </a:r>
          </a:p>
          <a:p>
            <a:r>
              <a:rPr lang="en-US" sz="2100" dirty="0"/>
              <a:t>                      Total       26</a:t>
            </a:r>
          </a:p>
          <a:p>
            <a:endParaRPr lang="en-US" sz="2100" dirty="0"/>
          </a:p>
          <a:p>
            <a:r>
              <a:rPr lang="en-US" sz="2100" dirty="0"/>
              <a:t>Coils to be started:       22     </a:t>
            </a:r>
          </a:p>
          <a:p>
            <a:pPr lvl="1"/>
            <a:endParaRPr lang="en-US" sz="1700" dirty="0"/>
          </a:p>
          <a:p>
            <a:r>
              <a:rPr lang="en-US" sz="2100" i="1" dirty="0"/>
              <a:t>Simple Coil yield computation: 88.6%</a:t>
            </a:r>
          </a:p>
          <a:p>
            <a:pPr lvl="1"/>
            <a:r>
              <a:rPr lang="en-US" sz="1800" i="1" dirty="0"/>
              <a:t>In fabrication = 1/3</a:t>
            </a:r>
          </a:p>
          <a:p>
            <a:pPr lvl="1"/>
            <a:r>
              <a:rPr lang="en-US" sz="1800" i="1" dirty="0"/>
              <a:t>On hold = ½</a:t>
            </a:r>
          </a:p>
          <a:p>
            <a:pPr lvl="1"/>
            <a:r>
              <a:rPr lang="en-US" sz="1800" i="1" dirty="0"/>
              <a:t>Two coils successfully repaired</a:t>
            </a:r>
          </a:p>
          <a:p>
            <a:pPr lvl="1"/>
            <a:endParaRPr lang="en-US" sz="1800" i="1" dirty="0"/>
          </a:p>
          <a:p>
            <a:r>
              <a:rPr lang="en-US" sz="2200" i="1" u="sng" dirty="0"/>
              <a:t>Overall Coil Yield after fabrication &amp; magnet integration: 84.9%</a:t>
            </a:r>
            <a:r>
              <a:rPr lang="en-US" sz="2200" i="1" dirty="0"/>
              <a:t> </a:t>
            </a:r>
          </a:p>
          <a:p>
            <a:pPr lvl="1"/>
            <a:r>
              <a:rPr lang="en-US" sz="1800" i="1" dirty="0"/>
              <a:t>including one coil that degraded during magnet assembly at LBNL and</a:t>
            </a:r>
            <a:r>
              <a:rPr lang="en-US" i="1" dirty="0"/>
              <a:t> is on-hold</a:t>
            </a:r>
            <a:endParaRPr lang="en-US" dirty="0"/>
          </a:p>
          <a:p>
            <a:pPr lvl="1"/>
            <a:endParaRPr lang="en-US" sz="1800" dirty="0"/>
          </a:p>
          <a:p>
            <a:pPr lvl="1"/>
            <a:endParaRPr lang="en-US" sz="1800" i="1" dirty="0"/>
          </a:p>
          <a:p>
            <a:pPr lvl="1"/>
            <a:endParaRPr lang="en-US" sz="1700" dirty="0"/>
          </a:p>
          <a:p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65" y="49018"/>
            <a:ext cx="7920000" cy="720000"/>
          </a:xfrm>
        </p:spPr>
        <p:txBody>
          <a:bodyPr>
            <a:normAutofit/>
          </a:bodyPr>
          <a:lstStyle/>
          <a:p>
            <a:r>
              <a:rPr lang="en-US" sz="2800" dirty="0"/>
              <a:t>302.2.06: Coil Fab at BNL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B07016-B26F-4457-AC76-80C2563D8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G. Ambrosio - MQXFA Magnets Status Update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30F688-0E82-4091-B954-211BB92E9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3" y="6177598"/>
            <a:ext cx="2016224" cy="53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231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C0BA59F-F041-4A4A-B5A7-70988B318AC9}" vid="{1D599B4C-3A8E-4AAF-AAD1-A7248040689F}"/>
    </a:ext>
  </a:extLst>
</a:theme>
</file>

<file path=ppt/theme/theme4.xml><?xml version="1.0" encoding="utf-8"?>
<a:theme xmlns:a="http://schemas.openxmlformats.org/drawingml/2006/main" name="2_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8EF391-2BAD-45F4-B22E-736040720C99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44275</TotalTime>
  <Words>1422</Words>
  <Application>Microsoft Office PowerPoint</Application>
  <PresentationFormat>On-screen Show (4:3)</PresentationFormat>
  <Paragraphs>381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Helvetica</vt:lpstr>
      <vt:lpstr>Wingdings</vt:lpstr>
      <vt:lpstr>Thème Office</vt:lpstr>
      <vt:lpstr>1_Thème Office</vt:lpstr>
      <vt:lpstr>Fermilab_PPT_090915</vt:lpstr>
      <vt:lpstr>2_Thème Office</vt:lpstr>
      <vt:lpstr>5_Thème Office</vt:lpstr>
      <vt:lpstr>4_Thème Office</vt:lpstr>
      <vt:lpstr>6_Thème Office</vt:lpstr>
      <vt:lpstr>MQXFA Magnet Status Update</vt:lpstr>
      <vt:lpstr>Outline</vt:lpstr>
      <vt:lpstr>Documentation – No changes</vt:lpstr>
      <vt:lpstr>Outline</vt:lpstr>
      <vt:lpstr>302.2.02: Conductor Procurement &amp; QC</vt:lpstr>
      <vt:lpstr>302.2.03: Cable Fabrication Status</vt:lpstr>
      <vt:lpstr>302.2.04: Coil Parts Procurement Status</vt:lpstr>
      <vt:lpstr>302.2.05: Coil Fab at FNAL</vt:lpstr>
      <vt:lpstr>302.2.06: Coil Fab at BNL</vt:lpstr>
      <vt:lpstr>302.02.07 MQXFA Structures and Assembly (1)</vt:lpstr>
      <vt:lpstr>302.02.07 MQXFA Structures and Assembly (2)</vt:lpstr>
      <vt:lpstr>302.2.01: Magnet Integration &amp; Coordination</vt:lpstr>
      <vt:lpstr>Outline</vt:lpstr>
      <vt:lpstr>WBS 302.2: Schedule</vt:lpstr>
      <vt:lpstr>Coil Schedule</vt:lpstr>
      <vt:lpstr>Magnet Assembly Schedule</vt:lpstr>
      <vt:lpstr>Conclusions</vt:lpstr>
      <vt:lpstr>Backup Slides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Giorgio Ambrosio x2297 12326N</cp:lastModifiedBy>
  <cp:revision>950</cp:revision>
  <cp:lastPrinted>2017-02-20T21:06:17Z</cp:lastPrinted>
  <dcterms:created xsi:type="dcterms:W3CDTF">2016-03-23T12:58:39Z</dcterms:created>
  <dcterms:modified xsi:type="dcterms:W3CDTF">2021-07-13T23:04:57Z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