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6"/>
  </p:notesMasterIdLst>
  <p:handoutMasterIdLst>
    <p:handoutMasterId r:id="rId7"/>
  </p:handoutMasterIdLst>
  <p:sldIdLst>
    <p:sldId id="294" r:id="rId2"/>
    <p:sldId id="730" r:id="rId3"/>
    <p:sldId id="733" r:id="rId4"/>
    <p:sldId id="729" r:id="rId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o Lombardo x6319 14553N" initials="VLx1" lastIdx="1" clrIdx="0">
    <p:extLst>
      <p:ext uri="{19B8F6BF-5375-455C-9EA6-DF929625EA0E}">
        <p15:presenceInfo xmlns:p15="http://schemas.microsoft.com/office/powerpoint/2012/main" userId="S-1-5-21-1644491937-1202660629-839522115-20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A7A8AA"/>
    <a:srgbClr val="000000"/>
    <a:srgbClr val="50504E"/>
    <a:srgbClr val="4E4E4E"/>
    <a:srgbClr val="404040"/>
    <a:srgbClr val="004C97"/>
    <a:srgbClr val="63666A"/>
    <a:srgbClr val="99D6EA"/>
    <a:srgbClr val="505050"/>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4660"/>
  </p:normalViewPr>
  <p:slideViewPr>
    <p:cSldViewPr snapToGrid="0" snapToObjects="1" showGuides="1">
      <p:cViewPr varScale="1">
        <p:scale>
          <a:sx n="208" d="100"/>
          <a:sy n="208" d="100"/>
        </p:scale>
        <p:origin x="522" y="16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68D728B9-8514-4C2D-B00C-19ED3AADAE6F}" type="datetime1">
              <a:rPr lang="en-US" smtClean="0"/>
              <a:t>7/19/2021</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AUP Risk Management Board Meeting</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05139FA4-DA5C-4230-A6B4-FEA1481E152F}" type="datetime1">
              <a:rPr lang="en-US" smtClean="0"/>
              <a:t>7/19/2021</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AUP Risk Management Board Meeting</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829394C4-5F26-4C66-8CF6-70001FA99A29}" type="datetime1">
              <a:rPr lang="en-US" smtClean="0"/>
              <a:t>7/19/2021</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 AUP Risk Management Board Meeting</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181B030-4E50-40A1-9337-CAE7B92E0332}" type="datetime1">
              <a:rPr lang="en-US" smtClean="0"/>
              <a:t>7/19/2021</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AUP Risk Management Board Meeting</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D024A93E-2921-491D-B790-2BC6754E037C}" type="datetime1">
              <a:rPr lang="en-US" smtClean="0"/>
              <a:t>7/19/2021</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 AUP Risk Management Board Meeting</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C5BA0C9-2422-45CC-A6E1-E799E3EAED66}" type="datetime1">
              <a:rPr lang="en-US" smtClean="0"/>
              <a:t>7/19/2021</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 AUP Risk Management Board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C28F441-02C2-4786-AF5F-8E7B8BE4AF15}" type="datetime1">
              <a:rPr lang="en-US" smtClean="0"/>
              <a:t>7/19/2021</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AUP Risk Management Board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927" y="3338711"/>
            <a:ext cx="8499232" cy="752287"/>
          </a:xfrm>
        </p:spPr>
        <p:txBody>
          <a:bodyPr>
            <a:noAutofit/>
          </a:bodyPr>
          <a:lstStyle/>
          <a:p>
            <a:r>
              <a:rPr lang="en-US" dirty="0"/>
              <a:t>AUP strand activities at Fermilab</a:t>
            </a:r>
          </a:p>
          <a:p>
            <a:r>
              <a:rPr lang="en-US" sz="1600" dirty="0"/>
              <a:t>AUP MQXFA weekly meeting</a:t>
            </a:r>
          </a:p>
        </p:txBody>
      </p:sp>
      <p:sp>
        <p:nvSpPr>
          <p:cNvPr id="4" name="Text Placeholder 3"/>
          <p:cNvSpPr>
            <a:spLocks noGrp="1"/>
          </p:cNvSpPr>
          <p:nvPr>
            <p:ph type="body" sz="quarter" idx="10"/>
          </p:nvPr>
        </p:nvSpPr>
        <p:spPr>
          <a:xfrm>
            <a:off x="341927" y="4207706"/>
            <a:ext cx="8499231" cy="603233"/>
          </a:xfrm>
        </p:spPr>
        <p:txBody>
          <a:bodyPr/>
          <a:lstStyle/>
          <a:p>
            <a:r>
              <a:rPr lang="en-US" sz="1200" dirty="0"/>
              <a:t>Vito Lombardo</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091D1-6E60-4E96-9B75-C3A170C430FA}"/>
              </a:ext>
            </a:extLst>
          </p:cNvPr>
          <p:cNvSpPr>
            <a:spLocks noGrp="1"/>
          </p:cNvSpPr>
          <p:nvPr>
            <p:ph idx="1"/>
          </p:nvPr>
        </p:nvSpPr>
        <p:spPr>
          <a:xfrm>
            <a:off x="368092" y="795292"/>
            <a:ext cx="3805788" cy="3785898"/>
          </a:xfrm>
        </p:spPr>
        <p:txBody>
          <a:bodyPr/>
          <a:lstStyle/>
          <a:p>
            <a:pPr marL="0" indent="0">
              <a:buNone/>
            </a:pPr>
            <a:r>
              <a:rPr lang="en-US" sz="900" b="1" u="sng" dirty="0"/>
              <a:t>Cable qualification at Fermilab</a:t>
            </a:r>
          </a:p>
          <a:p>
            <a:pPr marL="0" indent="0">
              <a:buNone/>
            </a:pPr>
            <a:r>
              <a:rPr lang="en-US" sz="700" dirty="0"/>
              <a:t>Completed</a:t>
            </a:r>
          </a:p>
          <a:p>
            <a:pPr>
              <a:buFontTx/>
              <a:buChar char="-"/>
            </a:pPr>
            <a:r>
              <a:rPr lang="en-US" sz="700" dirty="0"/>
              <a:t>1134,1135,1136,1137,1138,1139, 1140,1141,1142,1143,1144,1145, 1146,1147,1148,1149,1150,1151,1152,1153,1154,1155,1156,1257,1158,1161,1162,1125,1163, 1164,</a:t>
            </a:r>
            <a:r>
              <a:rPr lang="en-US" sz="700" dirty="0">
                <a:highlight>
                  <a:srgbClr val="00FF00"/>
                </a:highlight>
              </a:rPr>
              <a:t>1165</a:t>
            </a:r>
            <a:r>
              <a:rPr lang="en-US" sz="700" dirty="0"/>
              <a:t>,1166,</a:t>
            </a:r>
            <a:r>
              <a:rPr lang="en-US" sz="700" dirty="0">
                <a:highlight>
                  <a:srgbClr val="00FF00"/>
                </a:highlight>
              </a:rPr>
              <a:t>1167</a:t>
            </a:r>
            <a:r>
              <a:rPr lang="en-US" sz="700" dirty="0"/>
              <a:t> completed</a:t>
            </a:r>
          </a:p>
          <a:p>
            <a:pPr>
              <a:buFontTx/>
              <a:buChar char="-"/>
            </a:pPr>
            <a:endParaRPr lang="en-US" sz="700" dirty="0"/>
          </a:p>
          <a:p>
            <a:pPr marL="0" indent="0">
              <a:buNone/>
            </a:pPr>
            <a:r>
              <a:rPr lang="en-US" sz="700" dirty="0"/>
              <a:t>Heat Treated, In the queue for testing</a:t>
            </a:r>
          </a:p>
          <a:p>
            <a:pPr>
              <a:buFontTx/>
              <a:buChar char="-"/>
            </a:pPr>
            <a:r>
              <a:rPr lang="pt-BR" sz="700" dirty="0">
                <a:highlight>
                  <a:srgbClr val="00FF00"/>
                </a:highlight>
              </a:rPr>
              <a:t>1168 being tested now</a:t>
            </a:r>
          </a:p>
          <a:p>
            <a:pPr>
              <a:buFontTx/>
              <a:buChar char="-"/>
            </a:pPr>
            <a:r>
              <a:rPr lang="pt-BR" sz="700" dirty="0">
                <a:highlight>
                  <a:srgbClr val="FFFF00"/>
                </a:highlight>
              </a:rPr>
              <a:t>1169 reacted, test later this week,</a:t>
            </a:r>
          </a:p>
          <a:p>
            <a:pPr>
              <a:buFontTx/>
              <a:buChar char="-"/>
            </a:pPr>
            <a:r>
              <a:rPr lang="pt-BR" sz="700" dirty="0">
                <a:highlight>
                  <a:srgbClr val="FFFF00"/>
                </a:highlight>
              </a:rPr>
              <a:t>1170</a:t>
            </a:r>
            <a:r>
              <a:rPr lang="pt-BR" sz="700" b="1" dirty="0">
                <a:highlight>
                  <a:srgbClr val="FFFF00"/>
                </a:highlight>
              </a:rPr>
              <a:t> </a:t>
            </a:r>
            <a:r>
              <a:rPr lang="pt-BR" sz="700" dirty="0">
                <a:highlight>
                  <a:srgbClr val="FFFF00"/>
                </a:highlight>
              </a:rPr>
              <a:t>reacted, test next week</a:t>
            </a:r>
          </a:p>
          <a:p>
            <a:pPr>
              <a:buFontTx/>
              <a:buChar char="-"/>
            </a:pPr>
            <a:r>
              <a:rPr lang="en-US" sz="700" dirty="0">
                <a:highlight>
                  <a:srgbClr val="FFFF00"/>
                </a:highlight>
              </a:rPr>
              <a:t>1172A,1173A,1174A shipped from LBNL. Not yet at Fermilab.</a:t>
            </a:r>
            <a:endParaRPr lang="pt-BR" sz="700" dirty="0">
              <a:highlight>
                <a:srgbClr val="FFFF00"/>
              </a:highlight>
            </a:endParaRPr>
          </a:p>
          <a:p>
            <a:pPr>
              <a:buFontTx/>
              <a:buChar char="-"/>
            </a:pPr>
            <a:r>
              <a:rPr lang="en-US" sz="700" dirty="0">
                <a:highlight>
                  <a:srgbClr val="FFFF00"/>
                </a:highlight>
              </a:rPr>
              <a:t>1260 quarantined due to popped strands/cleaning, </a:t>
            </a:r>
            <a:r>
              <a:rPr lang="en-US" sz="700" dirty="0" err="1">
                <a:highlight>
                  <a:srgbClr val="FFFF00"/>
                </a:highlight>
              </a:rPr>
              <a:t>Ic</a:t>
            </a:r>
            <a:r>
              <a:rPr lang="en-US" sz="700" dirty="0">
                <a:highlight>
                  <a:srgbClr val="FFFF00"/>
                </a:highlight>
              </a:rPr>
              <a:t> test on hold</a:t>
            </a:r>
          </a:p>
          <a:p>
            <a:pPr>
              <a:buFontTx/>
              <a:buChar char="-"/>
            </a:pPr>
            <a:endParaRPr lang="en-US" sz="700" dirty="0">
              <a:highlight>
                <a:srgbClr val="00FF00"/>
              </a:highlight>
            </a:endParaRPr>
          </a:p>
          <a:p>
            <a:pPr marL="0" indent="0">
              <a:buNone/>
            </a:pPr>
            <a:r>
              <a:rPr lang="en-US" sz="900" b="1" u="sng" dirty="0"/>
              <a:t>Coil witness sample tests at Fermilab</a:t>
            </a:r>
          </a:p>
          <a:p>
            <a:pPr marL="0" indent="0">
              <a:buNone/>
            </a:pPr>
            <a:r>
              <a:rPr lang="en-US" sz="700" dirty="0"/>
              <a:t>Completed</a:t>
            </a:r>
          </a:p>
          <a:p>
            <a:pPr>
              <a:buFontTx/>
              <a:buChar char="-"/>
            </a:pPr>
            <a:r>
              <a:rPr lang="en-US" sz="700" dirty="0"/>
              <a:t>Witness coil 117,119,121,122,123,124,125,126,127,128,129,130,131,132,133,134 done</a:t>
            </a:r>
          </a:p>
          <a:p>
            <a:pPr>
              <a:buFontTx/>
              <a:buChar char="-"/>
            </a:pPr>
            <a:r>
              <a:rPr lang="en-US" sz="700" dirty="0"/>
              <a:t>Witness coil 211,212,213,214,215,216,217,218,219,220,221,222,223,224,225 done</a:t>
            </a:r>
          </a:p>
          <a:p>
            <a:pPr>
              <a:buFontTx/>
              <a:buChar char="-"/>
            </a:pPr>
            <a:endParaRPr lang="en-US" sz="700" dirty="0"/>
          </a:p>
          <a:p>
            <a:pPr marL="0" indent="0">
              <a:buNone/>
            </a:pPr>
            <a:r>
              <a:rPr lang="en-US" sz="700" dirty="0"/>
              <a:t>In the queue for testing:</a:t>
            </a:r>
          </a:p>
          <a:p>
            <a:pPr>
              <a:buFontTx/>
              <a:buChar char="-"/>
            </a:pPr>
            <a:r>
              <a:rPr lang="en-US" sz="700" dirty="0">
                <a:highlight>
                  <a:srgbClr val="FFFF00"/>
                </a:highlight>
              </a:rPr>
              <a:t>Witness coil 226 at Fermilab in the queue for testing</a:t>
            </a:r>
          </a:p>
          <a:p>
            <a:pPr>
              <a:buFontTx/>
              <a:buChar char="-"/>
            </a:pPr>
            <a:endParaRPr lang="en-US" sz="700" dirty="0">
              <a:highlight>
                <a:srgbClr val="FFFF00"/>
              </a:highlight>
            </a:endParaRPr>
          </a:p>
          <a:p>
            <a:pPr marL="0" indent="0">
              <a:buNone/>
            </a:pPr>
            <a:r>
              <a:rPr lang="en-US" sz="900" b="1" u="sng" dirty="0"/>
              <a:t>Strand procurement</a:t>
            </a:r>
          </a:p>
          <a:p>
            <a:pPr>
              <a:buFontTx/>
              <a:buChar char="-"/>
            </a:pPr>
            <a:r>
              <a:rPr lang="en-US" sz="700" dirty="0"/>
              <a:t>665175 shipment F (replacement spool) in the works</a:t>
            </a:r>
          </a:p>
          <a:p>
            <a:pPr>
              <a:buFontTx/>
              <a:buChar char="-"/>
            </a:pPr>
            <a:r>
              <a:rPr lang="en-US" sz="700" dirty="0"/>
              <a:t>667037 shipment B partial shipment. </a:t>
            </a:r>
            <a:r>
              <a:rPr lang="en-US" sz="700" dirty="0">
                <a:highlight>
                  <a:srgbClr val="FFFF00"/>
                </a:highlight>
              </a:rPr>
              <a:t>Waiting for LBNL confirmation of delivery</a:t>
            </a:r>
            <a:r>
              <a:rPr lang="en-US" sz="700" dirty="0"/>
              <a:t>.</a:t>
            </a:r>
          </a:p>
          <a:p>
            <a:pPr lvl="1">
              <a:buFontTx/>
              <a:buChar char="-"/>
            </a:pPr>
            <a:r>
              <a:rPr lang="en-US" sz="700" dirty="0"/>
              <a:t>SHIPPED: Billets 642, 643, 655, 656, 658, 659, 663</a:t>
            </a:r>
          </a:p>
          <a:p>
            <a:pPr lvl="1">
              <a:buFontTx/>
              <a:buChar char="-"/>
            </a:pPr>
            <a:r>
              <a:rPr lang="en-US" sz="700" dirty="0"/>
              <a:t>HOLD: Billets 657, 660, 661</a:t>
            </a:r>
          </a:p>
          <a:p>
            <a:pPr>
              <a:buFontTx/>
              <a:buChar char="-"/>
            </a:pPr>
            <a:r>
              <a:rPr lang="en-US" sz="700" dirty="0"/>
              <a:t>667037 shipment C on track for August</a:t>
            </a:r>
          </a:p>
          <a:p>
            <a:pPr>
              <a:buFontTx/>
              <a:buChar char="-"/>
            </a:pPr>
            <a:r>
              <a:rPr lang="en-US" sz="700" dirty="0"/>
              <a:t>Vendor visit first week of August</a:t>
            </a:r>
          </a:p>
          <a:p>
            <a:pPr>
              <a:buFontTx/>
              <a:buChar char="-"/>
            </a:pPr>
            <a:r>
              <a:rPr lang="en-US" sz="700" dirty="0">
                <a:highlight>
                  <a:srgbClr val="00FF00"/>
                </a:highlight>
              </a:rPr>
              <a:t>BCR for 8 additional cable length approved at June CCB. REQ in the system for approval.</a:t>
            </a:r>
          </a:p>
          <a:p>
            <a:pPr marL="0" indent="0">
              <a:buNone/>
            </a:pPr>
            <a:endParaRPr lang="en-US" sz="700" dirty="0"/>
          </a:p>
          <a:p>
            <a:endParaRPr lang="en-US" sz="700" dirty="0">
              <a:highlight>
                <a:srgbClr val="FFFF00"/>
              </a:highlight>
            </a:endParaRPr>
          </a:p>
        </p:txBody>
      </p:sp>
      <p:sp>
        <p:nvSpPr>
          <p:cNvPr id="3" name="Title 2">
            <a:extLst>
              <a:ext uri="{FF2B5EF4-FFF2-40B4-BE49-F238E27FC236}">
                <a16:creationId xmlns:a16="http://schemas.microsoft.com/office/drawing/2014/main" id="{64BAADA9-9B25-44CF-8CA7-67EEE32EF9B5}"/>
              </a:ext>
            </a:extLst>
          </p:cNvPr>
          <p:cNvSpPr>
            <a:spLocks noGrp="1"/>
          </p:cNvSpPr>
          <p:nvPr>
            <p:ph type="title"/>
          </p:nvPr>
        </p:nvSpPr>
        <p:spPr>
          <a:xfrm>
            <a:off x="228600" y="188814"/>
            <a:ext cx="8686800" cy="320908"/>
          </a:xfrm>
        </p:spPr>
        <p:txBody>
          <a:bodyPr/>
          <a:lstStyle/>
          <a:p>
            <a:r>
              <a:rPr lang="en-US" sz="2000" dirty="0"/>
              <a:t>Progress</a:t>
            </a:r>
          </a:p>
        </p:txBody>
      </p:sp>
      <p:sp>
        <p:nvSpPr>
          <p:cNvPr id="6" name="Slide Number Placeholder 5">
            <a:extLst>
              <a:ext uri="{FF2B5EF4-FFF2-40B4-BE49-F238E27FC236}">
                <a16:creationId xmlns:a16="http://schemas.microsoft.com/office/drawing/2014/main" id="{E9910218-D075-4BA9-901A-9106F1AAA28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7" name="Picture 6">
            <a:extLst>
              <a:ext uri="{FF2B5EF4-FFF2-40B4-BE49-F238E27FC236}">
                <a16:creationId xmlns:a16="http://schemas.microsoft.com/office/drawing/2014/main" id="{7FA1BD48-6759-4738-B63D-477D23F3B44C}"/>
              </a:ext>
            </a:extLst>
          </p:cNvPr>
          <p:cNvPicPr>
            <a:picLocks noChangeAspect="1"/>
          </p:cNvPicPr>
          <p:nvPr/>
        </p:nvPicPr>
        <p:blipFill>
          <a:blip r:embed="rId2"/>
          <a:stretch>
            <a:fillRect/>
          </a:stretch>
        </p:blipFill>
        <p:spPr>
          <a:xfrm>
            <a:off x="4350130" y="436354"/>
            <a:ext cx="4027760" cy="4019532"/>
          </a:xfrm>
          <a:prstGeom prst="rect">
            <a:avLst/>
          </a:prstGeom>
        </p:spPr>
      </p:pic>
      <p:sp>
        <p:nvSpPr>
          <p:cNvPr id="13" name="Star: 5 Points 12">
            <a:extLst>
              <a:ext uri="{FF2B5EF4-FFF2-40B4-BE49-F238E27FC236}">
                <a16:creationId xmlns:a16="http://schemas.microsoft.com/office/drawing/2014/main" id="{3C8FD0B6-25E5-48D4-9DDD-2F75464B4768}"/>
              </a:ext>
            </a:extLst>
          </p:cNvPr>
          <p:cNvSpPr/>
          <p:nvPr/>
        </p:nvSpPr>
        <p:spPr>
          <a:xfrm>
            <a:off x="6034951" y="3850691"/>
            <a:ext cx="197584" cy="18379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A9B0F1C1-9399-4AC3-8768-4021D91B7AC6}"/>
              </a:ext>
            </a:extLst>
          </p:cNvPr>
          <p:cNvSpPr txBox="1">
            <a:spLocks/>
          </p:cNvSpPr>
          <p:nvPr/>
        </p:nvSpPr>
        <p:spPr>
          <a:xfrm>
            <a:off x="5509692" y="3908728"/>
            <a:ext cx="549055" cy="116074"/>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600" b="1" dirty="0"/>
              <a:t>You are here</a:t>
            </a:r>
            <a:endParaRPr lang="en-US" sz="700" dirty="0">
              <a:highlight>
                <a:srgbClr val="FFFF00"/>
              </a:highlight>
            </a:endParaRPr>
          </a:p>
        </p:txBody>
      </p:sp>
    </p:spTree>
    <p:extLst>
      <p:ext uri="{BB962C8B-B14F-4D97-AF65-F5344CB8AC3E}">
        <p14:creationId xmlns:p14="http://schemas.microsoft.com/office/powerpoint/2010/main" val="290430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717C6-0BBE-4A58-B4AA-A669AAEF8729}"/>
              </a:ext>
            </a:extLst>
          </p:cNvPr>
          <p:cNvSpPr>
            <a:spLocks noGrp="1"/>
          </p:cNvSpPr>
          <p:nvPr>
            <p:ph type="title"/>
          </p:nvPr>
        </p:nvSpPr>
        <p:spPr/>
        <p:txBody>
          <a:bodyPr/>
          <a:lstStyle/>
          <a:p>
            <a:r>
              <a:rPr lang="en-US" dirty="0"/>
              <a:t>FNAL/CERN exchange</a:t>
            </a:r>
          </a:p>
        </p:txBody>
      </p:sp>
      <p:sp>
        <p:nvSpPr>
          <p:cNvPr id="6" name="Slide Number Placeholder 5">
            <a:extLst>
              <a:ext uri="{FF2B5EF4-FFF2-40B4-BE49-F238E27FC236}">
                <a16:creationId xmlns:a16="http://schemas.microsoft.com/office/drawing/2014/main" id="{BB437DC9-EC62-40A9-B03C-2A31388C251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9" name="Table 8">
            <a:extLst>
              <a:ext uri="{FF2B5EF4-FFF2-40B4-BE49-F238E27FC236}">
                <a16:creationId xmlns:a16="http://schemas.microsoft.com/office/drawing/2014/main" id="{FFAAD600-ADFC-43ED-B379-12E483AB55F6}"/>
              </a:ext>
            </a:extLst>
          </p:cNvPr>
          <p:cNvGraphicFramePr>
            <a:graphicFrameLocks noGrp="1"/>
          </p:cNvGraphicFramePr>
          <p:nvPr>
            <p:extLst>
              <p:ext uri="{D42A27DB-BD31-4B8C-83A1-F6EECF244321}">
                <p14:modId xmlns:p14="http://schemas.microsoft.com/office/powerpoint/2010/main" val="2169549516"/>
              </p:ext>
            </p:extLst>
          </p:nvPr>
        </p:nvGraphicFramePr>
        <p:xfrm>
          <a:off x="1038941" y="1029037"/>
          <a:ext cx="6597908" cy="1436370"/>
        </p:xfrm>
        <a:graphic>
          <a:graphicData uri="http://schemas.openxmlformats.org/drawingml/2006/table">
            <a:tbl>
              <a:tblPr>
                <a:tableStyleId>{616DA210-FB5B-4158-B5E0-FEB733F419BA}</a:tableStyleId>
              </a:tblPr>
              <a:tblGrid>
                <a:gridCol w="2131707">
                  <a:extLst>
                    <a:ext uri="{9D8B030D-6E8A-4147-A177-3AD203B41FA5}">
                      <a16:colId xmlns:a16="http://schemas.microsoft.com/office/drawing/2014/main" val="1547240790"/>
                    </a:ext>
                  </a:extLst>
                </a:gridCol>
                <a:gridCol w="1015374">
                  <a:extLst>
                    <a:ext uri="{9D8B030D-6E8A-4147-A177-3AD203B41FA5}">
                      <a16:colId xmlns:a16="http://schemas.microsoft.com/office/drawing/2014/main" val="1222782428"/>
                    </a:ext>
                  </a:extLst>
                </a:gridCol>
                <a:gridCol w="519233">
                  <a:extLst>
                    <a:ext uri="{9D8B030D-6E8A-4147-A177-3AD203B41FA5}">
                      <a16:colId xmlns:a16="http://schemas.microsoft.com/office/drawing/2014/main" val="3777639300"/>
                    </a:ext>
                  </a:extLst>
                </a:gridCol>
                <a:gridCol w="1006299">
                  <a:extLst>
                    <a:ext uri="{9D8B030D-6E8A-4147-A177-3AD203B41FA5}">
                      <a16:colId xmlns:a16="http://schemas.microsoft.com/office/drawing/2014/main" val="3394673121"/>
                    </a:ext>
                  </a:extLst>
                </a:gridCol>
                <a:gridCol w="1925295">
                  <a:extLst>
                    <a:ext uri="{9D8B030D-6E8A-4147-A177-3AD203B41FA5}">
                      <a16:colId xmlns:a16="http://schemas.microsoft.com/office/drawing/2014/main" val="2082837254"/>
                    </a:ext>
                  </a:extLst>
                </a:gridCol>
              </a:tblGrid>
              <a:tr h="190500">
                <a:tc>
                  <a:txBody>
                    <a:bodyPr/>
                    <a:lstStyle/>
                    <a:p>
                      <a:r>
                        <a:rPr lang="en-US" sz="900" b="1" kern="1200" dirty="0">
                          <a:solidFill>
                            <a:srgbClr val="505050"/>
                          </a:solidFill>
                        </a:rPr>
                        <a:t>shipment A to CERN</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r>
                        <a:rPr lang="en-US" sz="900" kern="1200" dirty="0">
                          <a:solidFill>
                            <a:srgbClr val="505050"/>
                          </a:solidFill>
                        </a:rPr>
                        <a:t>98,415 km </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15 crates</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Feb-21</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Shipped from FNAL. </a:t>
                      </a:r>
                    </a:p>
                    <a:p>
                      <a:pPr algn="ctr"/>
                      <a:r>
                        <a:rPr lang="en-US" sz="900" kern="1200" dirty="0">
                          <a:solidFill>
                            <a:srgbClr val="505050"/>
                          </a:solidFill>
                        </a:rPr>
                        <a:t>Received at CERN.</a:t>
                      </a: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3486248582"/>
                  </a:ext>
                </a:extLst>
              </a:tr>
              <a:tr h="190500">
                <a:tc>
                  <a:txBody>
                    <a:bodyPr/>
                    <a:lstStyle/>
                    <a:p>
                      <a:r>
                        <a:rPr lang="en-US" sz="900" b="1" kern="1200" dirty="0">
                          <a:solidFill>
                            <a:srgbClr val="505050"/>
                          </a:solidFill>
                        </a:rPr>
                        <a:t>shipment B to CERN</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r>
                        <a:rPr lang="en-US" sz="900" kern="1200" dirty="0">
                          <a:solidFill>
                            <a:srgbClr val="505050"/>
                          </a:solidFill>
                        </a:rPr>
                        <a:t>TOTAL ~140 km </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2615258630"/>
                  </a:ext>
                </a:extLst>
              </a:tr>
              <a:tr h="190500">
                <a:tc>
                  <a:txBody>
                    <a:bodyPr/>
                    <a:lstStyle/>
                    <a:p>
                      <a:r>
                        <a:rPr lang="en-US" sz="900" kern="1200" dirty="0">
                          <a:solidFill>
                            <a:srgbClr val="505050"/>
                          </a:solidFill>
                        </a:rPr>
                        <a:t>       - B1 (LBNL to FNAL)</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r>
                        <a:rPr lang="en-US" sz="900" kern="1200" dirty="0">
                          <a:solidFill>
                            <a:srgbClr val="505050"/>
                          </a:solidFill>
                        </a:rPr>
                        <a:t>~18 km</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4 crates</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Feb-21</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r>
                        <a:rPr lang="en-US" sz="900" kern="1200" dirty="0">
                          <a:solidFill>
                            <a:srgbClr val="505050"/>
                          </a:solidFill>
                        </a:rPr>
                        <a:t>Received and stored at FNAL.</a:t>
                      </a: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2169209761"/>
                  </a:ext>
                </a:extLst>
              </a:tr>
              <a:tr h="190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rgbClr val="505050"/>
                          </a:solidFill>
                        </a:rPr>
                        <a:t>       - B2 (LBNL to FNAL)</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919368157"/>
                  </a:ext>
                </a:extLst>
              </a:tr>
              <a:tr h="190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rgbClr val="505050"/>
                          </a:solidFill>
                        </a:rPr>
                        <a:t>       - B3 (LBNL to FNAL)</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1447482712"/>
                  </a:ext>
                </a:extLst>
              </a:tr>
              <a:tr h="190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rgbClr val="505050"/>
                          </a:solidFill>
                        </a:rPr>
                        <a:t>       - B4 (LBNL to FNAL)</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2131919517"/>
                  </a:ext>
                </a:extLst>
              </a:tr>
              <a:tr h="190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rgbClr val="505050"/>
                          </a:solidFill>
                        </a:rPr>
                        <a:t>       - B5 (LBNL to FNAL)</a:t>
                      </a: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r"/>
                      <a:endParaRPr lang="en-US" sz="900" kern="1200" dirty="0">
                        <a:solidFill>
                          <a:srgbClr val="505050"/>
                        </a:solidFill>
                        <a:latin typeface="Helvetica"/>
                        <a:cs typeface="Helvetica" panose="020B0604020202020204" pitchFamily="34" charset="0"/>
                      </a:endParaRPr>
                    </a:p>
                  </a:txBody>
                  <a:tcPr marL="9525" marR="9525" marT="9525" marB="9525" anchor="b"/>
                </a:tc>
                <a:tc>
                  <a:txBody>
                    <a:bodyPr/>
                    <a:lstStyle/>
                    <a:p>
                      <a:pPr algn="ctr"/>
                      <a:endParaRPr lang="en-US" sz="900" kern="1200" dirty="0">
                        <a:solidFill>
                          <a:srgbClr val="505050"/>
                        </a:solidFill>
                        <a:latin typeface="Helvetica"/>
                        <a:cs typeface="Helvetica" panose="020B0604020202020204" pitchFamily="34" charset="0"/>
                      </a:endParaRPr>
                    </a:p>
                  </a:txBody>
                  <a:tcPr marL="9525" marR="9525" marT="9525" marB="9525" anchor="b"/>
                </a:tc>
                <a:extLst>
                  <a:ext uri="{0D108BD9-81ED-4DB2-BD59-A6C34878D82A}">
                    <a16:rowId xmlns:a16="http://schemas.microsoft.com/office/drawing/2014/main" val="3546143228"/>
                  </a:ext>
                </a:extLst>
              </a:tr>
            </a:tbl>
          </a:graphicData>
        </a:graphic>
      </p:graphicFrame>
    </p:spTree>
    <p:extLst>
      <p:ext uri="{BB962C8B-B14F-4D97-AF65-F5344CB8AC3E}">
        <p14:creationId xmlns:p14="http://schemas.microsoft.com/office/powerpoint/2010/main" val="275261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B9D19-10E6-4E0D-BCEE-DD630525E2A3}"/>
              </a:ext>
            </a:extLst>
          </p:cNvPr>
          <p:cNvSpPr>
            <a:spLocks noGrp="1"/>
          </p:cNvSpPr>
          <p:nvPr>
            <p:ph type="title"/>
          </p:nvPr>
        </p:nvSpPr>
        <p:spPr/>
        <p:txBody>
          <a:bodyPr/>
          <a:lstStyle/>
          <a:p>
            <a:r>
              <a:rPr lang="en-US" dirty="0"/>
              <a:t>Inefficiencies by CTC </a:t>
            </a:r>
          </a:p>
        </p:txBody>
      </p:sp>
      <p:sp>
        <p:nvSpPr>
          <p:cNvPr id="6" name="Slide Number Placeholder 5">
            <a:extLst>
              <a:ext uri="{FF2B5EF4-FFF2-40B4-BE49-F238E27FC236}">
                <a16:creationId xmlns:a16="http://schemas.microsoft.com/office/drawing/2014/main" id="{04090593-7585-427E-949C-FEDF40D0DF4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7">
            <a:extLst>
              <a:ext uri="{FF2B5EF4-FFF2-40B4-BE49-F238E27FC236}">
                <a16:creationId xmlns:a16="http://schemas.microsoft.com/office/drawing/2014/main" id="{20A5E3D4-B8B1-4441-9553-4291012C26DE}"/>
              </a:ext>
            </a:extLst>
          </p:cNvPr>
          <p:cNvGraphicFramePr>
            <a:graphicFrameLocks noGrp="1"/>
          </p:cNvGraphicFramePr>
          <p:nvPr>
            <p:extLst>
              <p:ext uri="{D42A27DB-BD31-4B8C-83A1-F6EECF244321}">
                <p14:modId xmlns:p14="http://schemas.microsoft.com/office/powerpoint/2010/main" val="1008998120"/>
              </p:ext>
            </p:extLst>
          </p:nvPr>
        </p:nvGraphicFramePr>
        <p:xfrm>
          <a:off x="493748" y="1097614"/>
          <a:ext cx="8052905" cy="2153920"/>
        </p:xfrm>
        <a:graphic>
          <a:graphicData uri="http://schemas.openxmlformats.org/drawingml/2006/table">
            <a:tbl>
              <a:tblPr firstRow="1" bandRow="1">
                <a:tableStyleId>{5C22544A-7EE6-4342-B048-85BDC9FD1C3A}</a:tableStyleId>
              </a:tblPr>
              <a:tblGrid>
                <a:gridCol w="1203070">
                  <a:extLst>
                    <a:ext uri="{9D8B030D-6E8A-4147-A177-3AD203B41FA5}">
                      <a16:colId xmlns:a16="http://schemas.microsoft.com/office/drawing/2014/main" val="229804544"/>
                    </a:ext>
                  </a:extLst>
                </a:gridCol>
                <a:gridCol w="2265148">
                  <a:extLst>
                    <a:ext uri="{9D8B030D-6E8A-4147-A177-3AD203B41FA5}">
                      <a16:colId xmlns:a16="http://schemas.microsoft.com/office/drawing/2014/main" val="2017933812"/>
                    </a:ext>
                  </a:extLst>
                </a:gridCol>
                <a:gridCol w="4584687">
                  <a:extLst>
                    <a:ext uri="{9D8B030D-6E8A-4147-A177-3AD203B41FA5}">
                      <a16:colId xmlns:a16="http://schemas.microsoft.com/office/drawing/2014/main" val="1359602547"/>
                    </a:ext>
                  </a:extLst>
                </a:gridCol>
              </a:tblGrid>
              <a:tr h="370840">
                <a:tc>
                  <a:txBody>
                    <a:bodyPr/>
                    <a:lstStyle/>
                    <a:p>
                      <a:r>
                        <a:rPr lang="en-US" sz="1100" b="0" i="0" kern="1200" dirty="0">
                          <a:solidFill>
                            <a:schemeClr val="dk1"/>
                          </a:solidFill>
                          <a:effectLst/>
                          <a:latin typeface="+mn-lt"/>
                          <a:ea typeface="+mn-ea"/>
                          <a:cs typeface="+mn-cs"/>
                        </a:rPr>
                        <a:t>302.202x0001</a:t>
                      </a:r>
                    </a:p>
                  </a:txBody>
                  <a:tcPr/>
                </a:tc>
                <a:tc>
                  <a:txBody>
                    <a:bodyPr/>
                    <a:lstStyle/>
                    <a:p>
                      <a:r>
                        <a:rPr lang="en-US" sz="1100" b="0" i="0" kern="1200" dirty="0">
                          <a:solidFill>
                            <a:schemeClr val="dk1"/>
                          </a:solidFill>
                          <a:effectLst/>
                          <a:latin typeface="+mn-lt"/>
                          <a:ea typeface="+mn-ea"/>
                          <a:cs typeface="+mn-cs"/>
                        </a:rPr>
                        <a:t>LOE</a:t>
                      </a:r>
                    </a:p>
                  </a:txBody>
                  <a:tcPr/>
                </a:tc>
                <a:tc>
                  <a:txBody>
                    <a:bodyPr/>
                    <a:lstStyle/>
                    <a:p>
                      <a:r>
                        <a:rPr lang="en-US" sz="1100" b="0" i="0" kern="1200" dirty="0">
                          <a:solidFill>
                            <a:schemeClr val="dk1"/>
                          </a:solidFill>
                          <a:effectLst/>
                          <a:latin typeface="+mn-lt"/>
                          <a:ea typeface="+mn-ea"/>
                          <a:cs typeface="+mn-cs"/>
                        </a:rPr>
                        <a:t>No impact other than what’s resulting from schedule deferrals.</a:t>
                      </a:r>
                    </a:p>
                  </a:txBody>
                  <a:tcPr/>
                </a:tc>
                <a:extLst>
                  <a:ext uri="{0D108BD9-81ED-4DB2-BD59-A6C34878D82A}">
                    <a16:rowId xmlns:a16="http://schemas.microsoft.com/office/drawing/2014/main" val="3262186503"/>
                  </a:ext>
                </a:extLst>
              </a:tr>
              <a:tr h="413375">
                <a:tc>
                  <a:txBody>
                    <a:bodyPr/>
                    <a:lstStyle/>
                    <a:p>
                      <a:r>
                        <a:rPr lang="en-US" sz="1100" b="0" i="0" kern="1200" dirty="0">
                          <a:solidFill>
                            <a:schemeClr val="dk1"/>
                          </a:solidFill>
                          <a:effectLst/>
                          <a:latin typeface="+mn-lt"/>
                          <a:ea typeface="+mn-ea"/>
                          <a:cs typeface="+mn-cs"/>
                        </a:rPr>
                        <a:t>302.202M0002</a:t>
                      </a:r>
                    </a:p>
                  </a:txBody>
                  <a:tcPr/>
                </a:tc>
                <a:tc>
                  <a:txBody>
                    <a:bodyPr/>
                    <a:lstStyle/>
                    <a:p>
                      <a:r>
                        <a:rPr lang="en-US" sz="1100" b="0" i="0" kern="1200" dirty="0">
                          <a:solidFill>
                            <a:schemeClr val="dk1"/>
                          </a:solidFill>
                          <a:effectLst/>
                          <a:latin typeface="+mn-lt"/>
                          <a:ea typeface="+mn-ea"/>
                          <a:cs typeface="+mn-cs"/>
                        </a:rPr>
                        <a:t>Strand procurement</a:t>
                      </a:r>
                    </a:p>
                  </a:txBody>
                  <a:tcPr/>
                </a:tc>
                <a:tc>
                  <a:txBody>
                    <a:bodyPr/>
                    <a:lstStyle/>
                    <a:p>
                      <a:r>
                        <a:rPr lang="en-US" sz="1100" b="0" i="0" kern="1200" dirty="0">
                          <a:solidFill>
                            <a:schemeClr val="dk1"/>
                          </a:solidFill>
                          <a:effectLst/>
                          <a:latin typeface="+mn-lt"/>
                          <a:ea typeface="+mn-ea"/>
                          <a:cs typeface="+mn-cs"/>
                        </a:rPr>
                        <a:t>No $ impact (fixed price). No schedule impact. Vendor classified as </a:t>
                      </a:r>
                      <a:r>
                        <a:rPr lang="en-US" sz="1100" b="0" i="1" kern="1200" dirty="0">
                          <a:solidFill>
                            <a:schemeClr val="dk1"/>
                          </a:solidFill>
                          <a:effectLst/>
                          <a:latin typeface="+mn-lt"/>
                          <a:ea typeface="+mn-ea"/>
                          <a:cs typeface="+mn-cs"/>
                        </a:rPr>
                        <a:t>essential business</a:t>
                      </a:r>
                      <a:r>
                        <a:rPr lang="en-US" sz="1100" b="0" i="0" kern="1200" dirty="0">
                          <a:solidFill>
                            <a:schemeClr val="dk1"/>
                          </a:solidFill>
                          <a:effectLst/>
                          <a:latin typeface="+mn-lt"/>
                          <a:ea typeface="+mn-ea"/>
                          <a:cs typeface="+mn-cs"/>
                        </a:rPr>
                        <a:t>, worked tirelessly through our shut down. No impact foreseen in current or next order. FY21 order placed on time despite COVID.</a:t>
                      </a:r>
                    </a:p>
                  </a:txBody>
                  <a:tcPr/>
                </a:tc>
                <a:extLst>
                  <a:ext uri="{0D108BD9-81ED-4DB2-BD59-A6C34878D82A}">
                    <a16:rowId xmlns:a16="http://schemas.microsoft.com/office/drawing/2014/main" val="629681920"/>
                  </a:ext>
                </a:extLst>
              </a:tr>
              <a:tr h="413375">
                <a:tc>
                  <a:txBody>
                    <a:bodyPr/>
                    <a:lstStyle/>
                    <a:p>
                      <a:r>
                        <a:rPr lang="en-US" sz="1100" b="0" i="0" kern="1200" dirty="0">
                          <a:solidFill>
                            <a:schemeClr val="dk1"/>
                          </a:solidFill>
                          <a:effectLst/>
                          <a:latin typeface="+mn-lt"/>
                          <a:ea typeface="+mn-ea"/>
                          <a:cs typeface="+mn-cs"/>
                        </a:rPr>
                        <a:t>302.202x0003</a:t>
                      </a:r>
                    </a:p>
                  </a:txBody>
                  <a:tcPr/>
                </a:tc>
                <a:tc>
                  <a:txBody>
                    <a:bodyPr/>
                    <a:lstStyle/>
                    <a:p>
                      <a:r>
                        <a:rPr lang="en-US" sz="1100" b="0" i="0" kern="1200" dirty="0">
                          <a:solidFill>
                            <a:schemeClr val="dk1"/>
                          </a:solidFill>
                          <a:effectLst/>
                          <a:latin typeface="+mn-lt"/>
                          <a:ea typeface="+mn-ea"/>
                          <a:cs typeface="+mn-cs"/>
                        </a:rPr>
                        <a:t>Verification strand test</a:t>
                      </a:r>
                    </a:p>
                  </a:txBody>
                  <a:tcPr/>
                </a:tc>
                <a:tc>
                  <a:txBody>
                    <a:bodyPr/>
                    <a:lstStyle/>
                    <a:p>
                      <a:r>
                        <a:rPr lang="en-US" sz="1100" b="0" i="0" kern="1200" dirty="0">
                          <a:solidFill>
                            <a:schemeClr val="dk1"/>
                          </a:solidFill>
                          <a:effectLst/>
                          <a:latin typeface="+mn-lt"/>
                          <a:ea typeface="+mn-ea"/>
                          <a:cs typeface="+mn-cs"/>
                        </a:rPr>
                        <a:t>Nothing other than deferrals. Activities to resume soon as FSU transitions to Phase II. Verification tests do not drive strand shipment, so no impact to CP even if deferrals drag on.</a:t>
                      </a:r>
                    </a:p>
                  </a:txBody>
                  <a:tcPr/>
                </a:tc>
                <a:extLst>
                  <a:ext uri="{0D108BD9-81ED-4DB2-BD59-A6C34878D82A}">
                    <a16:rowId xmlns:a16="http://schemas.microsoft.com/office/drawing/2014/main" val="398617486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302.202x0004</a:t>
                      </a:r>
                    </a:p>
                    <a:p>
                      <a:endParaRPr lang="en-US" sz="1100" b="0" i="0" kern="1200" dirty="0">
                        <a:solidFill>
                          <a:schemeClr val="dk1"/>
                        </a:solidFill>
                        <a:effectLst/>
                        <a:latin typeface="+mn-lt"/>
                        <a:ea typeface="+mn-ea"/>
                        <a:cs typeface="+mn-cs"/>
                      </a:endParaRPr>
                    </a:p>
                  </a:txBody>
                  <a:tcPr/>
                </a:tc>
                <a:tc>
                  <a:txBody>
                    <a:bodyPr/>
                    <a:lstStyle/>
                    <a:p>
                      <a:r>
                        <a:rPr lang="en-US" sz="1100" b="0" i="0" kern="1200" dirty="0">
                          <a:solidFill>
                            <a:schemeClr val="dk1"/>
                          </a:solidFill>
                          <a:effectLst/>
                          <a:latin typeface="+mn-lt"/>
                          <a:ea typeface="+mn-ea"/>
                          <a:cs typeface="+mn-cs"/>
                        </a:rPr>
                        <a:t>Cable verification and witness sample preparation and testing</a:t>
                      </a:r>
                    </a:p>
                  </a:txBody>
                  <a:tcPr/>
                </a:tc>
                <a:tc>
                  <a:txBody>
                    <a:bodyPr/>
                    <a:lstStyle/>
                    <a:p>
                      <a:r>
                        <a:rPr lang="en-US" sz="1100" b="0" i="0" kern="1200" dirty="0">
                          <a:solidFill>
                            <a:schemeClr val="dk1"/>
                          </a:solidFill>
                          <a:effectLst/>
                          <a:latin typeface="+mn-lt"/>
                          <a:ea typeface="+mn-ea"/>
                          <a:cs typeface="+mn-cs"/>
                        </a:rPr>
                        <a:t>No recurring on a per sample basis; nevertheless start/stop cost money and time.</a:t>
                      </a:r>
                      <a:endParaRPr lang="en-US" sz="1100" b="1" i="0" u="sng" kern="1200" dirty="0">
                        <a:solidFill>
                          <a:schemeClr val="dk1"/>
                        </a:solidFill>
                        <a:effectLst/>
                        <a:latin typeface="+mn-lt"/>
                        <a:ea typeface="+mn-ea"/>
                        <a:cs typeface="+mn-cs"/>
                      </a:endParaRPr>
                    </a:p>
                  </a:txBody>
                  <a:tcPr/>
                </a:tc>
                <a:extLst>
                  <a:ext uri="{0D108BD9-81ED-4DB2-BD59-A6C34878D82A}">
                    <a16:rowId xmlns:a16="http://schemas.microsoft.com/office/drawing/2014/main" val="333473110"/>
                  </a:ext>
                </a:extLst>
              </a:tr>
            </a:tbl>
          </a:graphicData>
        </a:graphic>
      </p:graphicFrame>
    </p:spTree>
    <p:extLst>
      <p:ext uri="{BB962C8B-B14F-4D97-AF65-F5344CB8AC3E}">
        <p14:creationId xmlns:p14="http://schemas.microsoft.com/office/powerpoint/2010/main" val="2071732271"/>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10652</TotalTime>
  <Words>400</Words>
  <Application>Microsoft Office PowerPoint</Application>
  <PresentationFormat>On-screen Show (16:9)</PresentationFormat>
  <Paragraphs>66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Fermilab_PPT_090915</vt:lpstr>
      <vt:lpstr>PowerPoint Presentation</vt:lpstr>
      <vt:lpstr>Progress</vt:lpstr>
      <vt:lpstr>FNAL/CERN exchange</vt:lpstr>
      <vt:lpstr>Inefficiencies by CTC </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Vito Lombardo x6319 14553N</dc:creator>
  <cp:lastModifiedBy>Vito Lombardo</cp:lastModifiedBy>
  <cp:revision>1012</cp:revision>
  <cp:lastPrinted>2020-06-08T19:40:51Z</cp:lastPrinted>
  <dcterms:created xsi:type="dcterms:W3CDTF">2019-11-13T15:15:16Z</dcterms:created>
  <dcterms:modified xsi:type="dcterms:W3CDTF">2021-07-19T19:18:24Z</dcterms:modified>
</cp:coreProperties>
</file>