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3" r:id="rId5"/>
    <p:sldId id="365" r:id="rId6"/>
    <p:sldId id="374" r:id="rId7"/>
    <p:sldId id="356" r:id="rId8"/>
    <p:sldId id="366" r:id="rId9"/>
    <p:sldId id="357" r:id="rId10"/>
    <p:sldId id="367" r:id="rId11"/>
    <p:sldId id="383" r:id="rId12"/>
    <p:sldId id="358" r:id="rId13"/>
    <p:sldId id="380" r:id="rId14"/>
    <p:sldId id="381" r:id="rId15"/>
    <p:sldId id="375" r:id="rId16"/>
    <p:sldId id="382" r:id="rId17"/>
    <p:sldId id="376" r:id="rId18"/>
    <p:sldId id="384" r:id="rId19"/>
    <p:sldId id="385" r:id="rId20"/>
    <p:sldId id="368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5F5F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0" autoAdjust="0"/>
    <p:restoredTop sz="96407" autoAdjust="0"/>
  </p:normalViewPr>
  <p:slideViewPr>
    <p:cSldViewPr snapToGrid="0" showGuides="1">
      <p:cViewPr varScale="1">
        <p:scale>
          <a:sx n="131" d="100"/>
          <a:sy n="131" d="100"/>
        </p:scale>
        <p:origin x="1488" y="184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19/07/2021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19/07/2021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MQXFA06 First Thermal Cycle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MQXFA06 First Thermal Cycle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MQXFA06 First Thermal Cycle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MQXFA06 First Thermal Cycle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MQXFA06 First Thermal Cycle SG data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MQXFA06 First Thermal Cycle SG data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MQXFA06 First Thermal Cycle SG data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7" y="2788089"/>
            <a:ext cx="6509433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MQXFA06 SG First Thermal cycle data </a:t>
            </a:r>
            <a:b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(In Process)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D. Cheng, L. Garcia-Fajardo, C. Myers, P. </a:t>
            </a:r>
            <a:r>
              <a:rPr lang="en-GB" dirty="0" err="1"/>
              <a:t>Ferracin</a:t>
            </a:r>
            <a:endParaRPr lang="en-GB" dirty="0"/>
          </a:p>
          <a:p>
            <a:r>
              <a:rPr lang="en-US" i="1" dirty="0"/>
              <a:t>19-Jul-2021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altLang="zh-CN" dirty="0"/>
              <a:t>oil</a:t>
            </a:r>
            <a:r>
              <a:rPr lang="en-US" dirty="0"/>
              <a:t> Stress (Cooldown and Warmup)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25532" y="2524628"/>
            <a:ext cx="2819399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36633" y="2569078"/>
            <a:ext cx="1132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Target: -103MPa @4 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1673" y="4190744"/>
            <a:ext cx="410402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average coil stress </a:t>
            </a:r>
            <a:r>
              <a:rPr lang="en-US" sz="1600" i="1" dirty="0"/>
              <a:t>increased</a:t>
            </a:r>
            <a:r>
              <a:rPr lang="en-US" sz="1600" dirty="0"/>
              <a:t> after cooldown (opposite expected, as in cooldown as well)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RT preload average is close to pre-test conditions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F1691-B61D-4B43-8908-BCBD59665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86" y="1380317"/>
            <a:ext cx="3657600" cy="233428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234B2C-3FB2-7448-943D-CB0E3022016F}"/>
              </a:ext>
            </a:extLst>
          </p:cNvPr>
          <p:cNvSpPr txBox="1"/>
          <p:nvPr/>
        </p:nvSpPr>
        <p:spPr>
          <a:xfrm>
            <a:off x="193623" y="4190744"/>
            <a:ext cx="410402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The average coil stress </a:t>
            </a:r>
            <a:r>
              <a:rPr lang="en-US" sz="1600" i="1" dirty="0"/>
              <a:t>decreased</a:t>
            </a:r>
            <a:r>
              <a:rPr lang="en-US" sz="1600" dirty="0"/>
              <a:t> after cooldown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Still under examination, but quench performance still showed ~nominal preload levels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428AE28-6E00-E742-8BC3-82AFCB74F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36" y="1380317"/>
            <a:ext cx="3657600" cy="237159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D13E0D8-76EA-364A-8CF0-AAB2DCF650B0}"/>
              </a:ext>
            </a:extLst>
          </p:cNvPr>
          <p:cNvSpPr txBox="1"/>
          <p:nvPr/>
        </p:nvSpPr>
        <p:spPr>
          <a:xfrm>
            <a:off x="1866962" y="913644"/>
            <a:ext cx="9621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Cooldown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8D7D3A-1135-8142-9761-98E387DAFAC0}"/>
              </a:ext>
            </a:extLst>
          </p:cNvPr>
          <p:cNvSpPr txBox="1"/>
          <p:nvPr/>
        </p:nvSpPr>
        <p:spPr>
          <a:xfrm>
            <a:off x="6225230" y="868479"/>
            <a:ext cx="8720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Warmup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5355786-28E6-5D47-B1B5-740076C23BD2}"/>
              </a:ext>
            </a:extLst>
          </p:cNvPr>
          <p:cNvCxnSpPr>
            <a:cxnSpLocks/>
          </p:cNvCxnSpPr>
          <p:nvPr/>
        </p:nvCxnSpPr>
        <p:spPr>
          <a:xfrm>
            <a:off x="6970293" y="1655178"/>
            <a:ext cx="0" cy="1666755"/>
          </a:xfrm>
          <a:prstGeom prst="line">
            <a:avLst/>
          </a:prstGeom>
          <a:ln>
            <a:solidFill>
              <a:srgbClr val="7030A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5845D23-91C8-4C48-825A-291E2849F015}"/>
              </a:ext>
            </a:extLst>
          </p:cNvPr>
          <p:cNvSpPr txBox="1"/>
          <p:nvPr/>
        </p:nvSpPr>
        <p:spPr>
          <a:xfrm>
            <a:off x="6772818" y="3036380"/>
            <a:ext cx="2371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Shift/slippage ~@3700 sec</a:t>
            </a:r>
          </a:p>
        </p:txBody>
      </p:sp>
    </p:spTree>
    <p:extLst>
      <p:ext uri="{BB962C8B-B14F-4D97-AF65-F5344CB8AC3E}">
        <p14:creationId xmlns:p14="http://schemas.microsoft.com/office/powerpoint/2010/main" val="3007633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E29987-ACCF-6A4E-B3D2-EF86CCE1C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8024"/>
            <a:ext cx="4572000" cy="2911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Rods (Cooldown and Warmup)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1447" y="2281908"/>
            <a:ext cx="4511886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49630" y="2053002"/>
            <a:ext cx="15285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Target:  1800 µ</a:t>
            </a:r>
            <a:r>
              <a:rPr lang="el-GR" sz="900" b="1" dirty="0"/>
              <a:t>ε</a:t>
            </a:r>
            <a:r>
              <a:rPr lang="en-US" sz="900" b="1" dirty="0"/>
              <a:t> @4 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1AD64B-9FBD-4547-909B-839E0A27D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48024"/>
            <a:ext cx="4572000" cy="291131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99FAE7E-F18E-494E-8699-DF6C89496190}"/>
              </a:ext>
            </a:extLst>
          </p:cNvPr>
          <p:cNvCxnSpPr>
            <a:cxnSpLocks/>
          </p:cNvCxnSpPr>
          <p:nvPr/>
        </p:nvCxnSpPr>
        <p:spPr>
          <a:xfrm>
            <a:off x="7346409" y="2338086"/>
            <a:ext cx="0" cy="1666755"/>
          </a:xfrm>
          <a:prstGeom prst="line">
            <a:avLst/>
          </a:prstGeom>
          <a:ln>
            <a:solidFill>
              <a:srgbClr val="7030A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BB7AE6A-27ED-6549-A216-FAD87C8B7842}"/>
              </a:ext>
            </a:extLst>
          </p:cNvPr>
          <p:cNvSpPr txBox="1"/>
          <p:nvPr/>
        </p:nvSpPr>
        <p:spPr>
          <a:xfrm>
            <a:off x="5943600" y="4004841"/>
            <a:ext cx="2371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Shift/slippage ~@3700 sec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C4D13D-F7C1-1E4D-93B7-8C8D309DD4F9}"/>
              </a:ext>
            </a:extLst>
          </p:cNvPr>
          <p:cNvSpPr txBox="1"/>
          <p:nvPr/>
        </p:nvSpPr>
        <p:spPr>
          <a:xfrm>
            <a:off x="2360506" y="6025924"/>
            <a:ext cx="4422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Axial preload returned to ~nominal values at RT</a:t>
            </a:r>
          </a:p>
        </p:txBody>
      </p:sp>
    </p:spTree>
    <p:extLst>
      <p:ext uri="{BB962C8B-B14F-4D97-AF65-F5344CB8AC3E}">
        <p14:creationId xmlns:p14="http://schemas.microsoft.com/office/powerpoint/2010/main" val="1879759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AD54-7877-1D4F-A321-B376400E3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Cooldown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D835F-28A1-9147-9579-47F055744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59600"/>
            <a:ext cx="7920000" cy="78658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Some events and/or drift noted after magnet reached 4K</a:t>
            </a:r>
          </a:p>
          <a:p>
            <a:pPr lvl="1"/>
            <a:r>
              <a:rPr lang="en-US" dirty="0"/>
              <a:t>Plotted zoomed timescale between 5500 min and 5750 minutes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9BF63-6B89-4D48-AF44-6380DFC9C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DBB95D-E7AF-804D-9CC1-D588F6411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C93B7E-6B50-4C41-BC4A-EB60B59E4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05781"/>
            <a:ext cx="2971800" cy="1888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E9B5E7-92F5-764E-AFA7-64D854C6C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893905"/>
            <a:ext cx="2971800" cy="18881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977773-0C21-C643-B698-18D94C88F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005782"/>
            <a:ext cx="2971800" cy="1888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AD70FB1-169C-4745-B834-B7F9BF46C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893905"/>
            <a:ext cx="2971800" cy="18923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A78EDF9-D3D0-C443-84C6-5C71CBD8CC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960" y="3882529"/>
            <a:ext cx="2926080" cy="18590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DEE89F-A88A-6C4A-BDAF-BF35F84B2E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8960" y="1988417"/>
            <a:ext cx="2926080" cy="1863244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877392-C733-7A48-A4A9-DB29CEDFC45D}"/>
              </a:ext>
            </a:extLst>
          </p:cNvPr>
          <p:cNvCxnSpPr/>
          <p:nvPr/>
        </p:nvCxnSpPr>
        <p:spPr>
          <a:xfrm>
            <a:off x="1890251" y="1679033"/>
            <a:ext cx="0" cy="4259651"/>
          </a:xfrm>
          <a:prstGeom prst="line">
            <a:avLst/>
          </a:prstGeom>
          <a:ln>
            <a:solidFill>
              <a:srgbClr val="7030A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5F3A8F-9EA0-E644-8331-707CD094115C}"/>
              </a:ext>
            </a:extLst>
          </p:cNvPr>
          <p:cNvCxnSpPr/>
          <p:nvPr/>
        </p:nvCxnSpPr>
        <p:spPr>
          <a:xfrm>
            <a:off x="4771102" y="1721835"/>
            <a:ext cx="0" cy="4259651"/>
          </a:xfrm>
          <a:prstGeom prst="line">
            <a:avLst/>
          </a:prstGeom>
          <a:ln>
            <a:solidFill>
              <a:srgbClr val="7030A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60C09B-91D9-C148-BBBA-A7988EA4AB54}"/>
              </a:ext>
            </a:extLst>
          </p:cNvPr>
          <p:cNvCxnSpPr/>
          <p:nvPr/>
        </p:nvCxnSpPr>
        <p:spPr>
          <a:xfrm>
            <a:off x="5174225" y="1752703"/>
            <a:ext cx="0" cy="4259651"/>
          </a:xfrm>
          <a:prstGeom prst="line">
            <a:avLst/>
          </a:prstGeom>
          <a:ln>
            <a:solidFill>
              <a:srgbClr val="7030A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C873AF-D6F8-5144-96A4-63D0D535F14E}"/>
              </a:ext>
            </a:extLst>
          </p:cNvPr>
          <p:cNvCxnSpPr/>
          <p:nvPr/>
        </p:nvCxnSpPr>
        <p:spPr>
          <a:xfrm>
            <a:off x="7209502" y="1721835"/>
            <a:ext cx="0" cy="4259651"/>
          </a:xfrm>
          <a:prstGeom prst="line">
            <a:avLst/>
          </a:prstGeom>
          <a:ln>
            <a:solidFill>
              <a:srgbClr val="7030A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17EAA3-E2B0-FA4A-B11F-D2AFAA08EF7F}"/>
              </a:ext>
            </a:extLst>
          </p:cNvPr>
          <p:cNvCxnSpPr/>
          <p:nvPr/>
        </p:nvCxnSpPr>
        <p:spPr>
          <a:xfrm>
            <a:off x="8055077" y="1752702"/>
            <a:ext cx="0" cy="4259651"/>
          </a:xfrm>
          <a:prstGeom prst="line">
            <a:avLst/>
          </a:prstGeom>
          <a:ln>
            <a:solidFill>
              <a:srgbClr val="7030A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6122B09-F300-D54F-AB9A-DF3FC70EF61C}"/>
              </a:ext>
            </a:extLst>
          </p:cNvPr>
          <p:cNvSpPr txBox="1"/>
          <p:nvPr/>
        </p:nvSpPr>
        <p:spPr>
          <a:xfrm>
            <a:off x="3545116" y="6030463"/>
            <a:ext cx="2028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Large signal may not be a real event—no other gauges </a:t>
            </a:r>
            <a:r>
              <a:rPr lang="en-US" sz="1400" dirty="0" err="1">
                <a:solidFill>
                  <a:srgbClr val="FF0000"/>
                </a:solidFill>
              </a:rPr>
              <a:t>repond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71F6FB-5447-FA46-B3B7-DF42F1ED4FAD}"/>
              </a:ext>
            </a:extLst>
          </p:cNvPr>
          <p:cNvSpPr txBox="1"/>
          <p:nvPr/>
        </p:nvSpPr>
        <p:spPr>
          <a:xfrm>
            <a:off x="353280" y="464234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Rods see a small event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2FD0C0F-B2B1-D143-BC53-977FA5EF71F1}"/>
              </a:ext>
            </a:extLst>
          </p:cNvPr>
          <p:cNvSpPr txBox="1"/>
          <p:nvPr/>
        </p:nvSpPr>
        <p:spPr>
          <a:xfrm>
            <a:off x="6635223" y="5999596"/>
            <a:ext cx="1917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Shells 2 &amp; 7 </a:t>
            </a:r>
            <a:r>
              <a:rPr lang="en-US" sz="1400">
                <a:solidFill>
                  <a:srgbClr val="FF0000"/>
                </a:solidFill>
              </a:rPr>
              <a:t>see drifts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64E744B-F590-2D4A-906E-071188E1C63D}"/>
              </a:ext>
            </a:extLst>
          </p:cNvPr>
          <p:cNvSpPr txBox="1"/>
          <p:nvPr/>
        </p:nvSpPr>
        <p:spPr>
          <a:xfrm>
            <a:off x="398090" y="2118341"/>
            <a:ext cx="186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Coils see several shifts then goes back</a:t>
            </a:r>
          </a:p>
        </p:txBody>
      </p:sp>
    </p:spTree>
    <p:extLst>
      <p:ext uri="{BB962C8B-B14F-4D97-AF65-F5344CB8AC3E}">
        <p14:creationId xmlns:p14="http://schemas.microsoft.com/office/powerpoint/2010/main" val="3323344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3534" y="1958000"/>
            <a:ext cx="7920000" cy="720000"/>
          </a:xfrm>
        </p:spPr>
        <p:txBody>
          <a:bodyPr/>
          <a:lstStyle/>
          <a:p>
            <a:r>
              <a:rPr lang="en-US" dirty="0"/>
              <a:t>SG Readings in </a:t>
            </a:r>
            <a:br>
              <a:rPr lang="en-US" dirty="0"/>
            </a:br>
            <a:r>
              <a:rPr lang="en-US" dirty="0"/>
              <a:t>Quenches 1 (4.5K)</a:t>
            </a:r>
            <a:br>
              <a:rPr lang="en-US" dirty="0"/>
            </a:br>
            <a:r>
              <a:rPr lang="en-US" dirty="0"/>
              <a:t>and 13 &amp; 16 (1.9K)</a:t>
            </a:r>
            <a:br>
              <a:rPr lang="en-US" dirty="0"/>
            </a:br>
            <a:r>
              <a:rPr lang="en-US" dirty="0"/>
              <a:t>(on-going)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C7C3-097E-484C-B93C-3DC5738D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1 @4.5K (Preliminary, and on-going)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D71CD-8015-1841-BD9A-913635044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3469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Initial data (still to be examined)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A55D8-B353-2648-BACE-E80AFF88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6F318-BD77-0743-9F86-C68843652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ADCCE-3D3B-8840-90D1-FCD96371F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3" y="1566153"/>
            <a:ext cx="3377307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84DB2A-59DD-1D42-9C36-4485DCA63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18" y="4309353"/>
            <a:ext cx="3363522" cy="2743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A468E2-347D-3449-96C2-90E035F4C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843" y="1613480"/>
            <a:ext cx="3209590" cy="2514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35CC72A-280A-E44E-B3BE-7685C530A9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951" y="1613480"/>
            <a:ext cx="3209590" cy="2514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7BF0C22-9DA2-4A48-870D-8DC13D59E9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2566" y="4309353"/>
            <a:ext cx="327277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0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C7C3-097E-484C-B93C-3DC5738D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13 @1.9K (Preliminary, and on-going)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D71CD-8015-1841-BD9A-913635044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34695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Initial data (still to be examined)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A55D8-B353-2648-BACE-E80AFF88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6F318-BD77-0743-9F86-C68843652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656C61-4AFA-3043-B4BE-9F18A8D2C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389"/>
            <a:ext cx="3377307" cy="2743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6D2FA7-D2D2-A045-9E2A-1D01E42C4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232" y="4175407"/>
            <a:ext cx="3411769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AC8EAE-C5D3-C24A-81E1-A0E5D8AED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537" y="1566153"/>
            <a:ext cx="3209590" cy="2514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56F82B7-95AD-504B-AA4A-6E9E67411E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026" y="1566153"/>
            <a:ext cx="3209590" cy="2514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42FAF71-42CD-C24E-8DB6-88035468F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1279" y="4175407"/>
            <a:ext cx="320959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3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C7C3-097E-484C-B93C-3DC5738D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16 @1.9K (Preliminary, and on-going)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D71CD-8015-1841-BD9A-913635044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61218"/>
            <a:ext cx="7920000" cy="39793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Initial data (still to be examined)</a:t>
            </a:r>
          </a:p>
          <a:p>
            <a:r>
              <a:rPr lang="en-US" dirty="0"/>
              <a:t>Noted by Joe M. that this was a “noisy” quench with both precursors and ringing afterwards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A55D8-B353-2648-BACE-E80AFF888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6F318-BD77-0743-9F86-C68843652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A629E6-BD8E-6249-859A-9A7378CDF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6641"/>
            <a:ext cx="3377307" cy="2743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549ABEE-9722-B44D-8F4D-2E2ED7B50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678" y="4167808"/>
            <a:ext cx="3418661" cy="2743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7D6B46E-1D44-E74C-8FE3-B4D465438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307" y="1486641"/>
            <a:ext cx="3209590" cy="25146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039C31-B481-534D-8E88-8202470EE3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482" y="1486408"/>
            <a:ext cx="3209590" cy="2514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C301C27-126D-3E4A-AB3E-EFC84472F1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2687" y="4162458"/>
            <a:ext cx="320959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94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Load Condition of MQXFA06 after CD</a:t>
            </a:r>
            <a:br>
              <a:rPr lang="en-US" dirty="0"/>
            </a:br>
            <a:r>
              <a:rPr lang="en-US"/>
              <a:t>(Preliminary)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450550" y="1079239"/>
            <a:ext cx="5788450" cy="4305604"/>
            <a:chOff x="1450550" y="1073488"/>
            <a:chExt cx="5788450" cy="43056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550" y="1073488"/>
              <a:ext cx="5788450" cy="430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5-Point Star 6"/>
            <p:cNvSpPr/>
            <p:nvPr/>
          </p:nvSpPr>
          <p:spPr>
            <a:xfrm>
              <a:off x="5189511" y="2213695"/>
              <a:ext cx="214180" cy="201581"/>
            </a:xfrm>
            <a:prstGeom prst="star5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392557" y="3943397"/>
              <a:ext cx="2381301" cy="90338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lvl="1">
                <a:lnSpc>
                  <a:spcPct val="130000"/>
                </a:lnSpc>
                <a:spcAft>
                  <a:spcPts val="600"/>
                </a:spcAft>
              </a:pPr>
              <a:r>
                <a:rPr lang="en-US" sz="1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MQXFA06 (Will likely increase, based on Quench Data)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5141656" y="3347698"/>
              <a:ext cx="154945" cy="693686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BFBF38-DEBE-0A44-A264-578AC3B957D0}"/>
                </a:ext>
              </a:extLst>
            </p:cNvPr>
            <p:cNvSpPr/>
            <p:nvPr/>
          </p:nvSpPr>
          <p:spPr>
            <a:xfrm>
              <a:off x="4411535" y="1946762"/>
              <a:ext cx="1555951" cy="3432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lvl="1">
                <a:lnSpc>
                  <a:spcPct val="130000"/>
                </a:lnSpc>
                <a:spcAft>
                  <a:spcPts val="600"/>
                </a:spcAft>
              </a:pPr>
              <a:r>
                <a:rPr lang="en-US" sz="1400" b="1" dirty="0">
                  <a:solidFill>
                    <a:srgbClr val="0070C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MQXFA04/05</a:t>
              </a:r>
            </a:p>
          </p:txBody>
        </p:sp>
      </p:grpSp>
      <p:sp>
        <p:nvSpPr>
          <p:cNvPr id="11" name="5-Point Star 10">
            <a:extLst>
              <a:ext uri="{FF2B5EF4-FFF2-40B4-BE49-F238E27FC236}">
                <a16:creationId xmlns:a16="http://schemas.microsoft.com/office/drawing/2014/main" id="{37DEFE93-8F21-4B40-8F15-723A2246B7E2}"/>
              </a:ext>
            </a:extLst>
          </p:cNvPr>
          <p:cNvSpPr>
            <a:spLocks noChangeAspect="1"/>
          </p:cNvSpPr>
          <p:nvPr/>
        </p:nvSpPr>
        <p:spPr>
          <a:xfrm>
            <a:off x="5220811" y="3134625"/>
            <a:ext cx="182880" cy="18288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B0F237EA-804F-E145-81E8-E6D3CE2D88F8}"/>
              </a:ext>
            </a:extLst>
          </p:cNvPr>
          <p:cNvSpPr/>
          <p:nvPr/>
        </p:nvSpPr>
        <p:spPr>
          <a:xfrm rot="10800000">
            <a:off x="5133346" y="2527495"/>
            <a:ext cx="357809" cy="587216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90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Footer Placeholder 36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MQXFA SG Gauges L</a:t>
            </a:r>
            <a:r>
              <a:rPr lang="en-US" altLang="zh-CN" sz="3200" dirty="0" err="1">
                <a:latin typeface="Century Gothic" panose="020B0502020202020204" pitchFamily="34" charset="0"/>
              </a:rPr>
              <a:t>ayout</a:t>
            </a:r>
            <a:r>
              <a:rPr lang="en-GB" sz="32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28229" y="2861496"/>
            <a:ext cx="8310971" cy="217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Only HBM gauges are installed.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Shell gauges --- three axial locations: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" panose="02040503050406030204" pitchFamily="18" charset="0"/>
              </a:rPr>
              <a:t>Shell gauges (T &amp; Z): on shell 2, 4, &amp; 7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Coil gauges (T &amp; Z): on the axial location of 3989 mm (RE) from LE.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Cambria" panose="02040503050406030204" pitchFamily="18" charset="0"/>
              </a:rPr>
              <a:t>Rod stations are located on the RE (not shown here)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Cambria" panose="02040503050406030204" pitchFamily="18" charset="0"/>
              </a:rPr>
              <a:t>Each station is full bridge with four individual gauges.</a:t>
            </a:r>
          </a:p>
        </p:txBody>
      </p:sp>
      <p:grpSp>
        <p:nvGrpSpPr>
          <p:cNvPr id="39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40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</a:t>
              </a:r>
              <a:endParaRPr lang="zh-CN" altLang="en-US" dirty="0"/>
            </a:p>
          </p:txBody>
        </p:sp>
        <p:sp>
          <p:nvSpPr>
            <p:cNvPr id="4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</a:t>
              </a:r>
              <a:endParaRPr lang="zh-CN" altLang="en-US" dirty="0"/>
            </a:p>
          </p:txBody>
        </p:sp>
        <p:sp>
          <p:nvSpPr>
            <p:cNvPr id="4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MID</a:t>
              </a:r>
              <a:endParaRPr lang="zh-CN" altLang="en-US" dirty="0"/>
            </a:p>
          </p:txBody>
        </p:sp>
        <p:pic>
          <p:nvPicPr>
            <p:cNvPr id="43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44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45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47" name="4-Point Star 46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cxnSp>
        <p:nvCxnSpPr>
          <p:cNvPr id="49" name="Straight Arrow Connector 48"/>
          <p:cNvCxnSpPr>
            <a:stCxn id="48" idx="0"/>
            <a:endCxn id="47" idx="2"/>
          </p:cNvCxnSpPr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988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9E94-DF8A-3345-832A-F74D76E1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Processing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CA5ED-D938-3549-B330-399A8323A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Cooldown Data captured from initial cooldown during 9-Jun-2021 to 15-Jun-2021</a:t>
            </a:r>
          </a:p>
          <a:p>
            <a:r>
              <a:rPr lang="en-US" dirty="0"/>
              <a:t>Warmup Data captured during 2-Jul-2021 to 10-Jul-2021</a:t>
            </a:r>
          </a:p>
          <a:p>
            <a:r>
              <a:rPr lang="en-US" dirty="0"/>
              <a:t>Cooldown data was processed using offsets the “preload” SG files</a:t>
            </a:r>
          </a:p>
          <a:p>
            <a:pPr lvl="1"/>
            <a:r>
              <a:rPr lang="en-US" dirty="0"/>
              <a:t>Observed swapped Coil 4 T&amp;Z channels, so swapped back when processing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B3474-E0AC-414A-9197-732587B94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4FE8-0C8B-5241-9AE5-F324FD343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495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CA1C4-9514-7B4F-976F-D92F7E29665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64BCD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64BC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Cooldown SG Readings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70358" y="1348175"/>
            <a:ext cx="2351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The stresses are average stress:  (MPa)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7201" y="989948"/>
            <a:ext cx="2898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The Targets set for MQXFA06</a:t>
            </a:r>
          </a:p>
        </p:txBody>
      </p:sp>
      <p:sp>
        <p:nvSpPr>
          <p:cNvPr id="21" name="TextBox 17"/>
          <p:cNvSpPr txBox="1"/>
          <p:nvPr/>
        </p:nvSpPr>
        <p:spPr>
          <a:xfrm>
            <a:off x="457418" y="3724007"/>
            <a:ext cx="42306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To get reasonable TF plot, the coil data pairs with </a:t>
            </a:r>
            <a:r>
              <a:rPr lang="en-US" altLang="zh-CN" sz="1400" dirty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shell 7 data.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Average Coil stress is  on target, the average stress of each shell is higher than target (similar to earlier magnets tested)</a:t>
            </a:r>
            <a:endParaRPr lang="en-US" sz="1400" dirty="0">
              <a:latin typeface="Cambria" panose="02040503050406030204" pitchFamily="18" charset="0"/>
            </a:endParaRPr>
          </a:p>
        </p:txBody>
      </p:sp>
      <p:graphicFrame>
        <p:nvGraphicFramePr>
          <p:cNvPr id="18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016502"/>
              </p:ext>
            </p:extLst>
          </p:nvPr>
        </p:nvGraphicFramePr>
        <p:xfrm>
          <a:off x="767201" y="1751820"/>
          <a:ext cx="3997311" cy="172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8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2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7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5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MQXFA06 (Target)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MQXFA06 (Meas.)</a:t>
                      </a:r>
                      <a:endParaRPr lang="zh-CN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CN" sz="1200" dirty="0"/>
                        <a:t>RT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Coil 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-80±8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-75</a:t>
                      </a:r>
                      <a:endParaRPr lang="zh-CN" altLang="en-US" sz="1050" b="0" i="0" u="none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Shell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58±6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59 (Shell 7)</a:t>
                      </a:r>
                      <a:endParaRPr lang="zh-CN" altLang="en-US" sz="1200" b="0" i="0" u="none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813">
                <a:tc rowSpan="2">
                  <a:txBody>
                    <a:bodyPr/>
                    <a:lstStyle/>
                    <a:p>
                      <a:r>
                        <a:rPr lang="en-US" altLang="zh-CN" sz="1200" dirty="0"/>
                        <a:t>CD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Coil 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-103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-68</a:t>
                      </a:r>
                      <a:endParaRPr lang="zh-CN" altLang="en-US" sz="1200" b="0" i="0" u="none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787">
                <a:tc vMerge="1">
                  <a:txBody>
                    <a:bodyPr/>
                    <a:lstStyle/>
                    <a:p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Shell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b="1" i="0" u="non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110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200" b="0" i="0" u="none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126 (Shell 7)</a:t>
                      </a:r>
                      <a:endParaRPr lang="zh-CN" altLang="en-US" sz="1200" b="0" i="0" u="none" dirty="0"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  <p:graphicFrame>
        <p:nvGraphicFramePr>
          <p:cNvPr id="24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4009881"/>
              </p:ext>
            </p:extLst>
          </p:nvPr>
        </p:nvGraphicFramePr>
        <p:xfrm>
          <a:off x="765917" y="5175441"/>
          <a:ext cx="3518179" cy="8879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0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16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Shell 02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Shell</a:t>
                      </a:r>
                      <a:r>
                        <a:rPr lang="en-US" altLang="zh-CN" sz="12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04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Shell</a:t>
                      </a:r>
                      <a:r>
                        <a:rPr lang="en-US" altLang="zh-CN" sz="1200" b="1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7 </a:t>
                      </a:r>
                      <a:endParaRPr lang="zh-CN" altLang="en-US" sz="1200" b="1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3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i="0" u="non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R.T.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i="0" u="non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54 MPa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48 MPa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59 </a:t>
                      </a:r>
                      <a:r>
                        <a:rPr lang="en-US" altLang="zh-CN" sz="1200" b="1" i="0" u="none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MPa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3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i="0" u="non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CD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i="0" u="non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125 MPa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119 MPa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i="0" u="none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</a:rPr>
                        <a:t>126 MPa</a:t>
                      </a:r>
                      <a:endParaRPr lang="zh-CN" altLang="en-US" sz="1200" b="1" i="0" u="none" dirty="0">
                        <a:solidFill>
                          <a:schemeClr val="bg1"/>
                        </a:solidFill>
                        <a:latin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486140" y="2538413"/>
            <a:ext cx="369845" cy="230188"/>
          </a:xfrm>
          <a:prstGeom prst="rect">
            <a:avLst/>
          </a:prstGeom>
          <a:solidFill>
            <a:srgbClr val="FF0000">
              <a:alpha val="22000"/>
            </a:srgbClr>
          </a:solidFill>
          <a:ln w="19050">
            <a:solidFill>
              <a:srgbClr val="FF0000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56791" y="2538412"/>
            <a:ext cx="299194" cy="214947"/>
          </a:xfrm>
          <a:prstGeom prst="rect">
            <a:avLst/>
          </a:prstGeom>
          <a:solidFill>
            <a:srgbClr val="FFFF00">
              <a:alpha val="20000"/>
            </a:srgbClr>
          </a:solidFill>
          <a:ln w="19050">
            <a:solidFill>
              <a:srgbClr val="FFFF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553740" y="3025623"/>
            <a:ext cx="1372682" cy="215444"/>
            <a:chOff x="5631060" y="2730728"/>
            <a:chExt cx="1372682" cy="215444"/>
          </a:xfrm>
        </p:grpSpPr>
        <p:sp>
          <p:nvSpPr>
            <p:cNvPr id="27" name="Rectangle 26"/>
            <p:cNvSpPr/>
            <p:nvPr/>
          </p:nvSpPr>
          <p:spPr>
            <a:xfrm>
              <a:off x="5631060" y="2796884"/>
              <a:ext cx="118161" cy="89926"/>
            </a:xfrm>
            <a:prstGeom prst="rect">
              <a:avLst/>
            </a:prstGeom>
            <a:solidFill>
              <a:srgbClr val="FFFF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773918" y="2730728"/>
              <a:ext cx="122982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latin typeface="Cambria" panose="02040503050406030204" pitchFamily="18" charset="0"/>
                  <a:ea typeface="Cambria" panose="02040503050406030204" pitchFamily="18" charset="0"/>
                </a:rPr>
                <a:t>Measurements spread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66981" y="3207030"/>
            <a:ext cx="1477971" cy="215444"/>
            <a:chOff x="5644301" y="3171664"/>
            <a:chExt cx="1477971" cy="215444"/>
          </a:xfrm>
        </p:grpSpPr>
        <p:sp>
          <p:nvSpPr>
            <p:cNvPr id="30" name="Rectangle 29"/>
            <p:cNvSpPr/>
            <p:nvPr/>
          </p:nvSpPr>
          <p:spPr>
            <a:xfrm>
              <a:off x="5644301" y="3238291"/>
              <a:ext cx="104920" cy="82190"/>
            </a:xfrm>
            <a:prstGeom prst="rect">
              <a:avLst/>
            </a:prstGeom>
            <a:solidFill>
              <a:srgbClr val="FF0000">
                <a:alpha val="22000"/>
              </a:srgbClr>
            </a:solidFill>
            <a:ln>
              <a:solidFill>
                <a:srgbClr val="FF0000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83444" y="3171664"/>
              <a:ext cx="133882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latin typeface="Cambria" panose="02040503050406030204" pitchFamily="18" charset="0"/>
                  <a:ea typeface="Cambria" panose="02040503050406030204" pitchFamily="18" charset="0"/>
                </a:rPr>
                <a:t>Proposed target window</a:t>
              </a:r>
              <a:endParaRPr lang="en-US" sz="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7997825" y="2854829"/>
            <a:ext cx="422275" cy="815472"/>
          </a:xfrm>
          <a:prstGeom prst="rect">
            <a:avLst/>
          </a:prstGeom>
          <a:solidFill>
            <a:srgbClr val="FFFF00">
              <a:alpha val="20000"/>
            </a:srgbClr>
          </a:solidFill>
          <a:ln w="19050">
            <a:solidFill>
              <a:srgbClr val="FFFF0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04206-8B54-294B-9249-6375F4E29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379" y="1298683"/>
            <a:ext cx="4314986" cy="297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3183D8-FB43-6C41-94DB-FCFA1EBACC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25" y="3911341"/>
            <a:ext cx="4314986" cy="29718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15792" y="1151939"/>
            <a:ext cx="29026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The TF plots of MQXFA06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(Preliminary, still processing</a:t>
            </a:r>
          </a:p>
          <a:p>
            <a:r>
              <a:rPr lang="en-US" sz="1600" b="1" dirty="0">
                <a:solidFill>
                  <a:srgbClr val="FF0000"/>
                </a:solidFill>
                <a:latin typeface="Cambria" panose="02040503050406030204" pitchFamily="18" charset="0"/>
              </a:rPr>
              <a:t>Quench data)</a:t>
            </a:r>
          </a:p>
        </p:txBody>
      </p:sp>
    </p:spTree>
    <p:extLst>
      <p:ext uri="{BB962C8B-B14F-4D97-AF65-F5344CB8AC3E}">
        <p14:creationId xmlns:p14="http://schemas.microsoft.com/office/powerpoint/2010/main" val="47768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50321" y="2081567"/>
            <a:ext cx="7065437" cy="1155903"/>
          </a:xfrm>
        </p:spPr>
        <p:txBody>
          <a:bodyPr/>
          <a:lstStyle/>
          <a:p>
            <a:r>
              <a:rPr lang="en-US" dirty="0"/>
              <a:t>SG Readings in the Cooldown and Warmup Cycles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01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Azimuthal Strain (Cooldown and Warmup)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7112595" y="870578"/>
            <a:ext cx="9621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Cooldown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4498" y="3505398"/>
            <a:ext cx="8720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Warmup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9833" y="4661015"/>
            <a:ext cx="217593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33499" y="4655300"/>
            <a:ext cx="1414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Target: 110MPa @4 K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465672" y="4655300"/>
            <a:ext cx="217593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35781" y="4676947"/>
            <a:ext cx="1389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Target: 110MPa @4 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73347" y="4687050"/>
            <a:ext cx="14935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Target: 110MPa @4 K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570866" y="4670158"/>
            <a:ext cx="217593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15B2228-E99F-C14D-889F-299C96530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1" y="1485307"/>
            <a:ext cx="2926080" cy="186324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BA713C4-5C29-6446-9AF2-D7FED6EBE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5792" y="1484018"/>
            <a:ext cx="2926080" cy="1863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A8C96F-78A7-D548-B3FD-539636149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078" y="1477625"/>
            <a:ext cx="2926080" cy="18632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CBF33D8-F63A-DB4B-A8A6-A7B33B00F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369" y="3986260"/>
            <a:ext cx="2926080" cy="18632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5C522B2-4F45-5A44-BD37-C986C2D05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712" y="3986260"/>
            <a:ext cx="2926080" cy="18632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23F24BA-0A5B-A341-B2E9-8AB054AFD7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5792" y="3996877"/>
            <a:ext cx="2926080" cy="18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26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Axial Strain (Cooldown and Warmup)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7417395" y="1304918"/>
            <a:ext cx="9621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Cooldown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09E6B3-D699-A442-AA31-82FE89BBF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680"/>
            <a:ext cx="2926080" cy="1859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AEDB2-435F-8844-B6CD-CA0A214C3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163" y="1616680"/>
            <a:ext cx="2926080" cy="1859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EA178F-E063-E542-B3A8-2399E8C88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792" y="1612695"/>
            <a:ext cx="2926080" cy="1859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F99963-F317-AC46-9442-0737DCB0DDB9}"/>
              </a:ext>
            </a:extLst>
          </p:cNvPr>
          <p:cNvSpPr txBox="1"/>
          <p:nvPr/>
        </p:nvSpPr>
        <p:spPr>
          <a:xfrm>
            <a:off x="7417394" y="3625658"/>
            <a:ext cx="8720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Warmup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F4D3539-678A-194D-89F8-A54537C78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5610"/>
            <a:ext cx="2926080" cy="18590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7A30BD-5C34-FC48-9C65-48775DF4E5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960" y="4035610"/>
            <a:ext cx="2926080" cy="18590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C17D7B-2C97-4246-B940-2D1CAF8457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5907" y="4035610"/>
            <a:ext cx="2926080" cy="185907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9A3C222-ECCC-4E44-B6CA-C6EA0D46107C}"/>
              </a:ext>
            </a:extLst>
          </p:cNvPr>
          <p:cNvCxnSpPr>
            <a:cxnSpLocks/>
          </p:cNvCxnSpPr>
          <p:nvPr/>
        </p:nvCxnSpPr>
        <p:spPr>
          <a:xfrm>
            <a:off x="1773259" y="4166885"/>
            <a:ext cx="0" cy="1666755"/>
          </a:xfrm>
          <a:prstGeom prst="line">
            <a:avLst/>
          </a:prstGeom>
          <a:ln>
            <a:solidFill>
              <a:srgbClr val="7030A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6204484-6693-CE45-A322-3A43FEFF10BC}"/>
              </a:ext>
            </a:extLst>
          </p:cNvPr>
          <p:cNvSpPr txBox="1"/>
          <p:nvPr/>
        </p:nvSpPr>
        <p:spPr>
          <a:xfrm>
            <a:off x="893582" y="5871535"/>
            <a:ext cx="2764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Event ~@3700 sec</a:t>
            </a:r>
          </a:p>
          <a:p>
            <a:r>
              <a:rPr lang="en-US" sz="1400" dirty="0">
                <a:solidFill>
                  <a:srgbClr val="FF0000"/>
                </a:solidFill>
              </a:rPr>
              <a:t>(see also coil axial and rod data)</a:t>
            </a:r>
          </a:p>
        </p:txBody>
      </p:sp>
    </p:spTree>
    <p:extLst>
      <p:ext uri="{BB962C8B-B14F-4D97-AF65-F5344CB8AC3E}">
        <p14:creationId xmlns:p14="http://schemas.microsoft.com/office/powerpoint/2010/main" val="2939870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Azimuthal Stress (Cooldown and Warmup)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7112595" y="870578"/>
            <a:ext cx="9621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Cooldown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14498" y="3505398"/>
            <a:ext cx="8720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Warmup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9833" y="4661015"/>
            <a:ext cx="217593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33499" y="4655300"/>
            <a:ext cx="14147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Target: 110MPa @4 K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3465672" y="4655300"/>
            <a:ext cx="217593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335781" y="4676947"/>
            <a:ext cx="13893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Target: 110MPa @4 K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73347" y="4687050"/>
            <a:ext cx="14935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/>
              <a:t>Target: 110MPa @4 K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570866" y="4670158"/>
            <a:ext cx="2175933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751B95B-0AC7-E141-A296-DB77F518B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7" y="1387659"/>
            <a:ext cx="2926080" cy="19016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D46FDF6-D66C-D84D-855A-6FCC40C0D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258" y="1397687"/>
            <a:ext cx="2926080" cy="19016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9E1D1A-8CC1-B34B-8D0F-F83A6C030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603" y="1387658"/>
            <a:ext cx="2926080" cy="190161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1FAED19-06DD-B74C-AF22-E91952E2C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4" y="4061273"/>
            <a:ext cx="2926080" cy="190161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34D9A4D-DE19-1E4F-A66F-280C66930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8960" y="4059369"/>
            <a:ext cx="2926080" cy="19016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605A4D5-8143-0041-B7AA-C3DA9D863D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5106" y="4059369"/>
            <a:ext cx="2926080" cy="190161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9266517-1D17-7446-8E6C-53B521146AE9}"/>
              </a:ext>
            </a:extLst>
          </p:cNvPr>
          <p:cNvSpPr txBox="1"/>
          <p:nvPr/>
        </p:nvSpPr>
        <p:spPr>
          <a:xfrm>
            <a:off x="2360506" y="6025924"/>
            <a:ext cx="4422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Some relaxation (~10 </a:t>
            </a:r>
            <a:r>
              <a:rPr lang="en-US" sz="1400" b="1" dirty="0" err="1"/>
              <a:t>MPa</a:t>
            </a:r>
            <a:r>
              <a:rPr lang="en-US" sz="1400" b="1" dirty="0"/>
              <a:t>) was observed on return to RT</a:t>
            </a:r>
          </a:p>
        </p:txBody>
      </p:sp>
    </p:spTree>
    <p:extLst>
      <p:ext uri="{BB962C8B-B14F-4D97-AF65-F5344CB8AC3E}">
        <p14:creationId xmlns:p14="http://schemas.microsoft.com/office/powerpoint/2010/main" val="338686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altLang="zh-CN" dirty="0"/>
              <a:t>oil</a:t>
            </a:r>
            <a:r>
              <a:rPr lang="en-US" dirty="0"/>
              <a:t> Strains (Cooldown and Warmup)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1866962" y="913644"/>
            <a:ext cx="96212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Cooldown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25230" y="868479"/>
            <a:ext cx="8720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Warmup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MQXFA06 First Thermal Cycle SG data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24D897-73FB-CA46-8FE7-19007C96A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00" y="1304331"/>
            <a:ext cx="3657600" cy="23238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D292350-46C8-1542-AACE-27145242E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00" y="3631186"/>
            <a:ext cx="3657600" cy="2360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791F65-00CE-3548-B4CE-0F44379AC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400" y="1304331"/>
            <a:ext cx="3657600" cy="23238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E57D978-0AF5-5045-AE5F-B817527BD7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4400" y="3705024"/>
            <a:ext cx="3657600" cy="2323844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2629B8-E942-4E4F-BFE9-74A71FBFFEEC}"/>
              </a:ext>
            </a:extLst>
          </p:cNvPr>
          <p:cNvCxnSpPr>
            <a:cxnSpLocks/>
          </p:cNvCxnSpPr>
          <p:nvPr/>
        </p:nvCxnSpPr>
        <p:spPr>
          <a:xfrm>
            <a:off x="7097328" y="1712817"/>
            <a:ext cx="0" cy="3796732"/>
          </a:xfrm>
          <a:prstGeom prst="line">
            <a:avLst/>
          </a:prstGeom>
          <a:ln>
            <a:solidFill>
              <a:srgbClr val="7030A0">
                <a:alpha val="4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D216FCB-D386-3E47-8BAA-7A292A90DB1E}"/>
              </a:ext>
            </a:extLst>
          </p:cNvPr>
          <p:cNvSpPr txBox="1"/>
          <p:nvPr/>
        </p:nvSpPr>
        <p:spPr>
          <a:xfrm>
            <a:off x="6912418" y="3512711"/>
            <a:ext cx="23711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Shift/slippage ~@3700 sec</a:t>
            </a:r>
          </a:p>
        </p:txBody>
      </p:sp>
    </p:spTree>
    <p:extLst>
      <p:ext uri="{BB962C8B-B14F-4D97-AF65-F5344CB8AC3E}">
        <p14:creationId xmlns:p14="http://schemas.microsoft.com/office/powerpoint/2010/main" val="2204479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purl.org/dc/elements/1.1/"/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62931</TotalTime>
  <Words>789</Words>
  <Application>Microsoft Macintosh PowerPoint</Application>
  <PresentationFormat>On-screen Show (4:3)</PresentationFormat>
  <Paragraphs>147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黑体</vt:lpstr>
      <vt:lpstr>Arial</vt:lpstr>
      <vt:lpstr>Calibri</vt:lpstr>
      <vt:lpstr>Cambria</vt:lpstr>
      <vt:lpstr>Century Gothic</vt:lpstr>
      <vt:lpstr>Times New Roman</vt:lpstr>
      <vt:lpstr>Wingdings</vt:lpstr>
      <vt:lpstr>Thème Office</vt:lpstr>
      <vt:lpstr>MQXFA06 SG First Thermal cycle data  (In Process)</vt:lpstr>
      <vt:lpstr>MQXFA SG Gauges Layout </vt:lpstr>
      <vt:lpstr>Data Processing Notes</vt:lpstr>
      <vt:lpstr>Cooldown SG Readings</vt:lpstr>
      <vt:lpstr>SG Readings in the Cooldown and Warmup Cycles </vt:lpstr>
      <vt:lpstr>Shell Azimuthal Strain (Cooldown and Warmup)</vt:lpstr>
      <vt:lpstr>Shell Axial Strain (Cooldown and Warmup)</vt:lpstr>
      <vt:lpstr>Shell Azimuthal Stress (Cooldown and Warmup)</vt:lpstr>
      <vt:lpstr>Coil Strains (Cooldown and Warmup)</vt:lpstr>
      <vt:lpstr>Coil Stress (Cooldown and Warmup)</vt:lpstr>
      <vt:lpstr>Rods (Cooldown and Warmup)</vt:lpstr>
      <vt:lpstr>Additional Cooldown Notes</vt:lpstr>
      <vt:lpstr>SG Readings in  Quenches 1 (4.5K) and 13 &amp; 16 (1.9K) (on-going) </vt:lpstr>
      <vt:lpstr>Quench 1 @4.5K (Preliminary, and on-going)</vt:lpstr>
      <vt:lpstr>Quench 13 @1.9K (Preliminary, and on-going)</vt:lpstr>
      <vt:lpstr>Quench 16 @1.9K (Preliminary, and on-going)</vt:lpstr>
      <vt:lpstr>The Load Condition of MQXFA06 after CD (Preliminary)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SG Data in Cooldown</dc:title>
  <dc:creator>Heng Pan</dc:creator>
  <cp:lastModifiedBy>Dan Cheng</cp:lastModifiedBy>
  <cp:revision>145</cp:revision>
  <cp:lastPrinted>2017-05-11T15:20:58Z</cp:lastPrinted>
  <dcterms:created xsi:type="dcterms:W3CDTF">2018-06-04T18:48:06Z</dcterms:created>
  <dcterms:modified xsi:type="dcterms:W3CDTF">2021-07-19T17:59:14Z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