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3"/>
  </p:notesMasterIdLst>
  <p:handoutMasterIdLst>
    <p:handoutMasterId r:id="rId24"/>
  </p:handoutMasterIdLst>
  <p:sldIdLst>
    <p:sldId id="263" r:id="rId6"/>
    <p:sldId id="1838" r:id="rId7"/>
    <p:sldId id="1856" r:id="rId8"/>
    <p:sldId id="1860" r:id="rId9"/>
    <p:sldId id="1859" r:id="rId10"/>
    <p:sldId id="1842" r:id="rId11"/>
    <p:sldId id="1857" r:id="rId12"/>
    <p:sldId id="1858" r:id="rId13"/>
    <p:sldId id="1840" r:id="rId14"/>
    <p:sldId id="1861" r:id="rId15"/>
    <p:sldId id="1854" r:id="rId16"/>
    <p:sldId id="1862" r:id="rId17"/>
    <p:sldId id="1863" r:id="rId18"/>
    <p:sldId id="1864" r:id="rId19"/>
    <p:sldId id="1865" r:id="rId20"/>
    <p:sldId id="1866" r:id="rId21"/>
    <p:sldId id="1867" r:id="rId22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4" y="7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5.20.21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PDS Mechanical Design, Layout and Fabrication</a:t>
            </a:r>
            <a:endParaRPr lang="en-US" dirty="0"/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David Warner for the Photon Detector Consortium</a:t>
            </a:r>
            <a:endParaRPr lang="en-US" dirty="0"/>
          </a:p>
          <a:p>
            <a:r>
              <a:rPr lang="en-US" dirty="0" smtClean="0"/>
              <a:t>FD-2 (VD) Photon Detector </a:t>
            </a:r>
            <a:r>
              <a:rPr lang="en-US" dirty="0"/>
              <a:t>W</a:t>
            </a:r>
            <a:r>
              <a:rPr lang="en-US" dirty="0" smtClean="0"/>
              <a:t>orkshop</a:t>
            </a:r>
          </a:p>
          <a:p>
            <a:r>
              <a:rPr lang="en-US" dirty="0" smtClean="0"/>
              <a:t>July 26, </a:t>
            </a:r>
            <a:r>
              <a:rPr lang="en-US" dirty="0" smtClean="0"/>
              <a:t>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module- exploded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59" y="1176821"/>
            <a:ext cx="8479812" cy="5081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1481" y="5107862"/>
            <a:ext cx="359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assembly replaced by</a:t>
            </a:r>
          </a:p>
          <a:p>
            <a:r>
              <a:rPr lang="en-US" dirty="0" smtClean="0"/>
              <a:t>Reflective </a:t>
            </a:r>
            <a:r>
              <a:rPr lang="en-US" dirty="0" err="1" smtClean="0"/>
              <a:t>Vikuiti</a:t>
            </a:r>
            <a:r>
              <a:rPr lang="en-US" dirty="0" smtClean="0"/>
              <a:t>-covered G-10 plate</a:t>
            </a:r>
          </a:p>
          <a:p>
            <a:r>
              <a:rPr lang="en-US" dirty="0" smtClean="0"/>
              <a:t>For membrane mount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469580" y="5260769"/>
            <a:ext cx="961901" cy="308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7" y="138384"/>
            <a:ext cx="11057467" cy="646957"/>
          </a:xfrm>
        </p:spPr>
        <p:txBody>
          <a:bodyPr/>
          <a:lstStyle/>
          <a:p>
            <a:r>
              <a:rPr lang="en-US" dirty="0" smtClean="0"/>
              <a:t>WLS </a:t>
            </a:r>
            <a:r>
              <a:rPr lang="en-US" dirty="0" smtClean="0"/>
              <a:t>plate </a:t>
            </a:r>
            <a:r>
              <a:rPr lang="en-US" dirty="0"/>
              <a:t>a</a:t>
            </a:r>
            <a:r>
              <a:rPr lang="en-US" dirty="0" smtClean="0"/>
              <a:t>ssembly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4805" y="549016"/>
            <a:ext cx="2860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160 SiPMs (40 per side)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Glued to WLS Bar for improved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SiPMs mounted on </a:t>
            </a:r>
            <a:r>
              <a:rPr lang="en-US" dirty="0" err="1" smtClean="0"/>
              <a:t>Kapton</a:t>
            </a:r>
            <a:r>
              <a:rPr lang="en-US" dirty="0" smtClean="0"/>
              <a:t> flexi-PCB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Addresses relative thermal contraction of WLS plate/frame.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Glass to Power </a:t>
            </a:r>
            <a:r>
              <a:rPr lang="en-US" dirty="0" smtClean="0"/>
              <a:t>FB-118 WLS plate (Milano) (Note:  May use 600 X 600 X 3.8mm)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Concept new to VD PD--  under 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122" y="345086"/>
            <a:ext cx="5095881" cy="2277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755" y="2694039"/>
            <a:ext cx="5045248" cy="3257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719" y="620503"/>
            <a:ext cx="3431459" cy="2167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165" y="3433479"/>
            <a:ext cx="3302282" cy="24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module component 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59570805"/>
              </p:ext>
            </p:extLst>
          </p:nvPr>
        </p:nvGraphicFramePr>
        <p:xfrm>
          <a:off x="609600" y="1238250"/>
          <a:ext cx="110569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646">
                  <a:extLst>
                    <a:ext uri="{9D8B030D-6E8A-4147-A177-3AD203B41FA5}">
                      <a16:colId xmlns:a16="http://schemas.microsoft.com/office/drawing/2014/main" val="1222940023"/>
                    </a:ext>
                  </a:extLst>
                </a:gridCol>
                <a:gridCol w="3685646">
                  <a:extLst>
                    <a:ext uri="{9D8B030D-6E8A-4147-A177-3AD203B41FA5}">
                      <a16:colId xmlns:a16="http://schemas.microsoft.com/office/drawing/2014/main" val="1624894565"/>
                    </a:ext>
                  </a:extLst>
                </a:gridCol>
                <a:gridCol w="3685646">
                  <a:extLst>
                    <a:ext uri="{9D8B030D-6E8A-4147-A177-3AD203B41FA5}">
                      <a16:colId xmlns:a16="http://schemas.microsoft.com/office/drawing/2014/main" val="1491721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Cathode 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Membrane tile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9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9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Dichroic filters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7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frame assemblies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1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WLS plates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758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SiPMs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55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Flexi PCB assemblies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04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Ganging amp./Signal readout 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833683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644" y="4892634"/>
            <a:ext cx="70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design:  320 cathode PD modules, 320 membrane PD modules</a:t>
            </a:r>
          </a:p>
          <a:p>
            <a:r>
              <a:rPr lang="en-US" dirty="0" smtClean="0"/>
              <a:t>Alternate (fallback):  720 membrane PD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300"/>
            <a:ext cx="11057467" cy="569268"/>
          </a:xfrm>
        </p:spPr>
        <p:txBody>
          <a:bodyPr/>
          <a:lstStyle/>
          <a:p>
            <a:r>
              <a:rPr lang="en-US" dirty="0" smtClean="0"/>
              <a:t>Fabrication elements &amp; steps (PD Modules)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09600" y="829985"/>
            <a:ext cx="5221184" cy="4841916"/>
          </a:xfrm>
        </p:spPr>
        <p:txBody>
          <a:bodyPr/>
          <a:lstStyle/>
          <a:p>
            <a:r>
              <a:rPr lang="en-US" dirty="0" smtClean="0"/>
              <a:t>SiPMs</a:t>
            </a:r>
            <a:endParaRPr lang="en-US" dirty="0"/>
          </a:p>
          <a:p>
            <a:pPr lvl="1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Assembly to flexi PCBs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WLS plates</a:t>
            </a:r>
          </a:p>
          <a:p>
            <a:pPr lvl="1"/>
            <a:r>
              <a:rPr lang="en-US" dirty="0" smtClean="0"/>
              <a:t>Procurement &amp; testing</a:t>
            </a:r>
          </a:p>
          <a:p>
            <a:pPr lvl="1"/>
            <a:r>
              <a:rPr lang="en-US" dirty="0" smtClean="0"/>
              <a:t>Assembly to WLS plates &amp; testing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Filter assemblies</a:t>
            </a:r>
          </a:p>
          <a:p>
            <a:pPr lvl="1"/>
            <a:r>
              <a:rPr lang="en-US" dirty="0" smtClean="0"/>
              <a:t>Filter procurement &amp; testing</a:t>
            </a:r>
          </a:p>
          <a:p>
            <a:pPr lvl="1"/>
            <a:r>
              <a:rPr lang="en-US" dirty="0" smtClean="0"/>
              <a:t>Filter coating &amp; testing</a:t>
            </a:r>
          </a:p>
          <a:p>
            <a:pPr lvl="1"/>
            <a:r>
              <a:rPr lang="en-US" dirty="0" smtClean="0"/>
              <a:t>Assembly into filter assembly frames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830784" y="926865"/>
            <a:ext cx="5221184" cy="484191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Ganging amplifier PCB</a:t>
            </a:r>
          </a:p>
          <a:p>
            <a:pPr lvl="1"/>
            <a:r>
              <a:rPr lang="en-US" dirty="0" smtClean="0"/>
              <a:t>Procurement</a:t>
            </a:r>
          </a:p>
          <a:p>
            <a:pPr lvl="1"/>
            <a:r>
              <a:rPr lang="en-US" dirty="0" smtClean="0"/>
              <a:t>Testing</a:t>
            </a:r>
          </a:p>
          <a:p>
            <a:endParaRPr lang="en-US" dirty="0" smtClean="0"/>
          </a:p>
          <a:p>
            <a:r>
              <a:rPr lang="en-US" dirty="0" smtClean="0"/>
              <a:t>PD module assembly (multiple sites)</a:t>
            </a:r>
          </a:p>
          <a:p>
            <a:pPr lvl="1"/>
            <a:r>
              <a:rPr lang="en-US" dirty="0" smtClean="0"/>
              <a:t>PD module frame fabrication</a:t>
            </a:r>
          </a:p>
          <a:p>
            <a:pPr lvl="1"/>
            <a:r>
              <a:rPr lang="en-US" dirty="0" smtClean="0"/>
              <a:t>PD Module assembly</a:t>
            </a:r>
          </a:p>
          <a:p>
            <a:pPr lvl="1"/>
            <a:r>
              <a:rPr lang="en-US" dirty="0" smtClean="0"/>
              <a:t>Testing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Possible variations between cathode mount and membrane mount PD modules</a:t>
            </a:r>
          </a:p>
        </p:txBody>
      </p:sp>
    </p:spTree>
    <p:extLst>
      <p:ext uri="{BB962C8B-B14F-4D97-AF65-F5344CB8AC3E}">
        <p14:creationId xmlns:p14="http://schemas.microsoft.com/office/powerpoint/2010/main" val="35529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2653"/>
            <a:ext cx="11057467" cy="569268"/>
          </a:xfrm>
        </p:spPr>
        <p:txBody>
          <a:bodyPr/>
          <a:lstStyle/>
          <a:p>
            <a:r>
              <a:rPr lang="en-US" dirty="0" smtClean="0"/>
              <a:t>QC Testing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53568" y="550616"/>
            <a:ext cx="11057467" cy="4846638"/>
          </a:xfrm>
        </p:spPr>
        <p:txBody>
          <a:bodyPr/>
          <a:lstStyle/>
          <a:p>
            <a:r>
              <a:rPr lang="en-US" dirty="0" smtClean="0"/>
              <a:t>Very conceptual at this point!</a:t>
            </a:r>
          </a:p>
          <a:p>
            <a:endParaRPr lang="en-US" dirty="0" smtClean="0"/>
          </a:p>
          <a:p>
            <a:r>
              <a:rPr lang="en-US" dirty="0" smtClean="0"/>
              <a:t>PD Module assembly facility</a:t>
            </a:r>
          </a:p>
          <a:p>
            <a:pPr lvl="1"/>
            <a:r>
              <a:rPr lang="en-US" dirty="0" smtClean="0"/>
              <a:t>Scan in LED scanner (similar to FD1 plan)</a:t>
            </a:r>
          </a:p>
          <a:p>
            <a:pPr lvl="1"/>
            <a:r>
              <a:rPr lang="en-US" dirty="0" smtClean="0"/>
              <a:t>Cryogenic immersion in LN2?</a:t>
            </a:r>
          </a:p>
          <a:p>
            <a:pPr lvl="1"/>
            <a:endParaRPr lang="en-US" dirty="0"/>
          </a:p>
          <a:p>
            <a:r>
              <a:rPr lang="en-US" dirty="0" smtClean="0"/>
              <a:t>PD Module reception facility (Final stop before storage prior to use in DUNE)</a:t>
            </a:r>
          </a:p>
          <a:p>
            <a:pPr lvl="1"/>
            <a:r>
              <a:rPr lang="en-US" dirty="0" smtClean="0"/>
              <a:t>Repeat </a:t>
            </a:r>
            <a:r>
              <a:rPr lang="en-US" dirty="0"/>
              <a:t>Scan in LED scanner (similar to FD1 plan)</a:t>
            </a:r>
          </a:p>
          <a:p>
            <a:pPr lvl="1"/>
            <a:r>
              <a:rPr lang="en-US" dirty="0"/>
              <a:t>Cryogenic immersion in LN2?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LED scan prior to integration into cathode modules/cryostat</a:t>
            </a:r>
          </a:p>
          <a:p>
            <a:endParaRPr lang="en-US" dirty="0"/>
          </a:p>
          <a:p>
            <a:r>
              <a:rPr lang="en-US" dirty="0" smtClean="0"/>
              <a:t>Cold box test prior to installation in cryostat (?)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and Integration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PD modules are integrated into the cathode modules underground at SURF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Membrane mount PD modules are assembled into strings underground at SURF</a:t>
            </a:r>
          </a:p>
          <a:p>
            <a:endParaRPr lang="en-US" dirty="0"/>
          </a:p>
          <a:p>
            <a:r>
              <a:rPr lang="en-US" dirty="0" smtClean="0"/>
              <a:t>Cathode modules and membrane PD module strings will be tested prior to insertion (cold box?)</a:t>
            </a:r>
          </a:p>
          <a:p>
            <a:endParaRPr lang="en-US" dirty="0"/>
          </a:p>
          <a:p>
            <a:r>
              <a:rPr lang="en-US" dirty="0" smtClean="0"/>
              <a:t>Following integration in the cryostat, operation in situ and periodic monitoring until the cryostat is closed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18375"/>
            <a:ext cx="11057467" cy="569268"/>
          </a:xfrm>
        </p:spPr>
        <p:txBody>
          <a:bodyPr/>
          <a:lstStyle/>
          <a:p>
            <a:r>
              <a:rPr lang="en-US" dirty="0" smtClean="0"/>
              <a:t>Additional opportunities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09599" y="930084"/>
            <a:ext cx="11057467" cy="4846638"/>
          </a:xfrm>
        </p:spPr>
        <p:txBody>
          <a:bodyPr/>
          <a:lstStyle/>
          <a:p>
            <a:r>
              <a:rPr lang="en-US" dirty="0" smtClean="0"/>
              <a:t>Mechanical supports</a:t>
            </a:r>
          </a:p>
          <a:p>
            <a:pPr lvl="1"/>
            <a:r>
              <a:rPr lang="en-US" dirty="0" smtClean="0"/>
              <a:t>Cathode PD module integration</a:t>
            </a:r>
          </a:p>
          <a:p>
            <a:pPr lvl="1"/>
            <a:r>
              <a:rPr lang="en-US" dirty="0" smtClean="0"/>
              <a:t>Membrane mount PD module support structure</a:t>
            </a:r>
          </a:p>
          <a:p>
            <a:pPr lvl="1"/>
            <a:endParaRPr lang="en-US" dirty="0"/>
          </a:p>
          <a:p>
            <a:r>
              <a:rPr lang="en-US" dirty="0" smtClean="0"/>
              <a:t>Fiber and copper cable design, routing, fabrication</a:t>
            </a:r>
          </a:p>
          <a:p>
            <a:endParaRPr lang="en-US" dirty="0"/>
          </a:p>
          <a:p>
            <a:r>
              <a:rPr lang="en-US" dirty="0" smtClean="0"/>
              <a:t>Monitoring system design, fabrication, installation</a:t>
            </a:r>
          </a:p>
          <a:p>
            <a:endParaRPr lang="en-US" dirty="0"/>
          </a:p>
          <a:p>
            <a:r>
              <a:rPr lang="en-US" dirty="0" smtClean="0"/>
              <a:t>Detector optimization for Xenon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Test equipment, QC plan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057467" cy="56926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609600" y="569267"/>
            <a:ext cx="11057467" cy="5700903"/>
          </a:xfrm>
        </p:spPr>
        <p:txBody>
          <a:bodyPr/>
          <a:lstStyle/>
          <a:p>
            <a:r>
              <a:rPr lang="en-US" dirty="0" smtClean="0"/>
              <a:t>An X-ARAPUCA based photon detector design is in development for FD2</a:t>
            </a:r>
          </a:p>
          <a:p>
            <a:endParaRPr lang="en-US" dirty="0"/>
          </a:p>
          <a:p>
            <a:r>
              <a:rPr lang="en-US" dirty="0" smtClean="0"/>
              <a:t>The baseline design presents two options--  </a:t>
            </a:r>
          </a:p>
          <a:p>
            <a:pPr lvl="1"/>
            <a:r>
              <a:rPr lang="en-US" dirty="0" smtClean="0"/>
              <a:t>Hybrid Cathode mount/cryostat membrane mount PD modules(preferred option, requires power over fiber)</a:t>
            </a:r>
          </a:p>
          <a:p>
            <a:pPr lvl="1"/>
            <a:r>
              <a:rPr lang="en-US" dirty="0" smtClean="0"/>
              <a:t>Membrane mount PD modules only (disfavored option, only requires copper readout)</a:t>
            </a:r>
          </a:p>
          <a:p>
            <a:pPr lvl="1"/>
            <a:endParaRPr lang="en-US" dirty="0"/>
          </a:p>
          <a:p>
            <a:r>
              <a:rPr lang="en-US" dirty="0" smtClean="0"/>
              <a:t>There are significant synergies between the two designs, and with the FD1 PD system.</a:t>
            </a:r>
          </a:p>
          <a:p>
            <a:endParaRPr lang="en-US" dirty="0"/>
          </a:p>
          <a:p>
            <a:r>
              <a:rPr lang="en-US" smtClean="0"/>
              <a:t>PD module </a:t>
            </a:r>
            <a:r>
              <a:rPr lang="en-US" dirty="0" smtClean="0"/>
              <a:t>design allows for multiple fabrication and assembly sites.  Many opportunities exist for involvement in the production!</a:t>
            </a:r>
          </a:p>
          <a:p>
            <a:endParaRPr lang="en-US" dirty="0"/>
          </a:p>
          <a:p>
            <a:r>
              <a:rPr lang="en-US" dirty="0" smtClean="0"/>
              <a:t>Please contact us to get involved!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7593" y="158451"/>
            <a:ext cx="11057467" cy="569268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627593" y="971858"/>
            <a:ext cx="11057467" cy="4063280"/>
          </a:xfrm>
        </p:spPr>
        <p:txBody>
          <a:bodyPr/>
          <a:lstStyle/>
          <a:p>
            <a:r>
              <a:rPr lang="en-US" dirty="0" smtClean="0"/>
              <a:t>Layout of FD2 PDS</a:t>
            </a:r>
          </a:p>
          <a:p>
            <a:pPr lvl="1"/>
            <a:r>
              <a:rPr lang="en-US" dirty="0" smtClean="0"/>
              <a:t>Baseline layout</a:t>
            </a:r>
          </a:p>
          <a:p>
            <a:pPr lvl="1"/>
            <a:r>
              <a:rPr lang="en-US" dirty="0" smtClean="0"/>
              <a:t>Alternate (f</a:t>
            </a:r>
            <a:r>
              <a:rPr lang="en-US" dirty="0" smtClean="0"/>
              <a:t>allback) layout</a:t>
            </a:r>
          </a:p>
          <a:p>
            <a:r>
              <a:rPr lang="en-US" dirty="0" smtClean="0"/>
              <a:t>PD module design</a:t>
            </a:r>
            <a:endParaRPr lang="en-US" dirty="0" smtClean="0"/>
          </a:p>
          <a:p>
            <a:r>
              <a:rPr lang="en-US" dirty="0" smtClean="0"/>
              <a:t>Fabrication concept</a:t>
            </a:r>
          </a:p>
          <a:p>
            <a:r>
              <a:rPr lang="en-US" dirty="0" smtClean="0"/>
              <a:t>QC Testing </a:t>
            </a:r>
          </a:p>
          <a:p>
            <a:r>
              <a:rPr lang="en-US" dirty="0" smtClean="0"/>
              <a:t>Installation and integration</a:t>
            </a:r>
          </a:p>
          <a:p>
            <a:r>
              <a:rPr lang="en-US" dirty="0" smtClean="0"/>
              <a:t>Other o</a:t>
            </a:r>
            <a:r>
              <a:rPr lang="en-US" dirty="0" smtClean="0"/>
              <a:t>pportunities for involvement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370991" y="6488113"/>
            <a:ext cx="1098169" cy="187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7-26-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862513" y="6488113"/>
            <a:ext cx="7329487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27594" y="6488113"/>
            <a:ext cx="700088" cy="187325"/>
          </a:xfrm>
        </p:spPr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design (Cathode mounted PD modules with membrane mount auxiliary)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399913" y="934213"/>
            <a:ext cx="8063346" cy="493287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222" y="2106413"/>
            <a:ext cx="3089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320 cathode-mount PD modules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4 modules/cathode module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80 cathode modules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320 membrane-mount modules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20 columns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8 modules/column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2 sides of cryostat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46288" y="4666078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Cathode mount</a:t>
            </a:r>
          </a:p>
          <a:p>
            <a:r>
              <a:rPr lang="en-US" dirty="0" smtClean="0"/>
              <a:t>PD Modules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4849" y="5289986"/>
            <a:ext cx="235318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Membrane mount</a:t>
            </a:r>
          </a:p>
          <a:p>
            <a:r>
              <a:rPr lang="en-US" dirty="0" smtClean="0"/>
              <a:t>PD Modules (outside field cage)</a:t>
            </a:r>
          </a:p>
        </p:txBody>
      </p:sp>
    </p:spTree>
    <p:extLst>
      <p:ext uri="{BB962C8B-B14F-4D97-AF65-F5344CB8AC3E}">
        <p14:creationId xmlns:p14="http://schemas.microsoft.com/office/powerpoint/2010/main" val="38407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modules mounted in cathode module (4 tiles/module)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49" y="1352814"/>
            <a:ext cx="8003967" cy="4862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57" y="4453247"/>
            <a:ext cx="1418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FR-4 cathode</a:t>
            </a:r>
          </a:p>
          <a:p>
            <a:r>
              <a:rPr lang="en-US" dirty="0" smtClean="0"/>
              <a:t>structure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1679402" y="4405745"/>
            <a:ext cx="950783" cy="370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1615044"/>
            <a:ext cx="155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conducting</a:t>
            </a:r>
          </a:p>
          <a:p>
            <a:r>
              <a:rPr lang="en-US" dirty="0" smtClean="0"/>
              <a:t>Surfaces</a:t>
            </a:r>
          </a:p>
          <a:p>
            <a:r>
              <a:rPr lang="en-US" dirty="0"/>
              <a:t>(</a:t>
            </a:r>
            <a:r>
              <a:rPr lang="en-US" dirty="0" smtClean="0"/>
              <a:t>both sides)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81299" y="2076710"/>
            <a:ext cx="724395" cy="155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Modules mounted in cathode module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124" b="121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06801" y="1381543"/>
            <a:ext cx="2537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 screens</a:t>
            </a:r>
          </a:p>
          <a:p>
            <a:r>
              <a:rPr lang="en-US" dirty="0" smtClean="0"/>
              <a:t>Over PDs (nominally 86%</a:t>
            </a:r>
          </a:p>
          <a:p>
            <a:r>
              <a:rPr lang="en-US" dirty="0" smtClean="0"/>
              <a:t>Transparent)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329549" y="1843208"/>
            <a:ext cx="3277252" cy="2277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8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80" y="150709"/>
            <a:ext cx="11057467" cy="646957"/>
          </a:xfrm>
        </p:spPr>
        <p:txBody>
          <a:bodyPr/>
          <a:lstStyle/>
          <a:p>
            <a:r>
              <a:rPr lang="en-US" dirty="0" smtClean="0"/>
              <a:t>Frame mounting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527" y="1061384"/>
            <a:ext cx="38688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4 </a:t>
            </a:r>
            <a:r>
              <a:rPr lang="en-US" dirty="0" smtClean="0"/>
              <a:t>PD modules </a:t>
            </a:r>
            <a:r>
              <a:rPr lang="en-US" dirty="0" smtClean="0"/>
              <a:t>per cathode </a:t>
            </a:r>
            <a:r>
              <a:rPr lang="en-US" dirty="0" smtClean="0"/>
              <a:t>module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Baseline electronics consolidation:  </a:t>
            </a:r>
            <a:r>
              <a:rPr lang="en-US" dirty="0" smtClean="0"/>
              <a:t>One  </a:t>
            </a:r>
            <a:r>
              <a:rPr lang="en-US" dirty="0" smtClean="0"/>
              <a:t>readout electronics assembly per </a:t>
            </a:r>
            <a:r>
              <a:rPr lang="en-US" dirty="0" smtClean="0"/>
              <a:t>cathode module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~200mm^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Two PCBs in vertical stack:  One analog board with amplifiers, (4 ADCs?) one digital board with signal readout, power, slow control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May not be possible/desirable due to concerns around possible impact on PD electronics due to  pickup of large signals from cathode HV breakdown on copper PD wires routed inside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athode module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15" y="150709"/>
            <a:ext cx="6466308" cy="60214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631445">
            <a:off x="8286499" y="3167423"/>
            <a:ext cx="300037" cy="2762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73178" y="5309749"/>
            <a:ext cx="120045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module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7" idx="3"/>
            <a:endCxn id="16" idx="2"/>
          </p:cNvCxnSpPr>
          <p:nvPr/>
        </p:nvCxnSpPr>
        <p:spPr>
          <a:xfrm flipV="1">
            <a:off x="7573635" y="3441325"/>
            <a:ext cx="837657" cy="2330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233160" y="2719007"/>
            <a:ext cx="2217655" cy="40744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206421" y="2650216"/>
            <a:ext cx="2256635" cy="41535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01995" y="5349971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in</a:t>
            </a:r>
          </a:p>
          <a:p>
            <a:r>
              <a:rPr lang="en-US" dirty="0" smtClean="0"/>
              <a:t>Signal out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6342380" y="2822691"/>
            <a:ext cx="1918081" cy="3529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608575" y="1646897"/>
            <a:ext cx="305256" cy="151455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310428" y="3460434"/>
            <a:ext cx="249248" cy="13489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86369" y="3234771"/>
            <a:ext cx="2400731" cy="42282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124549" y="38224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 Signals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913831" y="669847"/>
            <a:ext cx="1601769" cy="1158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9160207" y="679942"/>
            <a:ext cx="1382288" cy="2625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680072" y="2719007"/>
            <a:ext cx="570325" cy="266833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20049" y="2650216"/>
            <a:ext cx="586372" cy="2737124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077575" y="3175677"/>
            <a:ext cx="104775" cy="4914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10428" y="4809423"/>
            <a:ext cx="140387" cy="2684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70% Transparent field cage concept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60006"/>
            <a:ext cx="7497627" cy="4896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351" y="1160006"/>
            <a:ext cx="3570514" cy="4900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1634" y="513675"/>
            <a:ext cx="271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field cage profiles</a:t>
            </a:r>
          </a:p>
          <a:p>
            <a:r>
              <a:rPr lang="en-US" dirty="0" smtClean="0"/>
              <a:t>For improved 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8" y="110547"/>
            <a:ext cx="11057467" cy="569268"/>
          </a:xfrm>
        </p:spPr>
        <p:txBody>
          <a:bodyPr/>
          <a:lstStyle/>
          <a:p>
            <a:r>
              <a:rPr lang="en-US" dirty="0" smtClean="0"/>
              <a:t>Alternate layout (all membrane mount)</a:t>
            </a:r>
            <a:br>
              <a:rPr lang="en-US" dirty="0" smtClean="0"/>
            </a:br>
            <a:r>
              <a:rPr lang="en-US" i="1" dirty="0" smtClean="0"/>
              <a:t>Does not require power over fiber or fiber readout (though could use them)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3366054" y="1001878"/>
            <a:ext cx="7292782" cy="524105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488" y="4536373"/>
            <a:ext cx="24652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columns of</a:t>
            </a:r>
          </a:p>
          <a:p>
            <a:r>
              <a:rPr lang="en-US" dirty="0" smtClean="0"/>
              <a:t>18 tiles (9 in top</a:t>
            </a:r>
          </a:p>
          <a:p>
            <a:r>
              <a:rPr lang="en-US" dirty="0" smtClean="0"/>
              <a:t>Drift region, 9 in bottom</a:t>
            </a:r>
          </a:p>
          <a:p>
            <a:r>
              <a:rPr lang="en-US" dirty="0" smtClean="0"/>
              <a:t>Drift region--  720 total </a:t>
            </a:r>
          </a:p>
          <a:p>
            <a:r>
              <a:rPr lang="en-US" dirty="0" smtClean="0"/>
              <a:t>PD Modules)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754715" y="4738256"/>
            <a:ext cx="1306646" cy="536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7" y="138384"/>
            <a:ext cx="11057467" cy="646957"/>
          </a:xfrm>
        </p:spPr>
        <p:txBody>
          <a:bodyPr/>
          <a:lstStyle/>
          <a:p>
            <a:r>
              <a:rPr lang="en-US" dirty="0" smtClean="0"/>
              <a:t>Mechanical frame </a:t>
            </a:r>
            <a:r>
              <a:rPr lang="en-US" dirty="0" smtClean="0"/>
              <a:t>(Concept)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Vertical Drift Photon Detector Tile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7-26-21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9074" y="873480"/>
            <a:ext cx="286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Total </a:t>
            </a:r>
            <a:r>
              <a:rPr lang="en-US" dirty="0" smtClean="0"/>
              <a:t>PD module </a:t>
            </a:r>
            <a:r>
              <a:rPr lang="en-US" dirty="0"/>
              <a:t>area </a:t>
            </a:r>
            <a:r>
              <a:rPr lang="en-US" dirty="0" smtClean="0"/>
              <a:t>~675 X 644 X 22.4 mm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Total active area ~3380cm^2 (X2 </a:t>
            </a:r>
            <a:r>
              <a:rPr lang="en-US" dirty="0" smtClean="0"/>
              <a:t>sides for cathode mounted PD modules)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Estimated mass ~5.5kg per </a:t>
            </a:r>
            <a:r>
              <a:rPr lang="en-US" dirty="0" smtClean="0"/>
              <a:t>PD module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160 SiPMs (40 per side)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FR-4 G-10 Frame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87" y="50245"/>
            <a:ext cx="5812728" cy="45504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2012" y="4666124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readout PCB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8381516" y="4017195"/>
            <a:ext cx="624831" cy="648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51762" y="582947"/>
            <a:ext cx="185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SiPM</a:t>
            </a:r>
          </a:p>
          <a:p>
            <a:r>
              <a:rPr lang="en-US" dirty="0" smtClean="0"/>
              <a:t>Routing PCBs (X2)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6576887" y="1229278"/>
            <a:ext cx="332973" cy="652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804" y="3242261"/>
            <a:ext cx="4021920" cy="29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217384e2-1cc7-462a-88d5-a9f0c79de128"/>
    <ds:schemaRef ds:uri="http://schemas.microsoft.com/sharepoint/v3"/>
    <ds:schemaRef ds:uri="http://purl.org/dc/dcmitype/"/>
    <ds:schemaRef ds:uri="http://schemas.microsoft.com/office/infopath/2007/PartnerControls"/>
    <ds:schemaRef ds:uri="47630a84-84bd-4c0e-8a4d-0e925dfde68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14023</TotalTime>
  <Words>937</Words>
  <Application>Microsoft Office PowerPoint</Application>
  <PresentationFormat>Widescreen</PresentationFormat>
  <Paragraphs>231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Geneva</vt:lpstr>
      <vt:lpstr>Helvetica</vt:lpstr>
      <vt:lpstr>Lucida Grande</vt:lpstr>
      <vt:lpstr>Wingdings</vt:lpstr>
      <vt:lpstr>LBNF Template_051215</vt:lpstr>
      <vt:lpstr>LBNF Content-Footer Theme</vt:lpstr>
      <vt:lpstr>PDS Mechanical Design, Layout and Fabrication</vt:lpstr>
      <vt:lpstr>Outline</vt:lpstr>
      <vt:lpstr>Baseline design (Cathode mounted PD modules with membrane mount auxiliary)</vt:lpstr>
      <vt:lpstr>PD modules mounted in cathode module (4 tiles/module)</vt:lpstr>
      <vt:lpstr>PD Modules mounted in cathode module</vt:lpstr>
      <vt:lpstr>Frame mounting</vt:lpstr>
      <vt:lpstr>70% Transparent field cage concept</vt:lpstr>
      <vt:lpstr>Alternate layout (all membrane mount) Does not require power over fiber or fiber readout (though could use them)</vt:lpstr>
      <vt:lpstr>Mechanical frame (Concept)</vt:lpstr>
      <vt:lpstr>PD module- exploded view</vt:lpstr>
      <vt:lpstr>WLS plate assembly</vt:lpstr>
      <vt:lpstr>PD module component summary</vt:lpstr>
      <vt:lpstr>Fabrication elements &amp; steps (PD Modules)</vt:lpstr>
      <vt:lpstr>QC Testing</vt:lpstr>
      <vt:lpstr>Installation and Integration</vt:lpstr>
      <vt:lpstr>Additional opportunities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Warner,David</cp:lastModifiedBy>
  <cp:revision>117</cp:revision>
  <cp:lastPrinted>2015-05-22T11:54:13Z</cp:lastPrinted>
  <dcterms:created xsi:type="dcterms:W3CDTF">2015-04-30T14:29:22Z</dcterms:created>
  <dcterms:modified xsi:type="dcterms:W3CDTF">2021-07-26T23:56:55Z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