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3"/>
  </p:notesMasterIdLst>
  <p:handoutMasterIdLst>
    <p:handoutMasterId r:id="rId24"/>
  </p:handoutMasterIdLst>
  <p:sldIdLst>
    <p:sldId id="294" r:id="rId5"/>
    <p:sldId id="313" r:id="rId6"/>
    <p:sldId id="303" r:id="rId7"/>
    <p:sldId id="284" r:id="rId8"/>
    <p:sldId id="275" r:id="rId9"/>
    <p:sldId id="298" r:id="rId10"/>
    <p:sldId id="304" r:id="rId11"/>
    <p:sldId id="308" r:id="rId12"/>
    <p:sldId id="305" r:id="rId13"/>
    <p:sldId id="310" r:id="rId14"/>
    <p:sldId id="309" r:id="rId15"/>
    <p:sldId id="306" r:id="rId16"/>
    <p:sldId id="261" r:id="rId17"/>
    <p:sldId id="258" r:id="rId18"/>
    <p:sldId id="311" r:id="rId19"/>
    <p:sldId id="314" r:id="rId20"/>
    <p:sldId id="312" r:id="rId21"/>
    <p:sldId id="307" r:id="rId22"/>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A Pellico" initials="WAP" lastIdx="1" clrIdx="0">
    <p:extLst>
      <p:ext uri="{19B8F6BF-5375-455C-9EA6-DF929625EA0E}">
        <p15:presenceInfo xmlns:p15="http://schemas.microsoft.com/office/powerpoint/2012/main" userId="S::pellico@services.fnal.gov::edf09f41-7f29-4d85-8472-a0a0aefc63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99D6EA"/>
    <a:srgbClr val="404040"/>
    <a:srgbClr val="50504E"/>
    <a:srgbClr val="4E4E4E"/>
    <a:srgbClr val="004C97"/>
    <a:srgbClr val="63666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97" autoAdjust="0"/>
    <p:restoredTop sz="94663"/>
  </p:normalViewPr>
  <p:slideViewPr>
    <p:cSldViewPr snapToGrid="0" snapToObjects="1" showGuides="1">
      <p:cViewPr varScale="1">
        <p:scale>
          <a:sx n="55" d="100"/>
          <a:sy n="55" d="100"/>
        </p:scale>
        <p:origin x="474" y="45"/>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7/26/2021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7/26/2021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7/26/2021</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W. Pellico | DUNE PD Workshop</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7/26/2021</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W. Pellico | DUNE PD Workshop</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7/26/2021</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W. Pellico | DUNE PD Workshop</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7/26/2021</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W. Pellico | DUNE PD Workshop</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04CA-2E72-4AB5-8BEE-5DAF65DCC8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CAE022-3909-4591-8B32-AFC15F4B8B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EFC56-C4E7-49BE-87EE-B97C09E57966}"/>
              </a:ext>
            </a:extLst>
          </p:cNvPr>
          <p:cNvSpPr>
            <a:spLocks noGrp="1"/>
          </p:cNvSpPr>
          <p:nvPr>
            <p:ph type="dt" sz="half" idx="10"/>
          </p:nvPr>
        </p:nvSpPr>
        <p:spPr/>
        <p:txBody>
          <a:bodyPr/>
          <a:lstStyle/>
          <a:p>
            <a:r>
              <a:rPr lang="en-US"/>
              <a:t>7/26/2021</a:t>
            </a:r>
          </a:p>
        </p:txBody>
      </p:sp>
      <p:sp>
        <p:nvSpPr>
          <p:cNvPr id="5" name="Footer Placeholder 4">
            <a:extLst>
              <a:ext uri="{FF2B5EF4-FFF2-40B4-BE49-F238E27FC236}">
                <a16:creationId xmlns:a16="http://schemas.microsoft.com/office/drawing/2014/main" id="{9A7B9C66-05F7-4C2B-8AEB-638B00FEB5E5}"/>
              </a:ext>
            </a:extLst>
          </p:cNvPr>
          <p:cNvSpPr>
            <a:spLocks noGrp="1"/>
          </p:cNvSpPr>
          <p:nvPr>
            <p:ph type="ftr" sz="quarter" idx="11"/>
          </p:nvPr>
        </p:nvSpPr>
        <p:spPr/>
        <p:txBody>
          <a:bodyPr/>
          <a:lstStyle/>
          <a:p>
            <a:r>
              <a:rPr lang="en-US"/>
              <a:t>W. Pellico | DUNE PD Workshop</a:t>
            </a:r>
          </a:p>
        </p:txBody>
      </p:sp>
      <p:sp>
        <p:nvSpPr>
          <p:cNvPr id="6" name="Slide Number Placeholder 5">
            <a:extLst>
              <a:ext uri="{FF2B5EF4-FFF2-40B4-BE49-F238E27FC236}">
                <a16:creationId xmlns:a16="http://schemas.microsoft.com/office/drawing/2014/main" id="{DEECEA2D-CB24-4CFF-A1FA-695C76406CE0}"/>
              </a:ext>
            </a:extLst>
          </p:cNvPr>
          <p:cNvSpPr>
            <a:spLocks noGrp="1"/>
          </p:cNvSpPr>
          <p:nvPr>
            <p:ph type="sldNum" sz="quarter" idx="12"/>
          </p:nvPr>
        </p:nvSpPr>
        <p:spPr/>
        <p:txBody>
          <a:bodyPr/>
          <a:lstStyle/>
          <a:p>
            <a:fld id="{61850DCF-958A-4674-B1B4-8AD5D8F1B528}" type="slidenum">
              <a:rPr lang="en-US" smtClean="0"/>
              <a:t>‹#›</a:t>
            </a:fld>
            <a:endParaRPr lang="en-US"/>
          </a:p>
        </p:txBody>
      </p:sp>
    </p:spTree>
    <p:extLst>
      <p:ext uri="{BB962C8B-B14F-4D97-AF65-F5344CB8AC3E}">
        <p14:creationId xmlns:p14="http://schemas.microsoft.com/office/powerpoint/2010/main" val="504849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27868" b="27868"/>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8991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599" b="36987"/>
          <a:stretch/>
        </p:blipFill>
        <p:spPr>
          <a:xfrm>
            <a:off x="-17762" y="817011"/>
            <a:ext cx="9189720" cy="2966102"/>
          </a:xfrm>
          <a:prstGeom prst="rect">
            <a:avLst/>
          </a:prstGeom>
          <a:ln>
            <a:solidFill>
              <a:schemeClr val="accent1"/>
            </a:solidFill>
          </a:ln>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478222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0916" b="40730"/>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4481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6134" b="3551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9996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39239" b="12407"/>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210116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7732" r="773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99179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7/26/2021</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W. Pellico | DUNE PD Workshop</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7/26/2021</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W. Pellico | DUNE PD Workshop</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7/26/2021</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W. Pellico | DUNE PD Workshop</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 id="2147484129" r:id="rId14"/>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W Pellico	</a:t>
            </a:r>
          </a:p>
          <a:p>
            <a:r>
              <a:rPr lang="en-US" dirty="0"/>
              <a:t>Power over Fiber (</a:t>
            </a:r>
            <a:r>
              <a:rPr lang="en-US" dirty="0" err="1"/>
              <a:t>PoF</a:t>
            </a:r>
            <a:r>
              <a:rPr lang="en-US" dirty="0"/>
              <a:t>)</a:t>
            </a:r>
          </a:p>
          <a:p>
            <a:r>
              <a:rPr lang="en-US" dirty="0"/>
              <a:t>26/27 -7 -2021</a:t>
            </a:r>
          </a:p>
          <a:p>
            <a:endParaRPr lang="en-US" dirty="0"/>
          </a:p>
        </p:txBody>
      </p:sp>
      <p:sp>
        <p:nvSpPr>
          <p:cNvPr id="3" name="Text Placeholder 2"/>
          <p:cNvSpPr>
            <a:spLocks noGrp="1"/>
          </p:cNvSpPr>
          <p:nvPr>
            <p:ph type="body" sz="quarter" idx="11"/>
          </p:nvPr>
        </p:nvSpPr>
        <p:spPr/>
        <p:txBody>
          <a:bodyPr>
            <a:noAutofit/>
          </a:bodyPr>
          <a:lstStyle/>
          <a:p>
            <a:r>
              <a:rPr lang="en-US" dirty="0"/>
              <a:t>DUNE PD Workshop</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F11705-9171-4B40-91FF-E11160751F71}"/>
              </a:ext>
            </a:extLst>
          </p:cNvPr>
          <p:cNvSpPr>
            <a:spLocks noGrp="1"/>
          </p:cNvSpPr>
          <p:nvPr>
            <p:ph idx="1"/>
          </p:nvPr>
        </p:nvSpPr>
        <p:spPr>
          <a:xfrm>
            <a:off x="228600" y="971550"/>
            <a:ext cx="8915400" cy="5059363"/>
          </a:xfrm>
        </p:spPr>
        <p:txBody>
          <a:bodyPr/>
          <a:lstStyle/>
          <a:p>
            <a:r>
              <a:rPr lang="en-US" dirty="0"/>
              <a:t>Will like to use both 971 and 806 system at PAB</a:t>
            </a:r>
          </a:p>
          <a:p>
            <a:pPr lvl="1"/>
            <a:r>
              <a:rPr lang="en-US" dirty="0"/>
              <a:t>971 will power </a:t>
            </a:r>
            <a:r>
              <a:rPr lang="en-US" dirty="0" err="1"/>
              <a:t>SiPM</a:t>
            </a:r>
            <a:r>
              <a:rPr lang="en-US" dirty="0"/>
              <a:t> boards (36 to 48 volts - &lt; 1ma)</a:t>
            </a:r>
          </a:p>
          <a:p>
            <a:pPr lvl="1"/>
            <a:r>
              <a:rPr lang="en-US" dirty="0"/>
              <a:t>806 will power analog (and digital systems) ( 5 v, 250 ma)</a:t>
            </a:r>
          </a:p>
          <a:p>
            <a:pPr lvl="1"/>
            <a:endParaRPr lang="en-US" dirty="0"/>
          </a:p>
          <a:p>
            <a:pPr lvl="1"/>
            <a:r>
              <a:rPr lang="en-US" dirty="0"/>
              <a:t>All laser are contained in box with pigtails output</a:t>
            </a:r>
          </a:p>
          <a:p>
            <a:pPr lvl="1"/>
            <a:r>
              <a:rPr lang="en-US" dirty="0"/>
              <a:t>Bullets are all wrapped to ensure no tampering and no leakage</a:t>
            </a:r>
          </a:p>
          <a:p>
            <a:pPr lvl="1"/>
            <a:r>
              <a:rPr lang="en-US" dirty="0"/>
              <a:t>Feedthroughs tested – </a:t>
            </a:r>
          </a:p>
          <a:p>
            <a:pPr lvl="1"/>
            <a:r>
              <a:rPr lang="en-US" dirty="0"/>
              <a:t>Connections in </a:t>
            </a:r>
            <a:r>
              <a:rPr lang="en-US" dirty="0" err="1"/>
              <a:t>cryo</a:t>
            </a:r>
            <a:r>
              <a:rPr lang="en-US" dirty="0"/>
              <a:t> are wrapped and can be viewed through viewport for light leakage.</a:t>
            </a:r>
          </a:p>
          <a:p>
            <a:pPr marL="457200" lvl="1" indent="0">
              <a:buNone/>
            </a:pPr>
            <a:endParaRPr lang="en-US" dirty="0"/>
          </a:p>
          <a:p>
            <a:pPr marL="457200" lvl="1" indent="0">
              <a:buNone/>
            </a:pPr>
            <a:r>
              <a:rPr lang="en-US" dirty="0"/>
              <a:t>Initially testing may include </a:t>
            </a:r>
            <a:r>
              <a:rPr lang="en-US" dirty="0" err="1"/>
              <a:t>PoF</a:t>
            </a:r>
            <a:r>
              <a:rPr lang="en-US" dirty="0"/>
              <a:t> diagnostics – transmit voltage levels</a:t>
            </a:r>
          </a:p>
        </p:txBody>
      </p:sp>
      <p:sp>
        <p:nvSpPr>
          <p:cNvPr id="3" name="Title 2">
            <a:extLst>
              <a:ext uri="{FF2B5EF4-FFF2-40B4-BE49-F238E27FC236}">
                <a16:creationId xmlns:a16="http://schemas.microsoft.com/office/drawing/2014/main" id="{21EED5D3-C82A-4445-9AAA-CBC8380FE6CF}"/>
              </a:ext>
            </a:extLst>
          </p:cNvPr>
          <p:cNvSpPr>
            <a:spLocks noGrp="1"/>
          </p:cNvSpPr>
          <p:nvPr>
            <p:ph type="title"/>
          </p:nvPr>
        </p:nvSpPr>
        <p:spPr/>
        <p:txBody>
          <a:bodyPr/>
          <a:lstStyle/>
          <a:p>
            <a:pPr algn="ctr"/>
            <a:r>
              <a:rPr lang="en-US" dirty="0"/>
              <a:t>Testing at FNAL - PAB</a:t>
            </a:r>
          </a:p>
        </p:txBody>
      </p:sp>
      <p:sp>
        <p:nvSpPr>
          <p:cNvPr id="4" name="Date Placeholder 3">
            <a:extLst>
              <a:ext uri="{FF2B5EF4-FFF2-40B4-BE49-F238E27FC236}">
                <a16:creationId xmlns:a16="http://schemas.microsoft.com/office/drawing/2014/main" id="{F15752A8-203F-4116-B8F5-C2C642CB2EB4}"/>
              </a:ext>
            </a:extLst>
          </p:cNvPr>
          <p:cNvSpPr>
            <a:spLocks noGrp="1"/>
          </p:cNvSpPr>
          <p:nvPr>
            <p:ph type="dt" sz="half" idx="2"/>
          </p:nvPr>
        </p:nvSpPr>
        <p:spPr/>
        <p:txBody>
          <a:bodyPr/>
          <a:lstStyle/>
          <a:p>
            <a:pPr>
              <a:defRPr/>
            </a:pPr>
            <a:r>
              <a:rPr lang="en-US"/>
              <a:t>7/26/2021</a:t>
            </a:r>
            <a:endParaRPr lang="en-US" dirty="0"/>
          </a:p>
        </p:txBody>
      </p:sp>
      <p:sp>
        <p:nvSpPr>
          <p:cNvPr id="5" name="Footer Placeholder 4">
            <a:extLst>
              <a:ext uri="{FF2B5EF4-FFF2-40B4-BE49-F238E27FC236}">
                <a16:creationId xmlns:a16="http://schemas.microsoft.com/office/drawing/2014/main" id="{7BDA7E0A-4AE2-4FED-9D30-89B46506630A}"/>
              </a:ext>
            </a:extLst>
          </p:cNvPr>
          <p:cNvSpPr>
            <a:spLocks noGrp="1"/>
          </p:cNvSpPr>
          <p:nvPr>
            <p:ph type="ftr" sz="quarter" idx="3"/>
          </p:nvPr>
        </p:nvSpPr>
        <p:spPr/>
        <p:txBody>
          <a:bodyPr/>
          <a:lstStyle/>
          <a:p>
            <a:pPr>
              <a:defRPr/>
            </a:pPr>
            <a:r>
              <a:rPr lang="en-US"/>
              <a:t>W. Pellico | DUNE PD Workshop</a:t>
            </a:r>
            <a:endParaRPr lang="en-US" b="1" dirty="0"/>
          </a:p>
        </p:txBody>
      </p:sp>
      <p:sp>
        <p:nvSpPr>
          <p:cNvPr id="6" name="Slide Number Placeholder 5">
            <a:extLst>
              <a:ext uri="{FF2B5EF4-FFF2-40B4-BE49-F238E27FC236}">
                <a16:creationId xmlns:a16="http://schemas.microsoft.com/office/drawing/2014/main" id="{7A591AA5-5469-4177-AF26-68D611F1499F}"/>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Tree>
    <p:extLst>
      <p:ext uri="{BB962C8B-B14F-4D97-AF65-F5344CB8AC3E}">
        <p14:creationId xmlns:p14="http://schemas.microsoft.com/office/powerpoint/2010/main" val="996604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0BA39B-5E57-4E26-AA67-44B9D71F0FC1}"/>
              </a:ext>
            </a:extLst>
          </p:cNvPr>
          <p:cNvSpPr>
            <a:spLocks noGrp="1"/>
          </p:cNvSpPr>
          <p:nvPr>
            <p:ph idx="1"/>
          </p:nvPr>
        </p:nvSpPr>
        <p:spPr>
          <a:xfrm>
            <a:off x="228600" y="935182"/>
            <a:ext cx="8672513" cy="5095731"/>
          </a:xfrm>
        </p:spPr>
        <p:txBody>
          <a:bodyPr/>
          <a:lstStyle/>
          <a:p>
            <a:r>
              <a:rPr lang="en-US" dirty="0"/>
              <a:t>Testing of with new 806 laser(s)</a:t>
            </a:r>
          </a:p>
          <a:p>
            <a:pPr lvl="1"/>
            <a:r>
              <a:rPr lang="en-US" dirty="0"/>
              <a:t>Run room temp checks with electronics</a:t>
            </a:r>
          </a:p>
          <a:p>
            <a:r>
              <a:rPr lang="en-US" dirty="0"/>
              <a:t>Testing new warm housing units</a:t>
            </a:r>
          </a:p>
          <a:p>
            <a:r>
              <a:rPr lang="en-US" dirty="0"/>
              <a:t>Look for light leakage</a:t>
            </a:r>
          </a:p>
          <a:p>
            <a:r>
              <a:rPr lang="en-US" dirty="0"/>
              <a:t>Look for heat points		</a:t>
            </a:r>
          </a:p>
          <a:p>
            <a:r>
              <a:rPr lang="en-US" dirty="0"/>
              <a:t>Look at stability</a:t>
            </a:r>
          </a:p>
          <a:p>
            <a:r>
              <a:rPr lang="en-US" dirty="0"/>
              <a:t>Check with power meters, IR gun</a:t>
            </a:r>
          </a:p>
          <a:p>
            <a:r>
              <a:rPr lang="en-US" dirty="0"/>
              <a:t>Check bullet connectors – sealed</a:t>
            </a:r>
          </a:p>
          <a:p>
            <a:r>
              <a:rPr lang="en-US" dirty="0"/>
              <a:t>Test all power units with lasers – fall testing deadline</a:t>
            </a:r>
          </a:p>
          <a:p>
            <a:pPr lvl="1"/>
            <a:r>
              <a:rPr lang="en-US" dirty="0"/>
              <a:t>Cold temp check – liquid nitrogen bath</a:t>
            </a:r>
          </a:p>
          <a:p>
            <a:pPr lvl="1"/>
            <a:r>
              <a:rPr lang="en-US" dirty="0"/>
              <a:t>Look at efficiency, heating, light leakage, bubble formation</a:t>
            </a:r>
          </a:p>
          <a:p>
            <a:r>
              <a:rPr lang="en-US" dirty="0"/>
              <a:t>Purity testing at PAB – repair of LUKE test vessel</a:t>
            </a:r>
          </a:p>
          <a:p>
            <a:endParaRPr lang="en-US" dirty="0"/>
          </a:p>
        </p:txBody>
      </p:sp>
      <p:sp>
        <p:nvSpPr>
          <p:cNvPr id="3" name="Title 2">
            <a:extLst>
              <a:ext uri="{FF2B5EF4-FFF2-40B4-BE49-F238E27FC236}">
                <a16:creationId xmlns:a16="http://schemas.microsoft.com/office/drawing/2014/main" id="{D7E128E1-A16C-4995-B801-72D8BACC3B8C}"/>
              </a:ext>
            </a:extLst>
          </p:cNvPr>
          <p:cNvSpPr>
            <a:spLocks noGrp="1"/>
          </p:cNvSpPr>
          <p:nvPr>
            <p:ph type="title"/>
          </p:nvPr>
        </p:nvSpPr>
        <p:spPr/>
        <p:txBody>
          <a:bodyPr/>
          <a:lstStyle/>
          <a:p>
            <a:pPr algn="ctr"/>
            <a:r>
              <a:rPr lang="en-US" dirty="0"/>
              <a:t>Laser Testing (PAB)</a:t>
            </a:r>
          </a:p>
        </p:txBody>
      </p:sp>
      <p:sp>
        <p:nvSpPr>
          <p:cNvPr id="4" name="Date Placeholder 3">
            <a:extLst>
              <a:ext uri="{FF2B5EF4-FFF2-40B4-BE49-F238E27FC236}">
                <a16:creationId xmlns:a16="http://schemas.microsoft.com/office/drawing/2014/main" id="{D1E54D0D-32B9-499B-935C-827C71AC47A8}"/>
              </a:ext>
            </a:extLst>
          </p:cNvPr>
          <p:cNvSpPr>
            <a:spLocks noGrp="1"/>
          </p:cNvSpPr>
          <p:nvPr>
            <p:ph type="dt" sz="half" idx="2"/>
          </p:nvPr>
        </p:nvSpPr>
        <p:spPr/>
        <p:txBody>
          <a:bodyPr/>
          <a:lstStyle/>
          <a:p>
            <a:pPr>
              <a:defRPr/>
            </a:pPr>
            <a:r>
              <a:rPr lang="en-US"/>
              <a:t>7/26/2021</a:t>
            </a:r>
            <a:endParaRPr lang="en-US" dirty="0"/>
          </a:p>
        </p:txBody>
      </p:sp>
      <p:sp>
        <p:nvSpPr>
          <p:cNvPr id="5" name="Footer Placeholder 4">
            <a:extLst>
              <a:ext uri="{FF2B5EF4-FFF2-40B4-BE49-F238E27FC236}">
                <a16:creationId xmlns:a16="http://schemas.microsoft.com/office/drawing/2014/main" id="{3B5A921D-E900-49F6-BA32-C5A0F97B5E7A}"/>
              </a:ext>
            </a:extLst>
          </p:cNvPr>
          <p:cNvSpPr>
            <a:spLocks noGrp="1"/>
          </p:cNvSpPr>
          <p:nvPr>
            <p:ph type="ftr" sz="quarter" idx="3"/>
          </p:nvPr>
        </p:nvSpPr>
        <p:spPr/>
        <p:txBody>
          <a:bodyPr/>
          <a:lstStyle/>
          <a:p>
            <a:pPr>
              <a:defRPr/>
            </a:pPr>
            <a:r>
              <a:rPr lang="en-US"/>
              <a:t>W. Pellico | DUNE PD Workshop</a:t>
            </a:r>
            <a:endParaRPr lang="en-US" b="1" dirty="0"/>
          </a:p>
        </p:txBody>
      </p:sp>
      <p:sp>
        <p:nvSpPr>
          <p:cNvPr id="6" name="Slide Number Placeholder 5">
            <a:extLst>
              <a:ext uri="{FF2B5EF4-FFF2-40B4-BE49-F238E27FC236}">
                <a16:creationId xmlns:a16="http://schemas.microsoft.com/office/drawing/2014/main" id="{FF084859-F753-4825-A23B-988F1D1940CB}"/>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pic>
        <p:nvPicPr>
          <p:cNvPr id="7" name="Picture 6">
            <a:extLst>
              <a:ext uri="{FF2B5EF4-FFF2-40B4-BE49-F238E27FC236}">
                <a16:creationId xmlns:a16="http://schemas.microsoft.com/office/drawing/2014/main" id="{D1E1857E-9CC5-4E29-BCD2-1BC52D6620D5}"/>
              </a:ext>
            </a:extLst>
          </p:cNvPr>
          <p:cNvPicPr>
            <a:picLocks noChangeAspect="1"/>
          </p:cNvPicPr>
          <p:nvPr/>
        </p:nvPicPr>
        <p:blipFill>
          <a:blip r:embed="rId2"/>
          <a:stretch>
            <a:fillRect/>
          </a:stretch>
        </p:blipFill>
        <p:spPr>
          <a:xfrm>
            <a:off x="7108032" y="110914"/>
            <a:ext cx="1972167" cy="2631113"/>
          </a:xfrm>
          <a:prstGeom prst="rect">
            <a:avLst/>
          </a:prstGeom>
        </p:spPr>
      </p:pic>
      <p:pic>
        <p:nvPicPr>
          <p:cNvPr id="9" name="Picture 8" descr="A picture containing text, bin, container&#10;&#10;Description automatically generated">
            <a:extLst>
              <a:ext uri="{FF2B5EF4-FFF2-40B4-BE49-F238E27FC236}">
                <a16:creationId xmlns:a16="http://schemas.microsoft.com/office/drawing/2014/main" id="{56384466-1FCF-43A4-B565-C394740C2B18}"/>
              </a:ext>
            </a:extLst>
          </p:cNvPr>
          <p:cNvPicPr>
            <a:picLocks noChangeAspect="1"/>
          </p:cNvPicPr>
          <p:nvPr/>
        </p:nvPicPr>
        <p:blipFill rotWithShape="1">
          <a:blip r:embed="rId3"/>
          <a:srcRect t="6045" b="4445"/>
          <a:stretch/>
        </p:blipFill>
        <p:spPr>
          <a:xfrm rot="10800000">
            <a:off x="7696441" y="2742026"/>
            <a:ext cx="1383758" cy="2144299"/>
          </a:xfrm>
          <a:prstGeom prst="rect">
            <a:avLst/>
          </a:prstGeom>
        </p:spPr>
      </p:pic>
      <p:cxnSp>
        <p:nvCxnSpPr>
          <p:cNvPr id="11" name="Straight Arrow Connector 10">
            <a:extLst>
              <a:ext uri="{FF2B5EF4-FFF2-40B4-BE49-F238E27FC236}">
                <a16:creationId xmlns:a16="http://schemas.microsoft.com/office/drawing/2014/main" id="{3BCB74FA-5B8E-4D64-899F-E4874768C645}"/>
              </a:ext>
            </a:extLst>
          </p:cNvPr>
          <p:cNvCxnSpPr/>
          <p:nvPr/>
        </p:nvCxnSpPr>
        <p:spPr>
          <a:xfrm>
            <a:off x="5057775" y="1985963"/>
            <a:ext cx="192166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39A9EC73-09BA-4FEA-8AC7-5152CCD5AA06}"/>
              </a:ext>
            </a:extLst>
          </p:cNvPr>
          <p:cNvCxnSpPr/>
          <p:nvPr/>
        </p:nvCxnSpPr>
        <p:spPr>
          <a:xfrm>
            <a:off x="5057775" y="1985963"/>
            <a:ext cx="2528888" cy="13001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1426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A9C9DC-DC1F-4A88-B035-7FDEBD93D314}"/>
              </a:ext>
            </a:extLst>
          </p:cNvPr>
          <p:cNvSpPr>
            <a:spLocks noGrp="1"/>
          </p:cNvSpPr>
          <p:nvPr>
            <p:ph type="dt" sz="half" idx="14"/>
          </p:nvPr>
        </p:nvSpPr>
        <p:spPr/>
        <p:txBody>
          <a:bodyPr/>
          <a:lstStyle/>
          <a:p>
            <a:pPr>
              <a:defRPr/>
            </a:pPr>
            <a:r>
              <a:rPr lang="en-US"/>
              <a:t>7/26/2021</a:t>
            </a:r>
            <a:endParaRPr lang="en-US" dirty="0"/>
          </a:p>
        </p:txBody>
      </p:sp>
      <p:sp>
        <p:nvSpPr>
          <p:cNvPr id="5" name="Footer Placeholder 4">
            <a:extLst>
              <a:ext uri="{FF2B5EF4-FFF2-40B4-BE49-F238E27FC236}">
                <a16:creationId xmlns:a16="http://schemas.microsoft.com/office/drawing/2014/main" id="{9C11FE4A-67C2-4D16-A743-745E2E1C2250}"/>
              </a:ext>
            </a:extLst>
          </p:cNvPr>
          <p:cNvSpPr>
            <a:spLocks noGrp="1"/>
          </p:cNvSpPr>
          <p:nvPr>
            <p:ph type="ftr" sz="quarter" idx="3"/>
          </p:nvPr>
        </p:nvSpPr>
        <p:spPr/>
        <p:txBody>
          <a:bodyPr/>
          <a:lstStyle/>
          <a:p>
            <a:pPr>
              <a:defRPr/>
            </a:pPr>
            <a:r>
              <a:rPr lang="en-US"/>
              <a:t>W. Pellico | DUNE PD Workshop</a:t>
            </a:r>
            <a:endParaRPr lang="en-US" b="1" dirty="0"/>
          </a:p>
        </p:txBody>
      </p:sp>
      <p:sp>
        <p:nvSpPr>
          <p:cNvPr id="6" name="Slide Number Placeholder 5">
            <a:extLst>
              <a:ext uri="{FF2B5EF4-FFF2-40B4-BE49-F238E27FC236}">
                <a16:creationId xmlns:a16="http://schemas.microsoft.com/office/drawing/2014/main" id="{A522EE33-157B-4F4D-BB9F-9823128F0E3E}"/>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7" name="Title 6">
            <a:extLst>
              <a:ext uri="{FF2B5EF4-FFF2-40B4-BE49-F238E27FC236}">
                <a16:creationId xmlns:a16="http://schemas.microsoft.com/office/drawing/2014/main" id="{A59BB2E6-91FE-48ED-B7F4-ACE75EC42D67}"/>
              </a:ext>
            </a:extLst>
          </p:cNvPr>
          <p:cNvSpPr>
            <a:spLocks noGrp="1"/>
          </p:cNvSpPr>
          <p:nvPr>
            <p:ph type="title"/>
          </p:nvPr>
        </p:nvSpPr>
        <p:spPr>
          <a:xfrm>
            <a:off x="181232" y="110914"/>
            <a:ext cx="8727818" cy="427877"/>
          </a:xfrm>
        </p:spPr>
        <p:txBody>
          <a:bodyPr/>
          <a:lstStyle/>
          <a:p>
            <a:pPr algn="ctr"/>
            <a:r>
              <a:rPr lang="en-US" dirty="0"/>
              <a:t>Testing Continued – Extended R&amp;D</a:t>
            </a:r>
          </a:p>
        </p:txBody>
      </p:sp>
      <p:sp>
        <p:nvSpPr>
          <p:cNvPr id="22" name="TextBox 21">
            <a:extLst>
              <a:ext uri="{FF2B5EF4-FFF2-40B4-BE49-F238E27FC236}">
                <a16:creationId xmlns:a16="http://schemas.microsoft.com/office/drawing/2014/main" id="{2B7A8BAE-867A-42C6-95F5-ABB4762701A6}"/>
              </a:ext>
            </a:extLst>
          </p:cNvPr>
          <p:cNvSpPr txBox="1"/>
          <p:nvPr/>
        </p:nvSpPr>
        <p:spPr>
          <a:xfrm>
            <a:off x="0" y="769301"/>
            <a:ext cx="9144000" cy="5632311"/>
          </a:xfrm>
          <a:prstGeom prst="rect">
            <a:avLst/>
          </a:prstGeom>
          <a:noFill/>
          <a:ln>
            <a:solidFill>
              <a:schemeClr val="accent6">
                <a:lumMod val="50000"/>
              </a:schemeClr>
            </a:solidFill>
          </a:ln>
        </p:spPr>
        <p:txBody>
          <a:bodyPr wrap="square" rtlCol="0">
            <a:spAutoFit/>
          </a:bodyPr>
          <a:lstStyle/>
          <a:p>
            <a:pPr marL="457200" indent="-457200">
              <a:buFont typeface="+mj-lt"/>
              <a:buAutoNum type="arabicPeriod"/>
            </a:pPr>
            <a:r>
              <a:rPr lang="en-US" dirty="0"/>
              <a:t>PPC Output Voltage: By adjusting PV cell junction number, PPC output voltage can be set to the target voltage level.</a:t>
            </a:r>
          </a:p>
          <a:p>
            <a:pPr marL="457200" indent="-457200">
              <a:buFont typeface="+mj-lt"/>
              <a:buAutoNum type="arabicPeriod"/>
            </a:pPr>
            <a:r>
              <a:rPr lang="en-US" dirty="0"/>
              <a:t>PPC Efficiency: The efficiency is also related to the heat and bubble issues. The PV cell material and laser wavelength pretty much decide the efficiency, there’s little room for improvement. Elevating the PV cell temperature shall be able to improve the efficiency of silicon devices, and this is the direction for efficiency improvement for silicon devices.</a:t>
            </a:r>
          </a:p>
          <a:p>
            <a:pPr marL="457200" indent="-457200">
              <a:buFont typeface="+mj-lt"/>
              <a:buAutoNum type="arabicPeriod"/>
            </a:pPr>
            <a:r>
              <a:rPr lang="en-US" dirty="0"/>
              <a:t>PPC Reliability: There’re two different epoxies used in the PPC, and epoxies are organic which would be the weakest link for PPC reliability. </a:t>
            </a:r>
          </a:p>
          <a:p>
            <a:pPr marL="457200" indent="-457200">
              <a:buFont typeface="+mj-lt"/>
              <a:buAutoNum type="arabicPeriod"/>
            </a:pPr>
            <a:r>
              <a:rPr lang="en-US" dirty="0">
                <a:solidFill>
                  <a:schemeClr val="accent6">
                    <a:lumMod val="50000"/>
                  </a:schemeClr>
                </a:solidFill>
              </a:rPr>
              <a:t>GaAs PPC units are better suited for low temperatures.</a:t>
            </a:r>
          </a:p>
          <a:p>
            <a:pPr marL="914400" lvl="1" indent="-457200">
              <a:buFont typeface="+mj-lt"/>
              <a:buAutoNum type="arabicPeriod"/>
            </a:pPr>
            <a:r>
              <a:rPr lang="en-US" dirty="0">
                <a:solidFill>
                  <a:schemeClr val="accent6">
                    <a:lumMod val="50000"/>
                  </a:schemeClr>
                </a:solidFill>
              </a:rPr>
              <a:t>Units from a vendor with FC connector being built for testing.</a:t>
            </a:r>
          </a:p>
          <a:p>
            <a:pPr marL="914400" lvl="1" indent="-457200">
              <a:buFont typeface="+mj-lt"/>
              <a:buAutoNum type="arabicPeriod"/>
            </a:pPr>
            <a:r>
              <a:rPr lang="en-US" dirty="0">
                <a:solidFill>
                  <a:schemeClr val="accent6">
                    <a:lumMod val="50000"/>
                  </a:schemeClr>
                </a:solidFill>
              </a:rPr>
              <a:t>Can be built for desired voltage – reducing the need for power converters.</a:t>
            </a:r>
          </a:p>
        </p:txBody>
      </p:sp>
    </p:spTree>
    <p:extLst>
      <p:ext uri="{BB962C8B-B14F-4D97-AF65-F5344CB8AC3E}">
        <p14:creationId xmlns:p14="http://schemas.microsoft.com/office/powerpoint/2010/main" val="1600963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ECF4-1431-442E-AE7E-E881A63C695C}"/>
              </a:ext>
            </a:extLst>
          </p:cNvPr>
          <p:cNvSpPr>
            <a:spLocks noGrp="1"/>
          </p:cNvSpPr>
          <p:nvPr>
            <p:ph type="title"/>
          </p:nvPr>
        </p:nvSpPr>
        <p:spPr>
          <a:xfrm>
            <a:off x="241036" y="394843"/>
            <a:ext cx="5033171" cy="795918"/>
          </a:xfrm>
        </p:spPr>
        <p:txBody>
          <a:bodyPr/>
          <a:lstStyle/>
          <a:p>
            <a:pPr algn="ctr"/>
            <a:r>
              <a:rPr lang="en-US" sz="3600" dirty="0"/>
              <a:t>Cold Box Test Prep</a:t>
            </a:r>
          </a:p>
        </p:txBody>
      </p:sp>
      <p:pic>
        <p:nvPicPr>
          <p:cNvPr id="1026" name="x_Picture 1">
            <a:extLst>
              <a:ext uri="{FF2B5EF4-FFF2-40B4-BE49-F238E27FC236}">
                <a16:creationId xmlns:a16="http://schemas.microsoft.com/office/drawing/2014/main" id="{01C69AC8-59C2-48BE-A4E1-F94584AD10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94" y="1652255"/>
            <a:ext cx="2649026" cy="219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A84A0DB-E342-4F47-AAB3-E47DABF21D56}"/>
              </a:ext>
            </a:extLst>
          </p:cNvPr>
          <p:cNvSpPr txBox="1"/>
          <p:nvPr/>
        </p:nvSpPr>
        <p:spPr>
          <a:xfrm>
            <a:off x="1064794" y="3186626"/>
            <a:ext cx="868403" cy="923330"/>
          </a:xfrm>
          <a:prstGeom prst="rect">
            <a:avLst/>
          </a:prstGeom>
          <a:noFill/>
        </p:spPr>
        <p:txBody>
          <a:bodyPr wrap="square" rtlCol="0">
            <a:spAutoFit/>
          </a:bodyPr>
          <a:lstStyle/>
          <a:p>
            <a:r>
              <a:rPr lang="en-US" sz="1800" dirty="0">
                <a:solidFill>
                  <a:schemeClr val="bg1">
                    <a:lumMod val="95000"/>
                  </a:schemeClr>
                </a:solidFill>
              </a:rPr>
              <a:t>Original</a:t>
            </a:r>
          </a:p>
          <a:p>
            <a:r>
              <a:rPr lang="en-US" sz="1800" dirty="0">
                <a:solidFill>
                  <a:schemeClr val="bg1">
                    <a:lumMod val="95000"/>
                  </a:schemeClr>
                </a:solidFill>
              </a:rPr>
              <a:t>Benoit</a:t>
            </a:r>
          </a:p>
        </p:txBody>
      </p:sp>
      <p:grpSp>
        <p:nvGrpSpPr>
          <p:cNvPr id="3" name="Group 2">
            <a:extLst>
              <a:ext uri="{FF2B5EF4-FFF2-40B4-BE49-F238E27FC236}">
                <a16:creationId xmlns:a16="http://schemas.microsoft.com/office/drawing/2014/main" id="{FFD80F64-8606-4A23-A21B-078DCDA86CBC}"/>
              </a:ext>
            </a:extLst>
          </p:cNvPr>
          <p:cNvGrpSpPr/>
          <p:nvPr/>
        </p:nvGrpSpPr>
        <p:grpSpPr>
          <a:xfrm>
            <a:off x="5486910" y="3454432"/>
            <a:ext cx="3558782" cy="2647319"/>
            <a:chOff x="4592115" y="3285679"/>
            <a:chExt cx="3624871" cy="3007331"/>
          </a:xfrm>
        </p:grpSpPr>
        <p:pic>
          <p:nvPicPr>
            <p:cNvPr id="7" name="x_Picture 1">
              <a:extLst>
                <a:ext uri="{FF2B5EF4-FFF2-40B4-BE49-F238E27FC236}">
                  <a16:creationId xmlns:a16="http://schemas.microsoft.com/office/drawing/2014/main" id="{84249DE2-E964-4A8C-9EA1-639A91D96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2115" y="3285679"/>
              <a:ext cx="3624871" cy="300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E215E075-ED41-48F2-B827-7CDC420A6FF8}"/>
                </a:ext>
              </a:extLst>
            </p:cNvPr>
            <p:cNvSpPr/>
            <p:nvPr/>
          </p:nvSpPr>
          <p:spPr>
            <a:xfrm>
              <a:off x="6222384" y="4528504"/>
              <a:ext cx="364331" cy="3214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4F829D1A-BAA8-40D9-9EBE-ED00DFEC9A44}"/>
                </a:ext>
              </a:extLst>
            </p:cNvPr>
            <p:cNvSpPr txBox="1"/>
            <p:nvPr/>
          </p:nvSpPr>
          <p:spPr>
            <a:xfrm>
              <a:off x="5880979" y="4107022"/>
              <a:ext cx="622286" cy="369332"/>
            </a:xfrm>
            <a:prstGeom prst="rect">
              <a:avLst/>
            </a:prstGeom>
            <a:noFill/>
          </p:spPr>
          <p:txBody>
            <a:bodyPr wrap="none" rtlCol="0">
              <a:spAutoFit/>
            </a:bodyPr>
            <a:lstStyle/>
            <a:p>
              <a:r>
                <a:rPr lang="en-US" sz="1800" dirty="0">
                  <a:solidFill>
                    <a:schemeClr val="bg1">
                      <a:lumMod val="95000"/>
                    </a:schemeClr>
                  </a:solidFill>
                </a:rPr>
                <a:t>Back</a:t>
              </a:r>
            </a:p>
          </p:txBody>
        </p:sp>
        <p:sp>
          <p:nvSpPr>
            <p:cNvPr id="15" name="Freeform: Shape 14">
              <a:extLst>
                <a:ext uri="{FF2B5EF4-FFF2-40B4-BE49-F238E27FC236}">
                  <a16:creationId xmlns:a16="http://schemas.microsoft.com/office/drawing/2014/main" id="{3115F1BE-D11D-4E9A-B39D-86128A0361DF}"/>
                </a:ext>
              </a:extLst>
            </p:cNvPr>
            <p:cNvSpPr/>
            <p:nvPr/>
          </p:nvSpPr>
          <p:spPr>
            <a:xfrm>
              <a:off x="5042395" y="3969640"/>
              <a:ext cx="1338647" cy="987188"/>
            </a:xfrm>
            <a:custGeom>
              <a:avLst/>
              <a:gdLst>
                <a:gd name="connsiteX0" fmla="*/ 1838325 w 1838325"/>
                <a:gd name="connsiteY0" fmla="*/ 954702 h 1316251"/>
                <a:gd name="connsiteX1" fmla="*/ 1066800 w 1838325"/>
                <a:gd name="connsiteY1" fmla="*/ 1269027 h 1316251"/>
                <a:gd name="connsiteX2" fmla="*/ 342900 w 1838325"/>
                <a:gd name="connsiteY2" fmla="*/ 59352 h 1316251"/>
                <a:gd name="connsiteX3" fmla="*/ 0 w 1838325"/>
                <a:gd name="connsiteY3" fmla="*/ 173652 h 1316251"/>
                <a:gd name="connsiteX4" fmla="*/ 0 w 1838325"/>
                <a:gd name="connsiteY4" fmla="*/ 173652 h 1316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25" h="1316251">
                  <a:moveTo>
                    <a:pt x="1838325" y="954702"/>
                  </a:moveTo>
                  <a:cubicBezTo>
                    <a:pt x="1577181" y="1186477"/>
                    <a:pt x="1316037" y="1418252"/>
                    <a:pt x="1066800" y="1269027"/>
                  </a:cubicBezTo>
                  <a:cubicBezTo>
                    <a:pt x="817563" y="1119802"/>
                    <a:pt x="520700" y="241914"/>
                    <a:pt x="342900" y="59352"/>
                  </a:cubicBezTo>
                  <a:cubicBezTo>
                    <a:pt x="165100" y="-123211"/>
                    <a:pt x="0" y="173652"/>
                    <a:pt x="0" y="173652"/>
                  </a:cubicBezTo>
                  <a:lnTo>
                    <a:pt x="0" y="173652"/>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Rounded Corners 15">
              <a:extLst>
                <a:ext uri="{FF2B5EF4-FFF2-40B4-BE49-F238E27FC236}">
                  <a16:creationId xmlns:a16="http://schemas.microsoft.com/office/drawing/2014/main" id="{EDCC8BCF-C6BE-4618-BCA8-6FB5DCD9EB45}"/>
                </a:ext>
              </a:extLst>
            </p:cNvPr>
            <p:cNvSpPr/>
            <p:nvPr/>
          </p:nvSpPr>
          <p:spPr>
            <a:xfrm rot="4157257">
              <a:off x="4984739" y="3952912"/>
              <a:ext cx="115311" cy="200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Freeform: Shape 20">
              <a:extLst>
                <a:ext uri="{FF2B5EF4-FFF2-40B4-BE49-F238E27FC236}">
                  <a16:creationId xmlns:a16="http://schemas.microsoft.com/office/drawing/2014/main" id="{45559618-A470-44E5-988D-47DCE98C9314}"/>
                </a:ext>
              </a:extLst>
            </p:cNvPr>
            <p:cNvSpPr/>
            <p:nvPr/>
          </p:nvSpPr>
          <p:spPr>
            <a:xfrm>
              <a:off x="5156350" y="4107022"/>
              <a:ext cx="1179989" cy="771233"/>
            </a:xfrm>
            <a:custGeom>
              <a:avLst/>
              <a:gdLst>
                <a:gd name="connsiteX0" fmla="*/ 0 w 1621465"/>
                <a:gd name="connsiteY0" fmla="*/ 102972 h 1076789"/>
                <a:gd name="connsiteX1" fmla="*/ 334926 w 1621465"/>
                <a:gd name="connsiteY1" fmla="*/ 87023 h 1076789"/>
                <a:gd name="connsiteX2" fmla="*/ 983512 w 1621465"/>
                <a:gd name="connsiteY2" fmla="*/ 1043953 h 1076789"/>
                <a:gd name="connsiteX3" fmla="*/ 1621465 w 1621465"/>
                <a:gd name="connsiteY3" fmla="*/ 762190 h 1076789"/>
              </a:gdLst>
              <a:ahLst/>
              <a:cxnLst>
                <a:cxn ang="0">
                  <a:pos x="connsiteX0" y="connsiteY0"/>
                </a:cxn>
                <a:cxn ang="0">
                  <a:pos x="connsiteX1" y="connsiteY1"/>
                </a:cxn>
                <a:cxn ang="0">
                  <a:pos x="connsiteX2" y="connsiteY2"/>
                </a:cxn>
                <a:cxn ang="0">
                  <a:pos x="connsiteX3" y="connsiteY3"/>
                </a:cxn>
              </a:cxnLst>
              <a:rect l="l" t="t" r="r" b="b"/>
              <a:pathLst>
                <a:path w="1621465" h="1076789">
                  <a:moveTo>
                    <a:pt x="0" y="102972"/>
                  </a:moveTo>
                  <a:cubicBezTo>
                    <a:pt x="85503" y="16582"/>
                    <a:pt x="171007" y="-69807"/>
                    <a:pt x="334926" y="87023"/>
                  </a:cubicBezTo>
                  <a:cubicBezTo>
                    <a:pt x="498845" y="243853"/>
                    <a:pt x="769089" y="931425"/>
                    <a:pt x="983512" y="1043953"/>
                  </a:cubicBezTo>
                  <a:cubicBezTo>
                    <a:pt x="1197935" y="1156481"/>
                    <a:pt x="1409700" y="959335"/>
                    <a:pt x="1621465" y="762190"/>
                  </a:cubicBez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Rounded Corners 18">
              <a:extLst>
                <a:ext uri="{FF2B5EF4-FFF2-40B4-BE49-F238E27FC236}">
                  <a16:creationId xmlns:a16="http://schemas.microsoft.com/office/drawing/2014/main" id="{9F0A93D0-F0B7-4554-94A1-2C1E03DB14F5}"/>
                </a:ext>
              </a:extLst>
            </p:cNvPr>
            <p:cNvSpPr/>
            <p:nvPr/>
          </p:nvSpPr>
          <p:spPr>
            <a:xfrm rot="4157257">
              <a:off x="5046727" y="4096300"/>
              <a:ext cx="115311" cy="200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Freeform: Shape 23">
              <a:extLst>
                <a:ext uri="{FF2B5EF4-FFF2-40B4-BE49-F238E27FC236}">
                  <a16:creationId xmlns:a16="http://schemas.microsoft.com/office/drawing/2014/main" id="{04516019-DECB-4B28-8413-AC45674F8972}"/>
                </a:ext>
              </a:extLst>
            </p:cNvPr>
            <p:cNvSpPr/>
            <p:nvPr/>
          </p:nvSpPr>
          <p:spPr>
            <a:xfrm>
              <a:off x="5208317" y="3954844"/>
              <a:ext cx="1129364" cy="987188"/>
            </a:xfrm>
            <a:custGeom>
              <a:avLst/>
              <a:gdLst>
                <a:gd name="connsiteX0" fmla="*/ 0 w 1467293"/>
                <a:gd name="connsiteY0" fmla="*/ 117424 h 1229440"/>
                <a:gd name="connsiteX1" fmla="*/ 196703 w 1467293"/>
                <a:gd name="connsiteY1" fmla="*/ 80210 h 1229440"/>
                <a:gd name="connsiteX2" fmla="*/ 685800 w 1467293"/>
                <a:gd name="connsiteY2" fmla="*/ 1031824 h 1229440"/>
                <a:gd name="connsiteX3" fmla="*/ 988828 w 1467293"/>
                <a:gd name="connsiteY3" fmla="*/ 1223210 h 1229440"/>
                <a:gd name="connsiteX4" fmla="*/ 1467293 w 1467293"/>
                <a:gd name="connsiteY4" fmla="*/ 909550 h 122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93" h="1229440">
                  <a:moveTo>
                    <a:pt x="0" y="117424"/>
                  </a:moveTo>
                  <a:cubicBezTo>
                    <a:pt x="41201" y="22617"/>
                    <a:pt x="82403" y="-72190"/>
                    <a:pt x="196703" y="80210"/>
                  </a:cubicBezTo>
                  <a:cubicBezTo>
                    <a:pt x="311003" y="232610"/>
                    <a:pt x="553779" y="841324"/>
                    <a:pt x="685800" y="1031824"/>
                  </a:cubicBezTo>
                  <a:cubicBezTo>
                    <a:pt x="817821" y="1222324"/>
                    <a:pt x="858579" y="1243589"/>
                    <a:pt x="988828" y="1223210"/>
                  </a:cubicBezTo>
                  <a:cubicBezTo>
                    <a:pt x="1119077" y="1202831"/>
                    <a:pt x="1293185" y="1056190"/>
                    <a:pt x="1467293" y="909550"/>
                  </a:cubicBezTo>
                </a:path>
              </a:pathLst>
            </a:custGeom>
            <a:noFill/>
            <a:ln w="177800">
              <a:solidFill>
                <a:schemeClr val="accent4">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TextBox 24">
            <a:extLst>
              <a:ext uri="{FF2B5EF4-FFF2-40B4-BE49-F238E27FC236}">
                <a16:creationId xmlns:a16="http://schemas.microsoft.com/office/drawing/2014/main" id="{D9E2A764-8484-4B24-8572-70A490B99B8D}"/>
              </a:ext>
            </a:extLst>
          </p:cNvPr>
          <p:cNvSpPr txBox="1"/>
          <p:nvPr/>
        </p:nvSpPr>
        <p:spPr>
          <a:xfrm>
            <a:off x="5408852" y="38112"/>
            <a:ext cx="3904735" cy="3416320"/>
          </a:xfrm>
          <a:prstGeom prst="rect">
            <a:avLst/>
          </a:prstGeom>
          <a:noFill/>
        </p:spPr>
        <p:txBody>
          <a:bodyPr wrap="square" rtlCol="0">
            <a:spAutoFit/>
          </a:bodyPr>
          <a:lstStyle/>
          <a:p>
            <a:r>
              <a:rPr lang="en-US" sz="1800" dirty="0"/>
              <a:t>Laser fiber will be terminated at SC patch top – back</a:t>
            </a:r>
          </a:p>
          <a:p>
            <a:r>
              <a:rPr lang="en-US" sz="1800" dirty="0"/>
              <a:t>2 14 fiber bundles will exit through the top </a:t>
            </a:r>
          </a:p>
          <a:p>
            <a:r>
              <a:rPr lang="en-US" sz="1800" dirty="0"/>
              <a:t>Two orange fiber conduits will connect to top of rack and carry the fiber that have been placed in feed through connectors.</a:t>
            </a:r>
          </a:p>
          <a:p>
            <a:r>
              <a:rPr lang="en-US" sz="1800" dirty="0"/>
              <a:t>Two 14 pin feed throughs with the fibers already terminated will be connected after the fibers are fed into cold box.</a:t>
            </a:r>
          </a:p>
        </p:txBody>
      </p:sp>
      <p:sp>
        <p:nvSpPr>
          <p:cNvPr id="26" name="Rectangle 25">
            <a:extLst>
              <a:ext uri="{FF2B5EF4-FFF2-40B4-BE49-F238E27FC236}">
                <a16:creationId xmlns:a16="http://schemas.microsoft.com/office/drawing/2014/main" id="{AD1AA717-12B5-412D-8976-5C7B4DB14C03}"/>
              </a:ext>
            </a:extLst>
          </p:cNvPr>
          <p:cNvSpPr/>
          <p:nvPr/>
        </p:nvSpPr>
        <p:spPr>
          <a:xfrm>
            <a:off x="241037" y="4379099"/>
            <a:ext cx="2649026" cy="13534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6964F45C-F594-4163-B160-BCE024148D0D}"/>
              </a:ext>
            </a:extLst>
          </p:cNvPr>
          <p:cNvSpPr/>
          <p:nvPr/>
        </p:nvSpPr>
        <p:spPr>
          <a:xfrm>
            <a:off x="521605" y="4382666"/>
            <a:ext cx="1927655" cy="179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Freeform: Shape 27">
            <a:extLst>
              <a:ext uri="{FF2B5EF4-FFF2-40B4-BE49-F238E27FC236}">
                <a16:creationId xmlns:a16="http://schemas.microsoft.com/office/drawing/2014/main" id="{6799556B-FAFD-449F-B650-F0898EBDDE19}"/>
              </a:ext>
            </a:extLst>
          </p:cNvPr>
          <p:cNvSpPr/>
          <p:nvPr/>
        </p:nvSpPr>
        <p:spPr>
          <a:xfrm>
            <a:off x="2614568" y="4379099"/>
            <a:ext cx="133079" cy="395416"/>
          </a:xfrm>
          <a:custGeom>
            <a:avLst/>
            <a:gdLst>
              <a:gd name="connsiteX0" fmla="*/ 177439 w 177439"/>
              <a:gd name="connsiteY0" fmla="*/ 0 h 527221"/>
              <a:gd name="connsiteX1" fmla="*/ 144487 w 177439"/>
              <a:gd name="connsiteY1" fmla="*/ 247135 h 527221"/>
              <a:gd name="connsiteX2" fmla="*/ 12682 w 177439"/>
              <a:gd name="connsiteY2" fmla="*/ 378940 h 527221"/>
              <a:gd name="connsiteX3" fmla="*/ 12682 w 177439"/>
              <a:gd name="connsiteY3" fmla="*/ 527221 h 527221"/>
            </a:gdLst>
            <a:ahLst/>
            <a:cxnLst>
              <a:cxn ang="0">
                <a:pos x="connsiteX0" y="connsiteY0"/>
              </a:cxn>
              <a:cxn ang="0">
                <a:pos x="connsiteX1" y="connsiteY1"/>
              </a:cxn>
              <a:cxn ang="0">
                <a:pos x="connsiteX2" y="connsiteY2"/>
              </a:cxn>
              <a:cxn ang="0">
                <a:pos x="connsiteX3" y="connsiteY3"/>
              </a:cxn>
            </a:cxnLst>
            <a:rect l="l" t="t" r="r" b="b"/>
            <a:pathLst>
              <a:path w="177439" h="527221">
                <a:moveTo>
                  <a:pt x="177439" y="0"/>
                </a:moveTo>
                <a:cubicBezTo>
                  <a:pt x="174693" y="91989"/>
                  <a:pt x="171947" y="183978"/>
                  <a:pt x="144487" y="247135"/>
                </a:cubicBezTo>
                <a:cubicBezTo>
                  <a:pt x="117027" y="310292"/>
                  <a:pt x="34649" y="332259"/>
                  <a:pt x="12682" y="378940"/>
                </a:cubicBezTo>
                <a:cubicBezTo>
                  <a:pt x="-9285" y="425621"/>
                  <a:pt x="1698" y="476421"/>
                  <a:pt x="12682" y="527221"/>
                </a:cubicBezTo>
              </a:path>
            </a:pathLst>
          </a:custGeom>
          <a:noFill/>
          <a:ln w="174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Freeform: Shape 28">
            <a:extLst>
              <a:ext uri="{FF2B5EF4-FFF2-40B4-BE49-F238E27FC236}">
                <a16:creationId xmlns:a16="http://schemas.microsoft.com/office/drawing/2014/main" id="{B5C9B28F-4979-46E1-83B6-DD79B1E5D55C}"/>
              </a:ext>
            </a:extLst>
          </p:cNvPr>
          <p:cNvSpPr/>
          <p:nvPr/>
        </p:nvSpPr>
        <p:spPr>
          <a:xfrm>
            <a:off x="2459952" y="4756277"/>
            <a:ext cx="192618" cy="817645"/>
          </a:xfrm>
          <a:custGeom>
            <a:avLst/>
            <a:gdLst>
              <a:gd name="connsiteX0" fmla="*/ 244339 w 277390"/>
              <a:gd name="connsiteY0" fmla="*/ 0 h 1219200"/>
              <a:gd name="connsiteX1" fmla="*/ 244339 w 277390"/>
              <a:gd name="connsiteY1" fmla="*/ 683741 h 1219200"/>
              <a:gd name="connsiteX2" fmla="*/ 54869 w 277390"/>
              <a:gd name="connsiteY2" fmla="*/ 1037968 h 1219200"/>
              <a:gd name="connsiteX3" fmla="*/ 277290 w 277390"/>
              <a:gd name="connsiteY3" fmla="*/ 1046206 h 1219200"/>
              <a:gd name="connsiteX4" fmla="*/ 21917 w 277390"/>
              <a:gd name="connsiteY4" fmla="*/ 840260 h 1219200"/>
              <a:gd name="connsiteX5" fmla="*/ 13680 w 277390"/>
              <a:gd name="connsiteY5" fmla="*/ 1219200 h 1219200"/>
              <a:gd name="connsiteX6" fmla="*/ 13680 w 277390"/>
              <a:gd name="connsiteY6" fmla="*/ 1219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390" h="1219200">
                <a:moveTo>
                  <a:pt x="244339" y="0"/>
                </a:moveTo>
                <a:cubicBezTo>
                  <a:pt x="260128" y="255373"/>
                  <a:pt x="275917" y="510746"/>
                  <a:pt x="244339" y="683741"/>
                </a:cubicBezTo>
                <a:cubicBezTo>
                  <a:pt x="212761" y="856736"/>
                  <a:pt x="49377" y="977557"/>
                  <a:pt x="54869" y="1037968"/>
                </a:cubicBezTo>
                <a:cubicBezTo>
                  <a:pt x="60361" y="1098379"/>
                  <a:pt x="282782" y="1079157"/>
                  <a:pt x="277290" y="1046206"/>
                </a:cubicBezTo>
                <a:cubicBezTo>
                  <a:pt x="271798" y="1013255"/>
                  <a:pt x="65852" y="811428"/>
                  <a:pt x="21917" y="840260"/>
                </a:cubicBezTo>
                <a:cubicBezTo>
                  <a:pt x="-22018" y="869092"/>
                  <a:pt x="13680" y="1219200"/>
                  <a:pt x="13680" y="1219200"/>
                </a:cubicBezTo>
                <a:lnTo>
                  <a:pt x="13680" y="1219200"/>
                </a:lnTo>
              </a:path>
            </a:pathLst>
          </a:custGeom>
          <a:solidFill>
            <a:schemeClr val="accent2"/>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endParaRPr>
          </a:p>
        </p:txBody>
      </p:sp>
      <p:sp>
        <p:nvSpPr>
          <p:cNvPr id="30" name="Rectangle 29">
            <a:extLst>
              <a:ext uri="{FF2B5EF4-FFF2-40B4-BE49-F238E27FC236}">
                <a16:creationId xmlns:a16="http://schemas.microsoft.com/office/drawing/2014/main" id="{F8537452-9374-418E-80BD-1854460BFDF9}"/>
              </a:ext>
            </a:extLst>
          </p:cNvPr>
          <p:cNvSpPr/>
          <p:nvPr/>
        </p:nvSpPr>
        <p:spPr>
          <a:xfrm>
            <a:off x="599384" y="5510128"/>
            <a:ext cx="1728285" cy="111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24" name="Straight Connector 1023">
            <a:extLst>
              <a:ext uri="{FF2B5EF4-FFF2-40B4-BE49-F238E27FC236}">
                <a16:creationId xmlns:a16="http://schemas.microsoft.com/office/drawing/2014/main" id="{17FEC856-3CC7-4635-85CE-F172C4FE3DD0}"/>
              </a:ext>
            </a:extLst>
          </p:cNvPr>
          <p:cNvCxnSpPr>
            <a:cxnSpLocks/>
            <a:stCxn id="12" idx="3"/>
          </p:cNvCxnSpPr>
          <p:nvPr/>
        </p:nvCxnSpPr>
        <p:spPr>
          <a:xfrm>
            <a:off x="987104" y="5561844"/>
            <a:ext cx="1394790" cy="120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0C395A1C-CE46-4421-9451-CCDED14B1461}"/>
              </a:ext>
            </a:extLst>
          </p:cNvPr>
          <p:cNvCxnSpPr>
            <a:cxnSpLocks/>
          </p:cNvCxnSpPr>
          <p:nvPr/>
        </p:nvCxnSpPr>
        <p:spPr>
          <a:xfrm>
            <a:off x="2514463" y="4379099"/>
            <a:ext cx="0" cy="59421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32" name="TextBox 1031">
            <a:extLst>
              <a:ext uri="{FF2B5EF4-FFF2-40B4-BE49-F238E27FC236}">
                <a16:creationId xmlns:a16="http://schemas.microsoft.com/office/drawing/2014/main" id="{CE39C0F2-2D0B-4EE2-9196-4F669596C414}"/>
              </a:ext>
            </a:extLst>
          </p:cNvPr>
          <p:cNvSpPr txBox="1"/>
          <p:nvPr/>
        </p:nvSpPr>
        <p:spPr>
          <a:xfrm>
            <a:off x="3040347" y="1749609"/>
            <a:ext cx="2311917" cy="3416320"/>
          </a:xfrm>
          <a:prstGeom prst="rect">
            <a:avLst/>
          </a:prstGeom>
          <a:noFill/>
        </p:spPr>
        <p:txBody>
          <a:bodyPr wrap="square" rtlCol="0">
            <a:spAutoFit/>
          </a:bodyPr>
          <a:lstStyle/>
          <a:p>
            <a:r>
              <a:rPr lang="en-US" sz="1800" dirty="0"/>
              <a:t>Fiber Jumpers from cathode housing will extend to edge of cathode.</a:t>
            </a:r>
          </a:p>
          <a:p>
            <a:r>
              <a:rPr lang="en-US" sz="1800" dirty="0"/>
              <a:t>Final connection at edge of cathode to incoming fiber and jumper done inside and secured to cathode and wall.</a:t>
            </a:r>
          </a:p>
          <a:p>
            <a:endParaRPr lang="en-US" sz="1800" dirty="0"/>
          </a:p>
          <a:p>
            <a:r>
              <a:rPr lang="en-US" sz="1800" dirty="0"/>
              <a:t>28 10-meter fibers</a:t>
            </a:r>
          </a:p>
        </p:txBody>
      </p:sp>
      <p:cxnSp>
        <p:nvCxnSpPr>
          <p:cNvPr id="41" name="Straight Connector 40">
            <a:extLst>
              <a:ext uri="{FF2B5EF4-FFF2-40B4-BE49-F238E27FC236}">
                <a16:creationId xmlns:a16="http://schemas.microsoft.com/office/drawing/2014/main" id="{A4A78423-1696-4F9F-B5A3-2D95B88AA552}"/>
              </a:ext>
            </a:extLst>
          </p:cNvPr>
          <p:cNvCxnSpPr>
            <a:cxnSpLocks/>
          </p:cNvCxnSpPr>
          <p:nvPr/>
        </p:nvCxnSpPr>
        <p:spPr>
          <a:xfrm>
            <a:off x="2747647" y="4774514"/>
            <a:ext cx="0" cy="95803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8EB4DCE2-F94C-45A7-8AE4-66D8DCAAA0C7}"/>
              </a:ext>
            </a:extLst>
          </p:cNvPr>
          <p:cNvSpPr>
            <a:spLocks noGrp="1"/>
          </p:cNvSpPr>
          <p:nvPr>
            <p:ph type="dt" sz="half" idx="10"/>
          </p:nvPr>
        </p:nvSpPr>
        <p:spPr/>
        <p:txBody>
          <a:bodyPr/>
          <a:lstStyle/>
          <a:p>
            <a:r>
              <a:rPr lang="en-US"/>
              <a:t>7/26/2021</a:t>
            </a:r>
          </a:p>
        </p:txBody>
      </p:sp>
      <p:sp>
        <p:nvSpPr>
          <p:cNvPr id="9" name="Footer Placeholder 8">
            <a:extLst>
              <a:ext uri="{FF2B5EF4-FFF2-40B4-BE49-F238E27FC236}">
                <a16:creationId xmlns:a16="http://schemas.microsoft.com/office/drawing/2014/main" id="{916C35C2-E050-453B-B8CF-92863C1FC647}"/>
              </a:ext>
            </a:extLst>
          </p:cNvPr>
          <p:cNvSpPr>
            <a:spLocks noGrp="1"/>
          </p:cNvSpPr>
          <p:nvPr>
            <p:ph type="ftr" sz="quarter" idx="11"/>
          </p:nvPr>
        </p:nvSpPr>
        <p:spPr/>
        <p:txBody>
          <a:bodyPr/>
          <a:lstStyle/>
          <a:p>
            <a:r>
              <a:rPr lang="en-US"/>
              <a:t>W. Pellico | DUNE PD Workshop</a:t>
            </a:r>
          </a:p>
        </p:txBody>
      </p:sp>
      <p:sp>
        <p:nvSpPr>
          <p:cNvPr id="10" name="Slide Number Placeholder 9">
            <a:extLst>
              <a:ext uri="{FF2B5EF4-FFF2-40B4-BE49-F238E27FC236}">
                <a16:creationId xmlns:a16="http://schemas.microsoft.com/office/drawing/2014/main" id="{59D23F74-5A06-4BA0-A7E2-2291F8682DC9}"/>
              </a:ext>
            </a:extLst>
          </p:cNvPr>
          <p:cNvSpPr>
            <a:spLocks noGrp="1"/>
          </p:cNvSpPr>
          <p:nvPr>
            <p:ph type="sldNum" sz="quarter" idx="12"/>
          </p:nvPr>
        </p:nvSpPr>
        <p:spPr/>
        <p:txBody>
          <a:bodyPr/>
          <a:lstStyle/>
          <a:p>
            <a:fld id="{61850DCF-958A-4674-B1B4-8AD5D8F1B528}" type="slidenum">
              <a:rPr lang="en-US" smtClean="0"/>
              <a:t>13</a:t>
            </a:fld>
            <a:endParaRPr lang="en-US"/>
          </a:p>
        </p:txBody>
      </p:sp>
      <p:sp>
        <p:nvSpPr>
          <p:cNvPr id="11" name="TextBox 10">
            <a:extLst>
              <a:ext uri="{FF2B5EF4-FFF2-40B4-BE49-F238E27FC236}">
                <a16:creationId xmlns:a16="http://schemas.microsoft.com/office/drawing/2014/main" id="{EDF9824E-1E8A-4D75-B9DE-45E9EADA524D}"/>
              </a:ext>
            </a:extLst>
          </p:cNvPr>
          <p:cNvSpPr txBox="1"/>
          <p:nvPr/>
        </p:nvSpPr>
        <p:spPr>
          <a:xfrm>
            <a:off x="1072355" y="5112258"/>
            <a:ext cx="1198726" cy="461665"/>
          </a:xfrm>
          <a:prstGeom prst="rect">
            <a:avLst/>
          </a:prstGeom>
          <a:noFill/>
        </p:spPr>
        <p:txBody>
          <a:bodyPr wrap="none" rtlCol="0">
            <a:spAutoFit/>
          </a:bodyPr>
          <a:lstStyle/>
          <a:p>
            <a:r>
              <a:rPr lang="en-US" dirty="0"/>
              <a:t>cathode</a:t>
            </a:r>
          </a:p>
        </p:txBody>
      </p:sp>
      <p:sp>
        <p:nvSpPr>
          <p:cNvPr id="12" name="Rectangle 11">
            <a:extLst>
              <a:ext uri="{FF2B5EF4-FFF2-40B4-BE49-F238E27FC236}">
                <a16:creationId xmlns:a16="http://schemas.microsoft.com/office/drawing/2014/main" id="{DF62D8EA-D308-43D8-B629-3E3BCDF84E7B}"/>
              </a:ext>
            </a:extLst>
          </p:cNvPr>
          <p:cNvSpPr/>
          <p:nvPr/>
        </p:nvSpPr>
        <p:spPr>
          <a:xfrm>
            <a:off x="659137" y="5502349"/>
            <a:ext cx="327967" cy="11899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17B12D-D5EE-47EC-A832-A2C2F8F85EAF}"/>
              </a:ext>
            </a:extLst>
          </p:cNvPr>
          <p:cNvSpPr txBox="1"/>
          <p:nvPr/>
        </p:nvSpPr>
        <p:spPr>
          <a:xfrm>
            <a:off x="291718" y="5849160"/>
            <a:ext cx="2455929" cy="461665"/>
          </a:xfrm>
          <a:prstGeom prst="rect">
            <a:avLst/>
          </a:prstGeom>
          <a:noFill/>
        </p:spPr>
        <p:txBody>
          <a:bodyPr wrap="none" rtlCol="0">
            <a:spAutoFit/>
          </a:bodyPr>
          <a:lstStyle/>
          <a:p>
            <a:r>
              <a:rPr lang="en-US" dirty="0" err="1"/>
              <a:t>PoF</a:t>
            </a:r>
            <a:r>
              <a:rPr lang="en-US" dirty="0"/>
              <a:t> Fiber Jumpers</a:t>
            </a:r>
          </a:p>
        </p:txBody>
      </p:sp>
      <p:sp>
        <p:nvSpPr>
          <p:cNvPr id="17" name="Oval 16">
            <a:extLst>
              <a:ext uri="{FF2B5EF4-FFF2-40B4-BE49-F238E27FC236}">
                <a16:creationId xmlns:a16="http://schemas.microsoft.com/office/drawing/2014/main" id="{7B33FF3A-4AE9-47CB-BA94-111BB27DEF35}"/>
              </a:ext>
            </a:extLst>
          </p:cNvPr>
          <p:cNvSpPr/>
          <p:nvPr/>
        </p:nvSpPr>
        <p:spPr>
          <a:xfrm>
            <a:off x="2327669" y="5514428"/>
            <a:ext cx="95072" cy="11469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80E22AED-8559-4D92-A7B2-13B377E451E9}"/>
              </a:ext>
            </a:extLst>
          </p:cNvPr>
          <p:cNvCxnSpPr>
            <a:cxnSpLocks/>
          </p:cNvCxnSpPr>
          <p:nvPr/>
        </p:nvCxnSpPr>
        <p:spPr>
          <a:xfrm flipV="1">
            <a:off x="1933197" y="5644328"/>
            <a:ext cx="0" cy="332057"/>
          </a:xfrm>
          <a:prstGeom prst="straightConnector1">
            <a:avLst/>
          </a:prstGeom>
          <a:ln w="57150">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5215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43B2E-D287-4852-A17D-FDB150B8EA33}"/>
              </a:ext>
            </a:extLst>
          </p:cNvPr>
          <p:cNvSpPr>
            <a:spLocks noGrp="1"/>
          </p:cNvSpPr>
          <p:nvPr>
            <p:ph type="title"/>
          </p:nvPr>
        </p:nvSpPr>
        <p:spPr>
          <a:xfrm>
            <a:off x="1345844" y="53751"/>
            <a:ext cx="7886700" cy="666222"/>
          </a:xfrm>
        </p:spPr>
        <p:txBody>
          <a:bodyPr/>
          <a:lstStyle/>
          <a:p>
            <a:pPr algn="ctr"/>
            <a:r>
              <a:rPr lang="en-US" sz="2800" dirty="0" err="1"/>
              <a:t>PoF</a:t>
            </a:r>
            <a:r>
              <a:rPr lang="en-US" sz="2800" dirty="0"/>
              <a:t> – Cold Box</a:t>
            </a:r>
          </a:p>
        </p:txBody>
      </p:sp>
      <p:sp>
        <p:nvSpPr>
          <p:cNvPr id="32" name="TextBox 31">
            <a:extLst>
              <a:ext uri="{FF2B5EF4-FFF2-40B4-BE49-F238E27FC236}">
                <a16:creationId xmlns:a16="http://schemas.microsoft.com/office/drawing/2014/main" id="{277D680C-8B37-4F3C-9E6C-8247D40EC40B}"/>
              </a:ext>
            </a:extLst>
          </p:cNvPr>
          <p:cNvSpPr txBox="1"/>
          <p:nvPr/>
        </p:nvSpPr>
        <p:spPr>
          <a:xfrm>
            <a:off x="88023" y="115596"/>
            <a:ext cx="4488535" cy="6186309"/>
          </a:xfrm>
          <a:prstGeom prst="rect">
            <a:avLst/>
          </a:prstGeom>
          <a:noFill/>
        </p:spPr>
        <p:txBody>
          <a:bodyPr wrap="square" rtlCol="0">
            <a:spAutoFit/>
          </a:bodyPr>
          <a:lstStyle/>
          <a:p>
            <a:pPr algn="ctr"/>
            <a:r>
              <a:rPr lang="en-US" sz="1800" b="1" dirty="0"/>
              <a:t>6 - 8 Laser Housing Units</a:t>
            </a:r>
          </a:p>
          <a:p>
            <a:pPr marL="214313" indent="-214313">
              <a:buFont typeface="Arial" panose="020B0604020202020204" pitchFamily="34" charset="0"/>
              <a:buChar char="•"/>
            </a:pPr>
            <a:r>
              <a:rPr lang="en-US" sz="1800" dirty="0"/>
              <a:t>Each Contains 5 </a:t>
            </a:r>
            <a:r>
              <a:rPr lang="en-US" sz="1800" dirty="0" err="1"/>
              <a:t>PoF</a:t>
            </a:r>
            <a:r>
              <a:rPr lang="en-US" sz="1800" dirty="0"/>
              <a:t> lasers</a:t>
            </a:r>
          </a:p>
          <a:p>
            <a:pPr marL="214313" indent="-214313">
              <a:buFont typeface="Arial" panose="020B0604020202020204" pitchFamily="34" charset="0"/>
              <a:buChar char="•"/>
            </a:pPr>
            <a:r>
              <a:rPr lang="en-US" sz="1800" dirty="0"/>
              <a:t>Change to Eu power plugs</a:t>
            </a:r>
          </a:p>
          <a:p>
            <a:pPr marL="214313" indent="-214313">
              <a:buFont typeface="Arial" panose="020B0604020202020204" pitchFamily="34" charset="0"/>
              <a:buChar char="•"/>
            </a:pPr>
            <a:r>
              <a:rPr lang="en-US" sz="1800" dirty="0"/>
              <a:t>Fans, screens, fiber conduit – need to purchase</a:t>
            </a:r>
          </a:p>
          <a:p>
            <a:pPr marL="214313" indent="-214313">
              <a:buFont typeface="Arial" panose="020B0604020202020204" pitchFamily="34" charset="0"/>
              <a:buChar char="•"/>
            </a:pPr>
            <a:r>
              <a:rPr lang="en-US" sz="1800" dirty="0"/>
              <a:t>On wheels – does it need to be somewhat mobile?</a:t>
            </a:r>
          </a:p>
          <a:p>
            <a:pPr marL="214313" indent="-214313">
              <a:buFont typeface="Arial" panose="020B0604020202020204" pitchFamily="34" charset="0"/>
              <a:buChar char="•"/>
            </a:pPr>
            <a:r>
              <a:rPr lang="en-US" sz="1800" dirty="0"/>
              <a:t>40 fibers in sheathing off top</a:t>
            </a:r>
          </a:p>
          <a:p>
            <a:pPr marL="214313" indent="-214313">
              <a:buFont typeface="Arial" panose="020B0604020202020204" pitchFamily="34" charset="0"/>
              <a:buChar char="•"/>
            </a:pPr>
            <a:r>
              <a:rPr lang="en-US" sz="1800" dirty="0"/>
              <a:t>Laser Power Light Indication – laser safety</a:t>
            </a:r>
          </a:p>
          <a:p>
            <a:pPr marL="214313" indent="-214313">
              <a:buFont typeface="Arial" panose="020B0604020202020204" pitchFamily="34" charset="0"/>
              <a:buChar char="•"/>
            </a:pPr>
            <a:r>
              <a:rPr lang="en-US" sz="1800" dirty="0"/>
              <a:t>Labeling – safety – what is required and where</a:t>
            </a:r>
          </a:p>
          <a:p>
            <a:pPr marL="214313" indent="-214313">
              <a:buFont typeface="Arial" panose="020B0604020202020204" pitchFamily="34" charset="0"/>
              <a:buChar char="•"/>
            </a:pPr>
            <a:r>
              <a:rPr lang="en-US" sz="1800" dirty="0"/>
              <a:t>Enable Key – we do not have – removed for now?</a:t>
            </a:r>
          </a:p>
          <a:p>
            <a:pPr marL="214313" indent="-214313">
              <a:buFont typeface="Arial" panose="020B0604020202020204" pitchFamily="34" charset="0"/>
              <a:buChar char="•"/>
            </a:pPr>
            <a:r>
              <a:rPr lang="en-US" sz="1800" dirty="0"/>
              <a:t>Led for power, </a:t>
            </a:r>
            <a:r>
              <a:rPr lang="en-US" sz="1800" dirty="0" err="1"/>
              <a:t>Leds</a:t>
            </a:r>
            <a:r>
              <a:rPr lang="en-US" sz="1800" dirty="0"/>
              <a:t> for faults, enable &amp; on switch</a:t>
            </a:r>
          </a:p>
          <a:p>
            <a:pPr marL="214313" indent="-214313">
              <a:buFont typeface="Arial" panose="020B0604020202020204" pitchFamily="34" charset="0"/>
              <a:buChar char="•"/>
            </a:pPr>
            <a:r>
              <a:rPr lang="en-US" sz="1800" dirty="0"/>
              <a:t>There will be no remote controls.</a:t>
            </a:r>
          </a:p>
          <a:p>
            <a:pPr marL="214313" indent="-214313">
              <a:buFont typeface="Arial" panose="020B0604020202020204" pitchFamily="34" charset="0"/>
              <a:buChar char="•"/>
            </a:pPr>
            <a:r>
              <a:rPr lang="en-US" sz="1800" dirty="0"/>
              <a:t>If we do not get our GaAs components – need more 976 lasers and not sure we can meet the needs in a single rack.</a:t>
            </a:r>
          </a:p>
          <a:p>
            <a:pPr marL="214313" indent="-214313">
              <a:buFont typeface="Arial" panose="020B0604020202020204" pitchFamily="34" charset="0"/>
              <a:buChar char="•"/>
            </a:pPr>
            <a:r>
              <a:rPr lang="en-US" sz="1800" dirty="0"/>
              <a:t>Tubing from rack to cold box feedthrough</a:t>
            </a:r>
          </a:p>
          <a:p>
            <a:pPr marL="214313" indent="-214313">
              <a:buFont typeface="Arial" panose="020B0604020202020204" pitchFamily="34" charset="0"/>
              <a:buChar char="•"/>
            </a:pPr>
            <a:r>
              <a:rPr lang="en-US" sz="1800" dirty="0"/>
              <a:t>All power over fibers will be grouped into 1 or 2 FT</a:t>
            </a:r>
          </a:p>
        </p:txBody>
      </p:sp>
      <p:grpSp>
        <p:nvGrpSpPr>
          <p:cNvPr id="118" name="Group 117">
            <a:extLst>
              <a:ext uri="{FF2B5EF4-FFF2-40B4-BE49-F238E27FC236}">
                <a16:creationId xmlns:a16="http://schemas.microsoft.com/office/drawing/2014/main" id="{A38A86B8-381F-400B-A471-0A35EC8BD912}"/>
              </a:ext>
            </a:extLst>
          </p:cNvPr>
          <p:cNvGrpSpPr/>
          <p:nvPr/>
        </p:nvGrpSpPr>
        <p:grpSpPr>
          <a:xfrm>
            <a:off x="6747032" y="545782"/>
            <a:ext cx="2379675" cy="3500082"/>
            <a:chOff x="9846305" y="1851794"/>
            <a:chExt cx="2040895" cy="4054851"/>
          </a:xfrm>
        </p:grpSpPr>
        <p:grpSp>
          <p:nvGrpSpPr>
            <p:cNvPr id="35" name="Group 34">
              <a:extLst>
                <a:ext uri="{FF2B5EF4-FFF2-40B4-BE49-F238E27FC236}">
                  <a16:creationId xmlns:a16="http://schemas.microsoft.com/office/drawing/2014/main" id="{847A1B2F-52AD-4ABC-BBA1-C7A433438EE2}"/>
                </a:ext>
              </a:extLst>
            </p:cNvPr>
            <p:cNvGrpSpPr/>
            <p:nvPr/>
          </p:nvGrpSpPr>
          <p:grpSpPr>
            <a:xfrm>
              <a:off x="9846305" y="1851794"/>
              <a:ext cx="2040895" cy="4054851"/>
              <a:chOff x="8122231" y="2615178"/>
              <a:chExt cx="1645711" cy="3291467"/>
            </a:xfrm>
          </p:grpSpPr>
          <p:sp>
            <p:nvSpPr>
              <p:cNvPr id="29" name="Rectangle 28">
                <a:extLst>
                  <a:ext uri="{FF2B5EF4-FFF2-40B4-BE49-F238E27FC236}">
                    <a16:creationId xmlns:a16="http://schemas.microsoft.com/office/drawing/2014/main" id="{6F38D40C-54E3-475B-8051-2FA0CBB61BF4}"/>
                  </a:ext>
                </a:extLst>
              </p:cNvPr>
              <p:cNvSpPr/>
              <p:nvPr/>
            </p:nvSpPr>
            <p:spPr>
              <a:xfrm>
                <a:off x="8122231" y="2957221"/>
                <a:ext cx="1645711" cy="2825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8FC2DF66-C42F-411C-9C02-D6444E79C070}"/>
                  </a:ext>
                </a:extLst>
              </p:cNvPr>
              <p:cNvSpPr/>
              <p:nvPr/>
            </p:nvSpPr>
            <p:spPr>
              <a:xfrm>
                <a:off x="8219209" y="3001628"/>
                <a:ext cx="1444336" cy="277437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6" name="Straight Connector 5">
                <a:extLst>
                  <a:ext uri="{FF2B5EF4-FFF2-40B4-BE49-F238E27FC236}">
                    <a16:creationId xmlns:a16="http://schemas.microsoft.com/office/drawing/2014/main" id="{79CE2776-0540-4690-BD80-19544B1BBA90}"/>
                  </a:ext>
                </a:extLst>
              </p:cNvPr>
              <p:cNvCxnSpPr>
                <a:cxnSpLocks/>
              </p:cNvCxnSpPr>
              <p:nvPr/>
            </p:nvCxnSpPr>
            <p:spPr>
              <a:xfrm>
                <a:off x="8219209" y="3138055"/>
                <a:ext cx="144433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9F0744-826B-43A0-9B12-E29987490773}"/>
                  </a:ext>
                </a:extLst>
              </p:cNvPr>
              <p:cNvCxnSpPr>
                <a:cxnSpLocks/>
              </p:cNvCxnSpPr>
              <p:nvPr/>
            </p:nvCxnSpPr>
            <p:spPr>
              <a:xfrm>
                <a:off x="8219209" y="3429000"/>
                <a:ext cx="144433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5E0F952-73D7-416E-A3EC-258FE4455227}"/>
                  </a:ext>
                </a:extLst>
              </p:cNvPr>
              <p:cNvCxnSpPr>
                <a:cxnSpLocks/>
              </p:cNvCxnSpPr>
              <p:nvPr/>
            </p:nvCxnSpPr>
            <p:spPr>
              <a:xfrm>
                <a:off x="8219209" y="3720761"/>
                <a:ext cx="144433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A7EA95-ACB8-4B6B-9D6D-4F9118CDF7CB}"/>
                  </a:ext>
                </a:extLst>
              </p:cNvPr>
              <p:cNvCxnSpPr>
                <a:cxnSpLocks/>
              </p:cNvCxnSpPr>
              <p:nvPr/>
            </p:nvCxnSpPr>
            <p:spPr>
              <a:xfrm>
                <a:off x="8219209" y="4021424"/>
                <a:ext cx="144433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304325-D802-4692-985A-ABC811E0C71C}"/>
                  </a:ext>
                </a:extLst>
              </p:cNvPr>
              <p:cNvCxnSpPr>
                <a:cxnSpLocks/>
              </p:cNvCxnSpPr>
              <p:nvPr/>
            </p:nvCxnSpPr>
            <p:spPr>
              <a:xfrm>
                <a:off x="8219209" y="4323189"/>
                <a:ext cx="144433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D6B4AEF-9CFD-4FAF-8EDA-E35A081667F7}"/>
                  </a:ext>
                </a:extLst>
              </p:cNvPr>
              <p:cNvCxnSpPr>
                <a:cxnSpLocks/>
              </p:cNvCxnSpPr>
              <p:nvPr/>
            </p:nvCxnSpPr>
            <p:spPr>
              <a:xfrm>
                <a:off x="8219209" y="4624402"/>
                <a:ext cx="144433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17948C7-0215-4CE3-8261-B78956A2F219}"/>
                  </a:ext>
                </a:extLst>
              </p:cNvPr>
              <p:cNvCxnSpPr>
                <a:cxnSpLocks/>
              </p:cNvCxnSpPr>
              <p:nvPr/>
            </p:nvCxnSpPr>
            <p:spPr>
              <a:xfrm>
                <a:off x="8219209" y="4927409"/>
                <a:ext cx="144433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0EDAEF-1A5C-42F4-BD7C-FF2EE2564EA8}"/>
                  </a:ext>
                </a:extLst>
              </p:cNvPr>
              <p:cNvCxnSpPr>
                <a:cxnSpLocks/>
              </p:cNvCxnSpPr>
              <p:nvPr/>
            </p:nvCxnSpPr>
            <p:spPr>
              <a:xfrm>
                <a:off x="8219209" y="5234002"/>
                <a:ext cx="14443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5CF4652-1198-43D9-8E20-F4DDAFD02397}"/>
                  </a:ext>
                </a:extLst>
              </p:cNvPr>
              <p:cNvSpPr txBox="1"/>
              <p:nvPr/>
            </p:nvSpPr>
            <p:spPr>
              <a:xfrm>
                <a:off x="8219209" y="3099295"/>
                <a:ext cx="324626" cy="455090"/>
              </a:xfrm>
              <a:prstGeom prst="rect">
                <a:avLst/>
              </a:prstGeom>
              <a:noFill/>
            </p:spPr>
            <p:txBody>
              <a:bodyPr wrap="none" rtlCol="0">
                <a:spAutoFit/>
              </a:bodyPr>
              <a:lstStyle/>
              <a:p>
                <a:r>
                  <a:rPr lang="en-US" sz="1800" dirty="0">
                    <a:solidFill>
                      <a:srgbClr val="00B050"/>
                    </a:solidFill>
                  </a:rPr>
                  <a:t>1</a:t>
                </a:r>
              </a:p>
            </p:txBody>
          </p:sp>
          <p:sp>
            <p:nvSpPr>
              <p:cNvPr id="16" name="TextBox 15">
                <a:extLst>
                  <a:ext uri="{FF2B5EF4-FFF2-40B4-BE49-F238E27FC236}">
                    <a16:creationId xmlns:a16="http://schemas.microsoft.com/office/drawing/2014/main" id="{24831055-429F-4823-B66F-4D69ABDE68DC}"/>
                  </a:ext>
                </a:extLst>
              </p:cNvPr>
              <p:cNvSpPr txBox="1"/>
              <p:nvPr/>
            </p:nvSpPr>
            <p:spPr>
              <a:xfrm>
                <a:off x="8219209" y="3382850"/>
                <a:ext cx="324626" cy="455090"/>
              </a:xfrm>
              <a:prstGeom prst="rect">
                <a:avLst/>
              </a:prstGeom>
              <a:noFill/>
            </p:spPr>
            <p:txBody>
              <a:bodyPr wrap="none" rtlCol="0">
                <a:spAutoFit/>
              </a:bodyPr>
              <a:lstStyle/>
              <a:p>
                <a:r>
                  <a:rPr lang="en-US" sz="1800" dirty="0">
                    <a:solidFill>
                      <a:srgbClr val="00B050"/>
                    </a:solidFill>
                  </a:rPr>
                  <a:t>2</a:t>
                </a:r>
              </a:p>
            </p:txBody>
          </p:sp>
          <p:sp>
            <p:nvSpPr>
              <p:cNvPr id="17" name="TextBox 16">
                <a:extLst>
                  <a:ext uri="{FF2B5EF4-FFF2-40B4-BE49-F238E27FC236}">
                    <a16:creationId xmlns:a16="http://schemas.microsoft.com/office/drawing/2014/main" id="{F388D875-3BB6-4F48-BDB7-E5FDBCB07184}"/>
                  </a:ext>
                </a:extLst>
              </p:cNvPr>
              <p:cNvSpPr txBox="1"/>
              <p:nvPr/>
            </p:nvSpPr>
            <p:spPr>
              <a:xfrm>
                <a:off x="8219209" y="3673817"/>
                <a:ext cx="324626" cy="455090"/>
              </a:xfrm>
              <a:prstGeom prst="rect">
                <a:avLst/>
              </a:prstGeom>
              <a:noFill/>
            </p:spPr>
            <p:txBody>
              <a:bodyPr wrap="none" rtlCol="0">
                <a:spAutoFit/>
              </a:bodyPr>
              <a:lstStyle/>
              <a:p>
                <a:r>
                  <a:rPr lang="en-US" sz="1800" dirty="0">
                    <a:solidFill>
                      <a:schemeClr val="accent2"/>
                    </a:solidFill>
                  </a:rPr>
                  <a:t>3</a:t>
                </a:r>
              </a:p>
            </p:txBody>
          </p:sp>
          <p:sp>
            <p:nvSpPr>
              <p:cNvPr id="18" name="TextBox 17">
                <a:extLst>
                  <a:ext uri="{FF2B5EF4-FFF2-40B4-BE49-F238E27FC236}">
                    <a16:creationId xmlns:a16="http://schemas.microsoft.com/office/drawing/2014/main" id="{76C46601-E905-4FCD-9297-620FE6DE1ADE}"/>
                  </a:ext>
                </a:extLst>
              </p:cNvPr>
              <p:cNvSpPr txBox="1"/>
              <p:nvPr/>
            </p:nvSpPr>
            <p:spPr>
              <a:xfrm>
                <a:off x="8219209" y="3975075"/>
                <a:ext cx="324626" cy="455090"/>
              </a:xfrm>
              <a:prstGeom prst="rect">
                <a:avLst/>
              </a:prstGeom>
              <a:noFill/>
            </p:spPr>
            <p:txBody>
              <a:bodyPr wrap="none" rtlCol="0">
                <a:spAutoFit/>
              </a:bodyPr>
              <a:lstStyle/>
              <a:p>
                <a:r>
                  <a:rPr lang="en-US" sz="1800" dirty="0">
                    <a:solidFill>
                      <a:schemeClr val="accent2"/>
                    </a:solidFill>
                  </a:rPr>
                  <a:t>4</a:t>
                </a:r>
              </a:p>
            </p:txBody>
          </p:sp>
          <p:sp>
            <p:nvSpPr>
              <p:cNvPr id="19" name="TextBox 18">
                <a:extLst>
                  <a:ext uri="{FF2B5EF4-FFF2-40B4-BE49-F238E27FC236}">
                    <a16:creationId xmlns:a16="http://schemas.microsoft.com/office/drawing/2014/main" id="{13A27ECC-D52F-4A22-8EE8-ACA1BDC17D31}"/>
                  </a:ext>
                </a:extLst>
              </p:cNvPr>
              <p:cNvSpPr txBox="1"/>
              <p:nvPr/>
            </p:nvSpPr>
            <p:spPr>
              <a:xfrm>
                <a:off x="8219209" y="4276669"/>
                <a:ext cx="324626" cy="455090"/>
              </a:xfrm>
              <a:prstGeom prst="rect">
                <a:avLst/>
              </a:prstGeom>
              <a:noFill/>
            </p:spPr>
            <p:txBody>
              <a:bodyPr wrap="none" rtlCol="0">
                <a:spAutoFit/>
              </a:bodyPr>
              <a:lstStyle/>
              <a:p>
                <a:r>
                  <a:rPr lang="en-US" sz="1800" dirty="0">
                    <a:solidFill>
                      <a:srgbClr val="7030A0"/>
                    </a:solidFill>
                  </a:rPr>
                  <a:t>5</a:t>
                </a:r>
              </a:p>
            </p:txBody>
          </p:sp>
          <p:sp>
            <p:nvSpPr>
              <p:cNvPr id="21" name="TextBox 20">
                <a:extLst>
                  <a:ext uri="{FF2B5EF4-FFF2-40B4-BE49-F238E27FC236}">
                    <a16:creationId xmlns:a16="http://schemas.microsoft.com/office/drawing/2014/main" id="{4BFDED56-E847-4F94-807A-FEF88DE80354}"/>
                  </a:ext>
                </a:extLst>
              </p:cNvPr>
              <p:cNvSpPr txBox="1"/>
              <p:nvPr/>
            </p:nvSpPr>
            <p:spPr>
              <a:xfrm>
                <a:off x="8219209" y="4566713"/>
                <a:ext cx="324626" cy="455090"/>
              </a:xfrm>
              <a:prstGeom prst="rect">
                <a:avLst/>
              </a:prstGeom>
              <a:noFill/>
            </p:spPr>
            <p:txBody>
              <a:bodyPr wrap="none" rtlCol="0">
                <a:spAutoFit/>
              </a:bodyPr>
              <a:lstStyle/>
              <a:p>
                <a:r>
                  <a:rPr lang="en-US" sz="1800" dirty="0">
                    <a:solidFill>
                      <a:srgbClr val="7030A0"/>
                    </a:solidFill>
                  </a:rPr>
                  <a:t>6</a:t>
                </a:r>
              </a:p>
            </p:txBody>
          </p:sp>
          <p:sp>
            <p:nvSpPr>
              <p:cNvPr id="22" name="TextBox 21">
                <a:extLst>
                  <a:ext uri="{FF2B5EF4-FFF2-40B4-BE49-F238E27FC236}">
                    <a16:creationId xmlns:a16="http://schemas.microsoft.com/office/drawing/2014/main" id="{6BAB740B-0AA6-4FF1-9291-C3252CE0B881}"/>
                  </a:ext>
                </a:extLst>
              </p:cNvPr>
              <p:cNvSpPr txBox="1"/>
              <p:nvPr/>
            </p:nvSpPr>
            <p:spPr>
              <a:xfrm>
                <a:off x="8219209" y="4900358"/>
                <a:ext cx="324626" cy="455090"/>
              </a:xfrm>
              <a:prstGeom prst="rect">
                <a:avLst/>
              </a:prstGeom>
              <a:noFill/>
            </p:spPr>
            <p:txBody>
              <a:bodyPr wrap="none" rtlCol="0">
                <a:spAutoFit/>
              </a:bodyPr>
              <a:lstStyle/>
              <a:p>
                <a:r>
                  <a:rPr lang="en-US" sz="1800" dirty="0"/>
                  <a:t>7</a:t>
                </a:r>
              </a:p>
            </p:txBody>
          </p:sp>
          <p:sp>
            <p:nvSpPr>
              <p:cNvPr id="23" name="TextBox 22">
                <a:extLst>
                  <a:ext uri="{FF2B5EF4-FFF2-40B4-BE49-F238E27FC236}">
                    <a16:creationId xmlns:a16="http://schemas.microsoft.com/office/drawing/2014/main" id="{C3A2955C-4C17-4FFC-AA8A-EFE954035DB2}"/>
                  </a:ext>
                </a:extLst>
              </p:cNvPr>
              <p:cNvSpPr txBox="1"/>
              <p:nvPr/>
            </p:nvSpPr>
            <p:spPr>
              <a:xfrm>
                <a:off x="8219209" y="5216041"/>
                <a:ext cx="324626" cy="455090"/>
              </a:xfrm>
              <a:prstGeom prst="rect">
                <a:avLst/>
              </a:prstGeom>
              <a:noFill/>
            </p:spPr>
            <p:txBody>
              <a:bodyPr wrap="none" rtlCol="0">
                <a:spAutoFit/>
              </a:bodyPr>
              <a:lstStyle/>
              <a:p>
                <a:r>
                  <a:rPr lang="en-US" sz="1800" dirty="0"/>
                  <a:t>8</a:t>
                </a:r>
              </a:p>
            </p:txBody>
          </p:sp>
          <p:cxnSp>
            <p:nvCxnSpPr>
              <p:cNvPr id="24" name="Straight Connector 23">
                <a:extLst>
                  <a:ext uri="{FF2B5EF4-FFF2-40B4-BE49-F238E27FC236}">
                    <a16:creationId xmlns:a16="http://schemas.microsoft.com/office/drawing/2014/main" id="{E6E9E4EA-7D55-40E2-99BC-B717EEC2D038}"/>
                  </a:ext>
                </a:extLst>
              </p:cNvPr>
              <p:cNvCxnSpPr>
                <a:cxnSpLocks/>
              </p:cNvCxnSpPr>
              <p:nvPr/>
            </p:nvCxnSpPr>
            <p:spPr>
              <a:xfrm>
                <a:off x="8219209" y="5537009"/>
                <a:ext cx="14443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0DC89F5E-9C5A-45A4-963B-00D8AB3243C5}"/>
                  </a:ext>
                </a:extLst>
              </p:cNvPr>
              <p:cNvSpPr/>
              <p:nvPr/>
            </p:nvSpPr>
            <p:spPr>
              <a:xfrm>
                <a:off x="8466268" y="5574615"/>
                <a:ext cx="177501" cy="190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Oval 25">
                <a:extLst>
                  <a:ext uri="{FF2B5EF4-FFF2-40B4-BE49-F238E27FC236}">
                    <a16:creationId xmlns:a16="http://schemas.microsoft.com/office/drawing/2014/main" id="{EA0B51EA-AACA-4A6E-A9F2-ABD8E1F2F56E}"/>
                  </a:ext>
                </a:extLst>
              </p:cNvPr>
              <p:cNvSpPr/>
              <p:nvPr/>
            </p:nvSpPr>
            <p:spPr>
              <a:xfrm>
                <a:off x="8852626" y="5573712"/>
                <a:ext cx="177501" cy="190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Oval 26">
                <a:extLst>
                  <a:ext uri="{FF2B5EF4-FFF2-40B4-BE49-F238E27FC236}">
                    <a16:creationId xmlns:a16="http://schemas.microsoft.com/office/drawing/2014/main" id="{533F9EE2-CC1F-4B83-946B-B9F5A9C4BFC7}"/>
                  </a:ext>
                </a:extLst>
              </p:cNvPr>
              <p:cNvSpPr/>
              <p:nvPr/>
            </p:nvSpPr>
            <p:spPr>
              <a:xfrm>
                <a:off x="9238984" y="5572809"/>
                <a:ext cx="177501" cy="190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Arrow: Bent 27">
                <a:extLst>
                  <a:ext uri="{FF2B5EF4-FFF2-40B4-BE49-F238E27FC236}">
                    <a16:creationId xmlns:a16="http://schemas.microsoft.com/office/drawing/2014/main" id="{723B342F-F261-4D21-8F74-DAFD6D8D9174}"/>
                  </a:ext>
                </a:extLst>
              </p:cNvPr>
              <p:cNvSpPr/>
              <p:nvPr/>
            </p:nvSpPr>
            <p:spPr>
              <a:xfrm>
                <a:off x="8888300" y="2615178"/>
                <a:ext cx="668966" cy="328294"/>
              </a:xfrm>
              <a:prstGeom prst="bentArrow">
                <a:avLst/>
              </a:prstGeom>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33" name="Rectangle 32">
                <a:extLst>
                  <a:ext uri="{FF2B5EF4-FFF2-40B4-BE49-F238E27FC236}">
                    <a16:creationId xmlns:a16="http://schemas.microsoft.com/office/drawing/2014/main" id="{894D7088-5A54-48BA-923F-517C4625D807}"/>
                  </a:ext>
                </a:extLst>
              </p:cNvPr>
              <p:cNvSpPr/>
              <p:nvPr/>
            </p:nvSpPr>
            <p:spPr>
              <a:xfrm>
                <a:off x="8219209" y="2957221"/>
                <a:ext cx="1444336" cy="143229"/>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558998BB-2997-452E-A4E0-4C9A14472AF8}"/>
                  </a:ext>
                </a:extLst>
              </p:cNvPr>
              <p:cNvSpPr/>
              <p:nvPr/>
            </p:nvSpPr>
            <p:spPr>
              <a:xfrm>
                <a:off x="8122231" y="5763418"/>
                <a:ext cx="1645711" cy="143227"/>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45" name="Group 44">
              <a:extLst>
                <a:ext uri="{FF2B5EF4-FFF2-40B4-BE49-F238E27FC236}">
                  <a16:creationId xmlns:a16="http://schemas.microsoft.com/office/drawing/2014/main" id="{64D47D12-F14F-44A2-9F63-870F4428C64A}"/>
                </a:ext>
              </a:extLst>
            </p:cNvPr>
            <p:cNvGrpSpPr/>
            <p:nvPr/>
          </p:nvGrpSpPr>
          <p:grpSpPr>
            <a:xfrm>
              <a:off x="10354606" y="2605093"/>
              <a:ext cx="1267548" cy="155708"/>
              <a:chOff x="8532108" y="3226658"/>
              <a:chExt cx="1022109" cy="126394"/>
            </a:xfrm>
          </p:grpSpPr>
          <p:sp>
            <p:nvSpPr>
              <p:cNvPr id="36" name="Oval 35">
                <a:extLst>
                  <a:ext uri="{FF2B5EF4-FFF2-40B4-BE49-F238E27FC236}">
                    <a16:creationId xmlns:a16="http://schemas.microsoft.com/office/drawing/2014/main" id="{DCF54515-5CBA-4D68-9A10-18B9E4F6E68F}"/>
                  </a:ext>
                </a:extLst>
              </p:cNvPr>
              <p:cNvSpPr/>
              <p:nvPr/>
            </p:nvSpPr>
            <p:spPr>
              <a:xfrm>
                <a:off x="8532108" y="3263333"/>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Oval 36">
                <a:extLst>
                  <a:ext uri="{FF2B5EF4-FFF2-40B4-BE49-F238E27FC236}">
                    <a16:creationId xmlns:a16="http://schemas.microsoft.com/office/drawing/2014/main" id="{54EC7B0F-7E80-4BD4-9686-69B35070CA70}"/>
                  </a:ext>
                </a:extLst>
              </p:cNvPr>
              <p:cNvSpPr/>
              <p:nvPr/>
            </p:nvSpPr>
            <p:spPr>
              <a:xfrm>
                <a:off x="8687946" y="3261035"/>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Oval 37">
                <a:extLst>
                  <a:ext uri="{FF2B5EF4-FFF2-40B4-BE49-F238E27FC236}">
                    <a16:creationId xmlns:a16="http://schemas.microsoft.com/office/drawing/2014/main" id="{563670BC-9B79-49FD-A7E8-C95D3A543118}"/>
                  </a:ext>
                </a:extLst>
              </p:cNvPr>
              <p:cNvSpPr/>
              <p:nvPr/>
            </p:nvSpPr>
            <p:spPr>
              <a:xfrm>
                <a:off x="8840346" y="3262181"/>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9" name="Oval 38">
                <a:extLst>
                  <a:ext uri="{FF2B5EF4-FFF2-40B4-BE49-F238E27FC236}">
                    <a16:creationId xmlns:a16="http://schemas.microsoft.com/office/drawing/2014/main" id="{DE5AADE6-A0DB-48D4-8899-5902C2CCC0BC}"/>
                  </a:ext>
                </a:extLst>
              </p:cNvPr>
              <p:cNvSpPr/>
              <p:nvPr/>
            </p:nvSpPr>
            <p:spPr>
              <a:xfrm>
                <a:off x="8997336" y="3264473"/>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Oval 39">
                <a:extLst>
                  <a:ext uri="{FF2B5EF4-FFF2-40B4-BE49-F238E27FC236}">
                    <a16:creationId xmlns:a16="http://schemas.microsoft.com/office/drawing/2014/main" id="{72B2E378-FD6A-479D-BC02-C6B96F185DE1}"/>
                  </a:ext>
                </a:extLst>
              </p:cNvPr>
              <p:cNvSpPr/>
              <p:nvPr/>
            </p:nvSpPr>
            <p:spPr>
              <a:xfrm>
                <a:off x="9153174" y="3262175"/>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a:extLst>
                  <a:ext uri="{FF2B5EF4-FFF2-40B4-BE49-F238E27FC236}">
                    <a16:creationId xmlns:a16="http://schemas.microsoft.com/office/drawing/2014/main" id="{E960B566-A220-4284-8A35-67F9B7F3CF79}"/>
                  </a:ext>
                </a:extLst>
              </p:cNvPr>
              <p:cNvSpPr/>
              <p:nvPr/>
            </p:nvSpPr>
            <p:spPr>
              <a:xfrm>
                <a:off x="9305574" y="3263321"/>
                <a:ext cx="59167" cy="4571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3" name="Straight Connector 42">
                <a:extLst>
                  <a:ext uri="{FF2B5EF4-FFF2-40B4-BE49-F238E27FC236}">
                    <a16:creationId xmlns:a16="http://schemas.microsoft.com/office/drawing/2014/main" id="{3CDAF486-C93E-4602-92CD-BEAA0E6B5E76}"/>
                  </a:ext>
                </a:extLst>
              </p:cNvPr>
              <p:cNvCxnSpPr/>
              <p:nvPr/>
            </p:nvCxnSpPr>
            <p:spPr>
              <a:xfrm>
                <a:off x="9463696" y="3226658"/>
                <a:ext cx="0" cy="1218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7B9C73B-3A57-4786-9C00-C5E470670E88}"/>
                  </a:ext>
                </a:extLst>
              </p:cNvPr>
              <p:cNvCxnSpPr/>
              <p:nvPr/>
            </p:nvCxnSpPr>
            <p:spPr>
              <a:xfrm>
                <a:off x="9554217" y="3231237"/>
                <a:ext cx="0" cy="121815"/>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44BCB077-1541-45C0-8B4C-578EC25299EA}"/>
                </a:ext>
              </a:extLst>
            </p:cNvPr>
            <p:cNvGrpSpPr/>
            <p:nvPr/>
          </p:nvGrpSpPr>
          <p:grpSpPr>
            <a:xfrm>
              <a:off x="10354606" y="2962584"/>
              <a:ext cx="1267548" cy="155708"/>
              <a:chOff x="8532108" y="3226658"/>
              <a:chExt cx="1022109" cy="126394"/>
            </a:xfrm>
          </p:grpSpPr>
          <p:sp>
            <p:nvSpPr>
              <p:cNvPr id="47" name="Oval 46">
                <a:extLst>
                  <a:ext uri="{FF2B5EF4-FFF2-40B4-BE49-F238E27FC236}">
                    <a16:creationId xmlns:a16="http://schemas.microsoft.com/office/drawing/2014/main" id="{0ED4FC28-105E-4B48-A607-4B6E861D8D32}"/>
                  </a:ext>
                </a:extLst>
              </p:cNvPr>
              <p:cNvSpPr/>
              <p:nvPr/>
            </p:nvSpPr>
            <p:spPr>
              <a:xfrm>
                <a:off x="8532108" y="3263333"/>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Oval 47">
                <a:extLst>
                  <a:ext uri="{FF2B5EF4-FFF2-40B4-BE49-F238E27FC236}">
                    <a16:creationId xmlns:a16="http://schemas.microsoft.com/office/drawing/2014/main" id="{23C2655C-ACFF-4023-9DC9-BA8F1BD80EDB}"/>
                  </a:ext>
                </a:extLst>
              </p:cNvPr>
              <p:cNvSpPr/>
              <p:nvPr/>
            </p:nvSpPr>
            <p:spPr>
              <a:xfrm>
                <a:off x="8687946" y="3261035"/>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Oval 48">
                <a:extLst>
                  <a:ext uri="{FF2B5EF4-FFF2-40B4-BE49-F238E27FC236}">
                    <a16:creationId xmlns:a16="http://schemas.microsoft.com/office/drawing/2014/main" id="{44F9F563-3E7D-4B85-B0C5-0542DA476723}"/>
                  </a:ext>
                </a:extLst>
              </p:cNvPr>
              <p:cNvSpPr/>
              <p:nvPr/>
            </p:nvSpPr>
            <p:spPr>
              <a:xfrm>
                <a:off x="8840346" y="3262181"/>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Oval 49">
                <a:extLst>
                  <a:ext uri="{FF2B5EF4-FFF2-40B4-BE49-F238E27FC236}">
                    <a16:creationId xmlns:a16="http://schemas.microsoft.com/office/drawing/2014/main" id="{F874820F-AD51-403B-9F09-613F24B926C8}"/>
                  </a:ext>
                </a:extLst>
              </p:cNvPr>
              <p:cNvSpPr/>
              <p:nvPr/>
            </p:nvSpPr>
            <p:spPr>
              <a:xfrm>
                <a:off x="8997336" y="3264473"/>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Oval 50">
                <a:extLst>
                  <a:ext uri="{FF2B5EF4-FFF2-40B4-BE49-F238E27FC236}">
                    <a16:creationId xmlns:a16="http://schemas.microsoft.com/office/drawing/2014/main" id="{270BEA2A-A770-4369-B20D-EB456AE62A19}"/>
                  </a:ext>
                </a:extLst>
              </p:cNvPr>
              <p:cNvSpPr/>
              <p:nvPr/>
            </p:nvSpPr>
            <p:spPr>
              <a:xfrm>
                <a:off x="9153174" y="3262175"/>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Oval 51">
                <a:extLst>
                  <a:ext uri="{FF2B5EF4-FFF2-40B4-BE49-F238E27FC236}">
                    <a16:creationId xmlns:a16="http://schemas.microsoft.com/office/drawing/2014/main" id="{BA3DBFC9-973B-4783-B671-EEDE26EA91ED}"/>
                  </a:ext>
                </a:extLst>
              </p:cNvPr>
              <p:cNvSpPr/>
              <p:nvPr/>
            </p:nvSpPr>
            <p:spPr>
              <a:xfrm>
                <a:off x="9305574" y="3263321"/>
                <a:ext cx="59167" cy="4571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53" name="Straight Connector 52">
                <a:extLst>
                  <a:ext uri="{FF2B5EF4-FFF2-40B4-BE49-F238E27FC236}">
                    <a16:creationId xmlns:a16="http://schemas.microsoft.com/office/drawing/2014/main" id="{BB198C94-9F41-4AC5-91B3-D0E360F99860}"/>
                  </a:ext>
                </a:extLst>
              </p:cNvPr>
              <p:cNvCxnSpPr/>
              <p:nvPr/>
            </p:nvCxnSpPr>
            <p:spPr>
              <a:xfrm>
                <a:off x="9463696" y="3226658"/>
                <a:ext cx="0" cy="1218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B0A4F8-CCF1-4082-845D-561D9A35D5D9}"/>
                  </a:ext>
                </a:extLst>
              </p:cNvPr>
              <p:cNvCxnSpPr/>
              <p:nvPr/>
            </p:nvCxnSpPr>
            <p:spPr>
              <a:xfrm>
                <a:off x="9554217" y="3231237"/>
                <a:ext cx="0" cy="121815"/>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D33B792A-DB49-4DAD-990A-8E63B43FAB93}"/>
                </a:ext>
              </a:extLst>
            </p:cNvPr>
            <p:cNvGrpSpPr/>
            <p:nvPr/>
          </p:nvGrpSpPr>
          <p:grpSpPr>
            <a:xfrm>
              <a:off x="10340700" y="3322414"/>
              <a:ext cx="1267548" cy="155708"/>
              <a:chOff x="8532108" y="3226658"/>
              <a:chExt cx="1022109" cy="126394"/>
            </a:xfrm>
          </p:grpSpPr>
          <p:sp>
            <p:nvSpPr>
              <p:cNvPr id="56" name="Oval 55">
                <a:extLst>
                  <a:ext uri="{FF2B5EF4-FFF2-40B4-BE49-F238E27FC236}">
                    <a16:creationId xmlns:a16="http://schemas.microsoft.com/office/drawing/2014/main" id="{1EB23F95-F7B4-4C70-ACC4-8C848AD5A145}"/>
                  </a:ext>
                </a:extLst>
              </p:cNvPr>
              <p:cNvSpPr/>
              <p:nvPr/>
            </p:nvSpPr>
            <p:spPr>
              <a:xfrm>
                <a:off x="8532108" y="3263333"/>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Oval 56">
                <a:extLst>
                  <a:ext uri="{FF2B5EF4-FFF2-40B4-BE49-F238E27FC236}">
                    <a16:creationId xmlns:a16="http://schemas.microsoft.com/office/drawing/2014/main" id="{7AE67942-BFA9-4F99-B0F4-9D798E5FF2F5}"/>
                  </a:ext>
                </a:extLst>
              </p:cNvPr>
              <p:cNvSpPr/>
              <p:nvPr/>
            </p:nvSpPr>
            <p:spPr>
              <a:xfrm>
                <a:off x="8687946" y="3261035"/>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8" name="Oval 57">
                <a:extLst>
                  <a:ext uri="{FF2B5EF4-FFF2-40B4-BE49-F238E27FC236}">
                    <a16:creationId xmlns:a16="http://schemas.microsoft.com/office/drawing/2014/main" id="{C74F154A-F5CD-418A-9655-9929E0F17602}"/>
                  </a:ext>
                </a:extLst>
              </p:cNvPr>
              <p:cNvSpPr/>
              <p:nvPr/>
            </p:nvSpPr>
            <p:spPr>
              <a:xfrm>
                <a:off x="8840346" y="3262181"/>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Oval 58">
                <a:extLst>
                  <a:ext uri="{FF2B5EF4-FFF2-40B4-BE49-F238E27FC236}">
                    <a16:creationId xmlns:a16="http://schemas.microsoft.com/office/drawing/2014/main" id="{82A0DBB1-029F-4E9F-A8B6-929BF6B22302}"/>
                  </a:ext>
                </a:extLst>
              </p:cNvPr>
              <p:cNvSpPr/>
              <p:nvPr/>
            </p:nvSpPr>
            <p:spPr>
              <a:xfrm>
                <a:off x="8997336" y="3264473"/>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Oval 59">
                <a:extLst>
                  <a:ext uri="{FF2B5EF4-FFF2-40B4-BE49-F238E27FC236}">
                    <a16:creationId xmlns:a16="http://schemas.microsoft.com/office/drawing/2014/main" id="{A8A0C248-4289-4AD2-AD9C-05A995EED7EF}"/>
                  </a:ext>
                </a:extLst>
              </p:cNvPr>
              <p:cNvSpPr/>
              <p:nvPr/>
            </p:nvSpPr>
            <p:spPr>
              <a:xfrm>
                <a:off x="9153174" y="3262175"/>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Oval 60">
                <a:extLst>
                  <a:ext uri="{FF2B5EF4-FFF2-40B4-BE49-F238E27FC236}">
                    <a16:creationId xmlns:a16="http://schemas.microsoft.com/office/drawing/2014/main" id="{13978549-C17F-4728-99EC-4E9839955E30}"/>
                  </a:ext>
                </a:extLst>
              </p:cNvPr>
              <p:cNvSpPr/>
              <p:nvPr/>
            </p:nvSpPr>
            <p:spPr>
              <a:xfrm>
                <a:off x="9305574" y="3263321"/>
                <a:ext cx="59167" cy="4571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62" name="Straight Connector 61">
                <a:extLst>
                  <a:ext uri="{FF2B5EF4-FFF2-40B4-BE49-F238E27FC236}">
                    <a16:creationId xmlns:a16="http://schemas.microsoft.com/office/drawing/2014/main" id="{F861A160-88D2-452C-AA23-E19DA97E5B61}"/>
                  </a:ext>
                </a:extLst>
              </p:cNvPr>
              <p:cNvCxnSpPr/>
              <p:nvPr/>
            </p:nvCxnSpPr>
            <p:spPr>
              <a:xfrm>
                <a:off x="9463696" y="3226658"/>
                <a:ext cx="0" cy="1218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9A04D6E-2B0D-4D34-8F95-8967BFF2E149}"/>
                  </a:ext>
                </a:extLst>
              </p:cNvPr>
              <p:cNvCxnSpPr/>
              <p:nvPr/>
            </p:nvCxnSpPr>
            <p:spPr>
              <a:xfrm>
                <a:off x="9554217" y="3231237"/>
                <a:ext cx="0" cy="121815"/>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F1430680-F486-44E0-A97B-B8CCB2BA1C76}"/>
                </a:ext>
              </a:extLst>
            </p:cNvPr>
            <p:cNvGrpSpPr/>
            <p:nvPr/>
          </p:nvGrpSpPr>
          <p:grpSpPr>
            <a:xfrm>
              <a:off x="10354606" y="3699382"/>
              <a:ext cx="1267548" cy="155708"/>
              <a:chOff x="8532108" y="3226658"/>
              <a:chExt cx="1022109" cy="126394"/>
            </a:xfrm>
          </p:grpSpPr>
          <p:sp>
            <p:nvSpPr>
              <p:cNvPr id="65" name="Oval 64">
                <a:extLst>
                  <a:ext uri="{FF2B5EF4-FFF2-40B4-BE49-F238E27FC236}">
                    <a16:creationId xmlns:a16="http://schemas.microsoft.com/office/drawing/2014/main" id="{B7FE4350-5130-47FD-AA6B-CA9CF03B20E3}"/>
                  </a:ext>
                </a:extLst>
              </p:cNvPr>
              <p:cNvSpPr/>
              <p:nvPr/>
            </p:nvSpPr>
            <p:spPr>
              <a:xfrm>
                <a:off x="8532108" y="3263333"/>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Oval 65">
                <a:extLst>
                  <a:ext uri="{FF2B5EF4-FFF2-40B4-BE49-F238E27FC236}">
                    <a16:creationId xmlns:a16="http://schemas.microsoft.com/office/drawing/2014/main" id="{0D9ED964-969E-4B0F-94CF-896EA6A3033F}"/>
                  </a:ext>
                </a:extLst>
              </p:cNvPr>
              <p:cNvSpPr/>
              <p:nvPr/>
            </p:nvSpPr>
            <p:spPr>
              <a:xfrm>
                <a:off x="8687946" y="3261035"/>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Oval 66">
                <a:extLst>
                  <a:ext uri="{FF2B5EF4-FFF2-40B4-BE49-F238E27FC236}">
                    <a16:creationId xmlns:a16="http://schemas.microsoft.com/office/drawing/2014/main" id="{2A7D3031-D8C1-4FC1-97FC-0D183DD43C39}"/>
                  </a:ext>
                </a:extLst>
              </p:cNvPr>
              <p:cNvSpPr/>
              <p:nvPr/>
            </p:nvSpPr>
            <p:spPr>
              <a:xfrm>
                <a:off x="8840346" y="3262181"/>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Oval 67">
                <a:extLst>
                  <a:ext uri="{FF2B5EF4-FFF2-40B4-BE49-F238E27FC236}">
                    <a16:creationId xmlns:a16="http://schemas.microsoft.com/office/drawing/2014/main" id="{4564877B-ED09-434E-A2FE-01E9B9295F22}"/>
                  </a:ext>
                </a:extLst>
              </p:cNvPr>
              <p:cNvSpPr/>
              <p:nvPr/>
            </p:nvSpPr>
            <p:spPr>
              <a:xfrm>
                <a:off x="8997336" y="3264473"/>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Oval 68">
                <a:extLst>
                  <a:ext uri="{FF2B5EF4-FFF2-40B4-BE49-F238E27FC236}">
                    <a16:creationId xmlns:a16="http://schemas.microsoft.com/office/drawing/2014/main" id="{2DB172F0-2941-4CEB-A254-DBFFA9586301}"/>
                  </a:ext>
                </a:extLst>
              </p:cNvPr>
              <p:cNvSpPr/>
              <p:nvPr/>
            </p:nvSpPr>
            <p:spPr>
              <a:xfrm>
                <a:off x="9153174" y="3262175"/>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Oval 69">
                <a:extLst>
                  <a:ext uri="{FF2B5EF4-FFF2-40B4-BE49-F238E27FC236}">
                    <a16:creationId xmlns:a16="http://schemas.microsoft.com/office/drawing/2014/main" id="{D5A76F83-C6D5-4834-9B82-402A310F97DD}"/>
                  </a:ext>
                </a:extLst>
              </p:cNvPr>
              <p:cNvSpPr/>
              <p:nvPr/>
            </p:nvSpPr>
            <p:spPr>
              <a:xfrm>
                <a:off x="9305574" y="3263321"/>
                <a:ext cx="59167" cy="4571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1" name="Straight Connector 70">
                <a:extLst>
                  <a:ext uri="{FF2B5EF4-FFF2-40B4-BE49-F238E27FC236}">
                    <a16:creationId xmlns:a16="http://schemas.microsoft.com/office/drawing/2014/main" id="{426245D0-1A15-42E3-9D96-2B1696BDFAC2}"/>
                  </a:ext>
                </a:extLst>
              </p:cNvPr>
              <p:cNvCxnSpPr/>
              <p:nvPr/>
            </p:nvCxnSpPr>
            <p:spPr>
              <a:xfrm>
                <a:off x="9463696" y="3226658"/>
                <a:ext cx="0" cy="1218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BA80738-4F6D-4BDC-A4AD-5B9B471E72B1}"/>
                  </a:ext>
                </a:extLst>
              </p:cNvPr>
              <p:cNvCxnSpPr/>
              <p:nvPr/>
            </p:nvCxnSpPr>
            <p:spPr>
              <a:xfrm>
                <a:off x="9554217" y="3231237"/>
                <a:ext cx="0" cy="121815"/>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6A5BA99A-5067-4F75-8A1C-C57DA4F898B3}"/>
                </a:ext>
              </a:extLst>
            </p:cNvPr>
            <p:cNvGrpSpPr/>
            <p:nvPr/>
          </p:nvGrpSpPr>
          <p:grpSpPr>
            <a:xfrm>
              <a:off x="10357244" y="4452435"/>
              <a:ext cx="1267548" cy="155708"/>
              <a:chOff x="8532108" y="3226658"/>
              <a:chExt cx="1022109" cy="126394"/>
            </a:xfrm>
          </p:grpSpPr>
          <p:sp>
            <p:nvSpPr>
              <p:cNvPr id="74" name="Oval 73">
                <a:extLst>
                  <a:ext uri="{FF2B5EF4-FFF2-40B4-BE49-F238E27FC236}">
                    <a16:creationId xmlns:a16="http://schemas.microsoft.com/office/drawing/2014/main" id="{4A532339-61C7-4620-A3E9-684C923E067C}"/>
                  </a:ext>
                </a:extLst>
              </p:cNvPr>
              <p:cNvSpPr/>
              <p:nvPr/>
            </p:nvSpPr>
            <p:spPr>
              <a:xfrm>
                <a:off x="8532108" y="3263333"/>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5" name="Oval 74">
                <a:extLst>
                  <a:ext uri="{FF2B5EF4-FFF2-40B4-BE49-F238E27FC236}">
                    <a16:creationId xmlns:a16="http://schemas.microsoft.com/office/drawing/2014/main" id="{9456AB03-5244-4C00-8D37-DECE069A5600}"/>
                  </a:ext>
                </a:extLst>
              </p:cNvPr>
              <p:cNvSpPr/>
              <p:nvPr/>
            </p:nvSpPr>
            <p:spPr>
              <a:xfrm>
                <a:off x="8687946" y="3261035"/>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6" name="Oval 75">
                <a:extLst>
                  <a:ext uri="{FF2B5EF4-FFF2-40B4-BE49-F238E27FC236}">
                    <a16:creationId xmlns:a16="http://schemas.microsoft.com/office/drawing/2014/main" id="{4110D09A-83D3-4F87-9115-219A3A699F9A}"/>
                  </a:ext>
                </a:extLst>
              </p:cNvPr>
              <p:cNvSpPr/>
              <p:nvPr/>
            </p:nvSpPr>
            <p:spPr>
              <a:xfrm>
                <a:off x="8840346" y="3262181"/>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7" name="Oval 76">
                <a:extLst>
                  <a:ext uri="{FF2B5EF4-FFF2-40B4-BE49-F238E27FC236}">
                    <a16:creationId xmlns:a16="http://schemas.microsoft.com/office/drawing/2014/main" id="{88A39C79-0CD6-417B-9C23-2A018C13DEE2}"/>
                  </a:ext>
                </a:extLst>
              </p:cNvPr>
              <p:cNvSpPr/>
              <p:nvPr/>
            </p:nvSpPr>
            <p:spPr>
              <a:xfrm>
                <a:off x="8997336" y="3264473"/>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8" name="Oval 77">
                <a:extLst>
                  <a:ext uri="{FF2B5EF4-FFF2-40B4-BE49-F238E27FC236}">
                    <a16:creationId xmlns:a16="http://schemas.microsoft.com/office/drawing/2014/main" id="{4523DBFB-F139-4F38-BC79-041FA36AEA2D}"/>
                  </a:ext>
                </a:extLst>
              </p:cNvPr>
              <p:cNvSpPr/>
              <p:nvPr/>
            </p:nvSpPr>
            <p:spPr>
              <a:xfrm>
                <a:off x="9153174" y="3262175"/>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9" name="Oval 78">
                <a:extLst>
                  <a:ext uri="{FF2B5EF4-FFF2-40B4-BE49-F238E27FC236}">
                    <a16:creationId xmlns:a16="http://schemas.microsoft.com/office/drawing/2014/main" id="{F9BA6994-DBF1-4EFE-831B-7F9A533B49C3}"/>
                  </a:ext>
                </a:extLst>
              </p:cNvPr>
              <p:cNvSpPr/>
              <p:nvPr/>
            </p:nvSpPr>
            <p:spPr>
              <a:xfrm>
                <a:off x="9305574" y="3263321"/>
                <a:ext cx="59167" cy="4571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0" name="Straight Connector 79">
                <a:extLst>
                  <a:ext uri="{FF2B5EF4-FFF2-40B4-BE49-F238E27FC236}">
                    <a16:creationId xmlns:a16="http://schemas.microsoft.com/office/drawing/2014/main" id="{87497AD7-FC77-4DFB-921A-B6B39A74C709}"/>
                  </a:ext>
                </a:extLst>
              </p:cNvPr>
              <p:cNvCxnSpPr/>
              <p:nvPr/>
            </p:nvCxnSpPr>
            <p:spPr>
              <a:xfrm>
                <a:off x="9463696" y="3226658"/>
                <a:ext cx="0" cy="1218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AC516F6-E49F-46A1-8EF4-4C1ED1303445}"/>
                  </a:ext>
                </a:extLst>
              </p:cNvPr>
              <p:cNvCxnSpPr/>
              <p:nvPr/>
            </p:nvCxnSpPr>
            <p:spPr>
              <a:xfrm>
                <a:off x="9554217" y="3231237"/>
                <a:ext cx="0" cy="121815"/>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1C8ADB6E-B60E-4B7B-8FA3-411108CFA966}"/>
                </a:ext>
              </a:extLst>
            </p:cNvPr>
            <p:cNvGrpSpPr/>
            <p:nvPr/>
          </p:nvGrpSpPr>
          <p:grpSpPr>
            <a:xfrm>
              <a:off x="10357244" y="4073288"/>
              <a:ext cx="1267548" cy="155708"/>
              <a:chOff x="8532108" y="3226658"/>
              <a:chExt cx="1022109" cy="126394"/>
            </a:xfrm>
          </p:grpSpPr>
          <p:sp>
            <p:nvSpPr>
              <p:cNvPr id="83" name="Oval 82">
                <a:extLst>
                  <a:ext uri="{FF2B5EF4-FFF2-40B4-BE49-F238E27FC236}">
                    <a16:creationId xmlns:a16="http://schemas.microsoft.com/office/drawing/2014/main" id="{C8C227B0-4EE1-4603-B0D1-B27AD8E689AF}"/>
                  </a:ext>
                </a:extLst>
              </p:cNvPr>
              <p:cNvSpPr/>
              <p:nvPr/>
            </p:nvSpPr>
            <p:spPr>
              <a:xfrm>
                <a:off x="8532108" y="3263333"/>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4" name="Oval 83">
                <a:extLst>
                  <a:ext uri="{FF2B5EF4-FFF2-40B4-BE49-F238E27FC236}">
                    <a16:creationId xmlns:a16="http://schemas.microsoft.com/office/drawing/2014/main" id="{88523094-CE30-43EF-B86B-605073615A5C}"/>
                  </a:ext>
                </a:extLst>
              </p:cNvPr>
              <p:cNvSpPr/>
              <p:nvPr/>
            </p:nvSpPr>
            <p:spPr>
              <a:xfrm>
                <a:off x="8687946" y="3261035"/>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5" name="Oval 84">
                <a:extLst>
                  <a:ext uri="{FF2B5EF4-FFF2-40B4-BE49-F238E27FC236}">
                    <a16:creationId xmlns:a16="http://schemas.microsoft.com/office/drawing/2014/main" id="{1025DD88-EFE3-4291-843B-672E70E1B90A}"/>
                  </a:ext>
                </a:extLst>
              </p:cNvPr>
              <p:cNvSpPr/>
              <p:nvPr/>
            </p:nvSpPr>
            <p:spPr>
              <a:xfrm>
                <a:off x="8840346" y="3262181"/>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Oval 85">
                <a:extLst>
                  <a:ext uri="{FF2B5EF4-FFF2-40B4-BE49-F238E27FC236}">
                    <a16:creationId xmlns:a16="http://schemas.microsoft.com/office/drawing/2014/main" id="{BBC7F4DE-90E8-41F7-8D2F-6126EEDA1F47}"/>
                  </a:ext>
                </a:extLst>
              </p:cNvPr>
              <p:cNvSpPr/>
              <p:nvPr/>
            </p:nvSpPr>
            <p:spPr>
              <a:xfrm>
                <a:off x="8997336" y="3264473"/>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7" name="Oval 86">
                <a:extLst>
                  <a:ext uri="{FF2B5EF4-FFF2-40B4-BE49-F238E27FC236}">
                    <a16:creationId xmlns:a16="http://schemas.microsoft.com/office/drawing/2014/main" id="{15BEEEFB-891F-43C8-9258-039F238312EA}"/>
                  </a:ext>
                </a:extLst>
              </p:cNvPr>
              <p:cNvSpPr/>
              <p:nvPr/>
            </p:nvSpPr>
            <p:spPr>
              <a:xfrm>
                <a:off x="9153174" y="3262175"/>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8" name="Oval 87">
                <a:extLst>
                  <a:ext uri="{FF2B5EF4-FFF2-40B4-BE49-F238E27FC236}">
                    <a16:creationId xmlns:a16="http://schemas.microsoft.com/office/drawing/2014/main" id="{13BC3D1D-1042-4880-8DF6-5A0CA1A262CC}"/>
                  </a:ext>
                </a:extLst>
              </p:cNvPr>
              <p:cNvSpPr/>
              <p:nvPr/>
            </p:nvSpPr>
            <p:spPr>
              <a:xfrm>
                <a:off x="9305574" y="3263321"/>
                <a:ext cx="59167" cy="4571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9" name="Straight Connector 88">
                <a:extLst>
                  <a:ext uri="{FF2B5EF4-FFF2-40B4-BE49-F238E27FC236}">
                    <a16:creationId xmlns:a16="http://schemas.microsoft.com/office/drawing/2014/main" id="{97C6BC32-87C4-42E3-AF08-A6D93D221C91}"/>
                  </a:ext>
                </a:extLst>
              </p:cNvPr>
              <p:cNvCxnSpPr/>
              <p:nvPr/>
            </p:nvCxnSpPr>
            <p:spPr>
              <a:xfrm>
                <a:off x="9463696" y="3226658"/>
                <a:ext cx="0" cy="1218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BFCE6CA-ECBD-44F1-929B-A94D78622F9F}"/>
                  </a:ext>
                </a:extLst>
              </p:cNvPr>
              <p:cNvCxnSpPr/>
              <p:nvPr/>
            </p:nvCxnSpPr>
            <p:spPr>
              <a:xfrm>
                <a:off x="9554217" y="3231237"/>
                <a:ext cx="0" cy="121815"/>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102CB52F-FE9D-47FD-9B13-6F1A2610949B}"/>
                </a:ext>
              </a:extLst>
            </p:cNvPr>
            <p:cNvGrpSpPr/>
            <p:nvPr/>
          </p:nvGrpSpPr>
          <p:grpSpPr>
            <a:xfrm>
              <a:off x="10357244" y="4825566"/>
              <a:ext cx="1267548" cy="155708"/>
              <a:chOff x="8532108" y="3226658"/>
              <a:chExt cx="1022109" cy="126394"/>
            </a:xfrm>
          </p:grpSpPr>
          <p:sp>
            <p:nvSpPr>
              <p:cNvPr id="92" name="Oval 91">
                <a:extLst>
                  <a:ext uri="{FF2B5EF4-FFF2-40B4-BE49-F238E27FC236}">
                    <a16:creationId xmlns:a16="http://schemas.microsoft.com/office/drawing/2014/main" id="{45CF0CD6-D1BE-49A4-8184-D40CDC3A1784}"/>
                  </a:ext>
                </a:extLst>
              </p:cNvPr>
              <p:cNvSpPr/>
              <p:nvPr/>
            </p:nvSpPr>
            <p:spPr>
              <a:xfrm>
                <a:off x="8532108" y="3263333"/>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3" name="Oval 92">
                <a:extLst>
                  <a:ext uri="{FF2B5EF4-FFF2-40B4-BE49-F238E27FC236}">
                    <a16:creationId xmlns:a16="http://schemas.microsoft.com/office/drawing/2014/main" id="{53644951-F76A-4AF3-9C57-C248851EEB42}"/>
                  </a:ext>
                </a:extLst>
              </p:cNvPr>
              <p:cNvSpPr/>
              <p:nvPr/>
            </p:nvSpPr>
            <p:spPr>
              <a:xfrm>
                <a:off x="8687946" y="3261035"/>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4" name="Oval 93">
                <a:extLst>
                  <a:ext uri="{FF2B5EF4-FFF2-40B4-BE49-F238E27FC236}">
                    <a16:creationId xmlns:a16="http://schemas.microsoft.com/office/drawing/2014/main" id="{C51E7C16-03C1-4AF0-BD31-92856DA66CE5}"/>
                  </a:ext>
                </a:extLst>
              </p:cNvPr>
              <p:cNvSpPr/>
              <p:nvPr/>
            </p:nvSpPr>
            <p:spPr>
              <a:xfrm>
                <a:off x="8840346" y="3262181"/>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5" name="Oval 94">
                <a:extLst>
                  <a:ext uri="{FF2B5EF4-FFF2-40B4-BE49-F238E27FC236}">
                    <a16:creationId xmlns:a16="http://schemas.microsoft.com/office/drawing/2014/main" id="{379E4DC3-D859-43BE-8D13-9CFA80B68FDF}"/>
                  </a:ext>
                </a:extLst>
              </p:cNvPr>
              <p:cNvSpPr/>
              <p:nvPr/>
            </p:nvSpPr>
            <p:spPr>
              <a:xfrm>
                <a:off x="8997336" y="3264473"/>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6" name="Oval 95">
                <a:extLst>
                  <a:ext uri="{FF2B5EF4-FFF2-40B4-BE49-F238E27FC236}">
                    <a16:creationId xmlns:a16="http://schemas.microsoft.com/office/drawing/2014/main" id="{84AE72DC-C656-43A3-AAE6-9C21A78B8EDB}"/>
                  </a:ext>
                </a:extLst>
              </p:cNvPr>
              <p:cNvSpPr/>
              <p:nvPr/>
            </p:nvSpPr>
            <p:spPr>
              <a:xfrm>
                <a:off x="9153174" y="3262175"/>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7" name="Oval 96">
                <a:extLst>
                  <a:ext uri="{FF2B5EF4-FFF2-40B4-BE49-F238E27FC236}">
                    <a16:creationId xmlns:a16="http://schemas.microsoft.com/office/drawing/2014/main" id="{BF3FA069-1234-4E19-8000-F2C094154054}"/>
                  </a:ext>
                </a:extLst>
              </p:cNvPr>
              <p:cNvSpPr/>
              <p:nvPr/>
            </p:nvSpPr>
            <p:spPr>
              <a:xfrm>
                <a:off x="9305574" y="3263321"/>
                <a:ext cx="59167" cy="4571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98" name="Straight Connector 97">
                <a:extLst>
                  <a:ext uri="{FF2B5EF4-FFF2-40B4-BE49-F238E27FC236}">
                    <a16:creationId xmlns:a16="http://schemas.microsoft.com/office/drawing/2014/main" id="{FAB858E0-4078-4774-9D63-41A361010F93}"/>
                  </a:ext>
                </a:extLst>
              </p:cNvPr>
              <p:cNvCxnSpPr/>
              <p:nvPr/>
            </p:nvCxnSpPr>
            <p:spPr>
              <a:xfrm>
                <a:off x="9463696" y="3226658"/>
                <a:ext cx="0" cy="1218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81EEEA6-BCFF-41B9-88AA-1B2C34C93F59}"/>
                  </a:ext>
                </a:extLst>
              </p:cNvPr>
              <p:cNvCxnSpPr/>
              <p:nvPr/>
            </p:nvCxnSpPr>
            <p:spPr>
              <a:xfrm>
                <a:off x="9554217" y="3231237"/>
                <a:ext cx="0" cy="121815"/>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43C6217B-7E01-4F43-AA90-5BB84A2187B7}"/>
                </a:ext>
              </a:extLst>
            </p:cNvPr>
            <p:cNvGrpSpPr/>
            <p:nvPr/>
          </p:nvGrpSpPr>
          <p:grpSpPr>
            <a:xfrm>
              <a:off x="10360576" y="5184857"/>
              <a:ext cx="1267548" cy="155708"/>
              <a:chOff x="8532108" y="3226658"/>
              <a:chExt cx="1022109" cy="126394"/>
            </a:xfrm>
          </p:grpSpPr>
          <p:sp>
            <p:nvSpPr>
              <p:cNvPr id="101" name="Oval 100">
                <a:extLst>
                  <a:ext uri="{FF2B5EF4-FFF2-40B4-BE49-F238E27FC236}">
                    <a16:creationId xmlns:a16="http://schemas.microsoft.com/office/drawing/2014/main" id="{8A16F115-529B-467D-94DB-E78541A65EA7}"/>
                  </a:ext>
                </a:extLst>
              </p:cNvPr>
              <p:cNvSpPr/>
              <p:nvPr/>
            </p:nvSpPr>
            <p:spPr>
              <a:xfrm>
                <a:off x="8532108" y="3263333"/>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2" name="Oval 101">
                <a:extLst>
                  <a:ext uri="{FF2B5EF4-FFF2-40B4-BE49-F238E27FC236}">
                    <a16:creationId xmlns:a16="http://schemas.microsoft.com/office/drawing/2014/main" id="{899D6270-97D5-4922-B513-A15035A0593E}"/>
                  </a:ext>
                </a:extLst>
              </p:cNvPr>
              <p:cNvSpPr/>
              <p:nvPr/>
            </p:nvSpPr>
            <p:spPr>
              <a:xfrm>
                <a:off x="8687946" y="3261035"/>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3" name="Oval 102">
                <a:extLst>
                  <a:ext uri="{FF2B5EF4-FFF2-40B4-BE49-F238E27FC236}">
                    <a16:creationId xmlns:a16="http://schemas.microsoft.com/office/drawing/2014/main" id="{AB019FC5-9699-4516-AB8B-9C00001B2578}"/>
                  </a:ext>
                </a:extLst>
              </p:cNvPr>
              <p:cNvSpPr/>
              <p:nvPr/>
            </p:nvSpPr>
            <p:spPr>
              <a:xfrm>
                <a:off x="8840346" y="3262181"/>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4" name="Oval 103">
                <a:extLst>
                  <a:ext uri="{FF2B5EF4-FFF2-40B4-BE49-F238E27FC236}">
                    <a16:creationId xmlns:a16="http://schemas.microsoft.com/office/drawing/2014/main" id="{7CA1B0C9-6473-44CF-9711-76E67A87029A}"/>
                  </a:ext>
                </a:extLst>
              </p:cNvPr>
              <p:cNvSpPr/>
              <p:nvPr/>
            </p:nvSpPr>
            <p:spPr>
              <a:xfrm>
                <a:off x="8997336" y="3264473"/>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Oval 104">
                <a:extLst>
                  <a:ext uri="{FF2B5EF4-FFF2-40B4-BE49-F238E27FC236}">
                    <a16:creationId xmlns:a16="http://schemas.microsoft.com/office/drawing/2014/main" id="{601B2F2B-1680-48FF-A66F-58827864E0EA}"/>
                  </a:ext>
                </a:extLst>
              </p:cNvPr>
              <p:cNvSpPr/>
              <p:nvPr/>
            </p:nvSpPr>
            <p:spPr>
              <a:xfrm>
                <a:off x="9153174" y="3262175"/>
                <a:ext cx="59167"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6" name="Oval 105">
                <a:extLst>
                  <a:ext uri="{FF2B5EF4-FFF2-40B4-BE49-F238E27FC236}">
                    <a16:creationId xmlns:a16="http://schemas.microsoft.com/office/drawing/2014/main" id="{F8768E6C-7316-4DC7-9E17-459321134F2B}"/>
                  </a:ext>
                </a:extLst>
              </p:cNvPr>
              <p:cNvSpPr/>
              <p:nvPr/>
            </p:nvSpPr>
            <p:spPr>
              <a:xfrm>
                <a:off x="9305574" y="3263321"/>
                <a:ext cx="59167" cy="4571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07" name="Straight Connector 106">
                <a:extLst>
                  <a:ext uri="{FF2B5EF4-FFF2-40B4-BE49-F238E27FC236}">
                    <a16:creationId xmlns:a16="http://schemas.microsoft.com/office/drawing/2014/main" id="{2C843E9C-3E48-4439-A416-9B767EF7348D}"/>
                  </a:ext>
                </a:extLst>
              </p:cNvPr>
              <p:cNvCxnSpPr/>
              <p:nvPr/>
            </p:nvCxnSpPr>
            <p:spPr>
              <a:xfrm>
                <a:off x="9463696" y="3226658"/>
                <a:ext cx="0" cy="1218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27DC78E-5B7C-4CB5-B663-C86AF8843C99}"/>
                  </a:ext>
                </a:extLst>
              </p:cNvPr>
              <p:cNvCxnSpPr/>
              <p:nvPr/>
            </p:nvCxnSpPr>
            <p:spPr>
              <a:xfrm>
                <a:off x="9554217" y="3231237"/>
                <a:ext cx="0" cy="121815"/>
              </a:xfrm>
              <a:prstGeom prst="line">
                <a:avLst/>
              </a:prstGeom>
              <a:ln w="38100"/>
            </p:spPr>
            <p:style>
              <a:lnRef idx="1">
                <a:schemeClr val="accent1"/>
              </a:lnRef>
              <a:fillRef idx="0">
                <a:schemeClr val="accent1"/>
              </a:fillRef>
              <a:effectRef idx="0">
                <a:schemeClr val="accent1"/>
              </a:effectRef>
              <a:fontRef idx="minor">
                <a:schemeClr val="tx1"/>
              </a:fontRef>
            </p:style>
          </p:cxnSp>
        </p:grpSp>
      </p:grpSp>
      <p:sp>
        <p:nvSpPr>
          <p:cNvPr id="110" name="TextBox 109">
            <a:extLst>
              <a:ext uri="{FF2B5EF4-FFF2-40B4-BE49-F238E27FC236}">
                <a16:creationId xmlns:a16="http://schemas.microsoft.com/office/drawing/2014/main" id="{D066288E-0ECB-4162-AEBC-DAB18BBB48FE}"/>
              </a:ext>
            </a:extLst>
          </p:cNvPr>
          <p:cNvSpPr txBox="1"/>
          <p:nvPr/>
        </p:nvSpPr>
        <p:spPr>
          <a:xfrm>
            <a:off x="4514759" y="1317865"/>
            <a:ext cx="2331168" cy="253916"/>
          </a:xfrm>
          <a:prstGeom prst="rect">
            <a:avLst/>
          </a:prstGeom>
          <a:noFill/>
        </p:spPr>
        <p:txBody>
          <a:bodyPr wrap="square" rtlCol="0">
            <a:spAutoFit/>
          </a:bodyPr>
          <a:lstStyle/>
          <a:p>
            <a:r>
              <a:rPr lang="en-US" sz="1050" dirty="0" err="1"/>
              <a:t>Arapuca</a:t>
            </a:r>
            <a:r>
              <a:rPr lang="en-US" sz="1050" dirty="0"/>
              <a:t> 2 </a:t>
            </a:r>
            <a:r>
              <a:rPr lang="en-US" sz="1050" dirty="0" err="1"/>
              <a:t>SiPM</a:t>
            </a:r>
            <a:r>
              <a:rPr lang="en-US" sz="1050" dirty="0"/>
              <a:t> (48 v, 30 ma) 976 nm</a:t>
            </a:r>
          </a:p>
        </p:txBody>
      </p:sp>
      <p:sp>
        <p:nvSpPr>
          <p:cNvPr id="111" name="TextBox 110">
            <a:extLst>
              <a:ext uri="{FF2B5EF4-FFF2-40B4-BE49-F238E27FC236}">
                <a16:creationId xmlns:a16="http://schemas.microsoft.com/office/drawing/2014/main" id="{F27C2B7B-2F5F-4554-9484-E79025EF8633}"/>
              </a:ext>
            </a:extLst>
          </p:cNvPr>
          <p:cNvSpPr txBox="1"/>
          <p:nvPr/>
        </p:nvSpPr>
        <p:spPr>
          <a:xfrm>
            <a:off x="4514759" y="1084171"/>
            <a:ext cx="2306196" cy="253916"/>
          </a:xfrm>
          <a:prstGeom prst="rect">
            <a:avLst/>
          </a:prstGeom>
          <a:noFill/>
        </p:spPr>
        <p:txBody>
          <a:bodyPr wrap="square" rtlCol="0">
            <a:spAutoFit/>
          </a:bodyPr>
          <a:lstStyle/>
          <a:p>
            <a:r>
              <a:rPr lang="en-US" sz="1050" dirty="0" err="1"/>
              <a:t>Arapuca</a:t>
            </a:r>
            <a:r>
              <a:rPr lang="en-US" sz="1050" dirty="0"/>
              <a:t> 1 </a:t>
            </a:r>
            <a:r>
              <a:rPr lang="en-US" sz="1050" dirty="0" err="1"/>
              <a:t>SiPM</a:t>
            </a:r>
            <a:r>
              <a:rPr lang="en-US" sz="1050" dirty="0"/>
              <a:t> (48 v, 30 ma) 976 nm</a:t>
            </a:r>
          </a:p>
        </p:txBody>
      </p:sp>
      <p:sp>
        <p:nvSpPr>
          <p:cNvPr id="112" name="TextBox 111">
            <a:extLst>
              <a:ext uri="{FF2B5EF4-FFF2-40B4-BE49-F238E27FC236}">
                <a16:creationId xmlns:a16="http://schemas.microsoft.com/office/drawing/2014/main" id="{7B415E4D-7FC3-4F92-9D93-819715587C8D}"/>
              </a:ext>
            </a:extLst>
          </p:cNvPr>
          <p:cNvSpPr txBox="1"/>
          <p:nvPr/>
        </p:nvSpPr>
        <p:spPr>
          <a:xfrm>
            <a:off x="4514759" y="1551559"/>
            <a:ext cx="2215349" cy="253916"/>
          </a:xfrm>
          <a:prstGeom prst="rect">
            <a:avLst/>
          </a:prstGeom>
          <a:noFill/>
        </p:spPr>
        <p:txBody>
          <a:bodyPr wrap="square" rtlCol="0">
            <a:spAutoFit/>
          </a:bodyPr>
          <a:lstStyle/>
          <a:p>
            <a:r>
              <a:rPr lang="en-US" sz="1050" dirty="0"/>
              <a:t>Analog 1 (3.3,5.5 v, 200 ma) 806 nm</a:t>
            </a:r>
          </a:p>
        </p:txBody>
      </p:sp>
      <p:sp>
        <p:nvSpPr>
          <p:cNvPr id="113" name="TextBox 112">
            <a:extLst>
              <a:ext uri="{FF2B5EF4-FFF2-40B4-BE49-F238E27FC236}">
                <a16:creationId xmlns:a16="http://schemas.microsoft.com/office/drawing/2014/main" id="{EAFB1DFB-67CA-495F-9AB4-993A1D05E864}"/>
              </a:ext>
            </a:extLst>
          </p:cNvPr>
          <p:cNvSpPr txBox="1"/>
          <p:nvPr/>
        </p:nvSpPr>
        <p:spPr>
          <a:xfrm>
            <a:off x="4514759" y="1785253"/>
            <a:ext cx="2228070" cy="253916"/>
          </a:xfrm>
          <a:prstGeom prst="rect">
            <a:avLst/>
          </a:prstGeom>
          <a:noFill/>
        </p:spPr>
        <p:txBody>
          <a:bodyPr wrap="square" rtlCol="0">
            <a:spAutoFit/>
          </a:bodyPr>
          <a:lstStyle/>
          <a:p>
            <a:r>
              <a:rPr lang="en-US" sz="1050" dirty="0"/>
              <a:t>Analog 2  (3.3,5 v, 200 ma) 806 nm</a:t>
            </a:r>
          </a:p>
        </p:txBody>
      </p:sp>
      <p:sp>
        <p:nvSpPr>
          <p:cNvPr id="114" name="TextBox 113">
            <a:extLst>
              <a:ext uri="{FF2B5EF4-FFF2-40B4-BE49-F238E27FC236}">
                <a16:creationId xmlns:a16="http://schemas.microsoft.com/office/drawing/2014/main" id="{79DCD70C-03F2-47CE-8279-0913A64A5710}"/>
              </a:ext>
            </a:extLst>
          </p:cNvPr>
          <p:cNvSpPr txBox="1"/>
          <p:nvPr/>
        </p:nvSpPr>
        <p:spPr>
          <a:xfrm>
            <a:off x="4514759" y="2018947"/>
            <a:ext cx="2178129" cy="253916"/>
          </a:xfrm>
          <a:prstGeom prst="rect">
            <a:avLst/>
          </a:prstGeom>
          <a:noFill/>
        </p:spPr>
        <p:txBody>
          <a:bodyPr wrap="square" rtlCol="0">
            <a:spAutoFit/>
          </a:bodyPr>
          <a:lstStyle/>
          <a:p>
            <a:r>
              <a:rPr lang="en-US" sz="1050" dirty="0"/>
              <a:t>Digital 1 (1,3.3,5 v, 500 ma) 806 nm</a:t>
            </a:r>
          </a:p>
        </p:txBody>
      </p:sp>
      <p:sp>
        <p:nvSpPr>
          <p:cNvPr id="115" name="TextBox 114">
            <a:extLst>
              <a:ext uri="{FF2B5EF4-FFF2-40B4-BE49-F238E27FC236}">
                <a16:creationId xmlns:a16="http://schemas.microsoft.com/office/drawing/2014/main" id="{5DA4BFD1-AD93-4596-83F7-6FCBCB7B6C04}"/>
              </a:ext>
            </a:extLst>
          </p:cNvPr>
          <p:cNvSpPr txBox="1"/>
          <p:nvPr/>
        </p:nvSpPr>
        <p:spPr>
          <a:xfrm>
            <a:off x="4514759" y="2252641"/>
            <a:ext cx="2178129" cy="253916"/>
          </a:xfrm>
          <a:prstGeom prst="rect">
            <a:avLst/>
          </a:prstGeom>
          <a:noFill/>
        </p:spPr>
        <p:txBody>
          <a:bodyPr wrap="square" rtlCol="0">
            <a:spAutoFit/>
          </a:bodyPr>
          <a:lstStyle/>
          <a:p>
            <a:r>
              <a:rPr lang="en-US" sz="1050" dirty="0"/>
              <a:t>Digital 2 (1,3.3,5 v, 500 ma) 806 nm</a:t>
            </a:r>
          </a:p>
        </p:txBody>
      </p:sp>
      <p:sp>
        <p:nvSpPr>
          <p:cNvPr id="116" name="TextBox 115">
            <a:extLst>
              <a:ext uri="{FF2B5EF4-FFF2-40B4-BE49-F238E27FC236}">
                <a16:creationId xmlns:a16="http://schemas.microsoft.com/office/drawing/2014/main" id="{2556D195-DB8A-4C22-BC03-5BC6C4AB03CC}"/>
              </a:ext>
            </a:extLst>
          </p:cNvPr>
          <p:cNvSpPr txBox="1"/>
          <p:nvPr/>
        </p:nvSpPr>
        <p:spPr>
          <a:xfrm>
            <a:off x="4514759" y="2486335"/>
            <a:ext cx="2228070" cy="253916"/>
          </a:xfrm>
          <a:prstGeom prst="rect">
            <a:avLst/>
          </a:prstGeom>
          <a:noFill/>
        </p:spPr>
        <p:txBody>
          <a:bodyPr wrap="square" rtlCol="0">
            <a:spAutoFit/>
          </a:bodyPr>
          <a:lstStyle/>
          <a:p>
            <a:r>
              <a:rPr lang="en-US" sz="1050" dirty="0" err="1"/>
              <a:t>Cryo</a:t>
            </a:r>
            <a:r>
              <a:rPr lang="en-US" sz="1050" dirty="0"/>
              <a:t> Sub (1,3.3,5 v, 500 ma) 806 nm</a:t>
            </a:r>
          </a:p>
        </p:txBody>
      </p:sp>
      <p:sp>
        <p:nvSpPr>
          <p:cNvPr id="117" name="TextBox 116">
            <a:extLst>
              <a:ext uri="{FF2B5EF4-FFF2-40B4-BE49-F238E27FC236}">
                <a16:creationId xmlns:a16="http://schemas.microsoft.com/office/drawing/2014/main" id="{6698D57F-C9A2-41A6-A8CD-C1DBD7CB10D4}"/>
              </a:ext>
            </a:extLst>
          </p:cNvPr>
          <p:cNvSpPr txBox="1"/>
          <p:nvPr/>
        </p:nvSpPr>
        <p:spPr>
          <a:xfrm>
            <a:off x="4514758" y="2720030"/>
            <a:ext cx="2236931" cy="253916"/>
          </a:xfrm>
          <a:prstGeom prst="rect">
            <a:avLst/>
          </a:prstGeom>
          <a:noFill/>
        </p:spPr>
        <p:txBody>
          <a:bodyPr wrap="square" rtlCol="0">
            <a:spAutoFit/>
          </a:bodyPr>
          <a:lstStyle/>
          <a:p>
            <a:r>
              <a:rPr lang="en-US" sz="1050" dirty="0" err="1"/>
              <a:t>Cryo</a:t>
            </a:r>
            <a:r>
              <a:rPr lang="en-US" sz="1050" dirty="0"/>
              <a:t> Sub (1,3.3,5 v, 500 ma) 806 nm</a:t>
            </a:r>
          </a:p>
        </p:txBody>
      </p:sp>
      <p:sp>
        <p:nvSpPr>
          <p:cNvPr id="119" name="TextBox 118">
            <a:extLst>
              <a:ext uri="{FF2B5EF4-FFF2-40B4-BE49-F238E27FC236}">
                <a16:creationId xmlns:a16="http://schemas.microsoft.com/office/drawing/2014/main" id="{59867CA3-3FF3-4332-A883-0E882F825485}"/>
              </a:ext>
            </a:extLst>
          </p:cNvPr>
          <p:cNvSpPr txBox="1"/>
          <p:nvPr/>
        </p:nvSpPr>
        <p:spPr>
          <a:xfrm>
            <a:off x="6937453" y="173638"/>
            <a:ext cx="2189254" cy="369332"/>
          </a:xfrm>
          <a:prstGeom prst="rect">
            <a:avLst/>
          </a:prstGeom>
          <a:noFill/>
        </p:spPr>
        <p:txBody>
          <a:bodyPr wrap="none" rtlCol="0">
            <a:spAutoFit/>
          </a:bodyPr>
          <a:lstStyle/>
          <a:p>
            <a:r>
              <a:rPr lang="en-US" sz="1800" dirty="0"/>
              <a:t>28 single mode fibers</a:t>
            </a:r>
          </a:p>
        </p:txBody>
      </p:sp>
      <p:pic>
        <p:nvPicPr>
          <p:cNvPr id="120" name="Picture 119">
            <a:extLst>
              <a:ext uri="{FF2B5EF4-FFF2-40B4-BE49-F238E27FC236}">
                <a16:creationId xmlns:a16="http://schemas.microsoft.com/office/drawing/2014/main" id="{3EDFAC5F-333F-41B8-9318-F7D15CCF4A4F}"/>
              </a:ext>
            </a:extLst>
          </p:cNvPr>
          <p:cNvPicPr>
            <a:picLocks noChangeAspect="1"/>
          </p:cNvPicPr>
          <p:nvPr/>
        </p:nvPicPr>
        <p:blipFill>
          <a:blip r:embed="rId2"/>
          <a:stretch>
            <a:fillRect/>
          </a:stretch>
        </p:blipFill>
        <p:spPr>
          <a:xfrm>
            <a:off x="4936712" y="3104940"/>
            <a:ext cx="1282015" cy="1010418"/>
          </a:xfrm>
          <a:prstGeom prst="rect">
            <a:avLst/>
          </a:prstGeom>
        </p:spPr>
      </p:pic>
      <p:sp>
        <p:nvSpPr>
          <p:cNvPr id="3" name="Rectangle: Rounded Corners 2">
            <a:extLst>
              <a:ext uri="{FF2B5EF4-FFF2-40B4-BE49-F238E27FC236}">
                <a16:creationId xmlns:a16="http://schemas.microsoft.com/office/drawing/2014/main" id="{7249AF33-7F06-4F34-BF1C-884488DED9C0}"/>
              </a:ext>
            </a:extLst>
          </p:cNvPr>
          <p:cNvSpPr/>
          <p:nvPr/>
        </p:nvSpPr>
        <p:spPr>
          <a:xfrm>
            <a:off x="6871901" y="1068080"/>
            <a:ext cx="2147619" cy="1850637"/>
          </a:xfrm>
          <a:prstGeom prst="roundRect">
            <a:avLst/>
          </a:prstGeom>
          <a:solidFill>
            <a:schemeClr val="accent2">
              <a:alpha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645BE7A4-44DC-42B3-8D63-D7A546D48632}"/>
              </a:ext>
            </a:extLst>
          </p:cNvPr>
          <p:cNvPicPr>
            <a:picLocks noChangeAspect="1"/>
          </p:cNvPicPr>
          <p:nvPr/>
        </p:nvPicPr>
        <p:blipFill>
          <a:blip r:embed="rId3"/>
          <a:stretch>
            <a:fillRect/>
          </a:stretch>
        </p:blipFill>
        <p:spPr>
          <a:xfrm>
            <a:off x="4864558" y="4052499"/>
            <a:ext cx="4110068" cy="2238391"/>
          </a:xfrm>
          <a:prstGeom prst="rect">
            <a:avLst/>
          </a:prstGeom>
        </p:spPr>
      </p:pic>
      <p:sp>
        <p:nvSpPr>
          <p:cNvPr id="20" name="Date Placeholder 19">
            <a:extLst>
              <a:ext uri="{FF2B5EF4-FFF2-40B4-BE49-F238E27FC236}">
                <a16:creationId xmlns:a16="http://schemas.microsoft.com/office/drawing/2014/main" id="{C20CAE9E-ECE2-44B8-BA8B-1287FCB32799}"/>
              </a:ext>
            </a:extLst>
          </p:cNvPr>
          <p:cNvSpPr>
            <a:spLocks noGrp="1"/>
          </p:cNvSpPr>
          <p:nvPr>
            <p:ph type="dt" sz="half" idx="10"/>
          </p:nvPr>
        </p:nvSpPr>
        <p:spPr/>
        <p:txBody>
          <a:bodyPr/>
          <a:lstStyle/>
          <a:p>
            <a:r>
              <a:rPr lang="en-US"/>
              <a:t>7/26/2021</a:t>
            </a:r>
          </a:p>
        </p:txBody>
      </p:sp>
      <p:sp>
        <p:nvSpPr>
          <p:cNvPr id="30" name="Footer Placeholder 29">
            <a:extLst>
              <a:ext uri="{FF2B5EF4-FFF2-40B4-BE49-F238E27FC236}">
                <a16:creationId xmlns:a16="http://schemas.microsoft.com/office/drawing/2014/main" id="{2F8A4CB5-44B2-4C43-A612-4BBADC152F14}"/>
              </a:ext>
            </a:extLst>
          </p:cNvPr>
          <p:cNvSpPr>
            <a:spLocks noGrp="1"/>
          </p:cNvSpPr>
          <p:nvPr>
            <p:ph type="ftr" sz="quarter" idx="11"/>
          </p:nvPr>
        </p:nvSpPr>
        <p:spPr/>
        <p:txBody>
          <a:bodyPr/>
          <a:lstStyle/>
          <a:p>
            <a:r>
              <a:rPr lang="en-US"/>
              <a:t>W. Pellico | DUNE PD Workshop</a:t>
            </a:r>
          </a:p>
        </p:txBody>
      </p:sp>
      <p:sp>
        <p:nvSpPr>
          <p:cNvPr id="31" name="Slide Number Placeholder 30">
            <a:extLst>
              <a:ext uri="{FF2B5EF4-FFF2-40B4-BE49-F238E27FC236}">
                <a16:creationId xmlns:a16="http://schemas.microsoft.com/office/drawing/2014/main" id="{CA7C3E94-F0A2-40F6-9F6F-2CF44A0614E1}"/>
              </a:ext>
            </a:extLst>
          </p:cNvPr>
          <p:cNvSpPr>
            <a:spLocks noGrp="1"/>
          </p:cNvSpPr>
          <p:nvPr>
            <p:ph type="sldNum" sz="quarter" idx="12"/>
          </p:nvPr>
        </p:nvSpPr>
        <p:spPr/>
        <p:txBody>
          <a:bodyPr/>
          <a:lstStyle/>
          <a:p>
            <a:fld id="{61850DCF-958A-4674-B1B4-8AD5D8F1B528}" type="slidenum">
              <a:rPr lang="en-US" smtClean="0"/>
              <a:t>14</a:t>
            </a:fld>
            <a:endParaRPr lang="en-US"/>
          </a:p>
        </p:txBody>
      </p:sp>
    </p:spTree>
    <p:extLst>
      <p:ext uri="{BB962C8B-B14F-4D97-AF65-F5344CB8AC3E}">
        <p14:creationId xmlns:p14="http://schemas.microsoft.com/office/powerpoint/2010/main" val="3747589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1F7DDE-01F7-4CF1-92BC-0498E55618F7}"/>
              </a:ext>
            </a:extLst>
          </p:cNvPr>
          <p:cNvSpPr>
            <a:spLocks noGrp="1"/>
          </p:cNvSpPr>
          <p:nvPr>
            <p:ph idx="1"/>
          </p:nvPr>
        </p:nvSpPr>
        <p:spPr>
          <a:xfrm>
            <a:off x="89662" y="771525"/>
            <a:ext cx="9054338" cy="5059363"/>
          </a:xfrm>
        </p:spPr>
        <p:txBody>
          <a:bodyPr/>
          <a:lstStyle/>
          <a:p>
            <a:r>
              <a:rPr lang="en-US" dirty="0"/>
              <a:t>Working with several outside groups:</a:t>
            </a:r>
          </a:p>
          <a:p>
            <a:pPr lvl="1"/>
            <a:r>
              <a:rPr lang="en-US" dirty="0"/>
              <a:t>Boeing – GaAs units</a:t>
            </a:r>
          </a:p>
          <a:p>
            <a:pPr lvl="1"/>
            <a:r>
              <a:rPr lang="en-US" b="1" dirty="0"/>
              <a:t>Harvard – modulator systems (talk)</a:t>
            </a:r>
          </a:p>
          <a:p>
            <a:pPr lvl="1"/>
            <a:r>
              <a:rPr lang="en-US" b="1" dirty="0"/>
              <a:t>UIUC – PPC GaAs systems (talk)</a:t>
            </a:r>
          </a:p>
          <a:p>
            <a:pPr lvl="1"/>
            <a:r>
              <a:rPr lang="en-US" dirty="0"/>
              <a:t>JPL/NASA – fibers and connectors in </a:t>
            </a:r>
            <a:r>
              <a:rPr lang="en-US" dirty="0" err="1"/>
              <a:t>cryo</a:t>
            </a:r>
            <a:r>
              <a:rPr lang="en-US" dirty="0"/>
              <a:t> environment</a:t>
            </a:r>
          </a:p>
          <a:p>
            <a:pPr marL="457200" lvl="1" indent="0">
              <a:buNone/>
            </a:pPr>
            <a:endParaRPr lang="en-US" dirty="0"/>
          </a:p>
          <a:p>
            <a:pPr lvl="1"/>
            <a:r>
              <a:rPr lang="en-US" dirty="0"/>
              <a:t>Ideally – would like to have fewer lasers but high power/efficiency.</a:t>
            </a:r>
          </a:p>
          <a:p>
            <a:pPr lvl="2"/>
            <a:r>
              <a:rPr lang="en-US" dirty="0"/>
              <a:t>Would reduce number of cables</a:t>
            </a:r>
          </a:p>
          <a:p>
            <a:pPr lvl="2"/>
            <a:r>
              <a:rPr lang="en-US" dirty="0"/>
              <a:t>However more localized heating in argon</a:t>
            </a:r>
          </a:p>
          <a:p>
            <a:pPr lvl="2"/>
            <a:r>
              <a:rPr lang="en-US" dirty="0"/>
              <a:t>Lager diameter fiber to accommodate the higher power –</a:t>
            </a:r>
          </a:p>
          <a:p>
            <a:pPr lvl="3"/>
            <a:r>
              <a:rPr lang="en-US" dirty="0"/>
              <a:t>Need to watch light leakage – DUNE sensitive to photons!</a:t>
            </a:r>
          </a:p>
          <a:p>
            <a:pPr lvl="1"/>
            <a:r>
              <a:rPr lang="en-US" dirty="0"/>
              <a:t>Ordering sheathing to protect fiber – for initial </a:t>
            </a:r>
            <a:r>
              <a:rPr lang="en-US" dirty="0" err="1"/>
              <a:t>PoF</a:t>
            </a:r>
            <a:r>
              <a:rPr lang="en-US" dirty="0"/>
              <a:t> testing</a:t>
            </a:r>
          </a:p>
          <a:p>
            <a:pPr lvl="2"/>
            <a:r>
              <a:rPr lang="en-US" dirty="0">
                <a:solidFill>
                  <a:srgbClr val="FF0000"/>
                </a:solidFill>
              </a:rPr>
              <a:t>We will have sheathed fiber from Power unit to detector feedthrough</a:t>
            </a:r>
          </a:p>
        </p:txBody>
      </p:sp>
      <p:sp>
        <p:nvSpPr>
          <p:cNvPr id="3" name="Title 2">
            <a:extLst>
              <a:ext uri="{FF2B5EF4-FFF2-40B4-BE49-F238E27FC236}">
                <a16:creationId xmlns:a16="http://schemas.microsoft.com/office/drawing/2014/main" id="{8FD795C2-6B03-4998-85DD-BB0B7B47AA75}"/>
              </a:ext>
            </a:extLst>
          </p:cNvPr>
          <p:cNvSpPr>
            <a:spLocks noGrp="1"/>
          </p:cNvSpPr>
          <p:nvPr>
            <p:ph type="title"/>
          </p:nvPr>
        </p:nvSpPr>
        <p:spPr>
          <a:xfrm>
            <a:off x="222250" y="119778"/>
            <a:ext cx="8686800" cy="427877"/>
          </a:xfrm>
        </p:spPr>
        <p:txBody>
          <a:bodyPr/>
          <a:lstStyle/>
          <a:p>
            <a:pPr algn="ctr"/>
            <a:r>
              <a:rPr lang="en-US" dirty="0"/>
              <a:t>Future - </a:t>
            </a:r>
          </a:p>
        </p:txBody>
      </p:sp>
      <p:sp>
        <p:nvSpPr>
          <p:cNvPr id="4" name="Date Placeholder 3">
            <a:extLst>
              <a:ext uri="{FF2B5EF4-FFF2-40B4-BE49-F238E27FC236}">
                <a16:creationId xmlns:a16="http://schemas.microsoft.com/office/drawing/2014/main" id="{6260B620-FBBF-4266-89D0-CE9739A0A714}"/>
              </a:ext>
            </a:extLst>
          </p:cNvPr>
          <p:cNvSpPr>
            <a:spLocks noGrp="1"/>
          </p:cNvSpPr>
          <p:nvPr>
            <p:ph type="dt" sz="half" idx="2"/>
          </p:nvPr>
        </p:nvSpPr>
        <p:spPr/>
        <p:txBody>
          <a:bodyPr/>
          <a:lstStyle/>
          <a:p>
            <a:pPr>
              <a:defRPr/>
            </a:pPr>
            <a:r>
              <a:rPr lang="en-US"/>
              <a:t>7/26/2021</a:t>
            </a:r>
            <a:endParaRPr lang="en-US" dirty="0"/>
          </a:p>
        </p:txBody>
      </p:sp>
      <p:sp>
        <p:nvSpPr>
          <p:cNvPr id="5" name="Footer Placeholder 4">
            <a:extLst>
              <a:ext uri="{FF2B5EF4-FFF2-40B4-BE49-F238E27FC236}">
                <a16:creationId xmlns:a16="http://schemas.microsoft.com/office/drawing/2014/main" id="{DEFDFC58-ACCC-4F4A-BF30-D45A23EE0480}"/>
              </a:ext>
            </a:extLst>
          </p:cNvPr>
          <p:cNvSpPr>
            <a:spLocks noGrp="1"/>
          </p:cNvSpPr>
          <p:nvPr>
            <p:ph type="ftr" sz="quarter" idx="3"/>
          </p:nvPr>
        </p:nvSpPr>
        <p:spPr/>
        <p:txBody>
          <a:bodyPr/>
          <a:lstStyle/>
          <a:p>
            <a:pPr>
              <a:defRPr/>
            </a:pPr>
            <a:r>
              <a:rPr lang="en-US"/>
              <a:t>W. Pellico | DUNE PD Workshop</a:t>
            </a:r>
            <a:endParaRPr lang="en-US" b="1" dirty="0"/>
          </a:p>
        </p:txBody>
      </p:sp>
      <p:sp>
        <p:nvSpPr>
          <p:cNvPr id="6" name="Slide Number Placeholder 5">
            <a:extLst>
              <a:ext uri="{FF2B5EF4-FFF2-40B4-BE49-F238E27FC236}">
                <a16:creationId xmlns:a16="http://schemas.microsoft.com/office/drawing/2014/main" id="{137CB671-456A-4F36-87AC-B0E9141078E1}"/>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Tree>
    <p:extLst>
      <p:ext uri="{BB962C8B-B14F-4D97-AF65-F5344CB8AC3E}">
        <p14:creationId xmlns:p14="http://schemas.microsoft.com/office/powerpoint/2010/main" val="3066312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8D1828-69C7-4C1A-9989-1701C2CEDA1C}"/>
              </a:ext>
            </a:extLst>
          </p:cNvPr>
          <p:cNvSpPr>
            <a:spLocks noGrp="1"/>
          </p:cNvSpPr>
          <p:nvPr>
            <p:ph idx="1"/>
          </p:nvPr>
        </p:nvSpPr>
        <p:spPr/>
        <p:txBody>
          <a:bodyPr/>
          <a:lstStyle/>
          <a:p>
            <a:r>
              <a:rPr lang="en-US" dirty="0" err="1"/>
              <a:t>PoF</a:t>
            </a:r>
            <a:r>
              <a:rPr lang="en-US" dirty="0"/>
              <a:t> has been shown to be a valid solution to power electronics at </a:t>
            </a:r>
            <a:r>
              <a:rPr lang="en-US" dirty="0" err="1"/>
              <a:t>cryo</a:t>
            </a:r>
            <a:r>
              <a:rPr lang="en-US" dirty="0"/>
              <a:t> temps.</a:t>
            </a:r>
          </a:p>
          <a:p>
            <a:r>
              <a:rPr lang="en-US" dirty="0"/>
              <a:t>The </a:t>
            </a:r>
            <a:r>
              <a:rPr lang="en-US" dirty="0" err="1"/>
              <a:t>PoF</a:t>
            </a:r>
            <a:r>
              <a:rPr lang="en-US" dirty="0"/>
              <a:t> offers a low noise isolated power deliver system.</a:t>
            </a:r>
          </a:p>
          <a:p>
            <a:endParaRPr lang="en-US" dirty="0"/>
          </a:p>
          <a:p>
            <a:r>
              <a:rPr lang="en-US" dirty="0"/>
              <a:t>Optimization will take time – </a:t>
            </a:r>
          </a:p>
          <a:p>
            <a:pPr lvl="1"/>
            <a:r>
              <a:rPr lang="en-US" dirty="0"/>
              <a:t>Efficiency</a:t>
            </a:r>
          </a:p>
          <a:p>
            <a:pPr lvl="1"/>
            <a:r>
              <a:rPr lang="en-US" dirty="0"/>
              <a:t>Laser choice</a:t>
            </a:r>
          </a:p>
          <a:p>
            <a:pPr lvl="1"/>
            <a:r>
              <a:rPr lang="en-US" dirty="0"/>
              <a:t>PC cells</a:t>
            </a:r>
          </a:p>
          <a:p>
            <a:pPr lvl="1"/>
            <a:r>
              <a:rPr lang="en-US" dirty="0"/>
              <a:t>Fibers and connectors</a:t>
            </a:r>
          </a:p>
          <a:p>
            <a:pPr lvl="1"/>
            <a:endParaRPr lang="en-US" dirty="0"/>
          </a:p>
          <a:p>
            <a:r>
              <a:rPr lang="en-US" dirty="0"/>
              <a:t>Final design of cathode layout and modeling will determine final engineering parameters</a:t>
            </a:r>
          </a:p>
        </p:txBody>
      </p:sp>
      <p:sp>
        <p:nvSpPr>
          <p:cNvPr id="3" name="Title 2">
            <a:extLst>
              <a:ext uri="{FF2B5EF4-FFF2-40B4-BE49-F238E27FC236}">
                <a16:creationId xmlns:a16="http://schemas.microsoft.com/office/drawing/2014/main" id="{941E9458-AE61-414C-B49F-F63FA5D23ECF}"/>
              </a:ext>
            </a:extLst>
          </p:cNvPr>
          <p:cNvSpPr>
            <a:spLocks noGrp="1"/>
          </p:cNvSpPr>
          <p:nvPr>
            <p:ph type="title"/>
          </p:nvPr>
        </p:nvSpPr>
        <p:spPr/>
        <p:txBody>
          <a:bodyPr/>
          <a:lstStyle/>
          <a:p>
            <a:pPr algn="ctr"/>
            <a:r>
              <a:rPr lang="en-US" dirty="0"/>
              <a:t>Conclusion</a:t>
            </a:r>
          </a:p>
        </p:txBody>
      </p:sp>
      <p:sp>
        <p:nvSpPr>
          <p:cNvPr id="4" name="Date Placeholder 3">
            <a:extLst>
              <a:ext uri="{FF2B5EF4-FFF2-40B4-BE49-F238E27FC236}">
                <a16:creationId xmlns:a16="http://schemas.microsoft.com/office/drawing/2014/main" id="{097451F7-54ED-4B5F-A765-C0D69D68F1E7}"/>
              </a:ext>
            </a:extLst>
          </p:cNvPr>
          <p:cNvSpPr>
            <a:spLocks noGrp="1"/>
          </p:cNvSpPr>
          <p:nvPr>
            <p:ph type="dt" sz="half" idx="2"/>
          </p:nvPr>
        </p:nvSpPr>
        <p:spPr/>
        <p:txBody>
          <a:bodyPr/>
          <a:lstStyle/>
          <a:p>
            <a:pPr>
              <a:defRPr/>
            </a:pPr>
            <a:r>
              <a:rPr lang="en-US"/>
              <a:t>7/26/2021</a:t>
            </a:r>
            <a:endParaRPr lang="en-US" dirty="0"/>
          </a:p>
        </p:txBody>
      </p:sp>
      <p:sp>
        <p:nvSpPr>
          <p:cNvPr id="5" name="Footer Placeholder 4">
            <a:extLst>
              <a:ext uri="{FF2B5EF4-FFF2-40B4-BE49-F238E27FC236}">
                <a16:creationId xmlns:a16="http://schemas.microsoft.com/office/drawing/2014/main" id="{24C822E3-CAA3-48DC-9F97-7B02B3488D3A}"/>
              </a:ext>
            </a:extLst>
          </p:cNvPr>
          <p:cNvSpPr>
            <a:spLocks noGrp="1"/>
          </p:cNvSpPr>
          <p:nvPr>
            <p:ph type="ftr" sz="quarter" idx="3"/>
          </p:nvPr>
        </p:nvSpPr>
        <p:spPr/>
        <p:txBody>
          <a:bodyPr/>
          <a:lstStyle/>
          <a:p>
            <a:pPr>
              <a:defRPr/>
            </a:pPr>
            <a:r>
              <a:rPr lang="en-US"/>
              <a:t>W. Pellico | DUNE PD Workshop</a:t>
            </a:r>
            <a:endParaRPr lang="en-US" b="1" dirty="0"/>
          </a:p>
        </p:txBody>
      </p:sp>
      <p:sp>
        <p:nvSpPr>
          <p:cNvPr id="6" name="Slide Number Placeholder 5">
            <a:extLst>
              <a:ext uri="{FF2B5EF4-FFF2-40B4-BE49-F238E27FC236}">
                <a16:creationId xmlns:a16="http://schemas.microsoft.com/office/drawing/2014/main" id="{40EB471B-381E-4312-BE8D-A2E6340A5DEC}"/>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Tree>
    <p:extLst>
      <p:ext uri="{BB962C8B-B14F-4D97-AF65-F5344CB8AC3E}">
        <p14:creationId xmlns:p14="http://schemas.microsoft.com/office/powerpoint/2010/main" val="523514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19E327-1C29-4A6D-A5CB-84162A41BCFA}"/>
              </a:ext>
            </a:extLst>
          </p:cNvPr>
          <p:cNvSpPr>
            <a:spLocks noGrp="1"/>
          </p:cNvSpPr>
          <p:nvPr>
            <p:ph type="dt" sz="half" idx="10"/>
          </p:nvPr>
        </p:nvSpPr>
        <p:spPr/>
        <p:txBody>
          <a:bodyPr/>
          <a:lstStyle/>
          <a:p>
            <a:pPr>
              <a:defRPr/>
            </a:pPr>
            <a:r>
              <a:rPr lang="en-US"/>
              <a:t>7/26/2021</a:t>
            </a:r>
            <a:endParaRPr lang="en-US" dirty="0"/>
          </a:p>
        </p:txBody>
      </p:sp>
      <p:sp>
        <p:nvSpPr>
          <p:cNvPr id="3" name="Footer Placeholder 2">
            <a:extLst>
              <a:ext uri="{FF2B5EF4-FFF2-40B4-BE49-F238E27FC236}">
                <a16:creationId xmlns:a16="http://schemas.microsoft.com/office/drawing/2014/main" id="{B16536FF-D545-4F00-A9A1-A447479102B6}"/>
              </a:ext>
            </a:extLst>
          </p:cNvPr>
          <p:cNvSpPr>
            <a:spLocks noGrp="1"/>
          </p:cNvSpPr>
          <p:nvPr>
            <p:ph type="ftr" sz="quarter" idx="11"/>
          </p:nvPr>
        </p:nvSpPr>
        <p:spPr/>
        <p:txBody>
          <a:bodyPr/>
          <a:lstStyle/>
          <a:p>
            <a:pPr>
              <a:defRPr/>
            </a:pPr>
            <a:r>
              <a:rPr lang="en-US"/>
              <a:t>W. Pellico | DUNE PD Workshop</a:t>
            </a:r>
            <a:endParaRPr lang="en-US" b="1" dirty="0"/>
          </a:p>
        </p:txBody>
      </p:sp>
      <p:sp>
        <p:nvSpPr>
          <p:cNvPr id="4" name="Slide Number Placeholder 3">
            <a:extLst>
              <a:ext uri="{FF2B5EF4-FFF2-40B4-BE49-F238E27FC236}">
                <a16:creationId xmlns:a16="http://schemas.microsoft.com/office/drawing/2014/main" id="{393BEC46-447F-4CEA-933F-8E8312E0C083}"/>
              </a:ext>
            </a:extLst>
          </p:cNvPr>
          <p:cNvSpPr>
            <a:spLocks noGrp="1"/>
          </p:cNvSpPr>
          <p:nvPr>
            <p:ph type="sldNum" sz="quarter" idx="12"/>
          </p:nvPr>
        </p:nvSpPr>
        <p:spPr/>
        <p:txBody>
          <a:bodyPr/>
          <a:lstStyle/>
          <a:p>
            <a:pPr>
              <a:defRPr/>
            </a:pPr>
            <a:fld id="{148C009B-CB69-E04A-B9B3-34B26D69E9CF}" type="slidenum">
              <a:rPr lang="en-US" smtClean="0"/>
              <a:pPr>
                <a:defRPr/>
              </a:pPr>
              <a:t>17</a:t>
            </a:fld>
            <a:endParaRPr lang="en-US" dirty="0"/>
          </a:p>
        </p:txBody>
      </p:sp>
      <p:pic>
        <p:nvPicPr>
          <p:cNvPr id="1026" name="Picture 2" descr="See the source image">
            <a:extLst>
              <a:ext uri="{FF2B5EF4-FFF2-40B4-BE49-F238E27FC236}">
                <a16:creationId xmlns:a16="http://schemas.microsoft.com/office/drawing/2014/main" id="{94689FBF-41C4-4E6E-BC5A-DB511E559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70" y="969529"/>
            <a:ext cx="7360443" cy="52482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EC2808-5FB6-44FA-814A-C530FD3A21C2}"/>
              </a:ext>
            </a:extLst>
          </p:cNvPr>
          <p:cNvSpPr txBox="1"/>
          <p:nvPr/>
        </p:nvSpPr>
        <p:spPr>
          <a:xfrm>
            <a:off x="1743869" y="0"/>
            <a:ext cx="5089278" cy="646331"/>
          </a:xfrm>
          <a:prstGeom prst="rect">
            <a:avLst/>
          </a:prstGeom>
          <a:noFill/>
        </p:spPr>
        <p:txBody>
          <a:bodyPr wrap="none" rtlCol="0">
            <a:spAutoFit/>
          </a:bodyPr>
          <a:lstStyle/>
          <a:p>
            <a:r>
              <a:rPr lang="en-US" sz="3600" b="1" dirty="0"/>
              <a:t>Backup</a:t>
            </a:r>
            <a:r>
              <a:rPr lang="en-US" dirty="0"/>
              <a:t> – Diamond AVIM connector</a:t>
            </a:r>
          </a:p>
        </p:txBody>
      </p:sp>
    </p:spTree>
    <p:extLst>
      <p:ext uri="{BB962C8B-B14F-4D97-AF65-F5344CB8AC3E}">
        <p14:creationId xmlns:p14="http://schemas.microsoft.com/office/powerpoint/2010/main" val="1475636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F8F1614-B9AE-4AEB-A027-B07F17E99DA2}"/>
              </a:ext>
            </a:extLst>
          </p:cNvPr>
          <p:cNvPicPr>
            <a:picLocks noGrp="1" noChangeAspect="1"/>
          </p:cNvPicPr>
          <p:nvPr>
            <p:ph idx="1"/>
          </p:nvPr>
        </p:nvPicPr>
        <p:blipFill>
          <a:blip r:embed="rId2"/>
          <a:stretch>
            <a:fillRect/>
          </a:stretch>
        </p:blipFill>
        <p:spPr>
          <a:xfrm rot="5400000">
            <a:off x="132634" y="2199724"/>
            <a:ext cx="2374253" cy="1780690"/>
          </a:xfrm>
        </p:spPr>
      </p:pic>
      <p:sp>
        <p:nvSpPr>
          <p:cNvPr id="3" name="Title 2">
            <a:extLst>
              <a:ext uri="{FF2B5EF4-FFF2-40B4-BE49-F238E27FC236}">
                <a16:creationId xmlns:a16="http://schemas.microsoft.com/office/drawing/2014/main" id="{5AA3ED5B-65FD-4036-8F36-DC0163D09847}"/>
              </a:ext>
            </a:extLst>
          </p:cNvPr>
          <p:cNvSpPr>
            <a:spLocks noGrp="1"/>
          </p:cNvSpPr>
          <p:nvPr>
            <p:ph type="title"/>
          </p:nvPr>
        </p:nvSpPr>
        <p:spPr/>
        <p:txBody>
          <a:bodyPr/>
          <a:lstStyle/>
          <a:p>
            <a:r>
              <a:rPr lang="en-US" dirty="0"/>
              <a:t>Backup – Two Systems</a:t>
            </a:r>
          </a:p>
        </p:txBody>
      </p:sp>
      <p:sp>
        <p:nvSpPr>
          <p:cNvPr id="4" name="Date Placeholder 3">
            <a:extLst>
              <a:ext uri="{FF2B5EF4-FFF2-40B4-BE49-F238E27FC236}">
                <a16:creationId xmlns:a16="http://schemas.microsoft.com/office/drawing/2014/main" id="{F613E98A-E3E1-46DA-A131-C02A9E73C6B2}"/>
              </a:ext>
            </a:extLst>
          </p:cNvPr>
          <p:cNvSpPr>
            <a:spLocks noGrp="1"/>
          </p:cNvSpPr>
          <p:nvPr>
            <p:ph type="dt" sz="half" idx="2"/>
          </p:nvPr>
        </p:nvSpPr>
        <p:spPr/>
        <p:txBody>
          <a:bodyPr/>
          <a:lstStyle/>
          <a:p>
            <a:pPr>
              <a:defRPr/>
            </a:pPr>
            <a:r>
              <a:rPr lang="en-US"/>
              <a:t>7/26/2021</a:t>
            </a:r>
            <a:endParaRPr lang="en-US" dirty="0"/>
          </a:p>
        </p:txBody>
      </p:sp>
      <p:sp>
        <p:nvSpPr>
          <p:cNvPr id="5" name="Footer Placeholder 4">
            <a:extLst>
              <a:ext uri="{FF2B5EF4-FFF2-40B4-BE49-F238E27FC236}">
                <a16:creationId xmlns:a16="http://schemas.microsoft.com/office/drawing/2014/main" id="{BEAF2BF6-8764-4BBD-9234-68276A814DB1}"/>
              </a:ext>
            </a:extLst>
          </p:cNvPr>
          <p:cNvSpPr>
            <a:spLocks noGrp="1"/>
          </p:cNvSpPr>
          <p:nvPr>
            <p:ph type="ftr" sz="quarter" idx="3"/>
          </p:nvPr>
        </p:nvSpPr>
        <p:spPr/>
        <p:txBody>
          <a:bodyPr/>
          <a:lstStyle/>
          <a:p>
            <a:pPr>
              <a:defRPr/>
            </a:pPr>
            <a:r>
              <a:rPr lang="en-US"/>
              <a:t>W. Pellico | DUNE PD Workshop</a:t>
            </a:r>
            <a:endParaRPr lang="en-US" b="1" dirty="0"/>
          </a:p>
        </p:txBody>
      </p:sp>
      <p:sp>
        <p:nvSpPr>
          <p:cNvPr id="6" name="Slide Number Placeholder 5">
            <a:extLst>
              <a:ext uri="{FF2B5EF4-FFF2-40B4-BE49-F238E27FC236}">
                <a16:creationId xmlns:a16="http://schemas.microsoft.com/office/drawing/2014/main" id="{A83E89AF-F4A0-42FB-9B36-7DC74D6BB2DF}"/>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pic>
        <p:nvPicPr>
          <p:cNvPr id="10" name="Picture 9">
            <a:extLst>
              <a:ext uri="{FF2B5EF4-FFF2-40B4-BE49-F238E27FC236}">
                <a16:creationId xmlns:a16="http://schemas.microsoft.com/office/drawing/2014/main" id="{F9A9F336-2E40-41BC-8D3C-1AFB76A99813}"/>
              </a:ext>
            </a:extLst>
          </p:cNvPr>
          <p:cNvPicPr>
            <a:picLocks noChangeAspect="1"/>
          </p:cNvPicPr>
          <p:nvPr/>
        </p:nvPicPr>
        <p:blipFill>
          <a:blip r:embed="rId3"/>
          <a:stretch>
            <a:fillRect/>
          </a:stretch>
        </p:blipFill>
        <p:spPr>
          <a:xfrm rot="16200000">
            <a:off x="2007236" y="1893338"/>
            <a:ext cx="4468846" cy="2564777"/>
          </a:xfrm>
          <a:prstGeom prst="rect">
            <a:avLst/>
          </a:prstGeom>
        </p:spPr>
      </p:pic>
      <p:sp>
        <p:nvSpPr>
          <p:cNvPr id="13" name="TextBox 12">
            <a:extLst>
              <a:ext uri="{FF2B5EF4-FFF2-40B4-BE49-F238E27FC236}">
                <a16:creationId xmlns:a16="http://schemas.microsoft.com/office/drawing/2014/main" id="{0F6DA698-B2D0-4CC1-BBD7-9B72739C2B53}"/>
              </a:ext>
            </a:extLst>
          </p:cNvPr>
          <p:cNvSpPr txBox="1"/>
          <p:nvPr/>
        </p:nvSpPr>
        <p:spPr>
          <a:xfrm>
            <a:off x="0" y="4355245"/>
            <a:ext cx="3037563" cy="461665"/>
          </a:xfrm>
          <a:prstGeom prst="rect">
            <a:avLst/>
          </a:prstGeom>
          <a:noFill/>
        </p:spPr>
        <p:txBody>
          <a:bodyPr wrap="none" rtlCol="0">
            <a:spAutoFit/>
          </a:bodyPr>
          <a:lstStyle/>
          <a:p>
            <a:r>
              <a:rPr lang="en-US" dirty="0"/>
              <a:t>977 nm Lasers (class 4)</a:t>
            </a:r>
          </a:p>
        </p:txBody>
      </p:sp>
      <p:sp>
        <p:nvSpPr>
          <p:cNvPr id="16" name="TextBox 15">
            <a:extLst>
              <a:ext uri="{FF2B5EF4-FFF2-40B4-BE49-F238E27FC236}">
                <a16:creationId xmlns:a16="http://schemas.microsoft.com/office/drawing/2014/main" id="{DA32FB2E-4145-4AC3-8439-9FD84414A6F9}"/>
              </a:ext>
            </a:extLst>
          </p:cNvPr>
          <p:cNvSpPr txBox="1"/>
          <p:nvPr/>
        </p:nvSpPr>
        <p:spPr>
          <a:xfrm>
            <a:off x="5817193" y="4184555"/>
            <a:ext cx="3191114" cy="1938992"/>
          </a:xfrm>
          <a:prstGeom prst="rect">
            <a:avLst/>
          </a:prstGeom>
          <a:noFill/>
        </p:spPr>
        <p:txBody>
          <a:bodyPr wrap="square" rtlCol="0">
            <a:spAutoFit/>
          </a:bodyPr>
          <a:lstStyle/>
          <a:p>
            <a:r>
              <a:rPr lang="en-US" dirty="0"/>
              <a:t>810 nm Lasers (class 4)</a:t>
            </a:r>
          </a:p>
          <a:p>
            <a:r>
              <a:rPr lang="en-US" dirty="0"/>
              <a:t>Order placed for two vendors (Lower Volts higher current)</a:t>
            </a:r>
          </a:p>
          <a:p>
            <a:endParaRPr lang="en-US" dirty="0"/>
          </a:p>
        </p:txBody>
      </p:sp>
      <p:pic>
        <p:nvPicPr>
          <p:cNvPr id="14" name="Content Placeholder 7">
            <a:extLst>
              <a:ext uri="{FF2B5EF4-FFF2-40B4-BE49-F238E27FC236}">
                <a16:creationId xmlns:a16="http://schemas.microsoft.com/office/drawing/2014/main" id="{DDF3A37E-573C-4486-AD44-E146AF6CC7C7}"/>
              </a:ext>
            </a:extLst>
          </p:cNvPr>
          <p:cNvPicPr>
            <a:picLocks noChangeAspect="1"/>
          </p:cNvPicPr>
          <p:nvPr/>
        </p:nvPicPr>
        <p:blipFill>
          <a:blip r:embed="rId2"/>
          <a:stretch>
            <a:fillRect/>
          </a:stretch>
        </p:blipFill>
        <p:spPr>
          <a:xfrm rot="16200000">
            <a:off x="6405848" y="1861121"/>
            <a:ext cx="2374252" cy="1780689"/>
          </a:xfrm>
          <a:prstGeom prst="rect">
            <a:avLst/>
          </a:prstGeom>
        </p:spPr>
      </p:pic>
      <p:cxnSp>
        <p:nvCxnSpPr>
          <p:cNvPr id="11" name="Straight Arrow Connector 10">
            <a:extLst>
              <a:ext uri="{FF2B5EF4-FFF2-40B4-BE49-F238E27FC236}">
                <a16:creationId xmlns:a16="http://schemas.microsoft.com/office/drawing/2014/main" id="{0CE760E2-22F5-4EB9-B476-17B8737814F2}"/>
              </a:ext>
            </a:extLst>
          </p:cNvPr>
          <p:cNvCxnSpPr>
            <a:cxnSpLocks/>
          </p:cNvCxnSpPr>
          <p:nvPr/>
        </p:nvCxnSpPr>
        <p:spPr>
          <a:xfrm flipH="1" flipV="1">
            <a:off x="5501172" y="2811127"/>
            <a:ext cx="1155131" cy="2966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AE026F8-C488-4652-86BA-B1B2ABC081A7}"/>
              </a:ext>
            </a:extLst>
          </p:cNvPr>
          <p:cNvCxnSpPr>
            <a:cxnSpLocks/>
          </p:cNvCxnSpPr>
          <p:nvPr/>
        </p:nvCxnSpPr>
        <p:spPr>
          <a:xfrm flipH="1">
            <a:off x="5307640" y="3457553"/>
            <a:ext cx="1302336" cy="3955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E0A1AF8A-23FD-4D35-B77F-D99F03C1CA98}"/>
              </a:ext>
            </a:extLst>
          </p:cNvPr>
          <p:cNvCxnSpPr>
            <a:cxnSpLocks/>
          </p:cNvCxnSpPr>
          <p:nvPr/>
        </p:nvCxnSpPr>
        <p:spPr>
          <a:xfrm flipH="1" flipV="1">
            <a:off x="4572000" y="1874694"/>
            <a:ext cx="2194132" cy="9237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FD2BE0FE-D2BE-44C9-A3FD-A69959A80C23}"/>
              </a:ext>
            </a:extLst>
          </p:cNvPr>
          <p:cNvCxnSpPr>
            <a:cxnSpLocks/>
          </p:cNvCxnSpPr>
          <p:nvPr/>
        </p:nvCxnSpPr>
        <p:spPr>
          <a:xfrm flipH="1" flipV="1">
            <a:off x="5302652" y="1563177"/>
            <a:ext cx="1307324" cy="7808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2031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2306EC-D6AC-4C66-8273-38127A574ACE}"/>
              </a:ext>
            </a:extLst>
          </p:cNvPr>
          <p:cNvSpPr>
            <a:spLocks noGrp="1"/>
          </p:cNvSpPr>
          <p:nvPr>
            <p:ph idx="1"/>
          </p:nvPr>
        </p:nvSpPr>
        <p:spPr/>
        <p:txBody>
          <a:bodyPr/>
          <a:lstStyle/>
          <a:p>
            <a:pPr marL="0" indent="0">
              <a:buNone/>
            </a:pPr>
            <a:r>
              <a:rPr lang="en-US" dirty="0"/>
              <a:t>Outline</a:t>
            </a:r>
          </a:p>
          <a:p>
            <a:r>
              <a:rPr lang="en-US" dirty="0"/>
              <a:t>Concept</a:t>
            </a:r>
          </a:p>
          <a:p>
            <a:r>
              <a:rPr lang="en-US" dirty="0"/>
              <a:t>Technology</a:t>
            </a:r>
          </a:p>
          <a:p>
            <a:r>
              <a:rPr lang="en-US" dirty="0"/>
              <a:t>Testing</a:t>
            </a:r>
          </a:p>
          <a:p>
            <a:pPr lvl="1"/>
            <a:r>
              <a:rPr lang="en-US" dirty="0"/>
              <a:t>Past Year</a:t>
            </a:r>
          </a:p>
          <a:p>
            <a:pPr lvl="1"/>
            <a:r>
              <a:rPr lang="en-US" dirty="0"/>
              <a:t>FNAL (PAB – A building that contains large </a:t>
            </a:r>
            <a:r>
              <a:rPr lang="en-US" dirty="0" err="1"/>
              <a:t>dewers</a:t>
            </a:r>
            <a:r>
              <a:rPr lang="en-US" dirty="0"/>
              <a:t>/cryogens)</a:t>
            </a:r>
          </a:p>
          <a:p>
            <a:pPr lvl="1"/>
            <a:r>
              <a:rPr lang="en-US" dirty="0"/>
              <a:t>CERN Cold Box</a:t>
            </a:r>
          </a:p>
          <a:p>
            <a:pPr lvl="1"/>
            <a:r>
              <a:rPr lang="en-US" dirty="0"/>
              <a:t>Next Stages</a:t>
            </a:r>
          </a:p>
          <a:p>
            <a:endParaRPr lang="en-US" dirty="0"/>
          </a:p>
        </p:txBody>
      </p:sp>
      <p:sp>
        <p:nvSpPr>
          <p:cNvPr id="3" name="Title 2">
            <a:extLst>
              <a:ext uri="{FF2B5EF4-FFF2-40B4-BE49-F238E27FC236}">
                <a16:creationId xmlns:a16="http://schemas.microsoft.com/office/drawing/2014/main" id="{0283885F-842D-4F8E-8ED5-0F11D5A67959}"/>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B155120A-93DC-4AA0-BED7-05345DA2D22C}"/>
              </a:ext>
            </a:extLst>
          </p:cNvPr>
          <p:cNvSpPr>
            <a:spLocks noGrp="1"/>
          </p:cNvSpPr>
          <p:nvPr>
            <p:ph type="dt" sz="half" idx="2"/>
          </p:nvPr>
        </p:nvSpPr>
        <p:spPr/>
        <p:txBody>
          <a:bodyPr/>
          <a:lstStyle/>
          <a:p>
            <a:pPr>
              <a:defRPr/>
            </a:pPr>
            <a:r>
              <a:rPr lang="en-US"/>
              <a:t>7/26/2021</a:t>
            </a:r>
            <a:endParaRPr lang="en-US" dirty="0"/>
          </a:p>
        </p:txBody>
      </p:sp>
      <p:sp>
        <p:nvSpPr>
          <p:cNvPr id="5" name="Footer Placeholder 4">
            <a:extLst>
              <a:ext uri="{FF2B5EF4-FFF2-40B4-BE49-F238E27FC236}">
                <a16:creationId xmlns:a16="http://schemas.microsoft.com/office/drawing/2014/main" id="{E72ADE4C-F468-4D54-8B6D-FF674E9D7CE4}"/>
              </a:ext>
            </a:extLst>
          </p:cNvPr>
          <p:cNvSpPr>
            <a:spLocks noGrp="1"/>
          </p:cNvSpPr>
          <p:nvPr>
            <p:ph type="ftr" sz="quarter" idx="3"/>
          </p:nvPr>
        </p:nvSpPr>
        <p:spPr/>
        <p:txBody>
          <a:bodyPr/>
          <a:lstStyle/>
          <a:p>
            <a:pPr>
              <a:defRPr/>
            </a:pPr>
            <a:r>
              <a:rPr lang="en-US"/>
              <a:t>W. Pellico | DUNE PD Workshop</a:t>
            </a:r>
            <a:endParaRPr lang="en-US" b="1" dirty="0"/>
          </a:p>
        </p:txBody>
      </p:sp>
      <p:sp>
        <p:nvSpPr>
          <p:cNvPr id="6" name="Slide Number Placeholder 5">
            <a:extLst>
              <a:ext uri="{FF2B5EF4-FFF2-40B4-BE49-F238E27FC236}">
                <a16:creationId xmlns:a16="http://schemas.microsoft.com/office/drawing/2014/main" id="{C7D1DAAA-C035-4EFD-B6C1-470F3DE21F31}"/>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2242440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54CB2E-E16C-4AA7-95FA-B89E87BF4EBD}"/>
              </a:ext>
            </a:extLst>
          </p:cNvPr>
          <p:cNvSpPr>
            <a:spLocks noGrp="1"/>
          </p:cNvSpPr>
          <p:nvPr>
            <p:ph type="body" sz="half" idx="2"/>
          </p:nvPr>
        </p:nvSpPr>
        <p:spPr>
          <a:xfrm>
            <a:off x="104503" y="998440"/>
            <a:ext cx="9039497" cy="5327184"/>
          </a:xfrm>
        </p:spPr>
        <p:txBody>
          <a:bodyPr/>
          <a:lstStyle/>
          <a:p>
            <a:pPr marL="457200" indent="-457200">
              <a:buFont typeface="+mj-lt"/>
              <a:buAutoNum type="arabicPeriod"/>
            </a:pPr>
            <a:r>
              <a:rPr lang="en-US" sz="2400" dirty="0"/>
              <a:t>Can we meet power needs of </a:t>
            </a:r>
            <a:r>
              <a:rPr lang="en-US" sz="2400" dirty="0" err="1"/>
              <a:t>SiPMs</a:t>
            </a:r>
            <a:r>
              <a:rPr lang="en-US" sz="2400" dirty="0"/>
              <a:t>?</a:t>
            </a:r>
          </a:p>
          <a:p>
            <a:pPr marL="457200" indent="-457200">
              <a:buFont typeface="+mj-lt"/>
              <a:buAutoNum type="arabicPeriod"/>
            </a:pPr>
            <a:r>
              <a:rPr lang="en-US" sz="2400" dirty="0"/>
              <a:t>Can we meet power needs of data pipeline electronics?</a:t>
            </a:r>
          </a:p>
          <a:p>
            <a:pPr marL="914400" lvl="1" indent="-457200">
              <a:buFont typeface="+mj-lt"/>
              <a:buAutoNum type="arabicPeriod"/>
            </a:pPr>
            <a:r>
              <a:rPr lang="en-US" sz="2000" dirty="0"/>
              <a:t>Analog systems look to require less power.</a:t>
            </a:r>
          </a:p>
          <a:p>
            <a:pPr marL="914400" lvl="1" indent="-457200">
              <a:buFont typeface="+mj-lt"/>
              <a:buAutoNum type="arabicPeriod"/>
            </a:pPr>
            <a:r>
              <a:rPr lang="en-US" sz="2000" dirty="0"/>
              <a:t>Digital system – more power, possibly more voltage levels, higher current</a:t>
            </a:r>
          </a:p>
          <a:p>
            <a:pPr marL="914400" lvl="1" indent="-457200">
              <a:buFont typeface="+mj-lt"/>
              <a:buAutoNum type="arabicPeriod"/>
            </a:pPr>
            <a:r>
              <a:rPr lang="en-US" sz="2000" dirty="0"/>
              <a:t>Limited power density and overall power loss.  (1W cm^3 and &lt; 2kW)</a:t>
            </a:r>
          </a:p>
          <a:p>
            <a:pPr marL="457200" indent="-457200">
              <a:buFont typeface="+mj-lt"/>
              <a:buAutoNum type="arabicPeriod"/>
            </a:pPr>
            <a:r>
              <a:rPr lang="en-US" sz="2400" dirty="0"/>
              <a:t>Can we demonstrate/ensure system viability?</a:t>
            </a:r>
          </a:p>
          <a:p>
            <a:pPr marL="914400" lvl="1" indent="-457200">
              <a:buFont typeface="+mj-lt"/>
              <a:buAutoNum type="arabicPeriod"/>
            </a:pPr>
            <a:r>
              <a:rPr lang="en-US" sz="2000" dirty="0"/>
              <a:t>System redundancy</a:t>
            </a:r>
          </a:p>
          <a:p>
            <a:pPr marL="914400" lvl="1" indent="-457200">
              <a:buFont typeface="+mj-lt"/>
              <a:buAutoNum type="arabicPeriod"/>
            </a:pPr>
            <a:r>
              <a:rPr lang="en-US" sz="2000" dirty="0"/>
              <a:t>System modeling</a:t>
            </a:r>
          </a:p>
          <a:p>
            <a:pPr marL="914400" lvl="1" indent="-457200">
              <a:buFont typeface="+mj-lt"/>
              <a:buAutoNum type="arabicPeriod"/>
            </a:pPr>
            <a:r>
              <a:rPr lang="en-US" sz="2000" dirty="0"/>
              <a:t>Manufacturing process modification</a:t>
            </a:r>
          </a:p>
          <a:p>
            <a:pPr marL="457200" indent="-457200">
              <a:buFont typeface="+mj-lt"/>
              <a:buAutoNum type="arabicPeriod"/>
            </a:pPr>
            <a:r>
              <a:rPr lang="en-US" sz="2400" dirty="0"/>
              <a:t>Looking at vendor capabilities and options</a:t>
            </a:r>
          </a:p>
          <a:p>
            <a:pPr marL="914400" lvl="1" indent="-457200">
              <a:buFont typeface="+mj-lt"/>
              <a:buAutoNum type="arabicPeriod"/>
            </a:pPr>
            <a:r>
              <a:rPr lang="en-US" sz="2000" dirty="0"/>
              <a:t>Two vendors are working with us but in a limited way</a:t>
            </a:r>
          </a:p>
          <a:p>
            <a:pPr marL="457200" indent="-457200">
              <a:buFont typeface="+mj-lt"/>
              <a:buAutoNum type="arabicPeriod"/>
            </a:pPr>
            <a:r>
              <a:rPr lang="en-US" sz="2400" dirty="0"/>
              <a:t>Looking at universities </a:t>
            </a:r>
          </a:p>
          <a:p>
            <a:pPr marL="914400" lvl="1" indent="-457200">
              <a:buFont typeface="+mj-lt"/>
              <a:buAutoNum type="arabicPeriod"/>
            </a:pPr>
            <a:r>
              <a:rPr lang="en-US" sz="2000" dirty="0"/>
              <a:t>Several have shown interest – discussing roles/work</a:t>
            </a:r>
          </a:p>
          <a:p>
            <a:pPr marL="1200150" lvl="2" indent="-285750">
              <a:buFont typeface="Arial" panose="020B0604020202020204" pitchFamily="34" charset="0"/>
              <a:buChar char="•"/>
            </a:pPr>
            <a:endParaRPr lang="en-US" sz="1800" dirty="0"/>
          </a:p>
          <a:p>
            <a:pPr marL="742950" lvl="1" indent="-285750">
              <a:buFont typeface="Arial" panose="020B0604020202020204" pitchFamily="34" charset="0"/>
              <a:buChar char="•"/>
            </a:pPr>
            <a:endParaRPr lang="en-US" sz="2000" dirty="0"/>
          </a:p>
        </p:txBody>
      </p:sp>
      <p:sp>
        <p:nvSpPr>
          <p:cNvPr id="4" name="Date Placeholder 3">
            <a:extLst>
              <a:ext uri="{FF2B5EF4-FFF2-40B4-BE49-F238E27FC236}">
                <a16:creationId xmlns:a16="http://schemas.microsoft.com/office/drawing/2014/main" id="{BF797BD9-CE12-40C5-97C2-8F62A4A7E82E}"/>
              </a:ext>
            </a:extLst>
          </p:cNvPr>
          <p:cNvSpPr>
            <a:spLocks noGrp="1"/>
          </p:cNvSpPr>
          <p:nvPr>
            <p:ph type="dt" sz="half" idx="14"/>
          </p:nvPr>
        </p:nvSpPr>
        <p:spPr/>
        <p:txBody>
          <a:bodyPr/>
          <a:lstStyle/>
          <a:p>
            <a:pPr>
              <a:defRPr/>
            </a:pPr>
            <a:r>
              <a:rPr lang="en-US"/>
              <a:t>7/26/2021</a:t>
            </a:r>
            <a:endParaRPr lang="en-US" dirty="0"/>
          </a:p>
        </p:txBody>
      </p:sp>
      <p:sp>
        <p:nvSpPr>
          <p:cNvPr id="5" name="Footer Placeholder 4">
            <a:extLst>
              <a:ext uri="{FF2B5EF4-FFF2-40B4-BE49-F238E27FC236}">
                <a16:creationId xmlns:a16="http://schemas.microsoft.com/office/drawing/2014/main" id="{930A42C2-CCA9-4D90-9194-D7E23C2622BF}"/>
              </a:ext>
            </a:extLst>
          </p:cNvPr>
          <p:cNvSpPr>
            <a:spLocks noGrp="1"/>
          </p:cNvSpPr>
          <p:nvPr>
            <p:ph type="ftr" sz="quarter" idx="3"/>
          </p:nvPr>
        </p:nvSpPr>
        <p:spPr/>
        <p:txBody>
          <a:bodyPr/>
          <a:lstStyle/>
          <a:p>
            <a:pPr>
              <a:defRPr/>
            </a:pPr>
            <a:r>
              <a:rPr lang="en-US"/>
              <a:t>W. Pellico | DUNE PD Workshop</a:t>
            </a:r>
            <a:endParaRPr lang="en-US" b="1" dirty="0"/>
          </a:p>
        </p:txBody>
      </p:sp>
      <p:sp>
        <p:nvSpPr>
          <p:cNvPr id="6" name="Slide Number Placeholder 5">
            <a:extLst>
              <a:ext uri="{FF2B5EF4-FFF2-40B4-BE49-F238E27FC236}">
                <a16:creationId xmlns:a16="http://schemas.microsoft.com/office/drawing/2014/main" id="{A76E1237-0381-45CD-AEEA-61C94C1CF11D}"/>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7" name="Title 6">
            <a:extLst>
              <a:ext uri="{FF2B5EF4-FFF2-40B4-BE49-F238E27FC236}">
                <a16:creationId xmlns:a16="http://schemas.microsoft.com/office/drawing/2014/main" id="{0019B684-A35C-419D-949D-3774790B60B4}"/>
              </a:ext>
            </a:extLst>
          </p:cNvPr>
          <p:cNvSpPr>
            <a:spLocks noGrp="1"/>
          </p:cNvSpPr>
          <p:nvPr>
            <p:ph type="title"/>
          </p:nvPr>
        </p:nvSpPr>
        <p:spPr>
          <a:xfrm>
            <a:off x="178347" y="352527"/>
            <a:ext cx="8686800" cy="505205"/>
          </a:xfrm>
        </p:spPr>
        <p:txBody>
          <a:bodyPr/>
          <a:lstStyle/>
          <a:p>
            <a:pPr algn="ctr"/>
            <a:r>
              <a:rPr lang="en-US" dirty="0"/>
              <a:t>What are we doing – Investigating power over </a:t>
            </a:r>
            <a:r>
              <a:rPr lang="en-US"/>
              <a:t>fiber for </a:t>
            </a:r>
            <a:r>
              <a:rPr lang="en-US" dirty="0"/>
              <a:t>cold electronics on a high voltage plane</a:t>
            </a:r>
          </a:p>
        </p:txBody>
      </p:sp>
    </p:spTree>
    <p:extLst>
      <p:ext uri="{BB962C8B-B14F-4D97-AF65-F5344CB8AC3E}">
        <p14:creationId xmlns:p14="http://schemas.microsoft.com/office/powerpoint/2010/main" val="1859338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78E08DB9-DEBF-4CF4-A89C-97E8A5F6F5F1}"/>
              </a:ext>
            </a:extLst>
          </p:cNvPr>
          <p:cNvPicPr>
            <a:picLocks noChangeAspect="1"/>
          </p:cNvPicPr>
          <p:nvPr/>
        </p:nvPicPr>
        <p:blipFill>
          <a:blip r:embed="rId2"/>
          <a:stretch>
            <a:fillRect/>
          </a:stretch>
        </p:blipFill>
        <p:spPr>
          <a:xfrm>
            <a:off x="1" y="2958785"/>
            <a:ext cx="6186488" cy="3338342"/>
          </a:xfrm>
          <a:prstGeom prst="rect">
            <a:avLst/>
          </a:prstGeom>
        </p:spPr>
      </p:pic>
      <p:sp>
        <p:nvSpPr>
          <p:cNvPr id="6" name="Date Placeholder 5"/>
          <p:cNvSpPr>
            <a:spLocks noGrp="1"/>
          </p:cNvSpPr>
          <p:nvPr>
            <p:ph type="dt" sz="half" idx="2"/>
          </p:nvPr>
        </p:nvSpPr>
        <p:spPr/>
        <p:txBody>
          <a:bodyPr/>
          <a:lstStyle/>
          <a:p>
            <a:pPr>
              <a:defRPr/>
            </a:pPr>
            <a:r>
              <a:rPr lang="en-US"/>
              <a:t>7/26/2021</a:t>
            </a:r>
            <a:endParaRPr lang="en-US" dirty="0"/>
          </a:p>
        </p:txBody>
      </p:sp>
      <p:sp>
        <p:nvSpPr>
          <p:cNvPr id="7" name="Footer Placeholder 6"/>
          <p:cNvSpPr>
            <a:spLocks noGrp="1"/>
          </p:cNvSpPr>
          <p:nvPr>
            <p:ph type="ftr" sz="quarter" idx="3"/>
          </p:nvPr>
        </p:nvSpPr>
        <p:spPr/>
        <p:txBody>
          <a:bodyPr/>
          <a:lstStyle/>
          <a:p>
            <a:pPr>
              <a:defRPr/>
            </a:pPr>
            <a:r>
              <a:rPr lang="en-US"/>
              <a:t>W. Pellico | DUNE PD Workshop</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0" name="Title 9"/>
          <p:cNvSpPr>
            <a:spLocks noGrp="1"/>
          </p:cNvSpPr>
          <p:nvPr>
            <p:ph type="title"/>
          </p:nvPr>
        </p:nvSpPr>
        <p:spPr>
          <a:xfrm>
            <a:off x="222250" y="200746"/>
            <a:ext cx="8686800" cy="427877"/>
          </a:xfrm>
        </p:spPr>
        <p:txBody>
          <a:bodyPr/>
          <a:lstStyle/>
          <a:p>
            <a:pPr algn="ctr"/>
            <a:r>
              <a:rPr lang="en-US" dirty="0"/>
              <a:t>DUNE </a:t>
            </a:r>
            <a:r>
              <a:rPr lang="en-US" dirty="0" err="1"/>
              <a:t>PoF</a:t>
            </a:r>
            <a:r>
              <a:rPr lang="en-US" dirty="0"/>
              <a:t> Concept</a:t>
            </a:r>
          </a:p>
        </p:txBody>
      </p:sp>
      <p:sp>
        <p:nvSpPr>
          <p:cNvPr id="4" name="Content Placeholder 3">
            <a:extLst>
              <a:ext uri="{FF2B5EF4-FFF2-40B4-BE49-F238E27FC236}">
                <a16:creationId xmlns:a16="http://schemas.microsoft.com/office/drawing/2014/main" id="{3D8A1FDC-671E-4E0A-8FAB-6BF2CAF6AFDC}"/>
              </a:ext>
            </a:extLst>
          </p:cNvPr>
          <p:cNvSpPr>
            <a:spLocks noGrp="1"/>
          </p:cNvSpPr>
          <p:nvPr>
            <p:ph sz="half" idx="13"/>
          </p:nvPr>
        </p:nvSpPr>
        <p:spPr>
          <a:xfrm>
            <a:off x="128588" y="835709"/>
            <a:ext cx="8529379" cy="4840161"/>
          </a:xfrm>
        </p:spPr>
        <p:txBody>
          <a:bodyPr/>
          <a:lstStyle/>
          <a:p>
            <a:r>
              <a:rPr lang="en-US" dirty="0"/>
              <a:t>Electronics on HV cathode - like many HV systems</a:t>
            </a:r>
          </a:p>
          <a:p>
            <a:pPr lvl="1"/>
            <a:r>
              <a:rPr lang="en-US" dirty="0"/>
              <a:t>Provides isolation</a:t>
            </a:r>
          </a:p>
          <a:p>
            <a:pPr lvl="1"/>
            <a:r>
              <a:rPr lang="en-US" dirty="0"/>
              <a:t>Low noise</a:t>
            </a:r>
          </a:p>
          <a:p>
            <a:pPr lvl="1"/>
            <a:r>
              <a:rPr lang="en-US" dirty="0"/>
              <a:t>Few components</a:t>
            </a:r>
          </a:p>
          <a:p>
            <a:pPr marL="0" indent="0">
              <a:buNone/>
            </a:pPr>
            <a:endParaRPr lang="en-US" dirty="0"/>
          </a:p>
        </p:txBody>
      </p:sp>
      <p:pic>
        <p:nvPicPr>
          <p:cNvPr id="2" name="Picture 1">
            <a:extLst>
              <a:ext uri="{FF2B5EF4-FFF2-40B4-BE49-F238E27FC236}">
                <a16:creationId xmlns:a16="http://schemas.microsoft.com/office/drawing/2014/main" id="{304017A4-3A28-4F5C-B74A-CE840E689FB8}"/>
              </a:ext>
            </a:extLst>
          </p:cNvPr>
          <p:cNvPicPr>
            <a:picLocks noChangeAspect="1"/>
          </p:cNvPicPr>
          <p:nvPr/>
        </p:nvPicPr>
        <p:blipFill>
          <a:blip r:embed="rId3"/>
          <a:stretch>
            <a:fillRect/>
          </a:stretch>
        </p:blipFill>
        <p:spPr>
          <a:xfrm>
            <a:off x="204168" y="4432345"/>
            <a:ext cx="2377646" cy="1786283"/>
          </a:xfrm>
          <a:prstGeom prst="rect">
            <a:avLst/>
          </a:prstGeom>
        </p:spPr>
      </p:pic>
      <p:cxnSp>
        <p:nvCxnSpPr>
          <p:cNvPr id="5" name="Straight Arrow Connector 4">
            <a:extLst>
              <a:ext uri="{FF2B5EF4-FFF2-40B4-BE49-F238E27FC236}">
                <a16:creationId xmlns:a16="http://schemas.microsoft.com/office/drawing/2014/main" id="{14108A7B-DEBB-4465-A8B3-42930C3BC162}"/>
              </a:ext>
            </a:extLst>
          </p:cNvPr>
          <p:cNvCxnSpPr>
            <a:cxnSpLocks/>
          </p:cNvCxnSpPr>
          <p:nvPr/>
        </p:nvCxnSpPr>
        <p:spPr>
          <a:xfrm flipH="1">
            <a:off x="2581815" y="4038257"/>
            <a:ext cx="1161510" cy="3940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36E1B32-B278-4532-BA28-8BD5D0905132}"/>
              </a:ext>
            </a:extLst>
          </p:cNvPr>
          <p:cNvSpPr txBox="1"/>
          <p:nvPr/>
        </p:nvSpPr>
        <p:spPr>
          <a:xfrm>
            <a:off x="6262069" y="2136476"/>
            <a:ext cx="2856295" cy="3477875"/>
          </a:xfrm>
          <a:prstGeom prst="rect">
            <a:avLst/>
          </a:prstGeom>
          <a:noFill/>
        </p:spPr>
        <p:txBody>
          <a:bodyPr wrap="none" rtlCol="0">
            <a:spAutoFit/>
          </a:bodyPr>
          <a:lstStyle/>
          <a:p>
            <a:r>
              <a:rPr lang="en-US" dirty="0"/>
              <a:t>	</a:t>
            </a:r>
            <a:r>
              <a:rPr lang="en-US" sz="2800" b="1" dirty="0" err="1"/>
              <a:t>PoF</a:t>
            </a:r>
            <a:r>
              <a:rPr lang="en-US" sz="2800" b="1" dirty="0"/>
              <a:t> System</a:t>
            </a:r>
          </a:p>
          <a:p>
            <a:pPr marL="342900" indent="-342900">
              <a:buFont typeface="Arial" panose="020B0604020202020204" pitchFamily="34" charset="0"/>
              <a:buChar char="•"/>
            </a:pPr>
            <a:r>
              <a:rPr lang="en-US" dirty="0"/>
              <a:t>Lasers/Housing</a:t>
            </a:r>
          </a:p>
          <a:p>
            <a:pPr marL="342900" indent="-342900">
              <a:buFont typeface="Arial" panose="020B0604020202020204" pitchFamily="34" charset="0"/>
              <a:buChar char="•"/>
            </a:pPr>
            <a:r>
              <a:rPr lang="en-US" dirty="0"/>
              <a:t>Fiber</a:t>
            </a:r>
          </a:p>
          <a:p>
            <a:pPr marL="342900" indent="-342900">
              <a:buFont typeface="Arial" panose="020B0604020202020204" pitchFamily="34" charset="0"/>
              <a:buChar char="•"/>
            </a:pPr>
            <a:r>
              <a:rPr lang="en-US" dirty="0"/>
              <a:t>Feed Throughs</a:t>
            </a:r>
          </a:p>
          <a:p>
            <a:pPr marL="342900" indent="-342900">
              <a:buFont typeface="Arial" panose="020B0604020202020204" pitchFamily="34" charset="0"/>
              <a:buChar char="•"/>
            </a:pPr>
            <a:r>
              <a:rPr lang="en-US" dirty="0"/>
              <a:t>Sheathing</a:t>
            </a:r>
          </a:p>
          <a:p>
            <a:pPr marL="342900" indent="-342900">
              <a:buFont typeface="Arial" panose="020B0604020202020204" pitchFamily="34" charset="0"/>
              <a:buChar char="•"/>
            </a:pPr>
            <a:r>
              <a:rPr lang="en-US" dirty="0"/>
              <a:t>PC receiver units</a:t>
            </a:r>
          </a:p>
          <a:p>
            <a:pPr marL="800100" lvl="1" indent="-342900">
              <a:buFont typeface="Arial" panose="020B0604020202020204" pitchFamily="34" charset="0"/>
              <a:buChar char="•"/>
            </a:pPr>
            <a:r>
              <a:rPr lang="en-US" dirty="0"/>
              <a:t>200 W analog</a:t>
            </a:r>
          </a:p>
          <a:p>
            <a:pPr marL="800100" lvl="1" indent="-342900">
              <a:buFont typeface="Arial" panose="020B0604020202020204" pitchFamily="34" charset="0"/>
              <a:buChar char="•"/>
            </a:pPr>
            <a:r>
              <a:rPr lang="en-US" dirty="0"/>
              <a:t>800 W digital</a:t>
            </a:r>
          </a:p>
          <a:p>
            <a:pPr marL="342900" indent="-342900">
              <a:buFont typeface="Arial" panose="020B0604020202020204" pitchFamily="34" charset="0"/>
              <a:buChar char="•"/>
            </a:pPr>
            <a:r>
              <a:rPr lang="en-US" dirty="0"/>
              <a:t>Voltage Regulators</a:t>
            </a:r>
          </a:p>
        </p:txBody>
      </p:sp>
    </p:spTree>
    <p:extLst>
      <p:ext uri="{BB962C8B-B14F-4D97-AF65-F5344CB8AC3E}">
        <p14:creationId xmlns:p14="http://schemas.microsoft.com/office/powerpoint/2010/main" val="2319708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40043" y="1002663"/>
            <a:ext cx="9003957" cy="5050815"/>
          </a:xfrm>
        </p:spPr>
        <p:txBody>
          <a:bodyPr/>
          <a:lstStyle/>
          <a:p>
            <a:r>
              <a:rPr lang="en-US" dirty="0"/>
              <a:t>Power over Fiber (</a:t>
            </a:r>
            <a:r>
              <a:rPr lang="en-US" dirty="0" err="1"/>
              <a:t>PoF</a:t>
            </a:r>
            <a:r>
              <a:rPr lang="en-US" dirty="0"/>
              <a:t>) is relatively new technology</a:t>
            </a:r>
          </a:p>
          <a:p>
            <a:r>
              <a:rPr lang="en-US" dirty="0"/>
              <a:t>Used for systems requiring isolation</a:t>
            </a:r>
          </a:p>
          <a:p>
            <a:pPr lvl="1"/>
            <a:r>
              <a:rPr lang="en-US" dirty="0"/>
              <a:t>Cell Towers</a:t>
            </a:r>
          </a:p>
          <a:p>
            <a:pPr lvl="1"/>
            <a:r>
              <a:rPr lang="en-US" dirty="0"/>
              <a:t>Transformer Yards</a:t>
            </a:r>
          </a:p>
          <a:p>
            <a:pPr lvl="1"/>
            <a:r>
              <a:rPr lang="en-US" dirty="0"/>
              <a:t>Low Noise Experimental Systems (isolation from noise)</a:t>
            </a:r>
          </a:p>
          <a:p>
            <a:pPr lvl="1"/>
            <a:r>
              <a:rPr lang="en-US" dirty="0"/>
              <a:t>Floating diagnostics systems safe from ground faults</a:t>
            </a:r>
          </a:p>
          <a:p>
            <a:r>
              <a:rPr lang="en-US" dirty="0"/>
              <a:t>Rapidly developing technology that is aligned with solar systems</a:t>
            </a:r>
          </a:p>
          <a:p>
            <a:r>
              <a:rPr lang="en-US" dirty="0"/>
              <a:t>Increasing used in military systems</a:t>
            </a:r>
          </a:p>
          <a:p>
            <a:pPr lvl="1"/>
            <a:r>
              <a:rPr lang="en-US" dirty="0"/>
              <a:t>Used with fiber or open-air laser system to power drones</a:t>
            </a:r>
          </a:p>
          <a:p>
            <a:pPr lvl="1"/>
            <a:r>
              <a:rPr lang="en-US" dirty="0"/>
              <a:t>Used to power remote sensors</a:t>
            </a:r>
          </a:p>
          <a:p>
            <a:pPr lvl="1"/>
            <a:endParaRPr lang="en-US" dirty="0"/>
          </a:p>
          <a:p>
            <a:pPr marL="0" indent="0">
              <a:buNone/>
            </a:pPr>
            <a:endParaRPr lang="en-US" dirty="0"/>
          </a:p>
        </p:txBody>
      </p:sp>
      <p:sp>
        <p:nvSpPr>
          <p:cNvPr id="7" name="Title 6"/>
          <p:cNvSpPr>
            <a:spLocks noGrp="1"/>
          </p:cNvSpPr>
          <p:nvPr>
            <p:ph type="title"/>
          </p:nvPr>
        </p:nvSpPr>
        <p:spPr>
          <a:xfrm>
            <a:off x="318262" y="157004"/>
            <a:ext cx="8776462" cy="427877"/>
          </a:xfrm>
        </p:spPr>
        <p:txBody>
          <a:bodyPr/>
          <a:lstStyle/>
          <a:p>
            <a:pPr algn="ctr"/>
            <a:r>
              <a:rPr lang="en-US" dirty="0"/>
              <a:t>Power over Fiber </a:t>
            </a:r>
            <a:r>
              <a:rPr lang="en-US" dirty="0" err="1"/>
              <a:t>PoF</a:t>
            </a:r>
            <a:endParaRPr lang="en-US" dirty="0"/>
          </a:p>
        </p:txBody>
      </p:sp>
      <p:sp>
        <p:nvSpPr>
          <p:cNvPr id="3" name="Date Placeholder 2"/>
          <p:cNvSpPr>
            <a:spLocks noGrp="1"/>
          </p:cNvSpPr>
          <p:nvPr>
            <p:ph type="dt" sz="half" idx="2"/>
          </p:nvPr>
        </p:nvSpPr>
        <p:spPr/>
        <p:txBody>
          <a:bodyPr/>
          <a:lstStyle/>
          <a:p>
            <a:pPr>
              <a:defRPr/>
            </a:pPr>
            <a:r>
              <a:rPr lang="en-US"/>
              <a:t>7/26/2021</a:t>
            </a:r>
            <a:endParaRPr lang="en-US" dirty="0"/>
          </a:p>
        </p:txBody>
      </p:sp>
      <p:sp>
        <p:nvSpPr>
          <p:cNvPr id="4" name="Footer Placeholder 3"/>
          <p:cNvSpPr>
            <a:spLocks noGrp="1"/>
          </p:cNvSpPr>
          <p:nvPr>
            <p:ph type="ftr" sz="quarter" idx="3"/>
          </p:nvPr>
        </p:nvSpPr>
        <p:spPr/>
        <p:txBody>
          <a:bodyPr/>
          <a:lstStyle/>
          <a:p>
            <a:pPr>
              <a:defRPr/>
            </a:pPr>
            <a:r>
              <a:rPr lang="en-US" dirty="0"/>
              <a:t>W. Pellico | DUNE PD Workshop</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Tree>
    <p:extLst>
      <p:ext uri="{BB962C8B-B14F-4D97-AF65-F5344CB8AC3E}">
        <p14:creationId xmlns:p14="http://schemas.microsoft.com/office/powerpoint/2010/main" val="3784689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D8DE69-CC36-48C8-82F5-9EACC72A8039}"/>
              </a:ext>
            </a:extLst>
          </p:cNvPr>
          <p:cNvSpPr>
            <a:spLocks noGrp="1"/>
          </p:cNvSpPr>
          <p:nvPr>
            <p:ph type="body" sz="half" idx="2"/>
          </p:nvPr>
        </p:nvSpPr>
        <p:spPr/>
        <p:txBody>
          <a:bodyPr/>
          <a:lstStyle/>
          <a:p>
            <a:r>
              <a:rPr lang="en-US" dirty="0"/>
              <a:t>The process is somewhat typical of semiconductor device manufacturing.</a:t>
            </a:r>
          </a:p>
          <a:p>
            <a:r>
              <a:rPr lang="en-US" dirty="0"/>
              <a:t>This is a multistep process which uniquely designed for each voltage/current device.</a:t>
            </a:r>
          </a:p>
          <a:p>
            <a:r>
              <a:rPr lang="en-US" dirty="0"/>
              <a:t>Higher power devices tend to have more layers with greater spacing.</a:t>
            </a:r>
          </a:p>
          <a:p>
            <a:r>
              <a:rPr lang="en-US" dirty="0"/>
              <a:t>The process has more complexity for rare earth materials verses crystalline Silicon cells.</a:t>
            </a:r>
          </a:p>
        </p:txBody>
      </p:sp>
      <p:sp>
        <p:nvSpPr>
          <p:cNvPr id="4" name="Date Placeholder 3">
            <a:extLst>
              <a:ext uri="{FF2B5EF4-FFF2-40B4-BE49-F238E27FC236}">
                <a16:creationId xmlns:a16="http://schemas.microsoft.com/office/drawing/2014/main" id="{D0A9C9DC-DC1F-4A88-B035-7FDEBD93D314}"/>
              </a:ext>
            </a:extLst>
          </p:cNvPr>
          <p:cNvSpPr>
            <a:spLocks noGrp="1"/>
          </p:cNvSpPr>
          <p:nvPr>
            <p:ph type="dt" sz="half" idx="14"/>
          </p:nvPr>
        </p:nvSpPr>
        <p:spPr/>
        <p:txBody>
          <a:bodyPr/>
          <a:lstStyle/>
          <a:p>
            <a:pPr>
              <a:defRPr/>
            </a:pPr>
            <a:r>
              <a:rPr lang="en-US"/>
              <a:t>7/26/2021</a:t>
            </a:r>
            <a:endParaRPr lang="en-US" dirty="0"/>
          </a:p>
        </p:txBody>
      </p:sp>
      <p:sp>
        <p:nvSpPr>
          <p:cNvPr id="5" name="Footer Placeholder 4">
            <a:extLst>
              <a:ext uri="{FF2B5EF4-FFF2-40B4-BE49-F238E27FC236}">
                <a16:creationId xmlns:a16="http://schemas.microsoft.com/office/drawing/2014/main" id="{9C11FE4A-67C2-4D16-A743-745E2E1C2250}"/>
              </a:ext>
            </a:extLst>
          </p:cNvPr>
          <p:cNvSpPr>
            <a:spLocks noGrp="1"/>
          </p:cNvSpPr>
          <p:nvPr>
            <p:ph type="ftr" sz="quarter" idx="3"/>
          </p:nvPr>
        </p:nvSpPr>
        <p:spPr/>
        <p:txBody>
          <a:bodyPr/>
          <a:lstStyle/>
          <a:p>
            <a:pPr>
              <a:defRPr/>
            </a:pPr>
            <a:r>
              <a:rPr lang="en-US"/>
              <a:t>W. Pellico | DUNE PD Workshop</a:t>
            </a:r>
            <a:endParaRPr lang="en-US" b="1" dirty="0"/>
          </a:p>
        </p:txBody>
      </p:sp>
      <p:sp>
        <p:nvSpPr>
          <p:cNvPr id="6" name="Slide Number Placeholder 5">
            <a:extLst>
              <a:ext uri="{FF2B5EF4-FFF2-40B4-BE49-F238E27FC236}">
                <a16:creationId xmlns:a16="http://schemas.microsoft.com/office/drawing/2014/main" id="{A522EE33-157B-4F4D-BB9F-9823128F0E3E}"/>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7" name="Title 6">
            <a:extLst>
              <a:ext uri="{FF2B5EF4-FFF2-40B4-BE49-F238E27FC236}">
                <a16:creationId xmlns:a16="http://schemas.microsoft.com/office/drawing/2014/main" id="{A59BB2E6-91FE-48ED-B7F4-ACE75EC42D67}"/>
              </a:ext>
            </a:extLst>
          </p:cNvPr>
          <p:cNvSpPr>
            <a:spLocks noGrp="1"/>
          </p:cNvSpPr>
          <p:nvPr>
            <p:ph type="title"/>
          </p:nvPr>
        </p:nvSpPr>
        <p:spPr>
          <a:xfrm>
            <a:off x="181232" y="110914"/>
            <a:ext cx="8727818" cy="427877"/>
          </a:xfrm>
        </p:spPr>
        <p:txBody>
          <a:bodyPr/>
          <a:lstStyle/>
          <a:p>
            <a:pPr algn="ctr"/>
            <a:r>
              <a:rPr lang="en-US" dirty="0"/>
              <a:t>Technology - PC cell - </a:t>
            </a:r>
            <a:r>
              <a:rPr lang="en-US" dirty="0" err="1"/>
              <a:t>PoF</a:t>
            </a:r>
            <a:endParaRPr lang="en-US" dirty="0"/>
          </a:p>
        </p:txBody>
      </p:sp>
      <p:pic>
        <p:nvPicPr>
          <p:cNvPr id="8" name="Picture 7" descr="Diagram&#10;&#10;Description automatically generated">
            <a:extLst>
              <a:ext uri="{FF2B5EF4-FFF2-40B4-BE49-F238E27FC236}">
                <a16:creationId xmlns:a16="http://schemas.microsoft.com/office/drawing/2014/main" id="{DD4DB89B-3D06-4180-99BE-94A113E8F97D}"/>
              </a:ext>
            </a:extLst>
          </p:cNvPr>
          <p:cNvPicPr>
            <a:picLocks noChangeAspect="1"/>
          </p:cNvPicPr>
          <p:nvPr/>
        </p:nvPicPr>
        <p:blipFill>
          <a:blip r:embed="rId2"/>
          <a:stretch>
            <a:fillRect/>
          </a:stretch>
        </p:blipFill>
        <p:spPr>
          <a:xfrm>
            <a:off x="0" y="728741"/>
            <a:ext cx="6289675" cy="4024313"/>
          </a:xfrm>
          <a:prstGeom prst="rect">
            <a:avLst/>
          </a:prstGeom>
        </p:spPr>
      </p:pic>
      <p:pic>
        <p:nvPicPr>
          <p:cNvPr id="2" name="Picture 1">
            <a:extLst>
              <a:ext uri="{FF2B5EF4-FFF2-40B4-BE49-F238E27FC236}">
                <a16:creationId xmlns:a16="http://schemas.microsoft.com/office/drawing/2014/main" id="{7F7D6B63-FE78-4CDB-9C2D-F64504F361C5}"/>
              </a:ext>
            </a:extLst>
          </p:cNvPr>
          <p:cNvPicPr>
            <a:picLocks noChangeAspect="1"/>
          </p:cNvPicPr>
          <p:nvPr/>
        </p:nvPicPr>
        <p:blipFill>
          <a:blip r:embed="rId3"/>
          <a:stretch>
            <a:fillRect/>
          </a:stretch>
        </p:blipFill>
        <p:spPr>
          <a:xfrm>
            <a:off x="5586413" y="2828424"/>
            <a:ext cx="3463816" cy="2019606"/>
          </a:xfrm>
          <a:prstGeom prst="rect">
            <a:avLst/>
          </a:prstGeom>
        </p:spPr>
      </p:pic>
      <p:sp>
        <p:nvSpPr>
          <p:cNvPr id="9" name="TextBox 8">
            <a:extLst>
              <a:ext uri="{FF2B5EF4-FFF2-40B4-BE49-F238E27FC236}">
                <a16:creationId xmlns:a16="http://schemas.microsoft.com/office/drawing/2014/main" id="{296BA388-5336-40F0-9B7E-E1E87A4C06BD}"/>
              </a:ext>
            </a:extLst>
          </p:cNvPr>
          <p:cNvSpPr txBox="1"/>
          <p:nvPr/>
        </p:nvSpPr>
        <p:spPr>
          <a:xfrm>
            <a:off x="6704183" y="2486165"/>
            <a:ext cx="1781513" cy="461665"/>
          </a:xfrm>
          <a:prstGeom prst="rect">
            <a:avLst/>
          </a:prstGeom>
          <a:noFill/>
        </p:spPr>
        <p:txBody>
          <a:bodyPr wrap="none" rtlCol="0">
            <a:spAutoFit/>
          </a:bodyPr>
          <a:lstStyle/>
          <a:p>
            <a:r>
              <a:rPr lang="en-US" dirty="0"/>
              <a:t>GaAs option </a:t>
            </a:r>
          </a:p>
        </p:txBody>
      </p:sp>
    </p:spTree>
    <p:extLst>
      <p:ext uri="{BB962C8B-B14F-4D97-AF65-F5344CB8AC3E}">
        <p14:creationId xmlns:p14="http://schemas.microsoft.com/office/powerpoint/2010/main" val="2424202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B01E341-5EBC-42F7-8A8E-34F511BCD55D}"/>
              </a:ext>
            </a:extLst>
          </p:cNvPr>
          <p:cNvSpPr/>
          <p:nvPr/>
        </p:nvSpPr>
        <p:spPr>
          <a:xfrm>
            <a:off x="1709864" y="1776279"/>
            <a:ext cx="1202724" cy="1196546"/>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734C027-83EA-44E5-8BC7-6D4F57D290A7}"/>
              </a:ext>
            </a:extLst>
          </p:cNvPr>
          <p:cNvSpPr/>
          <p:nvPr/>
        </p:nvSpPr>
        <p:spPr>
          <a:xfrm>
            <a:off x="357754" y="2062030"/>
            <a:ext cx="1959552" cy="650789"/>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26427E-A4E6-4E2B-91CA-5F110065931C}"/>
              </a:ext>
            </a:extLst>
          </p:cNvPr>
          <p:cNvSpPr/>
          <p:nvPr/>
        </p:nvSpPr>
        <p:spPr>
          <a:xfrm>
            <a:off x="357754" y="2232956"/>
            <a:ext cx="1955893" cy="298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CD8DE69-CC36-48C8-82F5-9EACC72A8039}"/>
              </a:ext>
            </a:extLst>
          </p:cNvPr>
          <p:cNvSpPr>
            <a:spLocks noGrp="1"/>
          </p:cNvSpPr>
          <p:nvPr>
            <p:ph type="body" sz="half" idx="2"/>
          </p:nvPr>
        </p:nvSpPr>
        <p:spPr>
          <a:xfrm>
            <a:off x="187141" y="4706724"/>
            <a:ext cx="8686800" cy="1528074"/>
          </a:xfrm>
        </p:spPr>
        <p:txBody>
          <a:bodyPr/>
          <a:lstStyle/>
          <a:p>
            <a:r>
              <a:rPr lang="en-US" dirty="0"/>
              <a:t>Connector Style: FC has been dependable, but attention needs to paid to connection</a:t>
            </a:r>
          </a:p>
          <a:p>
            <a:r>
              <a:rPr lang="en-US" sz="1800" dirty="0"/>
              <a:t>NASA fiber optic group recommends we consider: Diamond AVIM connector</a:t>
            </a:r>
          </a:p>
        </p:txBody>
      </p:sp>
      <p:sp>
        <p:nvSpPr>
          <p:cNvPr id="4" name="Date Placeholder 3">
            <a:extLst>
              <a:ext uri="{FF2B5EF4-FFF2-40B4-BE49-F238E27FC236}">
                <a16:creationId xmlns:a16="http://schemas.microsoft.com/office/drawing/2014/main" id="{D0A9C9DC-DC1F-4A88-B035-7FDEBD93D314}"/>
              </a:ext>
            </a:extLst>
          </p:cNvPr>
          <p:cNvSpPr>
            <a:spLocks noGrp="1"/>
          </p:cNvSpPr>
          <p:nvPr>
            <p:ph type="dt" sz="half" idx="14"/>
          </p:nvPr>
        </p:nvSpPr>
        <p:spPr/>
        <p:txBody>
          <a:bodyPr/>
          <a:lstStyle/>
          <a:p>
            <a:pPr>
              <a:defRPr/>
            </a:pPr>
            <a:r>
              <a:rPr lang="en-US"/>
              <a:t>7/26/2021</a:t>
            </a:r>
            <a:endParaRPr lang="en-US" dirty="0"/>
          </a:p>
        </p:txBody>
      </p:sp>
      <p:sp>
        <p:nvSpPr>
          <p:cNvPr id="5" name="Footer Placeholder 4">
            <a:extLst>
              <a:ext uri="{FF2B5EF4-FFF2-40B4-BE49-F238E27FC236}">
                <a16:creationId xmlns:a16="http://schemas.microsoft.com/office/drawing/2014/main" id="{9C11FE4A-67C2-4D16-A743-745E2E1C2250}"/>
              </a:ext>
            </a:extLst>
          </p:cNvPr>
          <p:cNvSpPr>
            <a:spLocks noGrp="1"/>
          </p:cNvSpPr>
          <p:nvPr>
            <p:ph type="ftr" sz="quarter" idx="3"/>
          </p:nvPr>
        </p:nvSpPr>
        <p:spPr/>
        <p:txBody>
          <a:bodyPr/>
          <a:lstStyle/>
          <a:p>
            <a:pPr>
              <a:defRPr/>
            </a:pPr>
            <a:r>
              <a:rPr lang="en-US"/>
              <a:t>W. Pellico | DUNE PD Workshop</a:t>
            </a:r>
            <a:endParaRPr lang="en-US" b="1" dirty="0"/>
          </a:p>
        </p:txBody>
      </p:sp>
      <p:sp>
        <p:nvSpPr>
          <p:cNvPr id="6" name="Slide Number Placeholder 5">
            <a:extLst>
              <a:ext uri="{FF2B5EF4-FFF2-40B4-BE49-F238E27FC236}">
                <a16:creationId xmlns:a16="http://schemas.microsoft.com/office/drawing/2014/main" id="{A522EE33-157B-4F4D-BB9F-9823128F0E3E}"/>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7" name="Title 6">
            <a:extLst>
              <a:ext uri="{FF2B5EF4-FFF2-40B4-BE49-F238E27FC236}">
                <a16:creationId xmlns:a16="http://schemas.microsoft.com/office/drawing/2014/main" id="{A59BB2E6-91FE-48ED-B7F4-ACE75EC42D67}"/>
              </a:ext>
            </a:extLst>
          </p:cNvPr>
          <p:cNvSpPr>
            <a:spLocks noGrp="1"/>
          </p:cNvSpPr>
          <p:nvPr>
            <p:ph type="title"/>
          </p:nvPr>
        </p:nvSpPr>
        <p:spPr>
          <a:xfrm>
            <a:off x="429393" y="6372"/>
            <a:ext cx="8727818" cy="427877"/>
          </a:xfrm>
        </p:spPr>
        <p:txBody>
          <a:bodyPr/>
          <a:lstStyle/>
          <a:p>
            <a:pPr algn="ctr"/>
            <a:r>
              <a:rPr lang="en-US" dirty="0"/>
              <a:t>Technology - Fiber and Power converter unit</a:t>
            </a:r>
          </a:p>
        </p:txBody>
      </p:sp>
      <p:pic>
        <p:nvPicPr>
          <p:cNvPr id="1026" name="圖片 1">
            <a:extLst>
              <a:ext uri="{FF2B5EF4-FFF2-40B4-BE49-F238E27FC236}">
                <a16:creationId xmlns:a16="http://schemas.microsoft.com/office/drawing/2014/main" id="{F0668D31-65DD-497D-A690-4089B57960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4" t="4172" r="1969" b="4550"/>
          <a:stretch/>
        </p:blipFill>
        <p:spPr bwMode="auto">
          <a:xfrm>
            <a:off x="2938869" y="741907"/>
            <a:ext cx="5321644" cy="29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0CBB241D-A046-412E-89ED-4C0D23CE9AB9}"/>
              </a:ext>
            </a:extLst>
          </p:cNvPr>
          <p:cNvCxnSpPr>
            <a:cxnSpLocks/>
            <a:stCxn id="11" idx="1"/>
          </p:cNvCxnSpPr>
          <p:nvPr/>
        </p:nvCxnSpPr>
        <p:spPr>
          <a:xfrm flipV="1">
            <a:off x="357754" y="2374552"/>
            <a:ext cx="2397211" cy="772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8751754-3CA1-4F62-8BCC-BA72939542E8}"/>
              </a:ext>
            </a:extLst>
          </p:cNvPr>
          <p:cNvSpPr txBox="1"/>
          <p:nvPr/>
        </p:nvSpPr>
        <p:spPr>
          <a:xfrm>
            <a:off x="1709864" y="615481"/>
            <a:ext cx="1821076" cy="461665"/>
          </a:xfrm>
          <a:prstGeom prst="rect">
            <a:avLst/>
          </a:prstGeom>
          <a:noFill/>
        </p:spPr>
        <p:txBody>
          <a:bodyPr wrap="none" rtlCol="0">
            <a:spAutoFit/>
          </a:bodyPr>
          <a:lstStyle/>
          <a:p>
            <a:r>
              <a:rPr lang="en-US" dirty="0">
                <a:solidFill>
                  <a:schemeClr val="accent5">
                    <a:lumMod val="60000"/>
                    <a:lumOff val="40000"/>
                  </a:schemeClr>
                </a:solidFill>
              </a:rPr>
              <a:t>FC connector</a:t>
            </a:r>
          </a:p>
        </p:txBody>
      </p:sp>
      <p:cxnSp>
        <p:nvCxnSpPr>
          <p:cNvPr id="21" name="Straight Arrow Connector 20">
            <a:extLst>
              <a:ext uri="{FF2B5EF4-FFF2-40B4-BE49-F238E27FC236}">
                <a16:creationId xmlns:a16="http://schemas.microsoft.com/office/drawing/2014/main" id="{2E10A0CC-D4C4-4862-9660-FD198AF81A9B}"/>
              </a:ext>
            </a:extLst>
          </p:cNvPr>
          <p:cNvCxnSpPr>
            <a:stCxn id="19" idx="2"/>
          </p:cNvCxnSpPr>
          <p:nvPr/>
        </p:nvCxnSpPr>
        <p:spPr>
          <a:xfrm>
            <a:off x="2620402" y="1077146"/>
            <a:ext cx="5498" cy="709632"/>
          </a:xfrm>
          <a:prstGeom prst="straightConnector1">
            <a:avLst/>
          </a:prstGeom>
          <a:ln>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51022E80-AF2A-4FA7-80E7-0BFB88351B37}"/>
              </a:ext>
            </a:extLst>
          </p:cNvPr>
          <p:cNvSpPr txBox="1"/>
          <p:nvPr/>
        </p:nvSpPr>
        <p:spPr>
          <a:xfrm>
            <a:off x="334204" y="1009812"/>
            <a:ext cx="944105" cy="461665"/>
          </a:xfrm>
          <a:prstGeom prst="rect">
            <a:avLst/>
          </a:prstGeom>
          <a:solidFill>
            <a:srgbClr val="404040"/>
          </a:solidFill>
        </p:spPr>
        <p:txBody>
          <a:bodyPr wrap="none" rtlCol="0">
            <a:spAutoFit/>
          </a:bodyPr>
          <a:lstStyle/>
          <a:p>
            <a:r>
              <a:rPr lang="en-US" dirty="0">
                <a:solidFill>
                  <a:schemeClr val="bg1"/>
                </a:solidFill>
              </a:rPr>
              <a:t>Jacket</a:t>
            </a:r>
          </a:p>
        </p:txBody>
      </p:sp>
      <p:cxnSp>
        <p:nvCxnSpPr>
          <p:cNvPr id="24" name="Straight Arrow Connector 23">
            <a:extLst>
              <a:ext uri="{FF2B5EF4-FFF2-40B4-BE49-F238E27FC236}">
                <a16:creationId xmlns:a16="http://schemas.microsoft.com/office/drawing/2014/main" id="{033DAE89-4770-4143-8D4D-F4CD7650296E}"/>
              </a:ext>
            </a:extLst>
          </p:cNvPr>
          <p:cNvCxnSpPr>
            <a:stCxn id="23" idx="2"/>
          </p:cNvCxnSpPr>
          <p:nvPr/>
        </p:nvCxnSpPr>
        <p:spPr>
          <a:xfrm>
            <a:off x="806257" y="1471477"/>
            <a:ext cx="0" cy="598273"/>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840CCA86-D4DA-4757-868E-869C3113E9D8}"/>
              </a:ext>
            </a:extLst>
          </p:cNvPr>
          <p:cNvSpPr txBox="1"/>
          <p:nvPr/>
        </p:nvSpPr>
        <p:spPr>
          <a:xfrm>
            <a:off x="1960922" y="3476525"/>
            <a:ext cx="2710165" cy="461665"/>
          </a:xfrm>
          <a:prstGeom prst="rect">
            <a:avLst/>
          </a:prstGeom>
          <a:noFill/>
        </p:spPr>
        <p:txBody>
          <a:bodyPr wrap="none" rtlCol="0">
            <a:spAutoFit/>
          </a:bodyPr>
          <a:lstStyle/>
          <a:p>
            <a:r>
              <a:rPr lang="en-US" dirty="0">
                <a:solidFill>
                  <a:srgbClr val="FF0000"/>
                </a:solidFill>
              </a:rPr>
              <a:t>Core – 62.5/0.27 NA</a:t>
            </a:r>
          </a:p>
        </p:txBody>
      </p:sp>
      <p:cxnSp>
        <p:nvCxnSpPr>
          <p:cNvPr id="27" name="Straight Arrow Connector 26">
            <a:extLst>
              <a:ext uri="{FF2B5EF4-FFF2-40B4-BE49-F238E27FC236}">
                <a16:creationId xmlns:a16="http://schemas.microsoft.com/office/drawing/2014/main" id="{BFBD4D9E-E769-4073-8D25-33D57804BCC7}"/>
              </a:ext>
            </a:extLst>
          </p:cNvPr>
          <p:cNvCxnSpPr/>
          <p:nvPr/>
        </p:nvCxnSpPr>
        <p:spPr>
          <a:xfrm flipV="1">
            <a:off x="2491354" y="2500706"/>
            <a:ext cx="0" cy="92639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CC78EE5C-056C-488F-8722-D3E86B53C84A}"/>
              </a:ext>
            </a:extLst>
          </p:cNvPr>
          <p:cNvSpPr txBox="1"/>
          <p:nvPr/>
        </p:nvSpPr>
        <p:spPr>
          <a:xfrm>
            <a:off x="498823" y="3813909"/>
            <a:ext cx="1965603" cy="461665"/>
          </a:xfrm>
          <a:prstGeom prst="rect">
            <a:avLst/>
          </a:prstGeom>
          <a:noFill/>
        </p:spPr>
        <p:txBody>
          <a:bodyPr wrap="none" rtlCol="0">
            <a:spAutoFit/>
          </a:bodyPr>
          <a:lstStyle/>
          <a:p>
            <a:r>
              <a:rPr lang="en-US" dirty="0">
                <a:solidFill>
                  <a:srgbClr val="00B0F0"/>
                </a:solidFill>
              </a:rPr>
              <a:t>Cladding - 125</a:t>
            </a:r>
          </a:p>
        </p:txBody>
      </p:sp>
      <p:cxnSp>
        <p:nvCxnSpPr>
          <p:cNvPr id="30" name="Straight Arrow Connector 29">
            <a:extLst>
              <a:ext uri="{FF2B5EF4-FFF2-40B4-BE49-F238E27FC236}">
                <a16:creationId xmlns:a16="http://schemas.microsoft.com/office/drawing/2014/main" id="{60FFF181-8642-44DA-8299-BC694CB64E10}"/>
              </a:ext>
            </a:extLst>
          </p:cNvPr>
          <p:cNvCxnSpPr>
            <a:cxnSpLocks/>
          </p:cNvCxnSpPr>
          <p:nvPr/>
        </p:nvCxnSpPr>
        <p:spPr>
          <a:xfrm flipH="1" flipV="1">
            <a:off x="1320034" y="2587612"/>
            <a:ext cx="15666" cy="12664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3379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21BF80E-01A8-41F6-939D-E78D434B862B}"/>
              </a:ext>
            </a:extLst>
          </p:cNvPr>
          <p:cNvPicPr>
            <a:picLocks noGrp="1" noChangeAspect="1"/>
          </p:cNvPicPr>
          <p:nvPr>
            <p:ph idx="1"/>
          </p:nvPr>
        </p:nvPicPr>
        <p:blipFill rotWithShape="1">
          <a:blip r:embed="rId2"/>
          <a:srcRect t="26441" b="11769"/>
          <a:stretch/>
        </p:blipFill>
        <p:spPr>
          <a:xfrm>
            <a:off x="3826511" y="3950493"/>
            <a:ext cx="5234362" cy="2180831"/>
          </a:xfrm>
          <a:prstGeom prst="rect">
            <a:avLst/>
          </a:prstGeom>
        </p:spPr>
      </p:pic>
      <p:sp>
        <p:nvSpPr>
          <p:cNvPr id="3" name="Title 2">
            <a:extLst>
              <a:ext uri="{FF2B5EF4-FFF2-40B4-BE49-F238E27FC236}">
                <a16:creationId xmlns:a16="http://schemas.microsoft.com/office/drawing/2014/main" id="{B6AFC2BB-7042-44B9-81E4-FD3E2C0815DA}"/>
              </a:ext>
            </a:extLst>
          </p:cNvPr>
          <p:cNvSpPr>
            <a:spLocks noGrp="1"/>
          </p:cNvSpPr>
          <p:nvPr>
            <p:ph type="title"/>
          </p:nvPr>
        </p:nvSpPr>
        <p:spPr>
          <a:xfrm>
            <a:off x="318262" y="72679"/>
            <a:ext cx="8686800" cy="427877"/>
          </a:xfrm>
        </p:spPr>
        <p:txBody>
          <a:bodyPr/>
          <a:lstStyle/>
          <a:p>
            <a:pPr algn="ctr"/>
            <a:r>
              <a:rPr lang="en-US" dirty="0"/>
              <a:t>Technology - </a:t>
            </a:r>
            <a:r>
              <a:rPr lang="en-US" dirty="0" err="1"/>
              <a:t>PoF</a:t>
            </a:r>
            <a:r>
              <a:rPr lang="en-US" dirty="0"/>
              <a:t> 808 nm Laser options</a:t>
            </a:r>
          </a:p>
        </p:txBody>
      </p:sp>
      <p:sp>
        <p:nvSpPr>
          <p:cNvPr id="4" name="Date Placeholder 3">
            <a:extLst>
              <a:ext uri="{FF2B5EF4-FFF2-40B4-BE49-F238E27FC236}">
                <a16:creationId xmlns:a16="http://schemas.microsoft.com/office/drawing/2014/main" id="{91EEF0B7-E5D8-4746-BE29-98AA02574A32}"/>
              </a:ext>
            </a:extLst>
          </p:cNvPr>
          <p:cNvSpPr>
            <a:spLocks noGrp="1"/>
          </p:cNvSpPr>
          <p:nvPr>
            <p:ph type="dt" sz="half" idx="2"/>
          </p:nvPr>
        </p:nvSpPr>
        <p:spPr/>
        <p:txBody>
          <a:bodyPr/>
          <a:lstStyle/>
          <a:p>
            <a:pPr>
              <a:defRPr/>
            </a:pPr>
            <a:r>
              <a:rPr lang="en-US"/>
              <a:t>7/26/2021</a:t>
            </a:r>
            <a:endParaRPr lang="en-US" dirty="0"/>
          </a:p>
        </p:txBody>
      </p:sp>
      <p:sp>
        <p:nvSpPr>
          <p:cNvPr id="5" name="Footer Placeholder 4">
            <a:extLst>
              <a:ext uri="{FF2B5EF4-FFF2-40B4-BE49-F238E27FC236}">
                <a16:creationId xmlns:a16="http://schemas.microsoft.com/office/drawing/2014/main" id="{51FFF708-5F25-4BB3-9D26-8A74F0B357E8}"/>
              </a:ext>
            </a:extLst>
          </p:cNvPr>
          <p:cNvSpPr>
            <a:spLocks noGrp="1"/>
          </p:cNvSpPr>
          <p:nvPr>
            <p:ph type="ftr" sz="quarter" idx="3"/>
          </p:nvPr>
        </p:nvSpPr>
        <p:spPr/>
        <p:txBody>
          <a:bodyPr/>
          <a:lstStyle/>
          <a:p>
            <a:pPr>
              <a:defRPr/>
            </a:pPr>
            <a:r>
              <a:rPr lang="en-US"/>
              <a:t>W. Pellico | DUNE PD Workshop</a:t>
            </a:r>
            <a:endParaRPr lang="en-US" b="1" dirty="0"/>
          </a:p>
        </p:txBody>
      </p:sp>
      <p:sp>
        <p:nvSpPr>
          <p:cNvPr id="6" name="Slide Number Placeholder 5">
            <a:extLst>
              <a:ext uri="{FF2B5EF4-FFF2-40B4-BE49-F238E27FC236}">
                <a16:creationId xmlns:a16="http://schemas.microsoft.com/office/drawing/2014/main" id="{177A77A6-FF51-47A9-9E83-682EB9D1AA98}"/>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11" name="TextBox 10">
            <a:extLst>
              <a:ext uri="{FF2B5EF4-FFF2-40B4-BE49-F238E27FC236}">
                <a16:creationId xmlns:a16="http://schemas.microsoft.com/office/drawing/2014/main" id="{D39CAD9C-16F7-44CC-AB4C-84DD4BA7DD65}"/>
              </a:ext>
            </a:extLst>
          </p:cNvPr>
          <p:cNvSpPr txBox="1"/>
          <p:nvPr/>
        </p:nvSpPr>
        <p:spPr>
          <a:xfrm>
            <a:off x="155863" y="1094465"/>
            <a:ext cx="3708905" cy="5262979"/>
          </a:xfrm>
          <a:prstGeom prst="rect">
            <a:avLst/>
          </a:prstGeom>
          <a:noFill/>
        </p:spPr>
        <p:txBody>
          <a:bodyPr wrap="square" rtlCol="0">
            <a:spAutoFit/>
          </a:bodyPr>
          <a:lstStyle/>
          <a:p>
            <a:r>
              <a:rPr lang="en-US" dirty="0"/>
              <a:t>We have 971 laser selected</a:t>
            </a:r>
          </a:p>
          <a:p>
            <a:endParaRPr lang="en-US" dirty="0"/>
          </a:p>
          <a:p>
            <a:r>
              <a:rPr lang="en-US" dirty="0"/>
              <a:t>New Laser – about the same power (2 – 4 W)</a:t>
            </a:r>
          </a:p>
          <a:p>
            <a:br>
              <a:rPr lang="en-US" dirty="0"/>
            </a:br>
            <a:r>
              <a:rPr lang="en-US" dirty="0"/>
              <a:t>Wavelength: 808nm</a:t>
            </a:r>
            <a:br>
              <a:rPr lang="en-US" dirty="0"/>
            </a:br>
            <a:r>
              <a:rPr lang="en-US" dirty="0"/>
              <a:t>Output Power: 3000mW</a:t>
            </a:r>
            <a:br>
              <a:rPr lang="en-US" dirty="0"/>
            </a:br>
            <a:r>
              <a:rPr lang="en-US" dirty="0"/>
              <a:t>Operating Temperature: +10℃ ~ +30℃</a:t>
            </a:r>
            <a:br>
              <a:rPr lang="en-US" dirty="0"/>
            </a:br>
            <a:r>
              <a:rPr lang="en-US" dirty="0"/>
              <a:t>Storage Temperature: -20℃ ~ +60℃</a:t>
            </a:r>
            <a:br>
              <a:rPr lang="en-US" dirty="0"/>
            </a:br>
            <a:r>
              <a:rPr lang="en-US" dirty="0"/>
              <a:t>Lifetime: &gt;10,000 </a:t>
            </a:r>
            <a:r>
              <a:rPr lang="en-US" dirty="0" err="1"/>
              <a:t>hrs</a:t>
            </a:r>
            <a:endParaRPr lang="en-US" dirty="0"/>
          </a:p>
          <a:p>
            <a:r>
              <a:rPr lang="en-US" dirty="0"/>
              <a:t>Order placed yesterday</a:t>
            </a:r>
          </a:p>
          <a:p>
            <a:endParaRPr lang="en-US" dirty="0"/>
          </a:p>
        </p:txBody>
      </p:sp>
      <p:pic>
        <p:nvPicPr>
          <p:cNvPr id="2" name="Picture 1">
            <a:extLst>
              <a:ext uri="{FF2B5EF4-FFF2-40B4-BE49-F238E27FC236}">
                <a16:creationId xmlns:a16="http://schemas.microsoft.com/office/drawing/2014/main" id="{583F120F-F582-4877-BEDA-3F460440519A}"/>
              </a:ext>
            </a:extLst>
          </p:cNvPr>
          <p:cNvPicPr>
            <a:picLocks noChangeAspect="1"/>
          </p:cNvPicPr>
          <p:nvPr/>
        </p:nvPicPr>
        <p:blipFill>
          <a:blip r:embed="rId3"/>
          <a:stretch>
            <a:fillRect/>
          </a:stretch>
        </p:blipFill>
        <p:spPr>
          <a:xfrm>
            <a:off x="4751972" y="788919"/>
            <a:ext cx="3144478" cy="3061562"/>
          </a:xfrm>
          <a:prstGeom prst="rect">
            <a:avLst/>
          </a:prstGeom>
        </p:spPr>
      </p:pic>
    </p:spTree>
    <p:extLst>
      <p:ext uri="{BB962C8B-B14F-4D97-AF65-F5344CB8AC3E}">
        <p14:creationId xmlns:p14="http://schemas.microsoft.com/office/powerpoint/2010/main" val="3432647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A9C9DC-DC1F-4A88-B035-7FDEBD93D314}"/>
              </a:ext>
            </a:extLst>
          </p:cNvPr>
          <p:cNvSpPr>
            <a:spLocks noGrp="1"/>
          </p:cNvSpPr>
          <p:nvPr>
            <p:ph type="dt" sz="half" idx="14"/>
          </p:nvPr>
        </p:nvSpPr>
        <p:spPr/>
        <p:txBody>
          <a:bodyPr/>
          <a:lstStyle/>
          <a:p>
            <a:pPr>
              <a:defRPr/>
            </a:pPr>
            <a:r>
              <a:rPr lang="en-US"/>
              <a:t>7/26/2021</a:t>
            </a:r>
            <a:endParaRPr lang="en-US" dirty="0"/>
          </a:p>
        </p:txBody>
      </p:sp>
      <p:sp>
        <p:nvSpPr>
          <p:cNvPr id="5" name="Footer Placeholder 4">
            <a:extLst>
              <a:ext uri="{FF2B5EF4-FFF2-40B4-BE49-F238E27FC236}">
                <a16:creationId xmlns:a16="http://schemas.microsoft.com/office/drawing/2014/main" id="{9C11FE4A-67C2-4D16-A743-745E2E1C2250}"/>
              </a:ext>
            </a:extLst>
          </p:cNvPr>
          <p:cNvSpPr>
            <a:spLocks noGrp="1"/>
          </p:cNvSpPr>
          <p:nvPr>
            <p:ph type="ftr" sz="quarter" idx="3"/>
          </p:nvPr>
        </p:nvSpPr>
        <p:spPr/>
        <p:txBody>
          <a:bodyPr/>
          <a:lstStyle/>
          <a:p>
            <a:pPr>
              <a:defRPr/>
            </a:pPr>
            <a:r>
              <a:rPr lang="en-US"/>
              <a:t>W. Pellico | DUNE PD Workshop</a:t>
            </a:r>
            <a:endParaRPr lang="en-US" b="1" dirty="0"/>
          </a:p>
        </p:txBody>
      </p:sp>
      <p:sp>
        <p:nvSpPr>
          <p:cNvPr id="6" name="Slide Number Placeholder 5">
            <a:extLst>
              <a:ext uri="{FF2B5EF4-FFF2-40B4-BE49-F238E27FC236}">
                <a16:creationId xmlns:a16="http://schemas.microsoft.com/office/drawing/2014/main" id="{A522EE33-157B-4F4D-BB9F-9823128F0E3E}"/>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7" name="Title 6">
            <a:extLst>
              <a:ext uri="{FF2B5EF4-FFF2-40B4-BE49-F238E27FC236}">
                <a16:creationId xmlns:a16="http://schemas.microsoft.com/office/drawing/2014/main" id="{A59BB2E6-91FE-48ED-B7F4-ACE75EC42D67}"/>
              </a:ext>
            </a:extLst>
          </p:cNvPr>
          <p:cNvSpPr>
            <a:spLocks noGrp="1"/>
          </p:cNvSpPr>
          <p:nvPr>
            <p:ph type="title"/>
          </p:nvPr>
        </p:nvSpPr>
        <p:spPr>
          <a:xfrm>
            <a:off x="181232" y="110914"/>
            <a:ext cx="8727818" cy="427877"/>
          </a:xfrm>
        </p:spPr>
        <p:txBody>
          <a:bodyPr/>
          <a:lstStyle/>
          <a:p>
            <a:r>
              <a:rPr lang="en-US" dirty="0" err="1"/>
              <a:t>PoF</a:t>
            </a:r>
            <a:r>
              <a:rPr lang="en-US" dirty="0"/>
              <a:t> Testing Status</a:t>
            </a:r>
          </a:p>
        </p:txBody>
      </p:sp>
      <p:pic>
        <p:nvPicPr>
          <p:cNvPr id="2050" name="x_圖片 2">
            <a:extLst>
              <a:ext uri="{FF2B5EF4-FFF2-40B4-BE49-F238E27FC236}">
                <a16:creationId xmlns:a16="http://schemas.microsoft.com/office/drawing/2014/main" id="{BE0F3C98-CA1B-4AE1-861B-191A76BA4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4344" y="10210"/>
            <a:ext cx="4869656" cy="265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2B7A8BAE-867A-42C6-95F5-ABB4762701A6}"/>
              </a:ext>
            </a:extLst>
          </p:cNvPr>
          <p:cNvSpPr txBox="1"/>
          <p:nvPr/>
        </p:nvSpPr>
        <p:spPr>
          <a:xfrm>
            <a:off x="37969" y="729356"/>
            <a:ext cx="4366053" cy="5262979"/>
          </a:xfrm>
          <a:prstGeom prst="rect">
            <a:avLst/>
          </a:prstGeom>
          <a:noFill/>
          <a:ln>
            <a:solidFill>
              <a:schemeClr val="accent6">
                <a:lumMod val="50000"/>
              </a:schemeClr>
            </a:solidFill>
          </a:ln>
        </p:spPr>
        <p:txBody>
          <a:bodyPr wrap="square" rtlCol="0">
            <a:spAutoFit/>
          </a:bodyPr>
          <a:lstStyle/>
          <a:p>
            <a:pPr marL="457200" indent="-457200">
              <a:buFont typeface="+mj-lt"/>
              <a:buAutoNum type="arabicPeriod"/>
            </a:pPr>
            <a:r>
              <a:rPr lang="en-US" dirty="0">
                <a:solidFill>
                  <a:srgbClr val="00B050"/>
                </a:solidFill>
              </a:rPr>
              <a:t>Fiber Jacket Material</a:t>
            </a:r>
          </a:p>
          <a:p>
            <a:pPr marL="914400" lvl="1" indent="-457200">
              <a:buFont typeface="+mj-lt"/>
              <a:buAutoNum type="arabicPeriod"/>
            </a:pPr>
            <a:r>
              <a:rPr lang="en-US" dirty="0">
                <a:solidFill>
                  <a:srgbClr val="00B050"/>
                </a:solidFill>
              </a:rPr>
              <a:t>ETFE, PVC,PVDF</a:t>
            </a:r>
          </a:p>
          <a:p>
            <a:pPr marL="457200" indent="-457200">
              <a:buFont typeface="+mj-lt"/>
              <a:buAutoNum type="arabicPeriod"/>
            </a:pPr>
            <a:r>
              <a:rPr lang="en-US" dirty="0">
                <a:solidFill>
                  <a:srgbClr val="00B050"/>
                </a:solidFill>
              </a:rPr>
              <a:t>PPC Units: series and parallel</a:t>
            </a:r>
          </a:p>
          <a:p>
            <a:pPr marL="457200" indent="-457200">
              <a:buFont typeface="+mj-lt"/>
              <a:buAutoNum type="arabicPeriod"/>
            </a:pPr>
            <a:r>
              <a:rPr lang="en-US" dirty="0">
                <a:solidFill>
                  <a:srgbClr val="00B050"/>
                </a:solidFill>
              </a:rPr>
              <a:t>PPC efficiency</a:t>
            </a:r>
          </a:p>
          <a:p>
            <a:pPr marL="914400" lvl="1" indent="-457200">
              <a:buFont typeface="+mj-lt"/>
              <a:buAutoNum type="arabicPeriod"/>
            </a:pPr>
            <a:r>
              <a:rPr lang="en-US" dirty="0">
                <a:solidFill>
                  <a:srgbClr val="00B050"/>
                </a:solidFill>
              </a:rPr>
              <a:t>Housing units for Si PC</a:t>
            </a:r>
          </a:p>
          <a:p>
            <a:pPr marL="457200" indent="-457200">
              <a:buFont typeface="+mj-lt"/>
              <a:buAutoNum type="arabicPeriod"/>
            </a:pPr>
            <a:r>
              <a:rPr lang="en-US" dirty="0">
                <a:solidFill>
                  <a:srgbClr val="00B050"/>
                </a:solidFill>
              </a:rPr>
              <a:t>PC stability</a:t>
            </a:r>
          </a:p>
          <a:p>
            <a:pPr marL="457200" indent="-457200">
              <a:buFont typeface="+mj-lt"/>
              <a:buAutoNum type="arabicPeriod"/>
            </a:pPr>
            <a:r>
              <a:rPr lang="en-US" dirty="0">
                <a:solidFill>
                  <a:schemeClr val="accent2">
                    <a:lumMod val="75000"/>
                  </a:schemeClr>
                </a:solidFill>
              </a:rPr>
              <a:t>PC heat loss – point sources</a:t>
            </a:r>
          </a:p>
          <a:p>
            <a:pPr marL="457200" indent="-457200">
              <a:buFont typeface="+mj-lt"/>
              <a:buAutoNum type="arabicPeriod"/>
            </a:pPr>
            <a:r>
              <a:rPr lang="en-US" dirty="0">
                <a:solidFill>
                  <a:schemeClr val="accent2">
                    <a:lumMod val="75000"/>
                  </a:schemeClr>
                </a:solidFill>
              </a:rPr>
              <a:t>Power converters/regulators</a:t>
            </a:r>
          </a:p>
          <a:p>
            <a:pPr marL="914400" lvl="1" indent="-457200">
              <a:buFont typeface="+mj-lt"/>
              <a:buAutoNum type="arabicPeriod"/>
            </a:pPr>
            <a:r>
              <a:rPr lang="en-US" dirty="0">
                <a:solidFill>
                  <a:schemeClr val="accent2">
                    <a:lumMod val="75000"/>
                  </a:schemeClr>
                </a:solidFill>
              </a:rPr>
              <a:t>Efficiency/Viability</a:t>
            </a:r>
          </a:p>
          <a:p>
            <a:pPr marL="914400" lvl="1" indent="-457200">
              <a:buFont typeface="+mj-lt"/>
              <a:buAutoNum type="arabicPeriod"/>
            </a:pPr>
            <a:r>
              <a:rPr lang="en-US" dirty="0">
                <a:solidFill>
                  <a:schemeClr val="accent2">
                    <a:lumMod val="75000"/>
                  </a:schemeClr>
                </a:solidFill>
              </a:rPr>
              <a:t>6 units tested</a:t>
            </a:r>
          </a:p>
          <a:p>
            <a:pPr marL="457200" indent="-457200">
              <a:buFont typeface="+mj-lt"/>
              <a:buAutoNum type="arabicPeriod"/>
            </a:pPr>
            <a:r>
              <a:rPr lang="en-US" dirty="0">
                <a:solidFill>
                  <a:schemeClr val="accent2">
                    <a:lumMod val="75000"/>
                  </a:schemeClr>
                </a:solidFill>
              </a:rPr>
              <a:t>Epoxy materials – Thermal/electrical properties</a:t>
            </a:r>
          </a:p>
          <a:p>
            <a:pPr marL="457200" indent="-457200">
              <a:buFont typeface="+mj-lt"/>
              <a:buAutoNum type="arabicPeriod"/>
            </a:pPr>
            <a:r>
              <a:rPr lang="en-US" dirty="0">
                <a:solidFill>
                  <a:schemeClr val="accent6">
                    <a:lumMod val="50000"/>
                  </a:schemeClr>
                </a:solidFill>
              </a:rPr>
              <a:t>GaAs – building voltage specific units (+ tunable laser)</a:t>
            </a:r>
          </a:p>
        </p:txBody>
      </p:sp>
      <p:sp>
        <p:nvSpPr>
          <p:cNvPr id="18" name="TextBox 17">
            <a:extLst>
              <a:ext uri="{FF2B5EF4-FFF2-40B4-BE49-F238E27FC236}">
                <a16:creationId xmlns:a16="http://schemas.microsoft.com/office/drawing/2014/main" id="{E88559C8-6C53-40B3-88E3-2B771718094B}"/>
              </a:ext>
            </a:extLst>
          </p:cNvPr>
          <p:cNvSpPr txBox="1"/>
          <p:nvPr/>
        </p:nvSpPr>
        <p:spPr>
          <a:xfrm>
            <a:off x="4500061" y="3545512"/>
            <a:ext cx="1136337" cy="830997"/>
          </a:xfrm>
          <a:prstGeom prst="rect">
            <a:avLst/>
          </a:prstGeom>
          <a:noFill/>
        </p:spPr>
        <p:txBody>
          <a:bodyPr wrap="square" rtlCol="0">
            <a:spAutoFit/>
          </a:bodyPr>
          <a:lstStyle/>
          <a:p>
            <a:r>
              <a:rPr lang="en-US" dirty="0"/>
              <a:t>Present</a:t>
            </a:r>
          </a:p>
          <a:p>
            <a:r>
              <a:rPr lang="en-US" dirty="0"/>
              <a:t>Testing</a:t>
            </a:r>
          </a:p>
        </p:txBody>
      </p:sp>
      <p:sp>
        <p:nvSpPr>
          <p:cNvPr id="28" name="Right Brace 27">
            <a:extLst>
              <a:ext uri="{FF2B5EF4-FFF2-40B4-BE49-F238E27FC236}">
                <a16:creationId xmlns:a16="http://schemas.microsoft.com/office/drawing/2014/main" id="{CD07B21C-0A99-4F12-99EF-66479D435A01}"/>
              </a:ext>
            </a:extLst>
          </p:cNvPr>
          <p:cNvSpPr/>
          <p:nvPr/>
        </p:nvSpPr>
        <p:spPr>
          <a:xfrm>
            <a:off x="4234829" y="2850291"/>
            <a:ext cx="315240" cy="2140539"/>
          </a:xfrm>
          <a:prstGeom prst="rightBrace">
            <a:avLst>
              <a:gd name="adj1" fmla="val 44047"/>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Right Brace 37">
            <a:extLst>
              <a:ext uri="{FF2B5EF4-FFF2-40B4-BE49-F238E27FC236}">
                <a16:creationId xmlns:a16="http://schemas.microsoft.com/office/drawing/2014/main" id="{695C9102-DE14-44B1-B260-63BAE4D3192B}"/>
              </a:ext>
            </a:extLst>
          </p:cNvPr>
          <p:cNvSpPr/>
          <p:nvPr/>
        </p:nvSpPr>
        <p:spPr>
          <a:xfrm>
            <a:off x="4184821" y="5175005"/>
            <a:ext cx="387179" cy="81732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TextBox 40">
            <a:extLst>
              <a:ext uri="{FF2B5EF4-FFF2-40B4-BE49-F238E27FC236}">
                <a16:creationId xmlns:a16="http://schemas.microsoft.com/office/drawing/2014/main" id="{F0BDBCC4-846D-4748-B8C7-CA23E00013B0}"/>
              </a:ext>
            </a:extLst>
          </p:cNvPr>
          <p:cNvSpPr txBox="1"/>
          <p:nvPr/>
        </p:nvSpPr>
        <p:spPr>
          <a:xfrm>
            <a:off x="4596100" y="4940931"/>
            <a:ext cx="1921658" cy="830997"/>
          </a:xfrm>
          <a:prstGeom prst="rect">
            <a:avLst/>
          </a:prstGeom>
          <a:noFill/>
        </p:spPr>
        <p:txBody>
          <a:bodyPr wrap="square" rtlCol="0">
            <a:spAutoFit/>
          </a:bodyPr>
          <a:lstStyle/>
          <a:p>
            <a:r>
              <a:rPr lang="en-US" dirty="0"/>
              <a:t>Next (July/August)</a:t>
            </a:r>
          </a:p>
        </p:txBody>
      </p:sp>
      <p:pic>
        <p:nvPicPr>
          <p:cNvPr id="2" name="Picture 1">
            <a:extLst>
              <a:ext uri="{FF2B5EF4-FFF2-40B4-BE49-F238E27FC236}">
                <a16:creationId xmlns:a16="http://schemas.microsoft.com/office/drawing/2014/main" id="{89B6D36A-0BF3-44F6-A54B-BBB12A47A64F}"/>
              </a:ext>
            </a:extLst>
          </p:cNvPr>
          <p:cNvPicPr>
            <a:picLocks noChangeAspect="1"/>
          </p:cNvPicPr>
          <p:nvPr/>
        </p:nvPicPr>
        <p:blipFill>
          <a:blip r:embed="rId3"/>
          <a:stretch>
            <a:fillRect/>
          </a:stretch>
        </p:blipFill>
        <p:spPr>
          <a:xfrm rot="5400000">
            <a:off x="6604722" y="3092704"/>
            <a:ext cx="2633700" cy="1975275"/>
          </a:xfrm>
          <a:prstGeom prst="rect">
            <a:avLst/>
          </a:prstGeom>
        </p:spPr>
      </p:pic>
      <p:sp>
        <p:nvSpPr>
          <p:cNvPr id="3" name="TextBox 2">
            <a:extLst>
              <a:ext uri="{FF2B5EF4-FFF2-40B4-BE49-F238E27FC236}">
                <a16:creationId xmlns:a16="http://schemas.microsoft.com/office/drawing/2014/main" id="{F7BA6272-7F16-4136-9C43-9F4DBCB7ECFE}"/>
              </a:ext>
            </a:extLst>
          </p:cNvPr>
          <p:cNvSpPr txBox="1"/>
          <p:nvPr/>
        </p:nvSpPr>
        <p:spPr>
          <a:xfrm>
            <a:off x="6933935" y="5429324"/>
            <a:ext cx="2058384" cy="830997"/>
          </a:xfrm>
          <a:prstGeom prst="rect">
            <a:avLst/>
          </a:prstGeom>
          <a:noFill/>
        </p:spPr>
        <p:txBody>
          <a:bodyPr wrap="none" rtlCol="0">
            <a:spAutoFit/>
          </a:bodyPr>
          <a:lstStyle/>
          <a:p>
            <a:r>
              <a:rPr lang="en-US" dirty="0"/>
              <a:t>A </a:t>
            </a:r>
            <a:r>
              <a:rPr lang="en-US" dirty="0" err="1"/>
              <a:t>PoF</a:t>
            </a:r>
            <a:r>
              <a:rPr lang="en-US" dirty="0"/>
              <a:t> PC unit</a:t>
            </a:r>
          </a:p>
          <a:p>
            <a:r>
              <a:rPr lang="en-US" dirty="0"/>
              <a:t>Tested at CERN</a:t>
            </a:r>
          </a:p>
        </p:txBody>
      </p:sp>
      <p:cxnSp>
        <p:nvCxnSpPr>
          <p:cNvPr id="10" name="Straight Arrow Connector 9">
            <a:extLst>
              <a:ext uri="{FF2B5EF4-FFF2-40B4-BE49-F238E27FC236}">
                <a16:creationId xmlns:a16="http://schemas.microsoft.com/office/drawing/2014/main" id="{714CC3DC-EF36-478C-937A-EEE001B841EA}"/>
              </a:ext>
            </a:extLst>
          </p:cNvPr>
          <p:cNvCxnSpPr/>
          <p:nvPr/>
        </p:nvCxnSpPr>
        <p:spPr>
          <a:xfrm>
            <a:off x="4029075" y="2571750"/>
            <a:ext cx="2650331" cy="9737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3433812"/>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8" id="{8CC8AC50-A9CA-7F4B-BFA5-9BE337716F4E}" vid="{D9B41E3C-529C-7B49-9BBD-8F1C9DF381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13A158B6CF1942A8E4C66ADD4C29A2" ma:contentTypeVersion="7" ma:contentTypeDescription="Create a new document." ma:contentTypeScope="" ma:versionID="d68f98df2ab1d70b1b54163df50c7ff3">
  <xsd:schema xmlns:xsd="http://www.w3.org/2001/XMLSchema" xmlns:xs="http://www.w3.org/2001/XMLSchema" xmlns:p="http://schemas.microsoft.com/office/2006/metadata/properties" xmlns:ns3="41ffd1a0-94dc-43ab-a856-3f671abd15fd" xmlns:ns4="4015de2c-2a62-45ba-8285-bdf4ae027a83" targetNamespace="http://schemas.microsoft.com/office/2006/metadata/properties" ma:root="true" ma:fieldsID="771ada7fab3af128d72d28c3c84af3ae" ns3:_="" ns4:_="">
    <xsd:import namespace="41ffd1a0-94dc-43ab-a856-3f671abd15fd"/>
    <xsd:import namespace="4015de2c-2a62-45ba-8285-bdf4ae027a8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ffd1a0-94dc-43ab-a856-3f671abd15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15de2c-2a62-45ba-8285-bdf4ae027a8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A996A6D-C8CD-4D06-8103-DC49EE69FE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ffd1a0-94dc-43ab-a856-3f671abd15fd"/>
    <ds:schemaRef ds:uri="4015de2c-2a62-45ba-8285-bdf4ae027a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BF8490-27BD-4888-8F77-20E49DC7D75F}">
  <ds:schemaRefs>
    <ds:schemaRef ds:uri="http://schemas.microsoft.com/sharepoint/v3/contenttype/forms"/>
  </ds:schemaRefs>
</ds:datastoreItem>
</file>

<file path=customXml/itemProps3.xml><?xml version="1.0" encoding="utf-8"?>
<ds:datastoreItem xmlns:ds="http://schemas.openxmlformats.org/officeDocument/2006/customXml" ds:itemID="{8A5F8C9B-5541-4E9A-8A6E-58D779F03BD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4015de2c-2a62-45ba-8285-bdf4ae027a83"/>
    <ds:schemaRef ds:uri="41ffd1a0-94dc-43ab-a856-3f671abd15fd"/>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FNAL_PowerPoint_4x3-seasons_010521</Template>
  <TotalTime>2824</TotalTime>
  <Words>1537</Words>
  <Application>Microsoft Office PowerPoint</Application>
  <PresentationFormat>On-screen Show (4:3)</PresentationFormat>
  <Paragraphs>246</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Helvetica</vt:lpstr>
      <vt:lpstr>Fermilab_PPT_090815</vt:lpstr>
      <vt:lpstr>PowerPoint Presentation</vt:lpstr>
      <vt:lpstr>PowerPoint Presentation</vt:lpstr>
      <vt:lpstr>What are we doing – Investigating power over fiber for cold electronics on a high voltage plane</vt:lpstr>
      <vt:lpstr>DUNE PoF Concept</vt:lpstr>
      <vt:lpstr>Power over Fiber PoF</vt:lpstr>
      <vt:lpstr>Technology - PC cell - PoF</vt:lpstr>
      <vt:lpstr>Technology - Fiber and Power converter unit</vt:lpstr>
      <vt:lpstr>Technology - PoF 808 nm Laser options</vt:lpstr>
      <vt:lpstr>PoF Testing Status</vt:lpstr>
      <vt:lpstr>Testing at FNAL - PAB</vt:lpstr>
      <vt:lpstr>Laser Testing (PAB)</vt:lpstr>
      <vt:lpstr>Testing Continued – Extended R&amp;D</vt:lpstr>
      <vt:lpstr>Cold Box Test Prep</vt:lpstr>
      <vt:lpstr>PoF – Cold Box</vt:lpstr>
      <vt:lpstr>Future - </vt:lpstr>
      <vt:lpstr>Conclusion</vt:lpstr>
      <vt:lpstr>PowerPoint Presentation</vt:lpstr>
      <vt:lpstr>Backup – Two Systems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A Pellico</dc:creator>
  <cp:lastModifiedBy>William A Pellico</cp:lastModifiedBy>
  <cp:revision>86</cp:revision>
  <cp:lastPrinted>2014-01-20T19:40:21Z</cp:lastPrinted>
  <dcterms:created xsi:type="dcterms:W3CDTF">2021-05-19T16:54:46Z</dcterms:created>
  <dcterms:modified xsi:type="dcterms:W3CDTF">2021-07-26T14:10:21Z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0x010100BF13A158B6CF1942A8E4C66ADD4C29A2</vt:lpwstr>
  </property>
</Properties>
</file>