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0" r:id="rId2"/>
    <p:sldId id="272" r:id="rId3"/>
    <p:sldId id="258" r:id="rId4"/>
    <p:sldId id="266" r:id="rId5"/>
    <p:sldId id="256" r:id="rId6"/>
    <p:sldId id="257" r:id="rId7"/>
    <p:sldId id="260" r:id="rId8"/>
    <p:sldId id="267" r:id="rId9"/>
    <p:sldId id="261" r:id="rId10"/>
    <p:sldId id="263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910554-F719-4D32-B83D-CE4F344F7907}" v="4" dt="2021-07-26T00:18:11.4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99" d="100"/>
          <a:sy n="99" d="100"/>
        </p:scale>
        <p:origin x="5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ton,John" userId="bff0cdef-fc93-4293-907c-9b20fcb4039b" providerId="ADAL" clId="{E2910554-F719-4D32-B83D-CE4F344F7907}"/>
    <pc:docChg chg="custSel modSld">
      <pc:chgData name="Harton,John" userId="bff0cdef-fc93-4293-907c-9b20fcb4039b" providerId="ADAL" clId="{E2910554-F719-4D32-B83D-CE4F344F7907}" dt="2021-07-26T00:30:12.822" v="735" actId="20577"/>
      <pc:docMkLst>
        <pc:docMk/>
      </pc:docMkLst>
      <pc:sldChg chg="addSp modSp mod">
        <pc:chgData name="Harton,John" userId="bff0cdef-fc93-4293-907c-9b20fcb4039b" providerId="ADAL" clId="{E2910554-F719-4D32-B83D-CE4F344F7907}" dt="2021-07-26T00:18:58.385" v="731" actId="1036"/>
        <pc:sldMkLst>
          <pc:docMk/>
          <pc:sldMk cId="3570418157" sldId="256"/>
        </pc:sldMkLst>
        <pc:spChg chg="add mod">
          <ac:chgData name="Harton,John" userId="bff0cdef-fc93-4293-907c-9b20fcb4039b" providerId="ADAL" clId="{E2910554-F719-4D32-B83D-CE4F344F7907}" dt="2021-07-26T00:18:58.385" v="731" actId="1036"/>
          <ac:spMkLst>
            <pc:docMk/>
            <pc:sldMk cId="3570418157" sldId="256"/>
            <ac:spMk id="6" creationId="{D026E9E4-1C96-44D2-A33E-F1A0A2744DED}"/>
          </ac:spMkLst>
        </pc:spChg>
        <pc:picChg chg="add mod">
          <ac:chgData name="Harton,John" userId="bff0cdef-fc93-4293-907c-9b20fcb4039b" providerId="ADAL" clId="{E2910554-F719-4D32-B83D-CE4F344F7907}" dt="2021-07-25T23:40:15.634" v="198" actId="1076"/>
          <ac:picMkLst>
            <pc:docMk/>
            <pc:sldMk cId="3570418157" sldId="256"/>
            <ac:picMk id="3" creationId="{9A130BA3-A722-48BE-84DE-D6E5FDE6AD27}"/>
          </ac:picMkLst>
        </pc:picChg>
        <pc:picChg chg="mod">
          <ac:chgData name="Harton,John" userId="bff0cdef-fc93-4293-907c-9b20fcb4039b" providerId="ADAL" clId="{E2910554-F719-4D32-B83D-CE4F344F7907}" dt="2021-07-25T23:39:36.743" v="192" actId="14100"/>
          <ac:picMkLst>
            <pc:docMk/>
            <pc:sldMk cId="3570418157" sldId="256"/>
            <ac:picMk id="25" creationId="{FE013068-D97A-46F4-98FF-7E840451C708}"/>
          </ac:picMkLst>
        </pc:picChg>
      </pc:sldChg>
      <pc:sldChg chg="addSp modSp mod">
        <pc:chgData name="Harton,John" userId="bff0cdef-fc93-4293-907c-9b20fcb4039b" providerId="ADAL" clId="{E2910554-F719-4D32-B83D-CE4F344F7907}" dt="2021-07-26T00:15:25.006" v="676" actId="20577"/>
        <pc:sldMkLst>
          <pc:docMk/>
          <pc:sldMk cId="3245301314" sldId="257"/>
        </pc:sldMkLst>
        <pc:spChg chg="add mod">
          <ac:chgData name="Harton,John" userId="bff0cdef-fc93-4293-907c-9b20fcb4039b" providerId="ADAL" clId="{E2910554-F719-4D32-B83D-CE4F344F7907}" dt="2021-07-26T00:15:25.006" v="676" actId="20577"/>
          <ac:spMkLst>
            <pc:docMk/>
            <pc:sldMk cId="3245301314" sldId="257"/>
            <ac:spMk id="8" creationId="{5A664582-E902-4E23-8D21-7EDE1A222190}"/>
          </ac:spMkLst>
        </pc:spChg>
        <pc:picChg chg="add mod">
          <ac:chgData name="Harton,John" userId="bff0cdef-fc93-4293-907c-9b20fcb4039b" providerId="ADAL" clId="{E2910554-F719-4D32-B83D-CE4F344F7907}" dt="2021-07-26T00:14:31.088" v="614" actId="1076"/>
          <ac:picMkLst>
            <pc:docMk/>
            <pc:sldMk cId="3245301314" sldId="257"/>
            <ac:picMk id="4" creationId="{0A6ED440-5340-4EB8-A2E2-41FDA4387FA2}"/>
          </ac:picMkLst>
        </pc:picChg>
      </pc:sldChg>
      <pc:sldChg chg="addSp modSp mod">
        <pc:chgData name="Harton,John" userId="bff0cdef-fc93-4293-907c-9b20fcb4039b" providerId="ADAL" clId="{E2910554-F719-4D32-B83D-CE4F344F7907}" dt="2021-07-26T00:05:16.063" v="526" actId="1036"/>
        <pc:sldMkLst>
          <pc:docMk/>
          <pc:sldMk cId="4128523619" sldId="258"/>
        </pc:sldMkLst>
        <pc:spChg chg="add mod">
          <ac:chgData name="Harton,John" userId="bff0cdef-fc93-4293-907c-9b20fcb4039b" providerId="ADAL" clId="{E2910554-F719-4D32-B83D-CE4F344F7907}" dt="2021-07-26T00:05:09.163" v="497" actId="1035"/>
          <ac:spMkLst>
            <pc:docMk/>
            <pc:sldMk cId="4128523619" sldId="258"/>
            <ac:spMk id="8" creationId="{87C3EBC6-B2D2-47F0-8ACB-17B4F15E2FA4}"/>
          </ac:spMkLst>
        </pc:spChg>
        <pc:spChg chg="mod">
          <ac:chgData name="Harton,John" userId="bff0cdef-fc93-4293-907c-9b20fcb4039b" providerId="ADAL" clId="{E2910554-F719-4D32-B83D-CE4F344F7907}" dt="2021-07-26T00:05:01.343" v="464" actId="1036"/>
          <ac:spMkLst>
            <pc:docMk/>
            <pc:sldMk cId="4128523619" sldId="258"/>
            <ac:spMk id="15" creationId="{5C31B60B-F4DB-41B6-B29F-4C84125201C0}"/>
          </ac:spMkLst>
        </pc:spChg>
        <pc:cxnChg chg="mod">
          <ac:chgData name="Harton,John" userId="bff0cdef-fc93-4293-907c-9b20fcb4039b" providerId="ADAL" clId="{E2910554-F719-4D32-B83D-CE4F344F7907}" dt="2021-07-26T00:05:16.063" v="526" actId="1036"/>
          <ac:cxnSpMkLst>
            <pc:docMk/>
            <pc:sldMk cId="4128523619" sldId="258"/>
            <ac:cxnSpMk id="3" creationId="{BB4CBF2B-2CFA-484A-A6D8-0C492C0370BE}"/>
          </ac:cxnSpMkLst>
        </pc:cxnChg>
      </pc:sldChg>
      <pc:sldChg chg="modSp mod">
        <pc:chgData name="Harton,John" userId="bff0cdef-fc93-4293-907c-9b20fcb4039b" providerId="ADAL" clId="{E2910554-F719-4D32-B83D-CE4F344F7907}" dt="2021-07-26T00:11:49.665" v="611" actId="313"/>
        <pc:sldMkLst>
          <pc:docMk/>
          <pc:sldMk cId="4039791750" sldId="263"/>
        </pc:sldMkLst>
        <pc:spChg chg="mod">
          <ac:chgData name="Harton,John" userId="bff0cdef-fc93-4293-907c-9b20fcb4039b" providerId="ADAL" clId="{E2910554-F719-4D32-B83D-CE4F344F7907}" dt="2021-07-26T00:11:49.665" v="611" actId="313"/>
          <ac:spMkLst>
            <pc:docMk/>
            <pc:sldMk cId="4039791750" sldId="263"/>
            <ac:spMk id="3" creationId="{06751406-448A-4623-9BD8-F41C289755B5}"/>
          </ac:spMkLst>
        </pc:spChg>
      </pc:sldChg>
      <pc:sldChg chg="modSp mod">
        <pc:chgData name="Harton,John" userId="bff0cdef-fc93-4293-907c-9b20fcb4039b" providerId="ADAL" clId="{E2910554-F719-4D32-B83D-CE4F344F7907}" dt="2021-07-25T23:49:41.304" v="203" actId="20577"/>
        <pc:sldMkLst>
          <pc:docMk/>
          <pc:sldMk cId="3687856596" sldId="266"/>
        </pc:sldMkLst>
        <pc:spChg chg="mod">
          <ac:chgData name="Harton,John" userId="bff0cdef-fc93-4293-907c-9b20fcb4039b" providerId="ADAL" clId="{E2910554-F719-4D32-B83D-CE4F344F7907}" dt="2021-07-25T23:49:41.304" v="203" actId="20577"/>
          <ac:spMkLst>
            <pc:docMk/>
            <pc:sldMk cId="3687856596" sldId="266"/>
            <ac:spMk id="6" creationId="{B1AC1966-79ED-40CA-B158-4703FDF98778}"/>
          </ac:spMkLst>
        </pc:spChg>
      </pc:sldChg>
      <pc:sldChg chg="addSp modSp mod">
        <pc:chgData name="Harton,John" userId="bff0cdef-fc93-4293-907c-9b20fcb4039b" providerId="ADAL" clId="{E2910554-F719-4D32-B83D-CE4F344F7907}" dt="2021-07-26T00:09:26.080" v="585" actId="20577"/>
        <pc:sldMkLst>
          <pc:docMk/>
          <pc:sldMk cId="1647303913" sldId="267"/>
        </pc:sldMkLst>
        <pc:spChg chg="add mod">
          <ac:chgData name="Harton,John" userId="bff0cdef-fc93-4293-907c-9b20fcb4039b" providerId="ADAL" clId="{E2910554-F719-4D32-B83D-CE4F344F7907}" dt="2021-07-26T00:09:16.232" v="574" actId="20577"/>
          <ac:spMkLst>
            <pc:docMk/>
            <pc:sldMk cId="1647303913" sldId="267"/>
            <ac:spMk id="11" creationId="{2649ADDB-5444-4FFC-A049-299F7803C3B2}"/>
          </ac:spMkLst>
        </pc:spChg>
        <pc:spChg chg="add mod">
          <ac:chgData name="Harton,John" userId="bff0cdef-fc93-4293-907c-9b20fcb4039b" providerId="ADAL" clId="{E2910554-F719-4D32-B83D-CE4F344F7907}" dt="2021-07-26T00:09:26.080" v="585" actId="20577"/>
          <ac:spMkLst>
            <pc:docMk/>
            <pc:sldMk cId="1647303913" sldId="267"/>
            <ac:spMk id="17" creationId="{E103EFE3-9941-4B74-B4F7-F44E7A6BBE75}"/>
          </ac:spMkLst>
        </pc:spChg>
        <pc:spChg chg="add mod">
          <ac:chgData name="Harton,John" userId="bff0cdef-fc93-4293-907c-9b20fcb4039b" providerId="ADAL" clId="{E2910554-F719-4D32-B83D-CE4F344F7907}" dt="2021-07-25T23:41:54.090" v="202" actId="20577"/>
          <ac:spMkLst>
            <pc:docMk/>
            <pc:sldMk cId="1647303913" sldId="267"/>
            <ac:spMk id="20" creationId="{35D02408-DC24-4FE3-A69B-7F32497B6DE1}"/>
          </ac:spMkLst>
        </pc:spChg>
      </pc:sldChg>
      <pc:sldChg chg="delSp modSp mod">
        <pc:chgData name="Harton,John" userId="bff0cdef-fc93-4293-907c-9b20fcb4039b" providerId="ADAL" clId="{E2910554-F719-4D32-B83D-CE4F344F7907}" dt="2021-07-26T00:30:12.822" v="735" actId="20577"/>
        <pc:sldMkLst>
          <pc:docMk/>
          <pc:sldMk cId="3857060467" sldId="269"/>
        </pc:sldMkLst>
        <pc:spChg chg="mod">
          <ac:chgData name="Harton,John" userId="bff0cdef-fc93-4293-907c-9b20fcb4039b" providerId="ADAL" clId="{E2910554-F719-4D32-B83D-CE4F344F7907}" dt="2021-07-26T00:30:12.822" v="735" actId="20577"/>
          <ac:spMkLst>
            <pc:docMk/>
            <pc:sldMk cId="3857060467" sldId="269"/>
            <ac:spMk id="8" creationId="{42B607D0-8B3F-46E9-A500-A115A828E683}"/>
          </ac:spMkLst>
        </pc:spChg>
        <pc:spChg chg="del">
          <ac:chgData name="Harton,John" userId="bff0cdef-fc93-4293-907c-9b20fcb4039b" providerId="ADAL" clId="{E2910554-F719-4D32-B83D-CE4F344F7907}" dt="2021-07-26T00:10:23.984" v="586" actId="478"/>
          <ac:spMkLst>
            <pc:docMk/>
            <pc:sldMk cId="3857060467" sldId="269"/>
            <ac:spMk id="9" creationId="{DE0A169F-3072-44FD-A5C8-0F5B98CC080D}"/>
          </ac:spMkLst>
        </pc:spChg>
      </pc:sldChg>
      <pc:sldChg chg="modSp mod">
        <pc:chgData name="Harton,John" userId="bff0cdef-fc93-4293-907c-9b20fcb4039b" providerId="ADAL" clId="{E2910554-F719-4D32-B83D-CE4F344F7907}" dt="2021-07-26T00:06:02.405" v="538" actId="20577"/>
        <pc:sldMkLst>
          <pc:docMk/>
          <pc:sldMk cId="4202160959" sldId="272"/>
        </pc:sldMkLst>
        <pc:spChg chg="mod">
          <ac:chgData name="Harton,John" userId="bff0cdef-fc93-4293-907c-9b20fcb4039b" providerId="ADAL" clId="{E2910554-F719-4D32-B83D-CE4F344F7907}" dt="2021-07-26T00:06:02.405" v="538" actId="20577"/>
          <ac:spMkLst>
            <pc:docMk/>
            <pc:sldMk cId="4202160959" sldId="272"/>
            <ac:spMk id="6" creationId="{84F54D8C-951B-4854-B833-11D4AAAA870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1D652-A35B-48AB-A05A-E68397AC59CA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546D4-B07D-4820-920E-82217AEFE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8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109AA-0976-4481-9F4B-0865FA575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35DC1-AF27-40A8-8903-449773AC0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092A9-FF0C-4250-8D01-143D1D68B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819BA-4334-4385-BB82-6B9096C82109}" type="datetime1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A7E68-6DCE-4C8C-93B2-92CDAAED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CSU, John Harton, Workshop - Photon Detection System of DUNE Far Detector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B7C18-6724-4E74-8909-E4A27B505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2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4F8FD-6322-4A84-B564-1C7B1B146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1D62FE-30B4-42C6-AFC0-119ED64B6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D47C-AC22-4948-981B-ABF354E4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E4751-A725-4BAD-8BB2-D9A751508D77}" type="datetime1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07FB6-3800-4918-8353-BB79E923B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CSU, John Harton, Workshop - Photon Detection System of DUNE Far Detector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66ED-7681-4B0D-AAC9-CA13F339B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14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EF97AB-C3F1-4F50-8051-D84B5EAB75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4DA3F-D001-429D-AF0B-C41345B81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1E940-E435-4E47-81DD-2E96BE24F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17CCC-9F79-4723-A9F5-87B4EBE98FC0}" type="datetime1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DCC27-FD2E-42BB-81A2-1FFC042E3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CSU, John Harton, Workshop - Photon Detection System of DUNE Far Detector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31A43-5516-485F-819E-052F03C3F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6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1B553-74A4-4884-886A-DB1C4B16B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E03E9-688E-472B-88F5-12FD61E53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0BED8-B7F8-41D6-90BC-3393F7503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3F8E-ED0F-4978-977B-37795191E0E5}" type="datetime1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C5AF4-5D9E-4A8F-A924-E9ACCC161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CSU, John Harton, Workshop - Photon Detection System of DUNE Far Detector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42917-9EEB-4B02-A261-15925F2B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6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714A0-C316-4322-B411-C95A88CD1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539E7-6A99-4D1A-BD57-A80C5D68A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2E89B-4D70-4848-B67A-A8223B304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1B7D-D396-4397-9690-D739BE864E7A}" type="datetime1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3E35F-2AEC-46A5-A4CA-F73A4C1D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CSU, John Harton, Workshop - Photon Detection System of DUNE Far Detector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00E13-C791-4463-B6D1-AE3481A9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78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E0794-4506-42CF-B54D-F6DA25A5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50684-FE2B-45D8-94DC-9D47B2AD7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B33555-284B-4E36-925A-6DB31A954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1AED0-16FC-482E-9E59-B152F63FD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12C7-C39C-459A-843A-E91BCC01EB0F}" type="datetime1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006096-E812-45E6-8D43-097F0FBB2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CSU, John Harton, Workshop - Photon Detection System of DUNE Far Detector 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795E1-B60D-4483-9D6C-0E0367F37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55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EC0D8-C31B-4AE9-A1F8-916D670B9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0097F-2A6C-4B3E-BEE7-DE4F363AF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A0A6AC-EE6D-403F-92F6-7B9DD14D7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1FD86C-C315-49FF-AC1E-D45D5ACE51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B69C62-36F4-4206-B8E2-E05E6C0A5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232092-D670-4521-9C61-1CDC6A5F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944F-1E59-4B51-B098-23BDA7A22E6E}" type="datetime1">
              <a:rPr lang="en-US" smtClean="0"/>
              <a:t>7/25/2021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B435F8-6626-4A6F-A446-8D4DD167F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CSU, John Harton, Workshop - Photon Detection System of DUNE Far Detector 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406ED-0DF7-456D-89CE-EEDA96BD3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29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EC6F0-14B4-4C6A-BEC9-643271D98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0F9C4B-4798-4F21-95D4-F6E3C6CE0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8997E-EA6B-4D01-A0C0-45FE6E6D7164}" type="datetime1">
              <a:rPr lang="en-US" smtClean="0"/>
              <a:t>7/25/2021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5240C-D73B-4769-9D71-D9E4342D3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CSU, John Harton, Workshop - Photon Detection System of DUNE Far Detector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51CD0-831C-4D67-A728-B38DCFD60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84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D99CB1-5174-4290-AC6A-B6E88D49E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11AEB-FAF4-4069-8C1B-5F5EED0FF63C}" type="datetime1">
              <a:rPr lang="en-US" smtClean="0"/>
              <a:t>7/25/2021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60F399-85B4-4740-A880-AB4588D18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CSU, John Harton, Workshop - Photon Detection System of DUNE Far Detector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1A314-9EBB-4B2A-BB4A-12A18BE83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21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CF64-00EC-4868-9511-D53B8BBB1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62253-BD08-49BF-8920-E5139EF65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253C4-CB44-4498-A04C-14AEDA792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282A6-A671-40F0-9098-C517F687B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59B17-0F9C-4ADD-986C-AD3F877880CB}" type="datetime1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52EE1-6D7B-4171-B36D-121549822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CSU, John Harton, Workshop - Photon Detection System of DUNE Far Detector 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E20D2-6F7F-4B05-9FED-39A06F4B0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06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27589-4BA2-4DE7-B274-44E78F670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EBA281-835D-4D27-8BFA-5535518B4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F863B-9964-4F04-82E6-AA33AB076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27511B-745D-4205-BA1C-F9679FB8B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F5F98-2820-4ECF-BD78-9F6AECD6A2D5}" type="datetime1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868AB-8A17-45BC-A965-66CCFE503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CSU, John Harton, Workshop - Photon Detection System of DUNE Far Detector 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BC4345-4410-4643-BE06-E782DF9FA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29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37A8BF-2788-4025-9388-958BC8B5D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EB23F-16B5-4D20-8250-721F50517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7BEC9-11DD-4B33-9530-6B55ED23C0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21E3F-34AD-49D5-B63A-2A7DD73AFF18}" type="datetime1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E5C98-867D-47C7-8BB1-1FD912ED8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CSU, John Harton, Workshop - Photon Detection System of DUNE Far Detector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90EA4-6B89-4C5C-8B2B-4B358287C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86C9C-3B62-4941-BC20-AEF9F87C0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4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nam10.safelinks.protection.outlook.com/?url=https%3A%2F%2Furldefense.proofpoint.com%2Fv2%2Furl%3Fu%3Dhttps-3A__jobs.colostate.edu_postings_89969%26d%3DDwMGaQ%26c%3DgRgGjJ3BkIsb5y6s49QqsA%26r%3Dfc7-WKD3FMSc33o_sNqdXQ%26m%3DfzDg458R1rPkDsRAM_tVyEGZra6qLQVJtRQjRf4j_Qo%26s%3DSqVFMxzQ3Dpjoqqb13FYmITC3TDY5wG6FTSdJ9diVv8%26e%3D&amp;data=04%7C01%7CJohn.Harton%40colostate.edu%7Cb385f53721c640e6f2c608d94e03a7d3%7Cafb58802ff7a4bb1ab21367ff2ecfc8b%7C0%7C0%7C637626599882325078%7CUnknown%7CTWFpbGZsb3d8eyJWIjoiMC4wLjAwMDAiLCJQIjoiV2luMzIiLCJBTiI6Ik1haWwiLCJXVCI6Mn0%3D%7C1000&amp;sdata=lGWSywwmr1%2BMcyYReudSZqdEYmnBqOo8w%2FJzTbQM%2F2M%3D&amp;reserved=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8ADB9-1127-46ED-8F27-6061C85A86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CSU proposal to work on </a:t>
            </a:r>
            <a:br>
              <a:rPr lang="en-US" dirty="0"/>
            </a:br>
            <a:r>
              <a:rPr lang="en-US" dirty="0"/>
              <a:t>FD2 PDS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E157B2-AC1E-4979-94F8-158CDFD5A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0473" y="6356350"/>
            <a:ext cx="5409127" cy="365125"/>
          </a:xfrm>
        </p:spPr>
        <p:txBody>
          <a:bodyPr/>
          <a:lstStyle/>
          <a:p>
            <a:r>
              <a:rPr lang="en-US" dirty="0"/>
              <a:t>CSU, John Harton, Workshop - Photon Detection System of DUNE Far Detector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6B621-0A85-4288-841B-BA51584E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D8C2C0-1587-4863-B143-82FE27231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820" y="4818974"/>
            <a:ext cx="6992326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28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F174CE-FDAB-4424-8080-BDFB4C01A26C}"/>
              </a:ext>
            </a:extLst>
          </p:cNvPr>
          <p:cNvSpPr txBox="1"/>
          <p:nvPr/>
        </p:nvSpPr>
        <p:spPr>
          <a:xfrm>
            <a:off x="239266" y="347041"/>
            <a:ext cx="490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Plan for CSU involvement in FD2 PDS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751406-448A-4623-9BD8-F41C289755B5}"/>
              </a:ext>
            </a:extLst>
          </p:cNvPr>
          <p:cNvSpPr txBox="1"/>
          <p:nvPr/>
        </p:nvSpPr>
        <p:spPr>
          <a:xfrm>
            <a:off x="239265" y="1389050"/>
            <a:ext cx="121574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FD1 PDS system, with Dave Warner and CSU faculty members Buchanan, and Wilson is well ahead of FD2 PDS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Several resources at CSU can be used for both FD1 and FD2 PDS systems, with Harton and Buchanan coordinating: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Small tests (cold or warm) in D10 </a:t>
            </a:r>
            <a:r>
              <a:rPr lang="en-US" dirty="0" err="1"/>
              <a:t>dewar</a:t>
            </a:r>
            <a:r>
              <a:rPr lang="en-US" dirty="0"/>
              <a:t> and/or dark boxes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D218 dark boxes are also available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Full length cold tests in the Big Dipper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(The wide </a:t>
            </a:r>
            <a:r>
              <a:rPr lang="en-US" dirty="0" err="1"/>
              <a:t>dewar</a:t>
            </a:r>
            <a:r>
              <a:rPr lang="en-US" dirty="0"/>
              <a:t> at </a:t>
            </a:r>
            <a:r>
              <a:rPr lang="en-US" dirty="0" err="1"/>
              <a:t>SimLab</a:t>
            </a:r>
            <a:r>
              <a:rPr lang="en-US" dirty="0"/>
              <a:t> is less useful for signal tests, but could be made dark)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Quality testing may be very similar for FD1 and FD2 PDS’s.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Harton and Buchanan have agreed to coordinate development of test processes, including data base elements (Buchanan)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CSU </a:t>
            </a:r>
            <a:r>
              <a:rPr lang="en-US" dirty="0" err="1"/>
              <a:t>SingleCube</a:t>
            </a:r>
            <a:r>
              <a:rPr lang="en-US" dirty="0"/>
              <a:t> TPC system (a scaled down ND-</a:t>
            </a:r>
            <a:r>
              <a:rPr lang="en-US" dirty="0" err="1"/>
              <a:t>LAr</a:t>
            </a:r>
            <a:r>
              <a:rPr lang="en-US" dirty="0"/>
              <a:t> cube) could house PDS elements (small), benefitting both.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FADD7B-7949-4E2C-BD3B-BC4F572960C0}"/>
              </a:ext>
            </a:extLst>
          </p:cNvPr>
          <p:cNvSpPr txBox="1"/>
          <p:nvPr/>
        </p:nvSpPr>
        <p:spPr>
          <a:xfrm>
            <a:off x="437808" y="868045"/>
            <a:ext cx="1037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main point:  FD2 PDS will benefit from FD1 PDS experience, and FD1 may well benefit from FD2 PDS effort.  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3B439-0B78-49A3-A48F-613E79075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2458" y="6356350"/>
            <a:ext cx="5500942" cy="365125"/>
          </a:xfrm>
        </p:spPr>
        <p:txBody>
          <a:bodyPr/>
          <a:lstStyle/>
          <a:p>
            <a:r>
              <a:rPr lang="en-US"/>
              <a:t>CSU, John Harton, Workshop - Photon Detection System of DUNE Far Detector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39B97-3A54-42C7-A8F5-24F38C4D7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91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4EC762-B65A-426D-B461-5638B5E646AC}"/>
              </a:ext>
            </a:extLst>
          </p:cNvPr>
          <p:cNvSpPr txBox="1"/>
          <p:nvPr/>
        </p:nvSpPr>
        <p:spPr>
          <a:xfrm>
            <a:off x="375184" y="481938"/>
            <a:ext cx="609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Plan for CSU involvement in FD2 PDS system, continued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B607D0-8B3F-46E9-A500-A115A828E683}"/>
              </a:ext>
            </a:extLst>
          </p:cNvPr>
          <p:cNvSpPr txBox="1"/>
          <p:nvPr/>
        </p:nvSpPr>
        <p:spPr>
          <a:xfrm>
            <a:off x="591568" y="977172"/>
            <a:ext cx="11197910" cy="5142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CSU people on FD2 PDS: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Dave Warner  -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Consortium Technical Lead 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Harton would work with CSU HEP engineer Zach Rautio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Initial work would be on cold testing FD2 PDS modules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Bob Wilson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FD2 PD Simulation, Data Analysis, and </a:t>
            </a:r>
            <a:r>
              <a:rPr lang="en-US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ProtoDUNE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Installation overseen by Bob Wilson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New post doc, primarily FD2 PD in the first year - based at Fermilab and available to travel to CERN for </a:t>
            </a:r>
            <a:r>
              <a:rPr lang="en-US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ProtoDUNE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. 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Application deadline August 10 – please advertise </a:t>
            </a:r>
            <a:r>
              <a:rPr lang="en-US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https://jobs.colostate.edu/postings/89969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71525" lvl="1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Jay Jablonski, Zach Rautio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Students and technicians (e.g., Chris Norris) as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term thinking: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CSU to be involved in development and testing of prototypes at CSU and elsewhere until design is finalized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Mass production and assembly could happen elsewhere as with FD1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CSU proposes to do final testing and packaging for shipment to South Dakota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Harton proposes to be lead faculty member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E6675F3-C00E-47C0-8971-F3C91B685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59585" y="6356350"/>
            <a:ext cx="5193815" cy="365125"/>
          </a:xfrm>
        </p:spPr>
        <p:txBody>
          <a:bodyPr/>
          <a:lstStyle/>
          <a:p>
            <a:r>
              <a:rPr lang="en-US" dirty="0"/>
              <a:t>CSU, John Harton, Workshop - Photon Detection System of DUNE Far Detector 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A783732-FE18-4A5C-8D66-12B41FB95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60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C50775-D899-4433-8B70-B7DB01BC6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04563" y="6356350"/>
            <a:ext cx="5448837" cy="365125"/>
          </a:xfrm>
        </p:spPr>
        <p:txBody>
          <a:bodyPr/>
          <a:lstStyle/>
          <a:p>
            <a:r>
              <a:rPr lang="en-US" dirty="0"/>
              <a:t>CSU, John Harton, Workshop - Photon Detection System of DUNE Far Detector 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ECE86-A43A-4DDD-A96A-88659988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F54D8C-951B-4854-B833-11D4AAAA870D}"/>
              </a:ext>
            </a:extLst>
          </p:cNvPr>
          <p:cNvSpPr txBox="1"/>
          <p:nvPr/>
        </p:nvSpPr>
        <p:spPr>
          <a:xfrm>
            <a:off x="160986" y="231819"/>
            <a:ext cx="1139136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DUNE PDS Group at CSU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Technical: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David Warner - PD Consortium Technical Lead (Mechanical)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Zack Rautio – Newly hired mechanical engineer, experience in CSU HEP projects as a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student prior to recent hiring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Jay Jablonski - FD1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ProtoDUNE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PD production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Faculty: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Norm Buchanan -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ProtoDUNE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-SP PD production; Cryogenic Detector Facility; DUNE L3 PD project manager (former)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Bob Wilson –Photosensor Group Convener (former) ; FD1 CDR and TDR, and FD2 CDR PDS Chapter editor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John Harton – Proposed new addition (see following)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Post doc: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Bishu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Behera - PD for calorimetry studies; ICEBERG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Andrew Mogan (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ith Harton/Mooney)– Recent post-doc hire, SIPM readout development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New post doc (with Wilson) – FD2 focus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+ Numerous students including Christian Norris (experience on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SingleCube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cryogenics) 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4202160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06B302-2E2C-4980-827A-475389313683}"/>
              </a:ext>
            </a:extLst>
          </p:cNvPr>
          <p:cNvSpPr txBox="1"/>
          <p:nvPr/>
        </p:nvSpPr>
        <p:spPr>
          <a:xfrm>
            <a:off x="202424" y="390889"/>
            <a:ext cx="720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Introduction to John Harton, Professor of Physics, CSU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CEB202-EE48-4A4C-A144-A2B8F5B010CF}"/>
              </a:ext>
            </a:extLst>
          </p:cNvPr>
          <p:cNvSpPr txBox="1"/>
          <p:nvPr/>
        </p:nvSpPr>
        <p:spPr>
          <a:xfrm>
            <a:off x="530490" y="971082"/>
            <a:ext cx="8864796" cy="275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Twenty-six years of experience (1995 to present) as a faculty member at CSU in HEP hardware production, characterization, and use.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 at CSU has been on SLD (analysis only, electroweak),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BaBar</a:t>
            </a:r>
            <a:r>
              <a:rPr lang="en-US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Auger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the DRIFT dark matter experiment, and </a:t>
            </a:r>
            <a:r>
              <a:rPr lang="en-US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DUNE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Post-doc based at CERN during LEP-1 with University of Wisconsin, 1988-95.  </a:t>
            </a:r>
            <a:b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Electroweak analysis: Z mass and width, number of light neutrinos, tau polarization. 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PhD at Fermilab, E745, 1-meter bubble chamber in a neutrino beam dump, MIT 1988. High energy neutrino nucleon scattering.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31B60B-F4DB-41B6-B29F-4C84125201C0}"/>
              </a:ext>
            </a:extLst>
          </p:cNvPr>
          <p:cNvSpPr txBox="1"/>
          <p:nvPr/>
        </p:nvSpPr>
        <p:spPr>
          <a:xfrm>
            <a:off x="277599" y="5066283"/>
            <a:ext cx="11261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Next a brief look at JH’s most relevant past hardware experience. 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Skipping over work led by other faculty at CSU on </a:t>
            </a:r>
            <a:r>
              <a:rPr lang="en-US" sz="18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BaBar</a:t>
            </a:r>
            <a:r>
              <a:rPr lang="en-US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DIRC, ICARUS CRT, T2K P0D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Then thoughts for working on the FD2 PDS.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B00C8C9-6AAA-430D-86AB-54AD11CE7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3</a:t>
            </a:fld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285EAF8-6734-4CD5-B8A6-C431A56A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31518" y="6356350"/>
            <a:ext cx="5521882" cy="365125"/>
          </a:xfrm>
        </p:spPr>
        <p:txBody>
          <a:bodyPr/>
          <a:lstStyle/>
          <a:p>
            <a:r>
              <a:rPr lang="en-US" dirty="0"/>
              <a:t>CSU, John Harton, Workshop - Photon Detection System of DUNE Far Detector 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4CBF2B-2CFA-484A-A6D8-0C492C0370BE}"/>
              </a:ext>
            </a:extLst>
          </p:cNvPr>
          <p:cNvCxnSpPr/>
          <p:nvPr/>
        </p:nvCxnSpPr>
        <p:spPr>
          <a:xfrm flipV="1">
            <a:off x="319103" y="4873098"/>
            <a:ext cx="11178863" cy="9015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7C3EBC6-B2D2-47F0-8ACB-17B4F15E2FA4}"/>
              </a:ext>
            </a:extLst>
          </p:cNvPr>
          <p:cNvSpPr txBox="1"/>
          <p:nvPr/>
        </p:nvSpPr>
        <p:spPr>
          <a:xfrm>
            <a:off x="319103" y="3871563"/>
            <a:ext cx="11037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Harton’s</a:t>
            </a:r>
            <a:r>
              <a:rPr lang="en-US" dirty="0"/>
              <a:t> other commitments:  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John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has current responsibility on DUNE for production and quality assurance/control of the FD1 TPC cold electronics mechanical parts that will hold the enclosures, with Jablonski.  We just shipped initial parts. And Harton/CSU is on the list of intuitions to test FD1 TPC FEMBs when that starts.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23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5b5463f-3aab-4442-90b9-1f897f38a4e0" descr="Image">
            <a:extLst>
              <a:ext uri="{FF2B5EF4-FFF2-40B4-BE49-F238E27FC236}">
                <a16:creationId xmlns:a16="http://schemas.microsoft.com/office/drawing/2014/main" id="{8ECA54B2-13F5-48CA-8DB7-450F0F5C6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158" y="1200587"/>
            <a:ext cx="2224431" cy="480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FC8A53-31A8-4025-92F8-F3DFC8D8DD38}"/>
              </a:ext>
            </a:extLst>
          </p:cNvPr>
          <p:cNvSpPr txBox="1"/>
          <p:nvPr/>
        </p:nvSpPr>
        <p:spPr>
          <a:xfrm>
            <a:off x="314092" y="481014"/>
            <a:ext cx="367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/>
              <a:t>BaBar</a:t>
            </a:r>
            <a:r>
              <a:rPr lang="en-US" b="1" u="sng" dirty="0"/>
              <a:t> drift chamber feed throughs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C1966-79ED-40CA-B158-4703FDF98778}"/>
              </a:ext>
            </a:extLst>
          </p:cNvPr>
          <p:cNvSpPr txBox="1"/>
          <p:nvPr/>
        </p:nvSpPr>
        <p:spPr>
          <a:xfrm>
            <a:off x="558413" y="1354150"/>
            <a:ext cx="60727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designs: HV, ground, sense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Drawn metal made by a Swiss watch-parts maker - </a:t>
            </a:r>
            <a:r>
              <a:rPr lang="en-US" dirty="0" err="1"/>
              <a:t>Medelec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Initial plastic parts made at CSU industrial arts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Tested under voltage at CSU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Measured concentricity at CSU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Dave Warner lead technical person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Thousands of parts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17178C-C5DC-4A6D-8EBA-353A65929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9292" y="6356350"/>
            <a:ext cx="5794108" cy="365125"/>
          </a:xfrm>
        </p:spPr>
        <p:txBody>
          <a:bodyPr/>
          <a:lstStyle/>
          <a:p>
            <a:r>
              <a:rPr lang="en-US" dirty="0"/>
              <a:t>CSU, John Harton, Workshop - Photon Detection System of DUNE Far Detector 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32F8E0-16FD-4E81-BFDB-50734919F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56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standing next to a large white ship&#10;&#10;Description automatically generated with medium confidence">
            <a:extLst>
              <a:ext uri="{FF2B5EF4-FFF2-40B4-BE49-F238E27FC236}">
                <a16:creationId xmlns:a16="http://schemas.microsoft.com/office/drawing/2014/main" id="{608AB0DA-FE22-47CD-83E5-3A723ECFBE2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628" y="3568410"/>
            <a:ext cx="3401443" cy="3239617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418C733-648D-4457-83C2-C7868B94C61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629" y="160544"/>
            <a:ext cx="3401443" cy="31290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1A2BE3-74D9-42E1-B641-1A0287E176C6}"/>
              </a:ext>
            </a:extLst>
          </p:cNvPr>
          <p:cNvSpPr txBox="1"/>
          <p:nvPr/>
        </p:nvSpPr>
        <p:spPr>
          <a:xfrm>
            <a:off x="215417" y="238800"/>
            <a:ext cx="4848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Auger ground array tank liners </a:t>
            </a:r>
            <a:br>
              <a:rPr lang="en-US" b="1" dirty="0"/>
            </a:br>
            <a:r>
              <a:rPr lang="en-US" b="1" u="sng" dirty="0"/>
              <a:t>and PMT windows and housings</a:t>
            </a: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7B85191-CD68-4B39-AA34-1B5D20647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623" y="2466888"/>
            <a:ext cx="2309643" cy="22030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682098-3B5F-4C53-BAB8-2678908B1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331" y="309945"/>
            <a:ext cx="1488312" cy="20050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180AA9-613F-4864-A4B4-D98851BA0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0254" y="4480895"/>
            <a:ext cx="3188382" cy="21452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20658D-4BB3-4D02-95B6-3FA34D580E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9674" y="963261"/>
            <a:ext cx="1658072" cy="13452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013068-D97A-46F4-98FF-7E840451C7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20" y="4211064"/>
            <a:ext cx="2969028" cy="214528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B777914-1788-4838-B1ED-05A9BAEE11A5}"/>
              </a:ext>
            </a:extLst>
          </p:cNvPr>
          <p:cNvCxnSpPr>
            <a:cxnSpLocks/>
          </p:cNvCxnSpPr>
          <p:nvPr/>
        </p:nvCxnSpPr>
        <p:spPr>
          <a:xfrm>
            <a:off x="4530119" y="238800"/>
            <a:ext cx="0" cy="588931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6E4D7B3-2747-46ED-846F-934DBCE4827F}"/>
              </a:ext>
            </a:extLst>
          </p:cNvPr>
          <p:cNvSpPr txBox="1"/>
          <p:nvPr/>
        </p:nvSpPr>
        <p:spPr>
          <a:xfrm>
            <a:off x="4865166" y="165074"/>
            <a:ext cx="2450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Auger fluorescence </a:t>
            </a:r>
            <a:r>
              <a:rPr lang="en-US" b="1" u="sng" dirty="0"/>
              <a:t>detector calibration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74795A-82FC-4F5F-8144-A531EAE8F749}"/>
              </a:ext>
            </a:extLst>
          </p:cNvPr>
          <p:cNvSpPr txBox="1"/>
          <p:nvPr/>
        </p:nvSpPr>
        <p:spPr>
          <a:xfrm>
            <a:off x="215417" y="987027"/>
            <a:ext cx="387533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* 1600 PMTs enclosures and 1600 tank liners with windows for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PMTs.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Developed optical coupling </a:t>
            </a:r>
            <a:b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PMT-glue-window-water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Field-development of deployment procedure for ground array tanks with PMT’s preinstalled on liner and liner inflated in the tank.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Passed on final assembly of liner tops to liner body to Argentine collaborators</a:t>
            </a:r>
            <a:endParaRPr lang="en-US" dirty="0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84125AF5-61C2-4C2C-B70A-A8C731113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54882" y="6356350"/>
            <a:ext cx="5298518" cy="365125"/>
          </a:xfrm>
        </p:spPr>
        <p:txBody>
          <a:bodyPr/>
          <a:lstStyle/>
          <a:p>
            <a:r>
              <a:rPr lang="en-US" dirty="0"/>
              <a:t>CSU, John Harton, Workshop - Photon Detection System of DUNE Far Detector 2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E245EEA3-9B41-4A4F-92B5-6B2135CE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130BA3-A722-48BE-84DE-D6E5FDE6AD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2782" y="4312358"/>
            <a:ext cx="1289164" cy="19426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26E9E4-1C96-44D2-A33E-F1A0A2744DED}"/>
              </a:ext>
            </a:extLst>
          </p:cNvPr>
          <p:cNvSpPr txBox="1"/>
          <p:nvPr/>
        </p:nvSpPr>
        <p:spPr>
          <a:xfrm>
            <a:off x="3084008" y="5426301"/>
            <a:ext cx="1572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Early PMT coupling R&amp;D</a:t>
            </a:r>
          </a:p>
        </p:txBody>
      </p:sp>
    </p:spTree>
    <p:extLst>
      <p:ext uri="{BB962C8B-B14F-4D97-AF65-F5344CB8AC3E}">
        <p14:creationId xmlns:p14="http://schemas.microsoft.com/office/powerpoint/2010/main" val="3570418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244CB2B-87D6-4D5B-8D56-786AD9E30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415" y="3803762"/>
            <a:ext cx="2390889" cy="1676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6FF60C-E266-4EDC-B313-70E90F397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6" y="453874"/>
            <a:ext cx="2733996" cy="31975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A1A35F-D09A-4034-9161-D7D6CF8E9AD5}"/>
              </a:ext>
            </a:extLst>
          </p:cNvPr>
          <p:cNvSpPr txBox="1"/>
          <p:nvPr/>
        </p:nvSpPr>
        <p:spPr>
          <a:xfrm>
            <a:off x="321549" y="3926159"/>
            <a:ext cx="440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Cathode and anode </a:t>
            </a:r>
            <a:r>
              <a:rPr lang="en-US" dirty="0" err="1"/>
              <a:t>PrM</a:t>
            </a:r>
            <a:r>
              <a:rPr lang="en-US" dirty="0"/>
              <a:t> signals in vacuum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B4FD29-DB43-42DC-A2C5-E2EB03F488FB}"/>
              </a:ext>
            </a:extLst>
          </p:cNvPr>
          <p:cNvSpPr txBox="1"/>
          <p:nvPr/>
        </p:nvSpPr>
        <p:spPr>
          <a:xfrm>
            <a:off x="176599" y="794976"/>
            <a:ext cx="2177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Initial purity monitor </a:t>
            </a:r>
          </a:p>
          <a:p>
            <a:r>
              <a:rPr lang="en-US" b="1" dirty="0">
                <a:solidFill>
                  <a:schemeClr val="bg1"/>
                </a:solidFill>
              </a:rPr>
              <a:t>from UT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553541-D330-42B7-A359-DA8AE8403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920" y="3853507"/>
            <a:ext cx="2446159" cy="1703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31F3BB-8D52-444D-A6DA-C0FFCD9907C9}"/>
              </a:ext>
            </a:extLst>
          </p:cNvPr>
          <p:cNvSpPr txBox="1"/>
          <p:nvPr/>
        </p:nvSpPr>
        <p:spPr>
          <a:xfrm>
            <a:off x="8592720" y="5227142"/>
            <a:ext cx="837126" cy="367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μsec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78B72E-AA5B-4FE5-A6A0-92238E471E27}"/>
              </a:ext>
            </a:extLst>
          </p:cNvPr>
          <p:cNvSpPr txBox="1"/>
          <p:nvPr/>
        </p:nvSpPr>
        <p:spPr>
          <a:xfrm>
            <a:off x="6565124" y="5225868"/>
            <a:ext cx="837126" cy="367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μsec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3840B8-1625-4787-8427-D20EBECCF69F}"/>
              </a:ext>
            </a:extLst>
          </p:cNvPr>
          <p:cNvSpPr txBox="1"/>
          <p:nvPr/>
        </p:nvSpPr>
        <p:spPr>
          <a:xfrm rot="16200000">
            <a:off x="6942011" y="974730"/>
            <a:ext cx="72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EF3AD0-20B0-47D4-83EF-C9A15F6420AE}"/>
              </a:ext>
            </a:extLst>
          </p:cNvPr>
          <p:cNvSpPr txBox="1"/>
          <p:nvPr/>
        </p:nvSpPr>
        <p:spPr>
          <a:xfrm>
            <a:off x="5112829" y="3650814"/>
            <a:ext cx="4547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PrM</a:t>
            </a:r>
            <a:r>
              <a:rPr lang="en-US" dirty="0"/>
              <a:t> front end pulser test data w/ calculation.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0C6906-783B-4C7E-AB37-6C7D21CEF24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53153" y="4279930"/>
            <a:ext cx="4246841" cy="18248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8EF7A9-579F-4F5A-AC40-F9E17D29B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631" y="932355"/>
            <a:ext cx="2527937" cy="23343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6C5BA0A-0285-4A9C-A489-51121BDB6AD3}"/>
              </a:ext>
            </a:extLst>
          </p:cNvPr>
          <p:cNvSpPr txBox="1"/>
          <p:nvPr/>
        </p:nvSpPr>
        <p:spPr>
          <a:xfrm>
            <a:off x="2483631" y="2058382"/>
            <a:ext cx="1278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Jablonski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44554B-1771-4B27-A730-A4BC822F9624}"/>
              </a:ext>
            </a:extLst>
          </p:cNvPr>
          <p:cNvSpPr txBox="1"/>
          <p:nvPr/>
        </p:nvSpPr>
        <p:spPr>
          <a:xfrm>
            <a:off x="3960896" y="1841616"/>
            <a:ext cx="10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Zack Rautio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9C887FD-A4EC-4CAA-9CF3-9EC36F3F8F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9934" y="965299"/>
            <a:ext cx="3136486" cy="233435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0B434D7-195A-4F90-AAE2-886C15D4307E}"/>
              </a:ext>
            </a:extLst>
          </p:cNvPr>
          <p:cNvSpPr txBox="1"/>
          <p:nvPr/>
        </p:nvSpPr>
        <p:spPr>
          <a:xfrm>
            <a:off x="5140718" y="103792"/>
            <a:ext cx="3307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Single-Cube team Mike Mooney, </a:t>
            </a:r>
            <a:br>
              <a:rPr lang="en-US" dirty="0"/>
            </a:br>
            <a:r>
              <a:rPr lang="en-US" dirty="0"/>
              <a:t>J. Jablonski, GRA Lane </a:t>
            </a:r>
            <a:r>
              <a:rPr lang="en-US" dirty="0" err="1"/>
              <a:t>Kashur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Chris Norris, Zach Rautio, et al.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781A6F-847D-4E40-8B3E-94411673B5B1}"/>
              </a:ext>
            </a:extLst>
          </p:cNvPr>
          <p:cNvSpPr txBox="1"/>
          <p:nvPr/>
        </p:nvSpPr>
        <p:spPr>
          <a:xfrm>
            <a:off x="5203007" y="2515281"/>
            <a:ext cx="3074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SingleCube</a:t>
            </a:r>
            <a:r>
              <a:rPr lang="en-US" sz="2000" b="1" dirty="0">
                <a:solidFill>
                  <a:schemeClr val="bg1"/>
                </a:solidFill>
              </a:rPr>
              <a:t> and </a:t>
            </a:r>
            <a:r>
              <a:rPr lang="en-US" sz="2000" b="1" dirty="0" err="1">
                <a:solidFill>
                  <a:schemeClr val="bg1"/>
                </a:solidFill>
              </a:rPr>
              <a:t>PrM</a:t>
            </a:r>
            <a:r>
              <a:rPr lang="en-US" sz="2000" b="1" dirty="0">
                <a:solidFill>
                  <a:schemeClr val="bg1"/>
                </a:solidFill>
              </a:rPr>
              <a:t> at CSU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Scaled down ND-</a:t>
            </a:r>
            <a:r>
              <a:rPr lang="en-US" sz="2000" b="1" dirty="0" err="1">
                <a:solidFill>
                  <a:schemeClr val="bg1"/>
                </a:solidFill>
              </a:rPr>
              <a:t>LAr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63D541-E289-453B-B4F1-0CD27AB180F0}"/>
              </a:ext>
            </a:extLst>
          </p:cNvPr>
          <p:cNvSpPr txBox="1"/>
          <p:nvPr/>
        </p:nvSpPr>
        <p:spPr>
          <a:xfrm>
            <a:off x="17942" y="46497"/>
            <a:ext cx="460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Recent work on </a:t>
            </a:r>
            <a:r>
              <a:rPr lang="en-US" b="1" u="sng" dirty="0" err="1"/>
              <a:t>LAr</a:t>
            </a:r>
            <a:r>
              <a:rPr lang="en-US" b="1" u="sng" dirty="0"/>
              <a:t> purity monitor at CSU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88DE7E-A9FA-4A2D-8E3E-0FE0B562382F}"/>
              </a:ext>
            </a:extLst>
          </p:cNvPr>
          <p:cNvSpPr txBox="1"/>
          <p:nvPr/>
        </p:nvSpPr>
        <p:spPr>
          <a:xfrm>
            <a:off x="4872920" y="5779566"/>
            <a:ext cx="473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-year GRA Sam Fogarty is on the </a:t>
            </a:r>
            <a:r>
              <a:rPr lang="en-US" dirty="0" err="1"/>
              <a:t>PrM</a:t>
            </a:r>
            <a:r>
              <a:rPr lang="en-US" dirty="0"/>
              <a:t> work.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756D3F01-BF74-4782-ABA8-297B8FE3E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6220" y="6356350"/>
            <a:ext cx="5417180" cy="365125"/>
          </a:xfrm>
        </p:spPr>
        <p:txBody>
          <a:bodyPr/>
          <a:lstStyle/>
          <a:p>
            <a:r>
              <a:rPr lang="en-US" dirty="0"/>
              <a:t>CSU, John Harton, Workshop - Photon Detection System of DUNE Far Detector 2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B3DEFF2A-B4E6-45F7-A64A-2E8912C0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ED440-5340-4EB8-A2E2-41FDA4387F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4946" y="103792"/>
            <a:ext cx="2387863" cy="4657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664582-E902-4E23-8D21-7EDE1A222190}"/>
              </a:ext>
            </a:extLst>
          </p:cNvPr>
          <p:cNvSpPr txBox="1"/>
          <p:nvPr/>
        </p:nvSpPr>
        <p:spPr>
          <a:xfrm>
            <a:off x="9884535" y="2975020"/>
            <a:ext cx="1660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Small, portable cryostat. Used in  D218 and D206</a:t>
            </a:r>
          </a:p>
        </p:txBody>
      </p:sp>
    </p:spTree>
    <p:extLst>
      <p:ext uri="{BB962C8B-B14F-4D97-AF65-F5344CB8AC3E}">
        <p14:creationId xmlns:p14="http://schemas.microsoft.com/office/powerpoint/2010/main" val="3245301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floor, ceiling, wall&#10;&#10;Description automatically generated">
            <a:extLst>
              <a:ext uri="{FF2B5EF4-FFF2-40B4-BE49-F238E27FC236}">
                <a16:creationId xmlns:a16="http://schemas.microsoft.com/office/drawing/2014/main" id="{8BD2E83A-7AF2-45F4-8FCD-40E8EB21EC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5444" y="1173349"/>
            <a:ext cx="4897700" cy="2762008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B95517B-A4C3-4E1D-B052-862D27E48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37" y="1173349"/>
            <a:ext cx="2071506" cy="27620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0CDF11-FC65-40E1-8AA9-E859420D4E55}"/>
              </a:ext>
            </a:extLst>
          </p:cNvPr>
          <p:cNvSpPr txBox="1"/>
          <p:nvPr/>
        </p:nvSpPr>
        <p:spPr>
          <a:xfrm>
            <a:off x="146582" y="251285"/>
            <a:ext cx="4320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Directly applicable to FD2 PDS work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701F1-8FC5-4B42-A378-0F8FFDD5D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436" y="1173349"/>
            <a:ext cx="3747825" cy="28108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6F5786-8EEC-44EC-8921-EAFB0EE35683}"/>
              </a:ext>
            </a:extLst>
          </p:cNvPr>
          <p:cNvSpPr txBox="1"/>
          <p:nvPr/>
        </p:nvSpPr>
        <p:spPr>
          <a:xfrm>
            <a:off x="195444" y="1256427"/>
            <a:ext cx="4027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Harton lab, D218. </a:t>
            </a:r>
          </a:p>
          <a:p>
            <a:r>
              <a:rPr lang="en-US" b="1" dirty="0">
                <a:solidFill>
                  <a:schemeClr val="bg1"/>
                </a:solidFill>
              </a:rPr>
              <a:t>Down the hall from D206 w/ </a:t>
            </a:r>
            <a:r>
              <a:rPr lang="en-US" b="1" dirty="0" err="1">
                <a:solidFill>
                  <a:schemeClr val="bg1"/>
                </a:solidFill>
              </a:rPr>
              <a:t>SingleCube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DFEE8F-739B-4A70-8453-01B3AEDB4093}"/>
              </a:ext>
            </a:extLst>
          </p:cNvPr>
          <p:cNvSpPr txBox="1"/>
          <p:nvPr/>
        </p:nvSpPr>
        <p:spPr>
          <a:xfrm>
            <a:off x="5032690" y="435951"/>
            <a:ext cx="6261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dark box with </a:t>
            </a:r>
            <a:r>
              <a:rPr lang="en-US" dirty="0" err="1"/>
              <a:t>SiPM</a:t>
            </a:r>
            <a:r>
              <a:rPr lang="en-US" dirty="0"/>
              <a:t> readout into ‘scope or CAEN DT 5702 module (the Bern module). LED pulses.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38D26-E598-4118-AECD-713D990FDA75}"/>
              </a:ext>
            </a:extLst>
          </p:cNvPr>
          <p:cNvSpPr txBox="1"/>
          <p:nvPr/>
        </p:nvSpPr>
        <p:spPr>
          <a:xfrm>
            <a:off x="7608046" y="4075285"/>
            <a:ext cx="3930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Master’s degree student reading out SIPM’s using CAEN module and  root scripts (Connor Wallis).  Passed along to new post doc, Andrew Mogan.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22559F-0344-4EC4-A4B7-C6FF795DD522}"/>
              </a:ext>
            </a:extLst>
          </p:cNvPr>
          <p:cNvSpPr txBox="1"/>
          <p:nvPr/>
        </p:nvSpPr>
        <p:spPr>
          <a:xfrm>
            <a:off x="520021" y="4951069"/>
            <a:ext cx="6261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 in this room is potentially available FD2 PDS activities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5B88D3-BD8F-420B-9075-496C72D5B83E}"/>
              </a:ext>
            </a:extLst>
          </p:cNvPr>
          <p:cNvSpPr txBox="1"/>
          <p:nvPr/>
        </p:nvSpPr>
        <p:spPr>
          <a:xfrm>
            <a:off x="684055" y="4341655"/>
            <a:ext cx="393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two small dark boxes in D218.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8FEE295-DD8C-429F-B442-CC4651344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6962" y="6356350"/>
            <a:ext cx="5326438" cy="365125"/>
          </a:xfrm>
        </p:spPr>
        <p:txBody>
          <a:bodyPr/>
          <a:lstStyle/>
          <a:p>
            <a:r>
              <a:rPr lang="en-US" dirty="0"/>
              <a:t>CSU, John Harton, Workshop - Photon Detection System of DUNE Far Detector 2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BC1E6E2-1233-4968-82BD-BC1F4EF0F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18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38A537-326B-467B-B604-DA9D207F0365}"/>
              </a:ext>
            </a:extLst>
          </p:cNvPr>
          <p:cNvSpPr txBox="1"/>
          <p:nvPr/>
        </p:nvSpPr>
        <p:spPr>
          <a:xfrm>
            <a:off x="237325" y="286188"/>
            <a:ext cx="281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Common CSU  HEP lab, E10</a:t>
            </a:r>
          </a:p>
        </p:txBody>
      </p:sp>
      <p:pic>
        <p:nvPicPr>
          <p:cNvPr id="6" name="Picture 5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60211140-99E8-4A3A-BCB0-D4CC71875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29" y="843242"/>
            <a:ext cx="3851444" cy="5135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64CC49-2A32-4775-89B2-8F0C652E345C}"/>
              </a:ext>
            </a:extLst>
          </p:cNvPr>
          <p:cNvSpPr txBox="1"/>
          <p:nvPr/>
        </p:nvSpPr>
        <p:spPr>
          <a:xfrm>
            <a:off x="307129" y="843242"/>
            <a:ext cx="2813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Partial view or E10. 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Short </a:t>
            </a:r>
            <a:r>
              <a:rPr lang="en-US" b="1" dirty="0" err="1">
                <a:solidFill>
                  <a:schemeClr val="bg1"/>
                </a:solidFill>
              </a:rPr>
              <a:t>dewar</a:t>
            </a:r>
            <a:r>
              <a:rPr lang="en-US" b="1" dirty="0">
                <a:solidFill>
                  <a:schemeClr val="bg1"/>
                </a:solidFill>
              </a:rPr>
              <a:t> for cold tests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142A36A4-965E-4737-8CBB-E8CFDC70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644" y="6356350"/>
            <a:ext cx="5214756" cy="365125"/>
          </a:xfrm>
        </p:spPr>
        <p:txBody>
          <a:bodyPr/>
          <a:lstStyle/>
          <a:p>
            <a:r>
              <a:rPr lang="en-US" dirty="0"/>
              <a:t>CSU, John Harton, Workshop - Photon Detection System of DUNE Far Detector 2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9A57B96A-ACC4-49C0-8072-426FDD8F8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9C984F-6EC9-4F68-8EEF-E1CDA4358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022" y="459933"/>
            <a:ext cx="4809597" cy="2028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D8CDED-3AFE-4DED-9618-BCC4CEF42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022" y="2542774"/>
            <a:ext cx="4809597" cy="2089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6D0727-CFF1-4718-9098-67FE9B7E2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022" y="4686219"/>
            <a:ext cx="4809597" cy="19814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49ADDB-5444-4FFC-A049-299F7803C3B2}"/>
              </a:ext>
            </a:extLst>
          </p:cNvPr>
          <p:cNvSpPr txBox="1"/>
          <p:nvPr/>
        </p:nvSpPr>
        <p:spPr>
          <a:xfrm>
            <a:off x="4563827" y="843242"/>
            <a:ext cx="1242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E10 front room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03EFE3-9941-4B74-B4F7-F44E7A6BBE75}"/>
              </a:ext>
            </a:extLst>
          </p:cNvPr>
          <p:cNvSpPr txBox="1"/>
          <p:nvPr/>
        </p:nvSpPr>
        <p:spPr>
          <a:xfrm>
            <a:off x="4445780" y="2696801"/>
            <a:ext cx="37941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E10 middle room</a:t>
            </a:r>
          </a:p>
          <a:p>
            <a:r>
              <a:rPr lang="en-US" dirty="0">
                <a:solidFill>
                  <a:schemeClr val="bg1"/>
                </a:solidFill>
              </a:rPr>
              <a:t>Norm Buchanan with </a:t>
            </a:r>
          </a:p>
          <a:p>
            <a:r>
              <a:rPr lang="en-US" dirty="0">
                <a:solidFill>
                  <a:schemeClr val="bg1"/>
                </a:solidFill>
              </a:rPr>
              <a:t>undergrad, preparing </a:t>
            </a:r>
          </a:p>
          <a:p>
            <a:r>
              <a:rPr lang="en-US" dirty="0">
                <a:solidFill>
                  <a:schemeClr val="bg1"/>
                </a:solidFill>
              </a:rPr>
              <a:t>for FD1 PDS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D02408-DC24-4FE3-A69B-7F32497B6DE1}"/>
              </a:ext>
            </a:extLst>
          </p:cNvPr>
          <p:cNvSpPr txBox="1"/>
          <p:nvPr/>
        </p:nvSpPr>
        <p:spPr>
          <a:xfrm>
            <a:off x="4494022" y="4786256"/>
            <a:ext cx="27866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E10 back room</a:t>
            </a:r>
          </a:p>
          <a:p>
            <a:r>
              <a:rPr lang="en-US" dirty="0">
                <a:solidFill>
                  <a:schemeClr val="bg1"/>
                </a:solidFill>
              </a:rPr>
              <a:t>Dark boxes, </a:t>
            </a:r>
          </a:p>
          <a:p>
            <a:r>
              <a:rPr lang="en-US" dirty="0">
                <a:solidFill>
                  <a:schemeClr val="bg1"/>
                </a:solidFill>
              </a:rPr>
              <a:t>LabView slow control</a:t>
            </a:r>
          </a:p>
        </p:txBody>
      </p:sp>
    </p:spTree>
    <p:extLst>
      <p:ext uri="{BB962C8B-B14F-4D97-AF65-F5344CB8AC3E}">
        <p14:creationId xmlns:p14="http://schemas.microsoft.com/office/powerpoint/2010/main" val="1647303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in a lab&#10;&#10;Description automatically generated with low confidence">
            <a:extLst>
              <a:ext uri="{FF2B5EF4-FFF2-40B4-BE49-F238E27FC236}">
                <a16:creationId xmlns:a16="http://schemas.microsoft.com/office/drawing/2014/main" id="{2523D148-D613-42E0-A564-C6AC77728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262" y="536857"/>
            <a:ext cx="3776228" cy="2832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B43CB5-EC4D-4A4F-B1A9-A1962A52F7BD}"/>
              </a:ext>
            </a:extLst>
          </p:cNvPr>
          <p:cNvSpPr txBox="1"/>
          <p:nvPr/>
        </p:nvSpPr>
        <p:spPr>
          <a:xfrm>
            <a:off x="86841" y="167524"/>
            <a:ext cx="697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CSU HEP space at the CSU Foothills campus “</a:t>
            </a:r>
            <a:r>
              <a:rPr lang="en-US" b="1" u="sng" dirty="0" err="1"/>
              <a:t>Simlab</a:t>
            </a:r>
            <a:r>
              <a:rPr lang="en-US" b="1" u="sng" dirty="0"/>
              <a:t>” high-bay facility </a:t>
            </a:r>
          </a:p>
        </p:txBody>
      </p:sp>
      <p:pic>
        <p:nvPicPr>
          <p:cNvPr id="2050" name="a7ed0656-c684-4569-a960-166dca71d0c1" descr="Image">
            <a:extLst>
              <a:ext uri="{FF2B5EF4-FFF2-40B4-BE49-F238E27FC236}">
                <a16:creationId xmlns:a16="http://schemas.microsoft.com/office/drawing/2014/main" id="{2565B963-5891-4209-85A8-7806A8947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4551"/>
            <a:ext cx="3174020" cy="238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1025be7e-3a9f-4d5a-8c04-89dc92f18408" descr="Image">
            <a:extLst>
              <a:ext uri="{FF2B5EF4-FFF2-40B4-BE49-F238E27FC236}">
                <a16:creationId xmlns:a16="http://schemas.microsoft.com/office/drawing/2014/main" id="{950E9BC0-7D4C-4210-BAEA-51CC168B6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60" y="3428999"/>
            <a:ext cx="2446106" cy="326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person, standing, transport, dock&#10;&#10;Description automatically generated">
            <a:extLst>
              <a:ext uri="{FF2B5EF4-FFF2-40B4-BE49-F238E27FC236}">
                <a16:creationId xmlns:a16="http://schemas.microsoft.com/office/drawing/2014/main" id="{E9D91E69-C17C-4613-B136-C688CB954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2" y="3428999"/>
            <a:ext cx="2446108" cy="32614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8BFCC8-1EA8-4923-ADE7-9CB23AF7E0FD}"/>
              </a:ext>
            </a:extLst>
          </p:cNvPr>
          <p:cNvSpPr txBox="1"/>
          <p:nvPr/>
        </p:nvSpPr>
        <p:spPr>
          <a:xfrm>
            <a:off x="3174020" y="834551"/>
            <a:ext cx="36665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Cold test of scaled-down ND module. There was no damage after LN submersion and removal. Manual crank lift. Module was assembled in D206, Mooney lab.  </a:t>
            </a:r>
          </a:p>
          <a:p>
            <a:endParaRPr lang="en-US" dirty="0"/>
          </a:p>
          <a:p>
            <a:r>
              <a:rPr lang="en-US" dirty="0"/>
              <a:t>This open Dewar is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can house a full 60 X 60cm PD tile.</a:t>
            </a:r>
            <a:endParaRPr lang="en-US" dirty="0"/>
          </a:p>
        </p:txBody>
      </p:sp>
      <p:pic>
        <p:nvPicPr>
          <p:cNvPr id="12" name="Picture 11" descr="A picture containing yellow, transport&#10;&#10;Description automatically generated">
            <a:extLst>
              <a:ext uri="{FF2B5EF4-FFF2-40B4-BE49-F238E27FC236}">
                <a16:creationId xmlns:a16="http://schemas.microsoft.com/office/drawing/2014/main" id="{3A834ADB-E2EC-4A21-B917-004F8975D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12" y="3488972"/>
            <a:ext cx="2401127" cy="32015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49FB8D-3F6D-48D7-BF8E-8C6B58A4F934}"/>
              </a:ext>
            </a:extLst>
          </p:cNvPr>
          <p:cNvSpPr txBox="1"/>
          <p:nvPr/>
        </p:nvSpPr>
        <p:spPr>
          <a:xfrm>
            <a:off x="9395286" y="3762302"/>
            <a:ext cx="130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Dipper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1DB249-84A1-4639-9FBA-5963878C2C6B}"/>
              </a:ext>
            </a:extLst>
          </p:cNvPr>
          <p:cNvSpPr txBox="1"/>
          <p:nvPr/>
        </p:nvSpPr>
        <p:spPr>
          <a:xfrm>
            <a:off x="7866008" y="649885"/>
            <a:ext cx="130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Dipper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039B05-15C6-4C21-8A5C-3B8EA2531F66}"/>
              </a:ext>
            </a:extLst>
          </p:cNvPr>
          <p:cNvSpPr txBox="1"/>
          <p:nvPr/>
        </p:nvSpPr>
        <p:spPr>
          <a:xfrm>
            <a:off x="7682248" y="3662360"/>
            <a:ext cx="16149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cryostat has been used to test full scale FD1 PD modules.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9843D9B-B710-45E3-A8CE-4E5BE621B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5185" y="6356350"/>
            <a:ext cx="6108215" cy="365125"/>
          </a:xfrm>
        </p:spPr>
        <p:txBody>
          <a:bodyPr/>
          <a:lstStyle/>
          <a:p>
            <a:r>
              <a:rPr lang="en-US" dirty="0"/>
              <a:t>CSU, John Harton, Workshop - Photon Detection System of DUNE Far Detector 2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A2D02860-29E9-4694-854E-4BFB4484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86C9C-3B62-4941-BC20-AEF9F87C0F1E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4F6E26-FA39-4E27-84DB-924114684B45}"/>
              </a:ext>
            </a:extLst>
          </p:cNvPr>
          <p:cNvSpPr txBox="1"/>
          <p:nvPr/>
        </p:nvSpPr>
        <p:spPr>
          <a:xfrm>
            <a:off x="2744749" y="3397999"/>
            <a:ext cx="2499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This wide </a:t>
            </a:r>
            <a:r>
              <a:rPr lang="en-US" b="1" dirty="0" err="1">
                <a:solidFill>
                  <a:schemeClr val="bg1"/>
                </a:solidFill>
              </a:rPr>
              <a:t>dewar</a:t>
            </a:r>
            <a:r>
              <a:rPr lang="en-US" b="1" dirty="0">
                <a:solidFill>
                  <a:schemeClr val="bg1"/>
                </a:solidFill>
              </a:rPr>
              <a:t> has been moved outside the room with the Big Dipper.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AF2C99E-6CE2-418C-A9EF-36EED755A906}"/>
              </a:ext>
            </a:extLst>
          </p:cNvPr>
          <p:cNvCxnSpPr>
            <a:cxnSpLocks/>
          </p:cNvCxnSpPr>
          <p:nvPr/>
        </p:nvCxnSpPr>
        <p:spPr>
          <a:xfrm>
            <a:off x="7282857" y="779171"/>
            <a:ext cx="0" cy="510647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279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4973</TotalTime>
  <Words>1317</Words>
  <Application>Microsoft Office PowerPoint</Application>
  <PresentationFormat>Widescreen</PresentationFormat>
  <Paragraphs>139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CSU proposal to work on  FD2 PDS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Harton,John</dc:creator>
  <cp:lastModifiedBy>Harton,John</cp:lastModifiedBy>
  <cp:revision>7</cp:revision>
  <dcterms:created xsi:type="dcterms:W3CDTF">2021-07-21T19:17:56Z</dcterms:created>
  <dcterms:modified xsi:type="dcterms:W3CDTF">2021-07-26T00:30:16Z</dcterms:modified>
</cp:coreProperties>
</file>