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8" r:id="rId3"/>
    <p:sldId id="259" r:id="rId4"/>
    <p:sldId id="262" r:id="rId5"/>
    <p:sldId id="266" r:id="rId6"/>
    <p:sldId id="267" r:id="rId7"/>
    <p:sldId id="264" r:id="rId8"/>
    <p:sldId id="265" r:id="rId9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95" d="100"/>
          <a:sy n="95" d="100"/>
        </p:scale>
        <p:origin x="176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B5FF-5BB9-3A40-B20B-E12BFFB1B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CDDCB-627A-8B45-A4D6-67B323CDF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C4E8-B296-7C43-B319-412AD2B0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A303-E8E4-B449-B86C-DB150109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43788-9A2F-734B-B05D-2AF91A6B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9185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592B6-34D0-A34F-99F2-E456E6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4743F-D3B4-7F40-B6BD-F85D39021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43A32-4575-D448-87FD-EA61E0D1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CD109-5C34-0D4D-AB9A-17B4C33F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14982-2EB5-AE4E-B9C9-4DC95A02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0101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E2A6D-A7CC-BC44-82B5-58ECFB31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1EEC4-3C4F-2F40-BCCE-A8383D212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AB35-DEAC-6549-8DD6-9F9FD26D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FE151-8BE1-4348-B854-9B937FA0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0B72C-2ABA-3444-BEFE-6E6CF6D3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142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D543-448C-154F-8BF0-FC42807C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ADB5-20C6-124D-8AE5-65F4F858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A93F3-1254-0C4F-B586-BFB09528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40BE-CDB9-264A-BDA9-95E9EF7D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47DA-C633-854C-8D58-51517089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3720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63CB-2ACA-4546-A5DB-F2B9FAE6F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1BCE7-A10F-2345-B32D-EB3A2F0E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4D5A-F2B3-894C-B151-EAACE5DC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E974C-FA59-C648-81E9-57A1D35B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33B96-1219-8B4A-BFFB-4CA8AD99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3741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DA8C-4089-804C-8BA2-67FA592C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356A1-9391-AC4C-82AB-878335DAD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18FE1-F6E7-0841-A5E4-CB955CF44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0CB3D-A09A-1046-8F6E-07142775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F646A-8501-6247-B8E5-4F60516A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7FA7E-D852-C64C-86FC-5FCC40C6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984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0318-7460-6A4E-ABF9-DCE6FF44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85E7C-0CD0-4742-A38B-1CFDCD5A6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A99D1-AF04-954C-9048-B83F4C983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556F6-84B1-5446-AF7A-EED6F1DCE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650CF-8C73-DD4F-B2E5-6093742DB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DB445-3386-6B4C-A570-91FA7D1D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D1585-3EE5-3345-AB29-81D0F0D0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994FC-BCDF-394D-9B44-6ED56F38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03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281F-F506-694A-B933-B43732B4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2665D-771B-C44A-A420-E8E28493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9B919-3E5D-BC4C-9427-8D708E92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A608E-8214-6542-81BA-B80B6AB6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9811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A67F3-0EF3-6C4B-AD2A-90FE3A3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90ADE-65E8-B74F-80B4-9A41E168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B0DEA-3D6D-5F40-8BD9-C63F05F7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971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3B4D0-26C2-8E4B-BC2E-E3D4DB70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F33BE-C48D-994C-8B70-1D5AAB84B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474C2-8AF1-814D-BB4D-E2A500018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4E9FE-543D-9247-9A12-F46991A1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4A0C1-DB5E-B64D-BC82-B9DA97CF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CDB3B-4D76-E441-9934-36B5014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998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65A6-4EC2-3E48-8EE0-439382C3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3BF1F-723A-E146-B587-9C425A90F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D86AA-001B-7148-9469-E0D09C284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F99F1-257C-2C4B-BDAD-7EA717C0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4BC22-1FCD-E146-96FB-A3035A0E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F6B51-91B3-0F46-803F-F87F90C1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3151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8A9E69-CB2B-1B4E-8149-F8E2BBA0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24D0E-CF83-C241-B8B1-B7CA22CB3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955C-70A9-214A-9657-7A98C7999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15E9-B11E-F145-97AB-3F11A759B21C}" type="datetimeFigureOut">
              <a:rPr lang="en-CH" smtClean="0"/>
              <a:t>02.08.21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C6258-6F82-3C47-BEAB-F983B023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7D7C9-9222-A14C-8D2E-61500FB2D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8CEB-C4B1-2441-8E15-3206BB5386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786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iles.slack.com/files-pri/T03RN7KU3-F02A8K7V8N5/screenshot_2021-08-02_at_12.15.22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95B1-1B70-BB43-A4C7-87A31601A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3800"/>
              <a:t>Ethernet readout for DUNE: Discussion, planning and timelines</a:t>
            </a:r>
            <a:endParaRPr lang="en-CH" sz="3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561FD-A426-F046-9786-234D5B13D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/>
              <a:t>Alessandro Thea /</a:t>
            </a:r>
          </a:p>
          <a:p>
            <a:pPr algn="l"/>
            <a:r>
              <a:rPr lang="en-GB" sz="2000"/>
              <a:t>RAL-CERN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Rolls of blueprints">
            <a:extLst>
              <a:ext uri="{FF2B5EF4-FFF2-40B4-BE49-F238E27FC236}">
                <a16:creationId xmlns:a16="http://schemas.microsoft.com/office/drawing/2014/main" id="{6D9BB789-C426-4AA9-93C2-AA6161259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9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233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4ABC-8330-DF40-9B90-7343964F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6FB20-D29D-D24F-B51B-5E8A7E1E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68890" cy="1020445"/>
          </a:xfrm>
        </p:spPr>
        <p:txBody>
          <a:bodyPr/>
          <a:lstStyle/>
          <a:p>
            <a:r>
              <a:rPr lang="en-CH" dirty="0"/>
              <a:t>Ethernet work embedded into the overall DUNE-DAQ timeline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AA7D1862-9063-0C4F-820D-8224945E0876}"/>
              </a:ext>
            </a:extLst>
          </p:cNvPr>
          <p:cNvSpPr/>
          <p:nvPr/>
        </p:nvSpPr>
        <p:spPr>
          <a:xfrm>
            <a:off x="1051560" y="4274820"/>
            <a:ext cx="10149840" cy="37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N</a:t>
            </a:r>
            <a:r>
              <a:rPr lang="en-CH" dirty="0"/>
              <a:t>ow                                                                     Summer 2022                                                            Summer 2023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A1B90E-D50B-0747-98E0-76F12C58E225}"/>
              </a:ext>
            </a:extLst>
          </p:cNvPr>
          <p:cNvCxnSpPr/>
          <p:nvPr/>
        </p:nvCxnSpPr>
        <p:spPr>
          <a:xfrm>
            <a:off x="2651760" y="3931920"/>
            <a:ext cx="0" cy="1085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57C8D0-334F-984F-AB18-DAB9E0A9DE5C}"/>
              </a:ext>
            </a:extLst>
          </p:cNvPr>
          <p:cNvSpPr txBox="1"/>
          <p:nvPr/>
        </p:nvSpPr>
        <p:spPr>
          <a:xfrm>
            <a:off x="2133600" y="3108960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1.1.2022</a:t>
            </a:r>
          </a:p>
          <a:p>
            <a:pPr algn="ctr"/>
            <a:r>
              <a:rPr lang="en-CH" dirty="0"/>
              <a:t>PDR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27FEF-DD83-2040-A95C-4EE7EAE4482A}"/>
              </a:ext>
            </a:extLst>
          </p:cNvPr>
          <p:cNvSpPr txBox="1"/>
          <p:nvPr/>
        </p:nvSpPr>
        <p:spPr>
          <a:xfrm>
            <a:off x="3140027" y="3105834"/>
            <a:ext cx="1606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>
                <a:solidFill>
                  <a:srgbClr val="C00000"/>
                </a:solidFill>
              </a:rPr>
              <a:t>VD coldbox</a:t>
            </a:r>
            <a:br>
              <a:rPr lang="en-CH" dirty="0">
                <a:solidFill>
                  <a:srgbClr val="C00000"/>
                </a:solidFill>
              </a:rPr>
            </a:br>
            <a:r>
              <a:rPr lang="en-CH" dirty="0">
                <a:solidFill>
                  <a:srgbClr val="C00000"/>
                </a:solidFill>
              </a:rPr>
              <a:t>fully integrated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9E3343-D973-9340-AA8C-0BB1F11F9DD3}"/>
              </a:ext>
            </a:extLst>
          </p:cNvPr>
          <p:cNvSpPr txBox="1"/>
          <p:nvPr/>
        </p:nvSpPr>
        <p:spPr>
          <a:xfrm>
            <a:off x="5428341" y="3499798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PD-II HD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A1C33A-AF23-804E-BEEF-53D581BE103B}"/>
              </a:ext>
            </a:extLst>
          </p:cNvPr>
          <p:cNvCxnSpPr/>
          <p:nvPr/>
        </p:nvCxnSpPr>
        <p:spPr>
          <a:xfrm>
            <a:off x="10226040" y="3928794"/>
            <a:ext cx="0" cy="1085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20D1E43-8AE5-AC4F-841D-0417BAB7A83E}"/>
              </a:ext>
            </a:extLst>
          </p:cNvPr>
          <p:cNvSpPr txBox="1"/>
          <p:nvPr/>
        </p:nvSpPr>
        <p:spPr>
          <a:xfrm>
            <a:off x="9707880" y="3105834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1.7.2023</a:t>
            </a:r>
          </a:p>
          <a:p>
            <a:pPr algn="ctr"/>
            <a:r>
              <a:rPr lang="en-CH" dirty="0"/>
              <a:t>FDR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CEA517-73F5-214D-BCE7-DCFEB25FC2E1}"/>
              </a:ext>
            </a:extLst>
          </p:cNvPr>
          <p:cNvSpPr txBox="1"/>
          <p:nvPr/>
        </p:nvSpPr>
        <p:spPr>
          <a:xfrm>
            <a:off x="8783859" y="350258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PD-II VD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D72B80-29E6-0743-9CD7-92697ECF433E}"/>
              </a:ext>
            </a:extLst>
          </p:cNvPr>
          <p:cNvSpPr txBox="1"/>
          <p:nvPr/>
        </p:nvSpPr>
        <p:spPr>
          <a:xfrm>
            <a:off x="572101" y="5850519"/>
            <a:ext cx="307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dirty="0"/>
              <a:t>10.2022</a:t>
            </a:r>
          </a:p>
          <a:p>
            <a:pPr algn="ctr"/>
            <a:r>
              <a:rPr lang="en-CH" dirty="0"/>
              <a:t>VD coldbox bottom</a:t>
            </a:r>
          </a:p>
          <a:p>
            <a:pPr algn="ctr"/>
            <a:r>
              <a:rPr lang="en-CH" dirty="0"/>
              <a:t>(top standalone)</a:t>
            </a: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9413B32D-FAB2-E94D-B956-648E4C1609E9}"/>
              </a:ext>
            </a:extLst>
          </p:cNvPr>
          <p:cNvCxnSpPr>
            <a:cxnSpLocks/>
          </p:cNvCxnSpPr>
          <p:nvPr/>
        </p:nvCxnSpPr>
        <p:spPr>
          <a:xfrm>
            <a:off x="3293665" y="3763595"/>
            <a:ext cx="6867544" cy="1786442"/>
          </a:xfrm>
          <a:prstGeom prst="bentConnector3">
            <a:avLst>
              <a:gd name="adj1" fmla="val -1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6E2F7E1C-DAB1-CC47-8EE2-A2EDB523418D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6705939" y="3077402"/>
            <a:ext cx="1314912" cy="28983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166E1023-455A-314C-A4C1-18CA7BAF5FC4}"/>
              </a:ext>
            </a:extLst>
          </p:cNvPr>
          <p:cNvCxnSpPr>
            <a:cxnSpLocks/>
          </p:cNvCxnSpPr>
          <p:nvPr/>
        </p:nvCxnSpPr>
        <p:spPr>
          <a:xfrm>
            <a:off x="9251797" y="3869130"/>
            <a:ext cx="1964243" cy="1314913"/>
          </a:xfrm>
          <a:prstGeom prst="bentConnector3">
            <a:avLst>
              <a:gd name="adj1" fmla="val 2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29CA5FD-F776-FD49-8587-0321DA4DDB7A}"/>
              </a:ext>
            </a:extLst>
          </p:cNvPr>
          <p:cNvSpPr txBox="1"/>
          <p:nvPr/>
        </p:nvSpPr>
        <p:spPr>
          <a:xfrm>
            <a:off x="572101" y="349979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PD-II VD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85A9BDBB-C4E0-9540-A433-F912B49FC442}"/>
              </a:ext>
            </a:extLst>
          </p:cNvPr>
          <p:cNvCxnSpPr>
            <a:cxnSpLocks/>
            <a:stCxn id="26" idx="2"/>
          </p:cNvCxnSpPr>
          <p:nvPr/>
        </p:nvCxnSpPr>
        <p:spPr>
          <a:xfrm rot="16200000" flipH="1">
            <a:off x="2662154" y="2258535"/>
            <a:ext cx="1314911" cy="45360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BAFC17D7-DCC9-2B4E-8839-FE7E948DCEE4}"/>
              </a:ext>
            </a:extLst>
          </p:cNvPr>
          <p:cNvCxnSpPr>
            <a:cxnSpLocks/>
          </p:cNvCxnSpPr>
          <p:nvPr/>
        </p:nvCxnSpPr>
        <p:spPr>
          <a:xfrm>
            <a:off x="1965959" y="3763594"/>
            <a:ext cx="8195250" cy="1778140"/>
          </a:xfrm>
          <a:prstGeom prst="bentConnector3">
            <a:avLst>
              <a:gd name="adj1" fmla="val 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04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E7B7E-9728-FF42-86BE-1DABA11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en-CH" sz="4000"/>
              <a:t>The DAQ PDR milestone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6D2-8E11-AB4F-860A-A9D63BC4A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6" y="2423821"/>
            <a:ext cx="9973395" cy="3519780"/>
          </a:xfrm>
        </p:spPr>
        <p:txBody>
          <a:bodyPr>
            <a:normAutofit lnSpcReduction="10000"/>
          </a:bodyPr>
          <a:lstStyle/>
          <a:p>
            <a:r>
              <a:rPr lang="en-CH" sz="2000" dirty="0"/>
              <a:t>The DAQ PDR (1.1.2022) is a </a:t>
            </a:r>
            <a:r>
              <a:rPr lang="en-CH" sz="2000" u="sng" dirty="0"/>
              <a:t>major milestone</a:t>
            </a:r>
            <a:r>
              <a:rPr lang="en-CH" sz="2000" dirty="0"/>
              <a:t> for the consortium</a:t>
            </a:r>
          </a:p>
          <a:p>
            <a:pPr lvl="1"/>
            <a:r>
              <a:rPr lang="en-CH" sz="2000" dirty="0"/>
              <a:t>Description of a coherent DAQ design, including specifications and interfaces</a:t>
            </a:r>
          </a:p>
          <a:p>
            <a:pPr lvl="1"/>
            <a:r>
              <a:rPr lang="en-CH" sz="2000" dirty="0"/>
              <a:t>Documented design of the main DAQ components</a:t>
            </a:r>
          </a:p>
          <a:p>
            <a:pPr lvl="1"/>
            <a:r>
              <a:rPr lang="en-CH" sz="2000" dirty="0"/>
              <a:t>Prototype implementation based on the design to demonstrate that </a:t>
            </a:r>
            <a:r>
              <a:rPr lang="en-GB" sz="2000" dirty="0" err="1"/>
              <a:t>th</a:t>
            </a:r>
            <a:r>
              <a:rPr lang="en-CH" sz="2000" dirty="0"/>
              <a:t>ere is a clear path to satisfy the specs</a:t>
            </a:r>
          </a:p>
          <a:p>
            <a:r>
              <a:rPr lang="en-CH" sz="2000" dirty="0"/>
              <a:t>Ethernet readout will not yet be mature</a:t>
            </a:r>
          </a:p>
          <a:p>
            <a:pPr lvl="1"/>
            <a:r>
              <a:rPr lang="en-CH" sz="2000" dirty="0"/>
              <a:t>Use FELIX readout of HD+VD bottom </a:t>
            </a:r>
            <a:br>
              <a:rPr lang="en-CH" sz="2000" dirty="0"/>
            </a:br>
            <a:r>
              <a:rPr lang="en-CH" sz="2000" dirty="0"/>
              <a:t>electronics as demonstrator that we know </a:t>
            </a:r>
            <a:br>
              <a:rPr lang="en-CH" sz="2000" dirty="0"/>
            </a:br>
            <a:r>
              <a:rPr lang="en-CH" sz="2000" dirty="0"/>
              <a:t>how to implement readout/trigger</a:t>
            </a:r>
          </a:p>
          <a:p>
            <a:pPr lvl="1"/>
            <a:r>
              <a:rPr lang="en-CH" sz="2000" dirty="0"/>
              <a:t>Demonstrate individual components of </a:t>
            </a:r>
            <a:br>
              <a:rPr lang="en-CH" sz="2000" dirty="0"/>
            </a:br>
            <a:r>
              <a:rPr lang="en-CH" sz="2000" dirty="0"/>
              <a:t>Ethernet readout to show that we know </a:t>
            </a:r>
            <a:br>
              <a:rPr lang="en-CH" sz="2000" dirty="0"/>
            </a:br>
            <a:r>
              <a:rPr lang="en-CH" sz="2000" dirty="0"/>
              <a:t>where we are heading to</a:t>
            </a:r>
            <a:endParaRPr lang="en-CH" sz="2000" dirty="0">
              <a:hlinkClick r:id="rId2"/>
            </a:endParaRPr>
          </a:p>
          <a:p>
            <a:pPr lvl="1"/>
            <a:endParaRPr lang="en-CH" sz="20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CF334F0-29AD-2A4F-ABA2-E5A80E02F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158" y="3769243"/>
            <a:ext cx="4686626" cy="258936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4ABC-8330-DF40-9B90-7343964F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Timelines &amp; Deliverables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91E1F3-51FE-EF49-8461-DDEFD5C2851C}"/>
              </a:ext>
            </a:extLst>
          </p:cNvPr>
          <p:cNvGrpSpPr/>
          <p:nvPr/>
        </p:nvGrpSpPr>
        <p:grpSpPr>
          <a:xfrm>
            <a:off x="232544" y="1601079"/>
            <a:ext cx="10982360" cy="5175898"/>
            <a:chOff x="446623" y="132406"/>
            <a:chExt cx="10982360" cy="5175898"/>
          </a:xfrm>
        </p:grpSpPr>
        <p:sp>
          <p:nvSpPr>
            <p:cNvPr id="92" name="Striped Right Arrow 91">
              <a:extLst>
                <a:ext uri="{FF2B5EF4-FFF2-40B4-BE49-F238E27FC236}">
                  <a16:creationId xmlns:a16="http://schemas.microsoft.com/office/drawing/2014/main" id="{F000E329-C792-E542-918D-F1D6BF9FF3B7}"/>
                </a:ext>
              </a:extLst>
            </p:cNvPr>
            <p:cNvSpPr/>
            <p:nvPr/>
          </p:nvSpPr>
          <p:spPr>
            <a:xfrm>
              <a:off x="1264503" y="2809275"/>
              <a:ext cx="10149840" cy="37719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/>
                <a:t>N</a:t>
              </a:r>
              <a:r>
                <a:rPr lang="en-CH" dirty="0"/>
                <a:t>ow                                                                     Summer 2022                                                            Summer 2023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B396F1A-BD13-9341-BBC2-B88C27BA3D4D}"/>
                </a:ext>
              </a:extLst>
            </p:cNvPr>
            <p:cNvCxnSpPr/>
            <p:nvPr/>
          </p:nvCxnSpPr>
          <p:spPr>
            <a:xfrm>
              <a:off x="2864703" y="2466375"/>
              <a:ext cx="0" cy="108585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BC65AD6-89C5-0846-BDA4-ADC0738A4AE8}"/>
                </a:ext>
              </a:extLst>
            </p:cNvPr>
            <p:cNvSpPr txBox="1"/>
            <p:nvPr/>
          </p:nvSpPr>
          <p:spPr>
            <a:xfrm>
              <a:off x="2346543" y="1643415"/>
              <a:ext cx="10021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1.1.2022</a:t>
              </a:r>
            </a:p>
            <a:p>
              <a:pPr algn="ctr"/>
              <a:r>
                <a:rPr lang="en-CH" dirty="0"/>
                <a:t>PDR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BBE0095-B891-804A-B2B6-64B01F018FD5}"/>
                </a:ext>
              </a:extLst>
            </p:cNvPr>
            <p:cNvSpPr txBox="1"/>
            <p:nvPr/>
          </p:nvSpPr>
          <p:spPr>
            <a:xfrm>
              <a:off x="3331554" y="1640289"/>
              <a:ext cx="1649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VD TPC coldbox</a:t>
              </a:r>
              <a:br>
                <a:rPr lang="en-CH" dirty="0"/>
              </a:br>
              <a:r>
                <a:rPr lang="en-CH" dirty="0"/>
                <a:t>fully integrated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3F9928-A72D-B64C-9195-850A2493F1B6}"/>
                </a:ext>
              </a:extLst>
            </p:cNvPr>
            <p:cNvSpPr txBox="1"/>
            <p:nvPr/>
          </p:nvSpPr>
          <p:spPr>
            <a:xfrm>
              <a:off x="5641284" y="2034253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PD-II HD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88C2419-418C-A94E-8465-D1A7B7692900}"/>
                </a:ext>
              </a:extLst>
            </p:cNvPr>
            <p:cNvCxnSpPr/>
            <p:nvPr/>
          </p:nvCxnSpPr>
          <p:spPr>
            <a:xfrm>
              <a:off x="10438983" y="2463249"/>
              <a:ext cx="0" cy="108585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E539536-09F6-E74B-8B49-40B86525F797}"/>
                </a:ext>
              </a:extLst>
            </p:cNvPr>
            <p:cNvSpPr txBox="1"/>
            <p:nvPr/>
          </p:nvSpPr>
          <p:spPr>
            <a:xfrm>
              <a:off x="9920823" y="1640289"/>
              <a:ext cx="10021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1.7.2023</a:t>
              </a:r>
            </a:p>
            <a:p>
              <a:pPr algn="ctr"/>
              <a:r>
                <a:rPr lang="en-CH" dirty="0"/>
                <a:t>FDR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677F71B-461C-F742-A116-256CE01E783D}"/>
                </a:ext>
              </a:extLst>
            </p:cNvPr>
            <p:cNvSpPr txBox="1"/>
            <p:nvPr/>
          </p:nvSpPr>
          <p:spPr>
            <a:xfrm>
              <a:off x="8996802" y="2037041"/>
              <a:ext cx="9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PD-II VD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B88F7A0-0935-F64F-A645-B618AF9CCA11}"/>
                </a:ext>
              </a:extLst>
            </p:cNvPr>
            <p:cNvSpPr txBox="1"/>
            <p:nvPr/>
          </p:nvSpPr>
          <p:spPr>
            <a:xfrm>
              <a:off x="785044" y="4384974"/>
              <a:ext cx="3070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H" dirty="0"/>
                <a:t>10.2022</a:t>
              </a:r>
            </a:p>
            <a:p>
              <a:pPr algn="ctr"/>
              <a:r>
                <a:rPr lang="en-CH" dirty="0"/>
                <a:t>VD coldbox bottom</a:t>
              </a:r>
            </a:p>
            <a:p>
              <a:pPr algn="ctr"/>
              <a:r>
                <a:rPr lang="en-CH" dirty="0"/>
                <a:t>(top standalone)</a:t>
              </a:r>
            </a:p>
          </p:txBody>
        </p:sp>
        <p:cxnSp>
          <p:nvCxnSpPr>
            <p:cNvPr id="101" name="Elbow Connector 100">
              <a:extLst>
                <a:ext uri="{FF2B5EF4-FFF2-40B4-BE49-F238E27FC236}">
                  <a16:creationId xmlns:a16="http://schemas.microsoft.com/office/drawing/2014/main" id="{AB0C8373-8F63-494E-BA28-DE213F15541B}"/>
                </a:ext>
              </a:extLst>
            </p:cNvPr>
            <p:cNvCxnSpPr>
              <a:cxnSpLocks/>
            </p:cNvCxnSpPr>
            <p:nvPr/>
          </p:nvCxnSpPr>
          <p:spPr>
            <a:xfrm>
              <a:off x="3506608" y="2298050"/>
              <a:ext cx="6867544" cy="1786442"/>
            </a:xfrm>
            <a:prstGeom prst="bentConnector3">
              <a:avLst>
                <a:gd name="adj1" fmla="val -1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lbow Connector 101">
              <a:extLst>
                <a:ext uri="{FF2B5EF4-FFF2-40B4-BE49-F238E27FC236}">
                  <a16:creationId xmlns:a16="http://schemas.microsoft.com/office/drawing/2014/main" id="{F208F142-B499-984B-97CE-4C793C378349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rot="16200000" flipH="1">
              <a:off x="6918882" y="1611857"/>
              <a:ext cx="1314912" cy="289836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102">
              <a:extLst>
                <a:ext uri="{FF2B5EF4-FFF2-40B4-BE49-F238E27FC236}">
                  <a16:creationId xmlns:a16="http://schemas.microsoft.com/office/drawing/2014/main" id="{8AD89D76-CDC7-3D4A-8A62-AF1726246092}"/>
                </a:ext>
              </a:extLst>
            </p:cNvPr>
            <p:cNvCxnSpPr>
              <a:cxnSpLocks/>
            </p:cNvCxnSpPr>
            <p:nvPr/>
          </p:nvCxnSpPr>
          <p:spPr>
            <a:xfrm>
              <a:off x="9464740" y="2403585"/>
              <a:ext cx="1964243" cy="1314913"/>
            </a:xfrm>
            <a:prstGeom prst="bentConnector3">
              <a:avLst>
                <a:gd name="adj1" fmla="val 29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B97389F-722F-5C44-94B6-D0C230289224}"/>
                </a:ext>
              </a:extLst>
            </p:cNvPr>
            <p:cNvSpPr txBox="1"/>
            <p:nvPr/>
          </p:nvSpPr>
          <p:spPr>
            <a:xfrm>
              <a:off x="785044" y="2034253"/>
              <a:ext cx="9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/>
                <a:t>PD-II VD</a:t>
              </a:r>
            </a:p>
          </p:txBody>
        </p:sp>
        <p:cxnSp>
          <p:nvCxnSpPr>
            <p:cNvPr id="105" name="Elbow Connector 104">
              <a:extLst>
                <a:ext uri="{FF2B5EF4-FFF2-40B4-BE49-F238E27FC236}">
                  <a16:creationId xmlns:a16="http://schemas.microsoft.com/office/drawing/2014/main" id="{4F8A3C2A-6C6E-1448-BE11-93FFFFCFF8D7}"/>
                </a:ext>
              </a:extLst>
            </p:cNvPr>
            <p:cNvCxnSpPr>
              <a:cxnSpLocks/>
              <a:stCxn id="104" idx="2"/>
            </p:cNvCxnSpPr>
            <p:nvPr/>
          </p:nvCxnSpPr>
          <p:spPr>
            <a:xfrm rot="16200000" flipH="1">
              <a:off x="2875097" y="792990"/>
              <a:ext cx="1314911" cy="453609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>
              <a:extLst>
                <a:ext uri="{FF2B5EF4-FFF2-40B4-BE49-F238E27FC236}">
                  <a16:creationId xmlns:a16="http://schemas.microsoft.com/office/drawing/2014/main" id="{B802B4BB-780B-8640-9108-E75844BDBE33}"/>
                </a:ext>
              </a:extLst>
            </p:cNvPr>
            <p:cNvCxnSpPr>
              <a:cxnSpLocks/>
            </p:cNvCxnSpPr>
            <p:nvPr/>
          </p:nvCxnSpPr>
          <p:spPr>
            <a:xfrm>
              <a:off x="2178902" y="2298049"/>
              <a:ext cx="8195250" cy="1778140"/>
            </a:xfrm>
            <a:prstGeom prst="bentConnector3">
              <a:avLst>
                <a:gd name="adj1" fmla="val 7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5054C1C-E260-1E49-A4EF-A370DFA9A0E7}"/>
                </a:ext>
              </a:extLst>
            </p:cNvPr>
            <p:cNvSpPr txBox="1"/>
            <p:nvPr/>
          </p:nvSpPr>
          <p:spPr>
            <a:xfrm>
              <a:off x="446623" y="674227"/>
              <a:ext cx="14398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>
                  <a:solidFill>
                    <a:srgbClr val="C00000"/>
                  </a:solidFill>
                </a:rPr>
                <a:t>WIB 1,2 with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SW TPG</a:t>
              </a:r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8A78362-A2FA-064E-9FDD-1F6CD0165A07}"/>
                </a:ext>
              </a:extLst>
            </p:cNvPr>
            <p:cNvCxnSpPr>
              <a:cxnSpLocks/>
            </p:cNvCxnSpPr>
            <p:nvPr/>
          </p:nvCxnSpPr>
          <p:spPr>
            <a:xfrm>
              <a:off x="1166531" y="1320558"/>
              <a:ext cx="0" cy="2032242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C6CB836-18FE-8A4B-91BE-9D141FECDBB8}"/>
                </a:ext>
              </a:extLst>
            </p:cNvPr>
            <p:cNvSpPr txBox="1"/>
            <p:nvPr/>
          </p:nvSpPr>
          <p:spPr>
            <a:xfrm>
              <a:off x="1264502" y="132406"/>
              <a:ext cx="14398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>
                  <a:solidFill>
                    <a:srgbClr val="C00000"/>
                  </a:solidFill>
                </a:rPr>
                <a:t>WIB 1,2 with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FW TPG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DAB8E5C-E6E1-5B48-98ED-EC4B6DC96734}"/>
                </a:ext>
              </a:extLst>
            </p:cNvPr>
            <p:cNvCxnSpPr>
              <a:cxnSpLocks/>
            </p:cNvCxnSpPr>
            <p:nvPr/>
          </p:nvCxnSpPr>
          <p:spPr>
            <a:xfrm>
              <a:off x="1984410" y="778737"/>
              <a:ext cx="0" cy="2574063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EF763F5-9868-0540-A794-F7B009273800}"/>
                </a:ext>
              </a:extLst>
            </p:cNvPr>
            <p:cNvSpPr txBox="1"/>
            <p:nvPr/>
          </p:nvSpPr>
          <p:spPr>
            <a:xfrm>
              <a:off x="2100458" y="705064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C00000"/>
                  </a:solidFill>
                </a:rPr>
                <a:t>VD T</a:t>
              </a:r>
              <a:r>
                <a:rPr lang="en-CH" dirty="0">
                  <a:solidFill>
                    <a:srgbClr val="C00000"/>
                  </a:solidFill>
                </a:rPr>
                <a:t>op el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without TPG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5E7452F-D6E6-EB41-A8E3-247EC8DCA53A}"/>
                </a:ext>
              </a:extLst>
            </p:cNvPr>
            <p:cNvCxnSpPr>
              <a:cxnSpLocks/>
            </p:cNvCxnSpPr>
            <p:nvPr/>
          </p:nvCxnSpPr>
          <p:spPr>
            <a:xfrm>
              <a:off x="2776280" y="1351395"/>
              <a:ext cx="0" cy="2032242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7B87E6F-B2DD-3844-8AFB-46CEB7D0065B}"/>
                </a:ext>
              </a:extLst>
            </p:cNvPr>
            <p:cNvSpPr txBox="1"/>
            <p:nvPr/>
          </p:nvSpPr>
          <p:spPr>
            <a:xfrm>
              <a:off x="4349422" y="705064"/>
              <a:ext cx="11211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C00000"/>
                  </a:solidFill>
                </a:rPr>
                <a:t>VD T</a:t>
              </a:r>
              <a:r>
                <a:rPr lang="en-CH" dirty="0">
                  <a:solidFill>
                    <a:srgbClr val="C00000"/>
                  </a:solidFill>
                </a:rPr>
                <a:t>op el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with TPG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1F9E429-A453-A945-8672-A7A6350FCEF1}"/>
                </a:ext>
              </a:extLst>
            </p:cNvPr>
            <p:cNvCxnSpPr>
              <a:cxnSpLocks/>
            </p:cNvCxnSpPr>
            <p:nvPr/>
          </p:nvCxnSpPr>
          <p:spPr>
            <a:xfrm>
              <a:off x="4909989" y="1351395"/>
              <a:ext cx="0" cy="2032242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17D4C02-6A93-A242-83F0-4E3836F5B9CA}"/>
                </a:ext>
              </a:extLst>
            </p:cNvPr>
            <p:cNvSpPr txBox="1"/>
            <p:nvPr/>
          </p:nvSpPr>
          <p:spPr>
            <a:xfrm>
              <a:off x="4913998" y="132406"/>
              <a:ext cx="14318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>
                  <a:solidFill>
                    <a:srgbClr val="C00000"/>
                  </a:solidFill>
                </a:rPr>
                <a:t>HD-PDS with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FW TPG</a:t>
              </a: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99B3D7-C882-5941-A732-E35A9608C415}"/>
                </a:ext>
              </a:extLst>
            </p:cNvPr>
            <p:cNvCxnSpPr>
              <a:cxnSpLocks/>
            </p:cNvCxnSpPr>
            <p:nvPr/>
          </p:nvCxnSpPr>
          <p:spPr>
            <a:xfrm>
              <a:off x="5629897" y="778737"/>
              <a:ext cx="0" cy="2574063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57E2DE5-8372-1F4B-97B4-F8A677A6A4AE}"/>
                </a:ext>
              </a:extLst>
            </p:cNvPr>
            <p:cNvSpPr txBox="1"/>
            <p:nvPr/>
          </p:nvSpPr>
          <p:spPr>
            <a:xfrm>
              <a:off x="6697022" y="778737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C00000"/>
                  </a:solidFill>
                </a:rPr>
                <a:t>VD </a:t>
              </a:r>
              <a:r>
                <a:rPr lang="en-US" dirty="0">
                  <a:solidFill>
                    <a:srgbClr val="C00000"/>
                  </a:solidFill>
                </a:rPr>
                <a:t>PDS</a:t>
              </a:r>
              <a:br>
                <a:rPr lang="en-US" dirty="0">
                  <a:solidFill>
                    <a:srgbClr val="C00000"/>
                  </a:solidFill>
                </a:rPr>
              </a:br>
              <a:r>
                <a:rPr lang="en-US" dirty="0">
                  <a:solidFill>
                    <a:srgbClr val="C00000"/>
                  </a:solidFill>
                </a:rPr>
                <a:t>without TPG</a:t>
              </a:r>
              <a:endParaRPr lang="en-CH" dirty="0">
                <a:solidFill>
                  <a:srgbClr val="C00000"/>
                </a:solidFill>
              </a:endParaRP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9812BF2-C592-D04E-9D84-C7DE797DCE50}"/>
                </a:ext>
              </a:extLst>
            </p:cNvPr>
            <p:cNvCxnSpPr>
              <a:cxnSpLocks/>
            </p:cNvCxnSpPr>
            <p:nvPr/>
          </p:nvCxnSpPr>
          <p:spPr>
            <a:xfrm>
              <a:off x="7372843" y="1425068"/>
              <a:ext cx="0" cy="2032242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3E133BD-D20E-0747-9FB3-2C1CE7E038B8}"/>
                </a:ext>
              </a:extLst>
            </p:cNvPr>
            <p:cNvSpPr txBox="1"/>
            <p:nvPr/>
          </p:nvSpPr>
          <p:spPr>
            <a:xfrm>
              <a:off x="3442605" y="13240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>
                  <a:solidFill>
                    <a:srgbClr val="C00000"/>
                  </a:solidFill>
                </a:rPr>
                <a:t>HD-PDS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without TPG</a:t>
              </a:r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2E7E3C3-6B7C-1444-954D-670449CC5247}"/>
                </a:ext>
              </a:extLst>
            </p:cNvPr>
            <p:cNvCxnSpPr>
              <a:cxnSpLocks/>
            </p:cNvCxnSpPr>
            <p:nvPr/>
          </p:nvCxnSpPr>
          <p:spPr>
            <a:xfrm>
              <a:off x="4118428" y="778737"/>
              <a:ext cx="0" cy="2574063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34FA9FE-E2D5-AB49-B926-945806475449}"/>
                </a:ext>
              </a:extLst>
            </p:cNvPr>
            <p:cNvSpPr txBox="1"/>
            <p:nvPr/>
          </p:nvSpPr>
          <p:spPr>
            <a:xfrm>
              <a:off x="8312960" y="132406"/>
              <a:ext cx="13676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H" dirty="0">
                  <a:solidFill>
                    <a:srgbClr val="C00000"/>
                  </a:solidFill>
                </a:rPr>
                <a:t>Full VD with </a:t>
              </a:r>
              <a:br>
                <a:rPr lang="en-CH" dirty="0">
                  <a:solidFill>
                    <a:srgbClr val="C00000"/>
                  </a:solidFill>
                </a:rPr>
              </a:br>
              <a:r>
                <a:rPr lang="en-CH" dirty="0">
                  <a:solidFill>
                    <a:srgbClr val="C00000"/>
                  </a:solidFill>
                </a:rPr>
                <a:t>FW TPG</a:t>
              </a: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7D67A1E-4EA5-964D-B8EE-FB43D7C4D5FB}"/>
                </a:ext>
              </a:extLst>
            </p:cNvPr>
            <p:cNvCxnSpPr>
              <a:cxnSpLocks/>
            </p:cNvCxnSpPr>
            <p:nvPr/>
          </p:nvCxnSpPr>
          <p:spPr>
            <a:xfrm>
              <a:off x="8996800" y="778737"/>
              <a:ext cx="0" cy="2574063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7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1C03-C164-0746-BE2F-3CADB22D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366D2-3A6B-FF4D-B4AE-9D6E76FB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Very intense work period ahead, from now to PD-II VD</a:t>
            </a:r>
          </a:p>
          <a:p>
            <a:pPr lvl="1"/>
            <a:r>
              <a:rPr lang="en-CH" dirty="0"/>
              <a:t>Limited resources available to drive this new development</a:t>
            </a:r>
          </a:p>
          <a:p>
            <a:r>
              <a:rPr lang="en-CH" dirty="0"/>
              <a:t>Planning crucial to be on solid footing by PDR on both serial-based and ether-based readout.</a:t>
            </a:r>
          </a:p>
          <a:p>
            <a:r>
              <a:rPr lang="en-CH" dirty="0"/>
              <a:t>But we’re reinventing the wheel</a:t>
            </a:r>
          </a:p>
          <a:p>
            <a:pPr lvl="1"/>
            <a:r>
              <a:rPr lang="en-CH" dirty="0"/>
              <a:t>The DAQ readout model is established demonstrated</a:t>
            </a:r>
          </a:p>
          <a:p>
            <a:pPr lvl="1"/>
            <a:r>
              <a:rPr lang="en-CH" dirty="0"/>
              <a:t>We have experience with each key functional components</a:t>
            </a:r>
          </a:p>
          <a:p>
            <a:pPr lvl="1"/>
            <a:r>
              <a:rPr lang="en-CH" dirty="0"/>
              <a:t>And in building, debugging and testing </a:t>
            </a:r>
          </a:p>
        </p:txBody>
      </p:sp>
    </p:spTree>
    <p:extLst>
      <p:ext uri="{BB962C8B-B14F-4D97-AF65-F5344CB8AC3E}">
        <p14:creationId xmlns:p14="http://schemas.microsoft.com/office/powerpoint/2010/main" val="339054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D558-3396-F845-ACB5-08D6F5EE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Main components to demonstrate</a:t>
            </a:r>
            <a:endParaRPr lang="en-CH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D7D373E-A827-C044-8E58-DEB193ADF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125" y="1690688"/>
            <a:ext cx="8413750" cy="419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3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6A4E-DF63-CB40-BF69-858EF03D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Immediate steps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3302-14A9-7E4B-9476-C00E7EEA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Define what demonstrators to pursue</a:t>
            </a:r>
          </a:p>
          <a:p>
            <a:pPr lvl="1"/>
            <a:r>
              <a:rPr lang="en-GB" dirty="0"/>
              <a:t>Collect/formalise interest from different groups</a:t>
            </a:r>
          </a:p>
          <a:p>
            <a:pPr lvl="1"/>
            <a:r>
              <a:rPr lang="en-GB" dirty="0"/>
              <a:t>Converge on Aug 10 or 17 UDAQ meeting?</a:t>
            </a:r>
          </a:p>
          <a:p>
            <a:r>
              <a:rPr lang="en-GB" dirty="0"/>
              <a:t>Firm up the Top Electronics interface (data format details, etc…)</a:t>
            </a:r>
          </a:p>
          <a:p>
            <a:pPr lvl="1"/>
            <a:endParaRPr lang="en-GB" dirty="0"/>
          </a:p>
          <a:p>
            <a:r>
              <a:rPr lang="en-GB" dirty="0"/>
              <a:t>Closely track progress within UDAQ</a:t>
            </a:r>
          </a:p>
          <a:p>
            <a:pPr lvl="1"/>
            <a:r>
              <a:rPr lang="en-GB" dirty="0"/>
              <a:t>Along the progress towards the end-to-end FELIX-based demonstrator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Aim at defining the baseline for each component by the PDR</a:t>
            </a:r>
          </a:p>
          <a:p>
            <a:r>
              <a:rPr lang="en-GB" dirty="0"/>
              <a:t>Move to integration in the final solution after the  PDR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9890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Web of wires connecting pins">
            <a:extLst>
              <a:ext uri="{FF2B5EF4-FFF2-40B4-BE49-F238E27FC236}">
                <a16:creationId xmlns:a16="http://schemas.microsoft.com/office/drawing/2014/main" id="{666A4C73-63E4-4EC6-9B09-A1776CD7E1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7" b="1217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6C324-6652-844B-B137-F4ABE7AA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Floor open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125066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373</Words>
  <Application>Microsoft Macintosh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Ethernet readout for DUNE: Discussion, planning and timelines</vt:lpstr>
      <vt:lpstr>Timelines</vt:lpstr>
      <vt:lpstr>The DAQ PDR milestone</vt:lpstr>
      <vt:lpstr>Timelines &amp; Deliverables</vt:lpstr>
      <vt:lpstr>Planning</vt:lpstr>
      <vt:lpstr>Main components to demonstrate</vt:lpstr>
      <vt:lpstr>Immediate steps</vt:lpstr>
      <vt:lpstr>Floor open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 readout for DUNE: Introduction</dc:title>
  <dc:creator>Giovanna Lehmann Miotto</dc:creator>
  <cp:lastModifiedBy>Alessandro Thea</cp:lastModifiedBy>
  <cp:revision>26</cp:revision>
  <dcterms:created xsi:type="dcterms:W3CDTF">2021-08-02T10:03:37Z</dcterms:created>
  <dcterms:modified xsi:type="dcterms:W3CDTF">2021-08-02T16:33:27Z</dcterms:modified>
</cp:coreProperties>
</file>