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1"/>
  </p:notesMasterIdLst>
  <p:handoutMasterIdLst>
    <p:handoutMasterId r:id="rId22"/>
  </p:handoutMasterIdLst>
  <p:sldIdLst>
    <p:sldId id="294" r:id="rId2"/>
    <p:sldId id="299" r:id="rId3"/>
    <p:sldId id="275" r:id="rId4"/>
    <p:sldId id="301" r:id="rId5"/>
    <p:sldId id="310" r:id="rId6"/>
    <p:sldId id="320" r:id="rId7"/>
    <p:sldId id="303" r:id="rId8"/>
    <p:sldId id="300" r:id="rId9"/>
    <p:sldId id="315" r:id="rId10"/>
    <p:sldId id="312" r:id="rId11"/>
    <p:sldId id="316" r:id="rId12"/>
    <p:sldId id="313" r:id="rId13"/>
    <p:sldId id="319" r:id="rId14"/>
    <p:sldId id="318" r:id="rId15"/>
    <p:sldId id="302" r:id="rId16"/>
    <p:sldId id="308" r:id="rId17"/>
    <p:sldId id="309" r:id="rId18"/>
    <p:sldId id="311" r:id="rId19"/>
    <p:sldId id="317" r:id="rId2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C97"/>
    <a:srgbClr val="50504E"/>
    <a:srgbClr val="4E4E4E"/>
    <a:srgbClr val="404040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6047"/>
  </p:normalViewPr>
  <p:slideViewPr>
    <p:cSldViewPr snapToGrid="0" snapToObjects="1" showGuides="1">
      <p:cViewPr>
        <p:scale>
          <a:sx n="137" d="100"/>
          <a:sy n="137" d="100"/>
        </p:scale>
        <p:origin x="144" y="14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14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8/10/21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8/10/21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606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minimizing secondary hits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96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Painting on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3720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902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168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Cut Corner Scenario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8379CED-5629-7D44-BE18-D88012E5B974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fld id="{6F2175EB-9574-9145-81DE-1B7D1D798F29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4FBB09-495A-B94C-AD6A-72098B17879C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27868" b="27868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599" b="3698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0916" b="40730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6134" b="3551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39239" b="12407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7732" r="7732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9CA2533A-0720-DF4D-8344-B2F9FD586403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37C008C-99FD-AB45-BA78-4FEB3BBB293B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8FAA7B9-4631-5747-90C4-8CA7CF1C9BCD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tiff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600" dirty="0"/>
              <a:t>Matthew Hoppesch, UIUC</a:t>
            </a:r>
          </a:p>
          <a:p>
            <a:r>
              <a:rPr lang="en-US" sz="1600" dirty="0"/>
              <a:t>Supervisors – Jeffrey Eldred and David </a:t>
            </a:r>
            <a:r>
              <a:rPr lang="en-US" sz="1600" dirty="0" err="1"/>
              <a:t>Neuffer</a:t>
            </a:r>
            <a:endParaRPr lang="en-US" sz="1600" dirty="0"/>
          </a:p>
          <a:p>
            <a:r>
              <a:rPr lang="en-US" sz="1600" dirty="0"/>
              <a:t>SIST Internship</a:t>
            </a:r>
          </a:p>
          <a:p>
            <a:r>
              <a:rPr lang="en-US" sz="1600" dirty="0"/>
              <a:t>11 August 2021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H- Injection Simulations for Multi-MW Upgrade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AFFAF6C-A986-4355-9321-EC8696D0A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452" y="958849"/>
            <a:ext cx="3039828" cy="296291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Long Injections have painting split into five parts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PIP-III scenarios inject at higher intensity which requires longer injection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PIP-III injects into a larger emittance than PIP-II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Injection mismatch causes a minimal emittance increase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100A0F-46C4-F946-A5DD-62FC0A0D06A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 rotWithShape="1">
          <a:blip r:embed="rId2"/>
          <a:srcRect l="1743" t="63546" r="9082" b="1146"/>
          <a:stretch/>
        </p:blipFill>
        <p:spPr bwMode="auto">
          <a:xfrm>
            <a:off x="1074511" y="4171091"/>
            <a:ext cx="6528044" cy="170588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08998-3832-894D-9135-E3DD3E6B071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C4DFAA5-6B8C-B148-AAEF-45D25CC578F8}" type="datetime1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6727-6550-3749-B636-9C7762170E8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12944"/>
            <a:ext cx="6262119" cy="241300"/>
          </a:xfrm>
        </p:spPr>
        <p:txBody>
          <a:bodyPr anchor="t">
            <a:normAutofit/>
          </a:bodyPr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AF6A2-E0DC-3E4D-A790-278830886A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10</a:t>
            </a:fld>
            <a:endParaRPr lang="en-US"/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DF3A2271-9CAE-4C9D-97AA-0E5D8DE5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/>
          <a:lstStyle/>
          <a:p>
            <a:r>
              <a:rPr lang="en-US" dirty="0"/>
              <a:t>Multi MW Upgrade Scenarios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04C2B3-7D2D-674F-A4A5-06C7B0B93908}"/>
              </a:ext>
            </a:extLst>
          </p:cNvPr>
          <p:cNvSpPr txBox="1"/>
          <p:nvPr/>
        </p:nvSpPr>
        <p:spPr>
          <a:xfrm rot="16200000">
            <a:off x="8287192" y="4846469"/>
            <a:ext cx="353943" cy="135967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Image from J. Eldred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F2892EF-0E61-D941-9E36-6F38F81FBF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95558" y="1110044"/>
            <a:ext cx="4838327" cy="230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933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CD168A-E916-7D49-AE9F-B3EFE08A95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4073" y="3561143"/>
            <a:ext cx="8686800" cy="2473122"/>
          </a:xfrm>
        </p:spPr>
        <p:txBody>
          <a:bodyPr/>
          <a:lstStyle/>
          <a:p>
            <a:r>
              <a:rPr lang="en-US" dirty="0"/>
              <a:t>Conclusions</a:t>
            </a:r>
          </a:p>
          <a:p>
            <a:r>
              <a:rPr lang="en-US" dirty="0"/>
              <a:t>The MI Linac and RCS-AR scenario prefers correlated painting, as the alternative increases secondary hits by &gt; 75%.</a:t>
            </a:r>
          </a:p>
          <a:p>
            <a:r>
              <a:rPr lang="en-US" dirty="0"/>
              <a:t>The 5mA RCS also prefers correlated painting, but to a lesser degree which offers more options.</a:t>
            </a:r>
          </a:p>
          <a:p>
            <a:r>
              <a:rPr lang="en-US" dirty="0"/>
              <a:t>For the 5 mA RCS scenario, the peak hit density per particle could be optimized close to PIP-II injection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AE37A-B9CE-C24E-A7A7-948746A0647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3CE42-671C-A042-9F85-203D0D5762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887F6D-D0B7-054A-A066-D1ABDE277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D417295-5F36-A24B-A9D7-A6B4CBB1A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Results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7982B41-9D70-394C-B5BA-589CFA85BB0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5642" y="800097"/>
            <a:ext cx="8403661" cy="264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49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5F58803-F06B-444F-A132-2FAEF042F59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rcRect/>
          <a:stretch/>
        </p:blipFill>
        <p:spPr>
          <a:xfrm>
            <a:off x="4317946" y="1361665"/>
            <a:ext cx="5081968" cy="338797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9FAEA-75DA-7C4B-AF85-878B8C1F63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02C0-3FF0-4641-9839-A9D6E212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2BC2-9C8B-2940-B7C9-0CF405244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4135EC-7358-C34D-A616-4398C424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</a:t>
            </a:r>
            <a:r>
              <a:rPr lang="en-US" dirty="0" err="1"/>
              <a:t>Linac</a:t>
            </a:r>
            <a:r>
              <a:rPr lang="en-US" dirty="0"/>
              <a:t> Painting Comparison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556929-786C-BF40-8F15-0C0F06EDAC4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/>
          <a:srcRect/>
          <a:stretch/>
        </p:blipFill>
        <p:spPr>
          <a:xfrm>
            <a:off x="-231005" y="1361666"/>
            <a:ext cx="5081968" cy="3387978"/>
          </a:xfrm>
        </p:spPr>
      </p:pic>
    </p:spTree>
    <p:extLst>
      <p:ext uri="{BB962C8B-B14F-4D97-AF65-F5344CB8AC3E}">
        <p14:creationId xmlns:p14="http://schemas.microsoft.com/office/powerpoint/2010/main" val="1675728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6584DF-A528-FD45-A402-66416DC2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2745043"/>
          </a:xfrm>
        </p:spPr>
        <p:txBody>
          <a:bodyPr/>
          <a:lstStyle/>
          <a:p>
            <a:r>
              <a:rPr lang="en-US" sz="2100" dirty="0"/>
              <a:t>Created a simulation in Python, benchmarked by PIP-II CDR</a:t>
            </a:r>
          </a:p>
          <a:p>
            <a:r>
              <a:rPr lang="en-US" sz="2100" dirty="0"/>
              <a:t>Investigated an on-momentum injection scheme for PIP-II</a:t>
            </a:r>
          </a:p>
          <a:p>
            <a:r>
              <a:rPr lang="en-US" sz="2100" dirty="0"/>
              <a:t>Ran both correlated and anticorrelated simulations for several PIP-III scenarios</a:t>
            </a:r>
          </a:p>
          <a:p>
            <a:r>
              <a:rPr lang="en-US" sz="2100" dirty="0"/>
              <a:t>Results of those simulations indicate that correlated painting becomes preferable as the time of injection rises. (more turns per injection)</a:t>
            </a:r>
          </a:p>
          <a:p>
            <a:r>
              <a:rPr lang="en-US" sz="2100" dirty="0"/>
              <a:t>Further investigations should include space charge, transverse coupling, dispersion from chicane magnets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A0C99087-E368-4046-91BE-5F680AEFF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364EE95-32AF-D043-B35C-C41B51EE0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37C008C-99FD-AB45-BA78-4FEB3BBB293B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4DC10B-C6C3-4B40-AFC0-F28AC27C33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06E442C-693E-8645-B90C-C3D3FA7A9E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11C34DA4-DD67-BB45-84F8-183EFFD0FF41}"/>
              </a:ext>
            </a:extLst>
          </p:cNvPr>
          <p:cNvSpPr txBox="1">
            <a:spLocks/>
          </p:cNvSpPr>
          <p:nvPr/>
        </p:nvSpPr>
        <p:spPr>
          <a:xfrm>
            <a:off x="207963" y="421905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Acknowledgments</a:t>
            </a:r>
            <a:endParaRPr lang="en-US" sz="3200" dirty="0"/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3D878ACD-ED14-0F4D-B9D4-0812B43C5315}"/>
              </a:ext>
            </a:extLst>
          </p:cNvPr>
          <p:cNvSpPr txBox="1">
            <a:spLocks/>
          </p:cNvSpPr>
          <p:nvPr/>
        </p:nvSpPr>
        <p:spPr>
          <a:xfrm>
            <a:off x="222250" y="4824931"/>
            <a:ext cx="8672513" cy="4278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 would like to especially thank my </a:t>
            </a:r>
            <a:r>
              <a:rPr lang="en-US" sz="1600" b="1" dirty="0"/>
              <a:t>supervisors</a:t>
            </a:r>
            <a:r>
              <a:rPr lang="en-US" sz="1600" dirty="0"/>
              <a:t> Jeffrey Eldred and David </a:t>
            </a:r>
            <a:r>
              <a:rPr lang="en-US" sz="1600" dirty="0" err="1"/>
              <a:t>Neuffer</a:t>
            </a:r>
            <a:r>
              <a:rPr lang="en-US" sz="1600" dirty="0"/>
              <a:t> as well as my </a:t>
            </a:r>
            <a:r>
              <a:rPr lang="en-US" sz="1600" b="1" dirty="0"/>
              <a:t>group mentors </a:t>
            </a:r>
            <a:r>
              <a:rPr lang="en-US" sz="1600" dirty="0"/>
              <a:t>Michael </a:t>
            </a:r>
            <a:r>
              <a:rPr lang="en-US" sz="1600" dirty="0" err="1"/>
              <a:t>Geelhoed</a:t>
            </a:r>
            <a:r>
              <a:rPr lang="en-US" sz="1600" dirty="0"/>
              <a:t>, Ahmed Syed, and Linden Carmichael for their support, guidance, and encouragement throughout my summer internship.</a:t>
            </a:r>
          </a:p>
          <a:p>
            <a:r>
              <a:rPr lang="en-US" sz="1600" dirty="0"/>
              <a:t>I would also like to thank Fermilab and the SIST Committee for allowing me to participate in research this summer.</a:t>
            </a:r>
          </a:p>
        </p:txBody>
      </p:sp>
    </p:spTree>
    <p:extLst>
      <p:ext uri="{BB962C8B-B14F-4D97-AF65-F5344CB8AC3E}">
        <p14:creationId xmlns:p14="http://schemas.microsoft.com/office/powerpoint/2010/main" val="3631658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3D6B23-C49F-C34F-858F-7710EB9F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01123"/>
            <a:ext cx="8686800" cy="427877"/>
          </a:xfrm>
        </p:spPr>
        <p:txBody>
          <a:bodyPr/>
          <a:lstStyle/>
          <a:p>
            <a:r>
              <a:rPr lang="en-US" dirty="0"/>
              <a:t>Accessory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4301CD-CE73-1243-97E5-A5666C3AF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A2533A-0720-DF4D-8344-B2F9FD586403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A594D-6413-EA45-93C3-A27AC8B9A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7288-E63D-1D4B-98BF-068E44CD9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57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92A6348-BD49-E14F-BD11-722D252ADC03}"/>
                  </a:ext>
                </a:extLst>
              </p:cNvPr>
              <p:cNvSpPr>
                <a:spLocks noGrp="1"/>
              </p:cNvSpPr>
              <p:nvPr>
                <p:ph type="body" sz="half" idx="16"/>
              </p:nvPr>
            </p:nvSpPr>
            <p:spPr>
              <a:xfrm>
                <a:off x="229365" y="4223544"/>
                <a:ext cx="4205476" cy="1807369"/>
              </a:xfrm>
            </p:spPr>
            <p:txBody>
              <a:bodyPr/>
              <a:lstStyle/>
              <a:p>
                <a:r>
                  <a:rPr lang="en-US" dirty="0"/>
                  <a:t>Correlated Painting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𝒄𝒐𝒓𝒓</m:t>
                        </m:r>
                      </m:sub>
                    </m:sSub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𝒕𝒖𝒓𝒏𝒔</m:t>
                            </m:r>
                          </m:sub>
                        </m:sSub>
                      </m:e>
                    </m:d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4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</m:e>
                        </m:d>
                      </m:e>
                    </m:rad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𝒄𝒐𝒓𝒓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𝒕𝒖𝒓𝒏𝒔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  <m:rad>
                      <m:radPr>
                        <m:degHide m:val="on"/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  <m:d>
                          <m:d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𝚫</m:t>
                            </m:r>
                          </m:e>
                        </m:d>
                      </m:e>
                    </m:rad>
                    <m:r>
                      <a:rPr lang="en-US" sz="14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</m:oMath>
                </a14:m>
                <a:endParaRPr lang="en-US" sz="140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1400" dirty="0"/>
                  <a:t> represents starting painting off center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192A6348-BD49-E14F-BD11-722D252ADC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6"/>
              </p:nvPr>
            </p:nvSpPr>
            <p:spPr>
              <a:xfrm>
                <a:off x="229365" y="4223544"/>
                <a:ext cx="4205476" cy="1807369"/>
              </a:xfrm>
              <a:blipFill>
                <a:blip r:embed="rId2"/>
                <a:stretch>
                  <a:fillRect l="-3012" t="-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8603408-855A-A149-AA02-A30F05977101}"/>
                  </a:ext>
                </a:extLst>
              </p:cNvPr>
              <p:cNvSpPr>
                <a:spLocks noGrp="1"/>
              </p:cNvSpPr>
              <p:nvPr>
                <p:ph type="body" sz="half" idx="19"/>
              </p:nvPr>
            </p:nvSpPr>
            <p:spPr>
              <a:xfrm>
                <a:off x="4692450" y="4591097"/>
                <a:ext cx="4206239" cy="1439816"/>
              </a:xfrm>
            </p:spPr>
            <p:txBody>
              <a:bodyPr/>
              <a:lstStyle/>
              <a:p>
                <a:r>
                  <a:rPr lang="en-US" dirty="0"/>
                  <a:t>Anti Correlated Painting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𝒂𝒏𝒕𝒊𝒄𝒐𝒓𝒓</m:t>
                        </m:r>
                      </m:sub>
                    </m:sSub>
                    <m:d>
                      <m:d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𝒕𝒖𝒓𝒏𝒔</m:t>
                            </m:r>
                          </m:sub>
                        </m:sSub>
                      </m:e>
                    </m:d>
                    <m:r>
                      <a:rPr lang="en-US" sz="1400" b="1" i="1" smtClean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  <m:func>
                      <m:func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𝐜𝐨𝐬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</m:num>
                                  <m:den>
                                    <m:r>
                                      <a:rPr lang="en-US" sz="14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4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4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func>
                  </m:oMath>
                </a14:m>
                <a:endParaRPr lang="en-US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𝒂𝒏𝒕𝒊𝒄𝒐𝒓𝒓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</m:e>
                          <m:sub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𝒕𝒖𝒓𝒏𝒔</m:t>
                            </m:r>
                          </m:sub>
                        </m:sSub>
                      </m:e>
                    </m:d>
                    <m:r>
                      <a:rPr lang="en-US" sz="1400" i="1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  <m:func>
                      <m:func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1400" b="1" i="0" smtClean="0">
                            <a:latin typeface="Cambria Math" panose="02040503050406030204" pitchFamily="18" charset="0"/>
                          </a:rPr>
                          <m:t>𝐬</m:t>
                        </m:r>
                        <m:r>
                          <a:rPr lang="en-US" sz="1400" b="1" i="1" smtClean="0">
                            <a:latin typeface="Cambria Math" panose="02040503050406030204" pitchFamily="18" charset="0"/>
                          </a:rPr>
                          <m:t>𝒊𝒏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𝝅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  <m:r>
                                  <a:rPr lang="en-US" sz="14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e>
                            </m:d>
                            <m:f>
                              <m:fPr>
                                <m:ctrlPr>
                                  <a:rPr lang="en-US" sz="1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𝑵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𝒕𝒖𝒓𝒏𝒔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1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B8603408-855A-A149-AA02-A30F05977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9"/>
              </p:nvPr>
            </p:nvSpPr>
            <p:spPr>
              <a:xfrm>
                <a:off x="4692450" y="4591097"/>
                <a:ext cx="4206239" cy="1439816"/>
              </a:xfrm>
              <a:blipFill>
                <a:blip r:embed="rId3"/>
                <a:stretch>
                  <a:fillRect l="-3012" t="-43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2DCC2A-4DF7-8D4E-819B-E6EA56212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F92865-9FEB-EF42-92B6-D78E92FB61EC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3EC315-A4DB-5845-8C9E-500F81189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DD4376-C4AA-9841-B1EC-8329C790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0E88210-0E11-144D-A31E-F2E0D99CA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Painting Bump Functions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51DDF2F-A7AA-8F4C-806F-1C32DCC6B7E2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4237" y="1353344"/>
            <a:ext cx="2895600" cy="287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8DD1164-6A1E-6A4D-BD85-BF68DCF3DC00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7819" y="819263"/>
            <a:ext cx="2095500" cy="363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1D009107-2719-B14F-98F3-498B5A292572}"/>
              </a:ext>
            </a:extLst>
          </p:cNvPr>
          <p:cNvSpPr/>
          <p:nvPr/>
        </p:nvSpPr>
        <p:spPr>
          <a:xfrm>
            <a:off x="3160642" y="1948069"/>
            <a:ext cx="235539" cy="944217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1AF99F-96BA-F148-9B9A-B8224219D023}"/>
                  </a:ext>
                </a:extLst>
              </p:cNvPr>
              <p:cNvSpPr/>
              <p:nvPr/>
            </p:nvSpPr>
            <p:spPr>
              <a:xfrm>
                <a:off x="3396182" y="2173503"/>
                <a:ext cx="702468" cy="294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1AF99F-96BA-F148-9B9A-B8224219D0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182" y="2173503"/>
                <a:ext cx="702468" cy="294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Left Brace 11">
            <a:extLst>
              <a:ext uri="{FF2B5EF4-FFF2-40B4-BE49-F238E27FC236}">
                <a16:creationId xmlns:a16="http://schemas.microsoft.com/office/drawing/2014/main" id="{FC82A1DB-5B62-954D-BCAB-7E082069A8C0}"/>
              </a:ext>
            </a:extLst>
          </p:cNvPr>
          <p:cNvSpPr/>
          <p:nvPr/>
        </p:nvSpPr>
        <p:spPr>
          <a:xfrm rot="16200000">
            <a:off x="2350609" y="2618959"/>
            <a:ext cx="248478" cy="795133"/>
          </a:xfrm>
          <a:prstGeom prst="leftBrace">
            <a:avLst>
              <a:gd name="adj1" fmla="val 8333"/>
              <a:gd name="adj2" fmla="val 5120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88D6C9-A7A4-D345-9504-08570EDA4BCC}"/>
                  </a:ext>
                </a:extLst>
              </p:cNvPr>
              <p:cNvSpPr/>
              <p:nvPr/>
            </p:nvSpPr>
            <p:spPr>
              <a:xfrm>
                <a:off x="1925848" y="2993481"/>
                <a:ext cx="670376" cy="29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𝒐𝒇𝒇𝒔𝒆𝒕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D88D6C9-A7A4-D345-9504-08570EDA4B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5848" y="2993481"/>
                <a:ext cx="670376" cy="294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2703C99-5A9E-5E4A-BBC7-F6C57E18952C}"/>
              </a:ext>
            </a:extLst>
          </p:cNvPr>
          <p:cNvSpPr txBox="1"/>
          <p:nvPr/>
        </p:nvSpPr>
        <p:spPr>
          <a:xfrm rot="5400000">
            <a:off x="7957854" y="2140290"/>
            <a:ext cx="18816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Images from D. </a:t>
            </a:r>
            <a:r>
              <a:rPr lang="en-US" sz="1400" dirty="0" err="1">
                <a:solidFill>
                  <a:schemeClr val="accent6"/>
                </a:solidFill>
              </a:rPr>
              <a:t>Raparia</a:t>
            </a:r>
            <a:endParaRPr 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648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9F62588-9C58-7A43-9F48-466CCA5F7B62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8599" y="958849"/>
                <a:ext cx="4169477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Mismatch refers to the ratio of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𝑅𝑖𝑛𝑔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Method 1 is typical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𝐿𝑖𝑛𝑎𝑐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𝑅𝑖𝑛𝑔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Linac is geometrically matched to the 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Allows room for emittance growth through multiple scattering in the foil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More foil interactions, due to greater Linac spread </a:t>
                </a: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Method 2 presents a more aggressive painting scheme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𝑅𝑖𝑛𝑔</m:t>
                            </m:r>
                          </m:sub>
                        </m:sSub>
                      </m:den>
                    </m:f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Linac is mismatched to to beam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Greater emittance from particles injected outside of ring acceptance, less room for emittance growth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Foil can be smaller due to compressed beam at injection, less foil interactions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Optimal Mismatch is somewhere between methods 1 and 2 and different for anticorrelated and correlated painting</a:t>
                </a:r>
              </a:p>
              <a:p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49F62588-9C58-7A43-9F48-466CCA5F7B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8599" y="958849"/>
                <a:ext cx="4169477" cy="5022676"/>
              </a:xfrm>
              <a:blipFill>
                <a:blip r:embed="rId2"/>
                <a:stretch>
                  <a:fillRect l="-2727" r="-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9C511-CC21-3B42-B86F-1FF0E6F2471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F00ED792-0445-1044-A7E8-0B6D20E74B00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FD0D4-B442-6646-9DA6-BF092E23C75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FF7C9-C2CE-CA46-9652-DFDC3862AB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E682CB-C05C-104E-B232-4C828C4D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Mismatch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D64404-E603-7145-BC8A-7EAED5F68314}"/>
              </a:ext>
            </a:extLst>
          </p:cNvPr>
          <p:cNvSpPr txBox="1"/>
          <p:nvPr/>
        </p:nvSpPr>
        <p:spPr>
          <a:xfrm>
            <a:off x="7453669" y="630805"/>
            <a:ext cx="903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Method 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9218D83-AD67-0149-8DD6-421257A6542D}"/>
              </a:ext>
            </a:extLst>
          </p:cNvPr>
          <p:cNvSpPr/>
          <p:nvPr/>
        </p:nvSpPr>
        <p:spPr>
          <a:xfrm>
            <a:off x="7321276" y="3670439"/>
            <a:ext cx="9034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Method 2</a:t>
            </a:r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9B399CCB-B6FC-1842-B54A-B34C3AEFE3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1660" y="958849"/>
            <a:ext cx="3766304" cy="2336010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395FB5B7-1183-3949-A8D9-534A47A4A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8340" y="3891257"/>
            <a:ext cx="3849624" cy="23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512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317AD9A-92F9-6948-A901-F62B345A15AB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8600" y="958849"/>
                <a:ext cx="3683000" cy="5022676"/>
              </a:xfrm>
            </p:spPr>
            <p:txBody>
              <a:bodyPr/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95% emittance tolerable for the degree of mismatch proposed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Slightly Different Minima for Anticorrelated vs Correlated Painting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Anticorrelated minimized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.14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Correlated minimized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.1</m:t>
                    </m:r>
                  </m:oMath>
                </a14:m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This simulation indicates that future foil injection could benefit from some injection mismatch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Realistic painting scheme will likely be more conservative, this simply demonstrates how injection mismatch can reduce foil hits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Injecting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~ .2</m:t>
                    </m:r>
                  </m:oMath>
                </a14:m>
                <a:r>
                  <a:rPr lang="en-US" dirty="0"/>
                  <a:t> would represent at 40 – 50 % reduction in foil interaction depending on the painting scheme.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Note on Multiple Scattering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RMS scattering angle scales as 1/p therefore small angle scattering is less of a concern at 2 and 8 GeV than at 800 MeV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Power loss from large scattering is a concern at higher energies, minimizing foil interactions can help mitigate this effect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317AD9A-92F9-6948-A901-F62B345A15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8600" y="958849"/>
                <a:ext cx="3683000" cy="5022676"/>
              </a:xfrm>
              <a:blipFill>
                <a:blip r:embed="rId2"/>
                <a:stretch>
                  <a:fillRect l="-3436" t="-1263" r="-2405" b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5B4CD0-29CA-714C-A999-7F2FA14AD558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rcRect/>
          <a:stretch/>
        </p:blipFill>
        <p:spPr>
          <a:xfrm>
            <a:off x="4572000" y="474289"/>
            <a:ext cx="3997960" cy="265906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8F6B0-4227-3443-A21D-88F9D88485D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10AD28D-7177-4B43-96F9-E06F55343A69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6F793-6841-0A41-AAF1-232BD89E0D6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BB24-1516-F140-B271-4C3A57B3750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1C0BE97-9B23-3B4C-9B5F-E068837E7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Mismatch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93ED0A-ED5D-8D43-88F8-7516D56055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3453379"/>
            <a:ext cx="3997960" cy="2586379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59EB719-6FAA-3F4F-9DE1-74B99045AEA3}"/>
              </a:ext>
            </a:extLst>
          </p:cNvPr>
          <p:cNvCxnSpPr/>
          <p:nvPr/>
        </p:nvCxnSpPr>
        <p:spPr>
          <a:xfrm flipV="1">
            <a:off x="4815840" y="2722880"/>
            <a:ext cx="386080" cy="4167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35B22E-D88D-1F47-BDF2-13A475B69189}"/>
              </a:ext>
            </a:extLst>
          </p:cNvPr>
          <p:cNvCxnSpPr/>
          <p:nvPr/>
        </p:nvCxnSpPr>
        <p:spPr>
          <a:xfrm>
            <a:off x="4805680" y="3230880"/>
            <a:ext cx="457200" cy="487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A10E6C7-4328-CD40-B4F3-A7E56EE424DE}"/>
              </a:ext>
            </a:extLst>
          </p:cNvPr>
          <p:cNvSpPr txBox="1"/>
          <p:nvPr/>
        </p:nvSpPr>
        <p:spPr>
          <a:xfrm>
            <a:off x="4042497" y="3060799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Scenario 2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A0B22E-DDEB-6947-9402-1DDFB6A15254}"/>
              </a:ext>
            </a:extLst>
          </p:cNvPr>
          <p:cNvCxnSpPr>
            <a:cxnSpLocks/>
            <a:stCxn id="8" idx="2"/>
          </p:cNvCxnSpPr>
          <p:nvPr/>
        </p:nvCxnSpPr>
        <p:spPr>
          <a:xfrm flipH="1" flipV="1">
            <a:off x="6276340" y="2631680"/>
            <a:ext cx="294640" cy="5079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DD269A-A5F1-0949-BBBB-34791EC7494C}"/>
              </a:ext>
            </a:extLst>
          </p:cNvPr>
          <p:cNvCxnSpPr>
            <a:cxnSpLocks/>
          </p:cNvCxnSpPr>
          <p:nvPr/>
        </p:nvCxnSpPr>
        <p:spPr>
          <a:xfrm flipH="1">
            <a:off x="6337300" y="3230880"/>
            <a:ext cx="233680" cy="4874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9A704AD8-5EF5-C54E-B844-31061096A49F}"/>
              </a:ext>
            </a:extLst>
          </p:cNvPr>
          <p:cNvSpPr/>
          <p:nvPr/>
        </p:nvSpPr>
        <p:spPr>
          <a:xfrm>
            <a:off x="6593664" y="3045678"/>
            <a:ext cx="8354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Scenario 1</a:t>
            </a:r>
          </a:p>
        </p:txBody>
      </p:sp>
    </p:spTree>
    <p:extLst>
      <p:ext uri="{BB962C8B-B14F-4D97-AF65-F5344CB8AC3E}">
        <p14:creationId xmlns:p14="http://schemas.microsoft.com/office/powerpoint/2010/main" val="553936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5F58803-F06B-444F-A132-2FAEF042F59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/>
          <a:stretch/>
        </p:blipFill>
        <p:spPr>
          <a:xfrm>
            <a:off x="4692650" y="1383506"/>
            <a:ext cx="4214812" cy="280987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5CC158E-C3BD-5E41-9EC5-47E759864C6A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8678098" cy="1265812"/>
          </a:xfrm>
        </p:spPr>
        <p:txBody>
          <a:bodyPr/>
          <a:lstStyle/>
          <a:p>
            <a:r>
              <a:rPr lang="en-US" dirty="0"/>
              <a:t>Peak hits spot is ~15% less hot for Anticorrelated Painting </a:t>
            </a:r>
          </a:p>
          <a:p>
            <a:r>
              <a:rPr lang="en-US" dirty="0"/>
              <a:t>Total hits is ~70% greater for Anticorrelated Painting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9FAEA-75DA-7C4B-AF85-878B8C1F63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02C0-3FF0-4641-9839-A9D6E212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2BC2-9C8B-2940-B7C9-0CF405244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4135EC-7358-C34D-A616-4398C424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 mA RCS Painting Comparison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D81909C-41C5-1941-8FDB-90107EDAC26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/>
          <a:stretch/>
        </p:blipFill>
        <p:spPr>
          <a:xfrm>
            <a:off x="228600" y="1386152"/>
            <a:ext cx="4206874" cy="2804583"/>
          </a:xfr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E391432-4BA8-584F-875E-2A795F434487}"/>
              </a:ext>
            </a:extLst>
          </p:cNvPr>
          <p:cNvSpPr txBox="1"/>
          <p:nvPr/>
        </p:nvSpPr>
        <p:spPr>
          <a:xfrm>
            <a:off x="1410951" y="4190735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14.69 hits/p+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51A58E-3BEE-ED41-A87E-7A597B0F7121}"/>
              </a:ext>
            </a:extLst>
          </p:cNvPr>
          <p:cNvSpPr/>
          <p:nvPr/>
        </p:nvSpPr>
        <p:spPr>
          <a:xfrm>
            <a:off x="5875003" y="4190734"/>
            <a:ext cx="16866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8.65 hits/p+</a:t>
            </a:r>
          </a:p>
        </p:txBody>
      </p:sp>
    </p:spTree>
    <p:extLst>
      <p:ext uri="{BB962C8B-B14F-4D97-AF65-F5344CB8AC3E}">
        <p14:creationId xmlns:p14="http://schemas.microsoft.com/office/powerpoint/2010/main" val="30892284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C5F58803-F06B-444F-A132-2FAEF042F597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rcRect/>
          <a:stretch/>
        </p:blipFill>
        <p:spPr>
          <a:xfrm>
            <a:off x="4692650" y="1383506"/>
            <a:ext cx="4214812" cy="280987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29FAEA-75DA-7C4B-AF85-878B8C1F63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A02C0-3FF0-4641-9839-A9D6E212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92BC2-9C8B-2940-B7C9-0CF405244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54135EC-7358-C34D-A616-4398C4242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 mA RCS Painting Comparison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1D81909C-41C5-1941-8FDB-90107EDAC267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3"/>
          <a:srcRect/>
          <a:stretch/>
        </p:blipFill>
        <p:spPr>
          <a:xfrm>
            <a:off x="228600" y="1386152"/>
            <a:ext cx="4206874" cy="2804582"/>
          </a:xfrm>
        </p:spPr>
      </p:pic>
    </p:spTree>
    <p:extLst>
      <p:ext uri="{BB962C8B-B14F-4D97-AF65-F5344CB8AC3E}">
        <p14:creationId xmlns:p14="http://schemas.microsoft.com/office/powerpoint/2010/main" val="15837897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1">
            <a:extLst>
              <a:ext uri="{FF2B5EF4-FFF2-40B4-BE49-F238E27FC236}">
                <a16:creationId xmlns:a16="http://schemas.microsoft.com/office/drawing/2014/main" id="{CAFFAF6C-A986-4355-9321-EC8696D0A6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452" y="958849"/>
            <a:ext cx="3288714" cy="502267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b="0" dirty="0"/>
              <a:t>Beam Power upgrades at Fermilab have the goal of delivering more power to the DUNE/LBNF experiments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Injection at higher energies allows for higher intensity -&gt; more powerful beams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PIP-II is planned for 2027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0.7 MW -&gt; 1.2 MW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Two proposals for after PIP-II (PIP-III) to increase power to 2.4 MW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2 GeV RCS </a:t>
            </a:r>
            <a:r>
              <a:rPr lang="en-US" dirty="0"/>
              <a:t>(Rapid Cycling Synchrotron)</a:t>
            </a:r>
          </a:p>
          <a:p>
            <a:pPr marL="742950" lvl="1" indent="-285750">
              <a:buFontTx/>
              <a:buChar char="-"/>
            </a:pPr>
            <a:r>
              <a:rPr lang="en-US" b="1" dirty="0"/>
              <a:t>8 GeV SRF Linac</a:t>
            </a:r>
          </a:p>
          <a:p>
            <a:pPr marL="285750" indent="-285750">
              <a:buFontTx/>
              <a:buChar char="-"/>
            </a:pPr>
            <a:r>
              <a:rPr lang="en-US" b="0" dirty="0"/>
              <a:t>These new high intensity beams are demanding of foil injection, which is the focus of my summer project</a:t>
            </a: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0100A0F-46C4-F946-A5DD-62FC0A0D06A4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 bwMode="auto">
          <a:xfrm>
            <a:off x="3378165" y="1601712"/>
            <a:ext cx="5537235" cy="36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608998-3832-894D-9135-E3DD3E6B071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C4DFAA5-6B8C-B148-AAEF-45D25CC578F8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66727-6550-3749-B636-9C7762170E8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12944"/>
            <a:ext cx="6262119" cy="241300"/>
          </a:xfrm>
        </p:spPr>
        <p:txBody>
          <a:bodyPr anchor="t">
            <a:norm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Hoppesch</a:t>
            </a:r>
            <a:r>
              <a:rPr lang="en-US" dirty="0"/>
              <a:t>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AF6A2-E0DC-3E4D-A790-278830886A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  <p:sp>
        <p:nvSpPr>
          <p:cNvPr id="26" name="Title 6">
            <a:extLst>
              <a:ext uri="{FF2B5EF4-FFF2-40B4-BE49-F238E27FC236}">
                <a16:creationId xmlns:a16="http://schemas.microsoft.com/office/drawing/2014/main" id="{DF3A2271-9CAE-4C9D-97AA-0E5D8DE58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04C2B3-7D2D-674F-A4A5-06C7B0B93908}"/>
              </a:ext>
            </a:extLst>
          </p:cNvPr>
          <p:cNvSpPr txBox="1"/>
          <p:nvPr/>
        </p:nvSpPr>
        <p:spPr>
          <a:xfrm rot="16200000">
            <a:off x="8287192" y="4846469"/>
            <a:ext cx="353943" cy="135967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Image from J. Eldred</a:t>
            </a:r>
          </a:p>
        </p:txBody>
      </p:sp>
    </p:spTree>
    <p:extLst>
      <p:ext uri="{BB962C8B-B14F-4D97-AF65-F5344CB8AC3E}">
        <p14:creationId xmlns:p14="http://schemas.microsoft.com/office/powerpoint/2010/main" val="13166313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1" y="1002372"/>
            <a:ext cx="8286108" cy="5059363"/>
          </a:xfrm>
        </p:spPr>
        <p:txBody>
          <a:bodyPr/>
          <a:lstStyle/>
          <a:p>
            <a:r>
              <a:rPr lang="en-US" sz="1600" dirty="0"/>
              <a:t>How do we inject p+ from a Linac into a circulating beam</a:t>
            </a:r>
          </a:p>
          <a:p>
            <a:pPr lvl="1"/>
            <a:r>
              <a:rPr lang="en-US" sz="1400" dirty="0"/>
              <a:t>Magnets around injection bend injected H- (primary) and circulating p+ (secondary) together</a:t>
            </a:r>
          </a:p>
          <a:p>
            <a:pPr lvl="1"/>
            <a:r>
              <a:rPr lang="en-US" sz="1400" dirty="0"/>
              <a:t>Foil strips two e- from the H-, leaving two p+ circulating in beam</a:t>
            </a:r>
          </a:p>
          <a:p>
            <a:r>
              <a:rPr lang="en-US" sz="1600" dirty="0"/>
              <a:t>Problems</a:t>
            </a:r>
          </a:p>
          <a:p>
            <a:pPr lvl="1"/>
            <a:r>
              <a:rPr lang="en-US" sz="1400" dirty="0"/>
              <a:t>Foil heating from foil interactions</a:t>
            </a:r>
          </a:p>
          <a:p>
            <a:pPr lvl="1"/>
            <a:r>
              <a:rPr lang="en-US" sz="1400" dirty="0"/>
              <a:t>Power loss from large-angle scattering (especially at higher energies)</a:t>
            </a:r>
          </a:p>
          <a:p>
            <a:pPr lvl="1"/>
            <a:r>
              <a:rPr lang="en-US" sz="1400" dirty="0"/>
              <a:t>Both problems scale with number of foil hits.  Minimized by decreasing foil hits.</a:t>
            </a:r>
          </a:p>
          <a:p>
            <a:pPr lvl="1"/>
            <a:r>
              <a:rPr lang="en-US" sz="1400" dirty="0"/>
              <a:t>Secondary hits scale quadratically with injection time </a:t>
            </a:r>
          </a:p>
          <a:p>
            <a:pPr lvl="1"/>
            <a:endParaRPr lang="en-US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82574"/>
            <a:ext cx="8686800" cy="427877"/>
          </a:xfrm>
        </p:spPr>
        <p:txBody>
          <a:bodyPr/>
          <a:lstStyle/>
          <a:p>
            <a:r>
              <a:rPr lang="en-US" sz="1950" dirty="0"/>
              <a:t>Foil Stripping Injection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A549190-D150-474B-9531-BD3559A34094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" name="HminusInjectionMockup.png">
            <a:extLst>
              <a:ext uri="{FF2B5EF4-FFF2-40B4-BE49-F238E27FC236}">
                <a16:creationId xmlns:a16="http://schemas.microsoft.com/office/drawing/2014/main" id="{0CACA35A-FC00-E04E-8A40-078B4B4CF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0" t="2773" r="1163" b="27893"/>
          <a:stretch/>
        </p:blipFill>
        <p:spPr>
          <a:xfrm>
            <a:off x="1336529" y="3748897"/>
            <a:ext cx="6145819" cy="24101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239FB-08A5-1A4A-A73F-D71D35216C5B}"/>
              </a:ext>
            </a:extLst>
          </p:cNvPr>
          <p:cNvSpPr txBox="1"/>
          <p:nvPr/>
        </p:nvSpPr>
        <p:spPr>
          <a:xfrm>
            <a:off x="8547170" y="4526776"/>
            <a:ext cx="353943" cy="135967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100" dirty="0">
                <a:solidFill>
                  <a:schemeClr val="accent6"/>
                </a:solidFill>
              </a:rPr>
              <a:t>Image from J. Eldred</a:t>
            </a:r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2A6348-BD49-E14F-BD11-722D252ADC03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5" y="4223544"/>
            <a:ext cx="4205476" cy="237285"/>
          </a:xfrm>
        </p:spPr>
        <p:txBody>
          <a:bodyPr/>
          <a:lstStyle/>
          <a:p>
            <a:r>
              <a:rPr lang="en-US" sz="1800" dirty="0"/>
              <a:t>Correlated Painting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603408-855A-A149-AA02-A30F05977101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4692450" y="4591097"/>
            <a:ext cx="4206239" cy="610168"/>
          </a:xfrm>
        </p:spPr>
        <p:txBody>
          <a:bodyPr/>
          <a:lstStyle/>
          <a:p>
            <a:r>
              <a:rPr lang="en-US" sz="1800" dirty="0"/>
              <a:t>Anti Correlated Painting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Used in PIP-II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92DCC2A-4DF7-8D4E-819B-E6EA562129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4C528C7-652D-684F-A2E2-623352C5524A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B3EC315-A4DB-5845-8C9E-500F81189E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FDD4376-C4AA-9841-B1EC-8329C79009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0E88210-0E11-144D-A31E-F2E0D99CA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Painting Schemes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851DDF2F-A7AA-8F4C-806F-1C32DCC6B7E2}"/>
              </a:ext>
            </a:extLst>
          </p:cNvPr>
          <p:cNvPicPr>
            <a:picLocks noGrp="1" noChangeAspect="1" noChangeArrowheads="1"/>
          </p:cNvPicPr>
          <p:nvPr>
            <p:ph sz="half" idx="13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4237" y="1353344"/>
            <a:ext cx="2895600" cy="2870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18DD1164-6A1E-6A4D-BD85-BF68DCF3DC00}"/>
              </a:ext>
            </a:extLst>
          </p:cNvPr>
          <p:cNvPicPr>
            <a:picLocks noGrp="1" noChangeAspect="1" noChangeArrowheads="1"/>
          </p:cNvPicPr>
          <p:nvPr>
            <p:ph sz="half" idx="1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7819" y="972343"/>
            <a:ext cx="2095500" cy="3632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FF6EC3-2D24-0B4B-8410-4553672780B4}"/>
              </a:ext>
            </a:extLst>
          </p:cNvPr>
          <p:cNvSpPr txBox="1"/>
          <p:nvPr/>
        </p:nvSpPr>
        <p:spPr>
          <a:xfrm rot="5400000">
            <a:off x="3048335" y="2341904"/>
            <a:ext cx="281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</a:rPr>
              <a:t>Images from D. </a:t>
            </a:r>
            <a:r>
              <a:rPr lang="en-US" sz="2000" dirty="0" err="1">
                <a:solidFill>
                  <a:schemeClr val="accent6"/>
                </a:solidFill>
              </a:rPr>
              <a:t>Raparia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969CEF-4E7A-9347-9E3F-7C380F771F74}"/>
              </a:ext>
            </a:extLst>
          </p:cNvPr>
          <p:cNvSpPr txBox="1"/>
          <p:nvPr/>
        </p:nvSpPr>
        <p:spPr>
          <a:xfrm>
            <a:off x="290385" y="5435931"/>
            <a:ext cx="79321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Painting </a:t>
            </a:r>
            <a:r>
              <a:rPr lang="en-US" b="1" dirty="0"/>
              <a:t>decreases</a:t>
            </a:r>
            <a:r>
              <a:rPr lang="en-US" dirty="0"/>
              <a:t> secondary hits by moving foil out of already circulating protons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05DD0A0D-3EF8-B34D-93F3-E47FBFCC8F4D}"/>
              </a:ext>
            </a:extLst>
          </p:cNvPr>
          <p:cNvSpPr/>
          <p:nvPr/>
        </p:nvSpPr>
        <p:spPr>
          <a:xfrm>
            <a:off x="3008674" y="1936955"/>
            <a:ext cx="387507" cy="95533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AE3CF7-139C-0C44-B9B5-032F3C45147E}"/>
                  </a:ext>
                </a:extLst>
              </p:cNvPr>
              <p:cNvSpPr/>
              <p:nvPr/>
            </p:nvSpPr>
            <p:spPr>
              <a:xfrm>
                <a:off x="3359909" y="2165409"/>
                <a:ext cx="702468" cy="294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ACAE3CF7-139C-0C44-B9B5-032F3C4514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909" y="2165409"/>
                <a:ext cx="702468" cy="2945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Left Brace 15">
            <a:extLst>
              <a:ext uri="{FF2B5EF4-FFF2-40B4-BE49-F238E27FC236}">
                <a16:creationId xmlns:a16="http://schemas.microsoft.com/office/drawing/2014/main" id="{64D58617-8DEF-D945-8A90-E22379710F6C}"/>
              </a:ext>
            </a:extLst>
          </p:cNvPr>
          <p:cNvSpPr/>
          <p:nvPr/>
        </p:nvSpPr>
        <p:spPr>
          <a:xfrm rot="16200000">
            <a:off x="2353485" y="2616084"/>
            <a:ext cx="248478" cy="800884"/>
          </a:xfrm>
          <a:prstGeom prst="leftBrace">
            <a:avLst>
              <a:gd name="adj1" fmla="val 8333"/>
              <a:gd name="adj2" fmla="val 5120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48C123-9F03-CE48-B4FB-4598A86519D8}"/>
                  </a:ext>
                </a:extLst>
              </p:cNvPr>
              <p:cNvSpPr/>
              <p:nvPr/>
            </p:nvSpPr>
            <p:spPr>
              <a:xfrm>
                <a:off x="2207790" y="3112124"/>
                <a:ext cx="670376" cy="29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𝒐𝒇𝒇𝒔𝒆𝒕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B48C123-9F03-CE48-B4FB-4598A86519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7790" y="3112124"/>
                <a:ext cx="670376" cy="2945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>
            <a:extLst>
              <a:ext uri="{FF2B5EF4-FFF2-40B4-BE49-F238E27FC236}">
                <a16:creationId xmlns:a16="http://schemas.microsoft.com/office/drawing/2014/main" id="{C2B2FE58-3B48-4049-B209-F9B2EDDD0D71}"/>
              </a:ext>
            </a:extLst>
          </p:cNvPr>
          <p:cNvSpPr/>
          <p:nvPr/>
        </p:nvSpPr>
        <p:spPr>
          <a:xfrm>
            <a:off x="7983496" y="2379406"/>
            <a:ext cx="387507" cy="95372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F9BAECF-2C5A-3E45-97A4-D0159C6C160D}"/>
                  </a:ext>
                </a:extLst>
              </p:cNvPr>
              <p:cNvSpPr/>
              <p:nvPr/>
            </p:nvSpPr>
            <p:spPr>
              <a:xfrm>
                <a:off x="8453829" y="2680439"/>
                <a:ext cx="702468" cy="294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b>
                        <m:r>
                          <a:rPr lang="en-US" sz="1200" i="1">
                            <a:latin typeface="Cambria Math" panose="02040503050406030204" pitchFamily="18" charset="0"/>
                          </a:rPr>
                          <m:t>𝒐𝒇𝒇𝒔𝒆𝒕</m:t>
                        </m:r>
                      </m:sub>
                    </m:sSub>
                  </m:oMath>
                </a14:m>
                <a:r>
                  <a:rPr lang="en-US" sz="1200" dirty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F9BAECF-2C5A-3E45-97A4-D0159C6C1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3829" y="2680439"/>
                <a:ext cx="702468" cy="2945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eft Brace 19">
            <a:extLst>
              <a:ext uri="{FF2B5EF4-FFF2-40B4-BE49-F238E27FC236}">
                <a16:creationId xmlns:a16="http://schemas.microsoft.com/office/drawing/2014/main" id="{7F130446-0CA2-1C48-A24E-6B0D76A8D9BC}"/>
              </a:ext>
            </a:extLst>
          </p:cNvPr>
          <p:cNvSpPr/>
          <p:nvPr/>
        </p:nvSpPr>
        <p:spPr>
          <a:xfrm rot="5400000">
            <a:off x="7145922" y="310135"/>
            <a:ext cx="248478" cy="817666"/>
          </a:xfrm>
          <a:prstGeom prst="leftBrace">
            <a:avLst>
              <a:gd name="adj1" fmla="val 8333"/>
              <a:gd name="adj2" fmla="val 51205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188311-F010-EA43-B94C-801114AF2098}"/>
                  </a:ext>
                </a:extLst>
              </p:cNvPr>
              <p:cNvSpPr/>
              <p:nvPr/>
            </p:nvSpPr>
            <p:spPr>
              <a:xfrm>
                <a:off x="6868475" y="318309"/>
                <a:ext cx="670376" cy="29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𝒐𝒇𝒇𝒔𝒆𝒕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B188311-F010-EA43-B94C-801114AF20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8475" y="318309"/>
                <a:ext cx="670376" cy="2945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90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441F846-0B8D-1F4C-B2DC-E7A3B15A023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1" y="971550"/>
                <a:ext cx="4735286" cy="5059363"/>
              </a:xfrm>
            </p:spPr>
            <p:txBody>
              <a:bodyPr/>
              <a:lstStyle/>
              <a:p>
                <a:r>
                  <a:rPr lang="en-US" sz="1600" b="1" dirty="0"/>
                  <a:t>Foil Size </a:t>
                </a:r>
                <a:r>
                  <a:rPr lang="en-US" sz="1600" dirty="0"/>
                  <a:t>– A smaller foil decreases the interaction probability by presenting a smaller target.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In order to capture 99% of the beam, the foil must have Area = L x W 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2.576</m:t>
                        </m:r>
                      </m:e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00" dirty="0"/>
                  <a:t> [ cm^2 ]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Linac sigma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𝐿𝑖𝑛𝑎𝑐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𝐿𝑖𝑛𝑎𝑐</m:t>
                                </m:r>
                              </m:sub>
                              <m: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𝑅𝑀𝑆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𝛽𝛾</m:t>
                            </m:r>
                          </m:den>
                        </m:f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| 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sz="1600" dirty="0"/>
                  <a:t> .  It is dependent on the Twiss Beta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𝐿𝑖𝑛𝑎𝑐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Some Injection mismatch </a:t>
                </a:r>
                <a14:m>
                  <m:oMath xmlns:m="http://schemas.openxmlformats.org/officeDocument/2006/math">
                    <m:r>
                      <a:rPr lang="el-G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𝜉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𝐿𝑖𝑛𝑎𝑐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𝑅𝑖𝑛𝑔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18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𝐿𝑖𝑛𝑎𝑐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latin typeface="Cambria Math" panose="02040503050406030204" pitchFamily="18" charset="0"/>
                                      </a:rPr>
                                      <m:t>𝑅𝑖𝑛𝑔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en-US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1600" dirty="0"/>
                  <a:t> was shown to decrease secondary hits without drastically increasing emittance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4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C441F846-0B8D-1F4C-B2DC-E7A3B15A02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1" y="971550"/>
                <a:ext cx="4735286" cy="5059363"/>
              </a:xfrm>
              <a:blipFill>
                <a:blip r:embed="rId3"/>
                <a:stretch>
                  <a:fillRect l="-2681" t="-1253" r="-3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868331C-A203-5C48-89AB-4E2C1F432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Foil Size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77CB-53D5-C746-9005-C3169AB4E4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CA2533A-0720-DF4D-8344-B2F9FD586403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B09B4-BDF9-B647-9CDC-18F2E6C19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18DEE-D4CA-F744-BA80-A6F7DF677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BF2FFC-C0E2-5045-B854-E6868E571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224240" y="2178256"/>
            <a:ext cx="3444563" cy="282733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4DEF3D8-DF9A-974A-B8FA-0048F440F896}"/>
              </a:ext>
            </a:extLst>
          </p:cNvPr>
          <p:cNvCxnSpPr>
            <a:cxnSpLocks/>
          </p:cNvCxnSpPr>
          <p:nvPr/>
        </p:nvCxnSpPr>
        <p:spPr>
          <a:xfrm flipH="1">
            <a:off x="6164630" y="3476920"/>
            <a:ext cx="698362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54C6A98-4B32-E745-8F13-B9660B2C875E}"/>
              </a:ext>
            </a:extLst>
          </p:cNvPr>
          <p:cNvCxnSpPr>
            <a:cxnSpLocks/>
          </p:cNvCxnSpPr>
          <p:nvPr/>
        </p:nvCxnSpPr>
        <p:spPr>
          <a:xfrm flipV="1">
            <a:off x="6862992" y="3476920"/>
            <a:ext cx="0" cy="592521"/>
          </a:xfrm>
          <a:prstGeom prst="straightConnector1">
            <a:avLst/>
          </a:prstGeom>
          <a:ln w="12700">
            <a:solidFill>
              <a:schemeClr val="bg1"/>
            </a:solidFill>
            <a:headEnd type="triangle" w="sm" len="sm"/>
            <a:tailEnd type="triangle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C4FB9FA-B501-8041-9D55-3657D8D34431}"/>
                  </a:ext>
                </a:extLst>
              </p:cNvPr>
              <p:cNvSpPr/>
              <p:nvPr/>
            </p:nvSpPr>
            <p:spPr>
              <a:xfrm>
                <a:off x="5914829" y="3188445"/>
                <a:ext cx="1031693" cy="26898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2.576 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𝐿𝑖𝑛𝑎𝑐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C4FB9FA-B501-8041-9D55-3657D8D344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4829" y="3188445"/>
                <a:ext cx="1031693" cy="268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97FFDE-4CA0-FD4C-8D80-077F6D3DF97F}"/>
                  </a:ext>
                </a:extLst>
              </p:cNvPr>
              <p:cNvSpPr/>
              <p:nvPr/>
            </p:nvSpPr>
            <p:spPr>
              <a:xfrm rot="5400000">
                <a:off x="6551278" y="3740854"/>
                <a:ext cx="1036246" cy="274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2.576 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𝐿𝑖𝑛𝑎𝑐</m:t>
                          </m:r>
                          <m:r>
                            <a:rPr lang="en-US" sz="11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1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97FFDE-4CA0-FD4C-8D80-077F6D3DF9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551278" y="3740854"/>
                <a:ext cx="1036246" cy="2749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4551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9F645D5-E0A8-0047-AEDA-C35D12C3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For PIP-III injection, matched injection would be a </a:t>
            </a:r>
            <a:r>
              <a:rPr lang="en-US" sz="1800" b="0" dirty="0" err="1"/>
              <a:t>ξ</a:t>
            </a:r>
            <a:r>
              <a:rPr lang="en-US" sz="1800" b="0" dirty="0"/>
              <a:t> of ~.42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Emittance growth minimal until beam is severely mismatched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Significant reduction in total foil interactions by reducing </a:t>
            </a:r>
            <a:r>
              <a:rPr lang="en-US" sz="1800" b="0" dirty="0" err="1"/>
              <a:t>ξ</a:t>
            </a:r>
            <a:endParaRPr lang="en-US" sz="18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Pick a </a:t>
            </a:r>
            <a:r>
              <a:rPr lang="en-US" sz="1800" b="0" dirty="0" err="1"/>
              <a:t>ξ</a:t>
            </a:r>
            <a:r>
              <a:rPr lang="en-US" sz="1800" b="0" dirty="0"/>
              <a:t> of .2 to run PIP-III simulations</a:t>
            </a:r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7A393-106C-0048-BC67-E66D3288FC9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CA2533A-0720-DF4D-8344-B2F9FD586403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F4441-613C-A542-990A-EA1199A3EE3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E2643-4D2D-554A-A172-0B5F9D957DE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91CFC2D-D75D-1C41-B37F-770685233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Mismatch</a:t>
            </a:r>
          </a:p>
        </p:txBody>
      </p:sp>
      <p:pic>
        <p:nvPicPr>
          <p:cNvPr id="21" name="Content Placeholder 20">
            <a:extLst>
              <a:ext uri="{FF2B5EF4-FFF2-40B4-BE49-F238E27FC236}">
                <a16:creationId xmlns:a16="http://schemas.microsoft.com/office/drawing/2014/main" id="{5310B3A0-AB54-4E4D-93E2-E87156F36C6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3568700" y="2425407"/>
            <a:ext cx="5346700" cy="3556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9E8DFEA-CFEA-E84C-882B-6607D76101F7}"/>
                  </a:ext>
                </a:extLst>
              </p:cNvPr>
              <p:cNvSpPr/>
              <p:nvPr/>
            </p:nvSpPr>
            <p:spPr>
              <a:xfrm>
                <a:off x="736827" y="4721292"/>
                <a:ext cx="1603901" cy="8982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𝐿𝑖𝑛𝑎𝑐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𝑅𝑖𝑛𝑔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9E8DFEA-CFEA-E84C-882B-6607D76101F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827" y="4721292"/>
                <a:ext cx="1603901" cy="898259"/>
              </a:xfrm>
              <a:prstGeom prst="rect">
                <a:avLst/>
              </a:prstGeom>
              <a:blipFill>
                <a:blip r:embed="rId3"/>
                <a:stretch>
                  <a:fillRect l="-787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792C9D14-5F94-334F-8D32-128953EEC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867" y="102048"/>
            <a:ext cx="3849624" cy="239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9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0E1A71-21BF-054A-B47F-31D6B2C789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71550"/>
                <a:ext cx="8686800" cy="5059363"/>
              </a:xfrm>
            </p:spPr>
            <p:txBody>
              <a:bodyPr/>
              <a:lstStyle/>
              <a:p>
                <a:r>
                  <a:rPr lang="en-US" sz="1400" dirty="0"/>
                  <a:t>Beam propagates through transverse phase space according to the transfer matrix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12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2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12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b>
                                      <m:sup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r>
                      <a:rPr lang="en-US" sz="1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1200" b="0" i="0" smtClean="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 b="0" i="0" smtClean="0">
                                            <a:latin typeface="Cambria Math" panose="02040503050406030204" pitchFamily="18" charset="0"/>
                                          </a:rPr>
                                          <m:t>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 b="0" i="0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func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  <m:e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𝑥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func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func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</m:e>
                                    </m:func>
                                  </m:e>
                                  <m:e>
                                    <m:func>
                                      <m:func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c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200">
                                            <a:latin typeface="Cambria Math" panose="02040503050406030204" pitchFamily="18" charset="0"/>
                                          </a:rPr>
                                          <m:t>os</m:t>
                                        </m:r>
                                      </m:fName>
                                      <m:e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 b="0" i="1" smtClean="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sub>
                                        </m:sSub>
                                        <m:func>
                                          <m:funcPr>
                                            <m:ctrlPr>
                                              <a:rPr lang="en-US" sz="12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200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sin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2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e>
                                    </m:func>
                                  </m:e>
                                </m:mr>
                              </m:m>
                            </m:e>
                          </m:mr>
                        </m:m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Sup>
                                      <m:sSubSup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  <m:sup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bSup>
                            </m:e>
                          </m:mr>
                        </m:m>
                      </m:e>
                    </m:d>
                  </m:oMath>
                </a14:m>
                <a:endParaRPr lang="en-US" dirty="0"/>
              </a:p>
              <a:p>
                <a:r>
                  <a:rPr lang="en-US" sz="1400" dirty="0"/>
                  <a:t>Transfer matrix creates a “one turn map”, describing the transverse position of the beam at the injection point after one revolution</a:t>
                </a:r>
                <a:endParaRPr lang="en-US" sz="140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are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Twiss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parameters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the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machine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den>
                    </m:f>
                  </m:oMath>
                </a14:m>
                <a:endParaRPr lang="en-US" sz="1400" dirty="0">
                  <a:latin typeface="Helvetica" pitchFamily="2" charset="0"/>
                </a:endParaRPr>
              </a:p>
              <a:p>
                <a:r>
                  <a:rPr lang="en-US" sz="1400" dirty="0"/>
                  <a:t>Only fractional tune matters in this simulation,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14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400" dirty="0"/>
                  <a:t> chosen to avoid resonance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endParaRPr lang="en-US" sz="1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0E1A71-21BF-054A-B47F-31D6B2C789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71550"/>
                <a:ext cx="8686800" cy="5059363"/>
              </a:xfrm>
              <a:blipFill>
                <a:blip r:embed="rId3"/>
                <a:stretch>
                  <a:fillRect l="-1314" t="-10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DCEAC950-A132-3C4E-BADE-7C52D931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Dynamics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1BD745-F908-FE42-939F-1BEFFAC8A6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CC231BA2-7418-C345-AE36-491D038AF782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E46DC-689F-A949-B3C0-8685756CE7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1750D-AE59-1841-AB62-F88E08386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7D33014B-DD28-0C4A-A766-27AC25FF8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547"/>
          <a:stretch/>
        </p:blipFill>
        <p:spPr bwMode="auto">
          <a:xfrm>
            <a:off x="4416097" y="3501231"/>
            <a:ext cx="4317875" cy="2740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BF7BF43-3836-5A45-A523-DA38DA2B82C8}"/>
              </a:ext>
            </a:extLst>
          </p:cNvPr>
          <p:cNvSpPr/>
          <p:nvPr/>
        </p:nvSpPr>
        <p:spPr>
          <a:xfrm>
            <a:off x="7897037" y="5886450"/>
            <a:ext cx="6222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600" b="1" dirty="0">
                <a:solidFill>
                  <a:srgbClr val="B3B3B3"/>
                </a:solidFill>
              </a:rPr>
              <a:t>Wille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D63B5-A21F-B64A-BB1D-12F1EFAEC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056" y="3500763"/>
            <a:ext cx="2939269" cy="279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99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6847643-03BC-7A45-A2ED-D567EA0D90B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228600" y="958849"/>
                <a:ext cx="4241800" cy="5022676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Python simulation matched Valeri Lebedev’s </a:t>
                </a:r>
                <a:r>
                  <a:rPr lang="en-US" b="0" dirty="0" err="1"/>
                  <a:t>MathCad</a:t>
                </a:r>
                <a:r>
                  <a:rPr lang="en-US" b="0" dirty="0"/>
                  <a:t> for PIP-II CDR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Included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4C97"/>
                    </a:solidFill>
                  </a:rPr>
                  <a:t>Dispersion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b="0" dirty="0">
                    <a:solidFill>
                      <a:srgbClr val="004C97"/>
                    </a:solidFill>
                  </a:rPr>
                  <a:t>Multiple Scattering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4C97"/>
                    </a:solidFill>
                  </a:rPr>
                  <a:t>Longitudinal Painting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My Simulation (Top) gives results similar to PIP-II CDR (Bottom)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Top </a:t>
                </a:r>
                <a:r>
                  <a:rPr lang="en-US" dirty="0"/>
                  <a:t>Hot Spot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=59 </m:t>
                    </m:r>
                    <m:f>
                      <m:fPr>
                        <m:type m:val="skw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h𝑖𝑡𝑠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Bottom Hot Spot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3 </m:t>
                    </m:r>
                    <m:f>
                      <m:fPr>
                        <m:type m:val="skw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h𝑖𝑡𝑠</m:t>
                        </m:r>
                      </m:num>
                      <m:den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Used this simulation as a jumping off point for the 2 GeV RCS and 8 GeV Linac Scenarios, with a few key differences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Both the Linac and RCS are injected into dispersion free regions, which simplifies the simulation to 4D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b="0" dirty="0"/>
                  <a:t>PIP</a:t>
                </a:r>
                <a:r>
                  <a:rPr lang="en-US" dirty="0"/>
                  <a:t>-II Injection takes places over ~300 turns while the Linac and RCS scenarios are considering injecting over 1000 turns</a:t>
                </a:r>
                <a:endParaRPr lang="en-US" b="0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b="0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6847643-03BC-7A45-A2ED-D567EA0D90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228600" y="958849"/>
                <a:ext cx="4241800" cy="5022676"/>
              </a:xfrm>
              <a:blipFill>
                <a:blip r:embed="rId2"/>
                <a:stretch>
                  <a:fillRect l="-2994" t="-1263" r="-2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0D47397-410F-234D-AEA8-64796216691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3"/>
          <a:srcRect/>
          <a:stretch/>
        </p:blipFill>
        <p:spPr>
          <a:xfrm>
            <a:off x="4938691" y="681903"/>
            <a:ext cx="3432218" cy="2777066"/>
          </a:xfr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D70CDB-1DC0-E54D-8C80-A27D9CD7E92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512DD0BD-AA8E-014B-A08F-5AE055CCB1E2}" type="datetime1">
              <a:rPr lang="en-US" smtClean="0"/>
              <a:t>8/10/21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214BC7-1A6D-C74D-BBAE-68123B22457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 anchor="t">
            <a:norm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Hoppesch</a:t>
            </a:r>
            <a:r>
              <a:rPr lang="en-US" dirty="0"/>
              <a:t>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AF5E2-A9F6-224A-8B19-3C7E6A7B0C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979A04A2-726F-2143-A443-7788AF27176E}" type="slidenum">
              <a:rPr lang="en-US" smtClean="0"/>
              <a:pPr>
                <a:spcAft>
                  <a:spcPts val="600"/>
                </a:spcAft>
                <a:defRPr/>
              </a:pPr>
              <a:t>8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6DBFDB4-1FDA-7446-879F-AD248BC43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</p:spPr>
        <p:txBody>
          <a:bodyPr anchor="b">
            <a:normAutofit/>
          </a:bodyPr>
          <a:lstStyle/>
          <a:p>
            <a:r>
              <a:rPr lang="en-US" dirty="0"/>
              <a:t>Benchmarking PIP-II Simulations</a:t>
            </a:r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AC0D6BC7-96B3-094D-A8DF-8B8D84399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344" y="3422502"/>
            <a:ext cx="3376432" cy="27535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41D179-E203-234C-8555-E3B0C58462BB}"/>
              </a:ext>
            </a:extLst>
          </p:cNvPr>
          <p:cNvSpPr txBox="1"/>
          <p:nvPr/>
        </p:nvSpPr>
        <p:spPr>
          <a:xfrm rot="5400000">
            <a:off x="7572997" y="4419601"/>
            <a:ext cx="1847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6"/>
                </a:solidFill>
              </a:rPr>
              <a:t>Image from V. Lebedev</a:t>
            </a:r>
          </a:p>
        </p:txBody>
      </p:sp>
    </p:spTree>
    <p:extLst>
      <p:ext uri="{BB962C8B-B14F-4D97-AF65-F5344CB8AC3E}">
        <p14:creationId xmlns:p14="http://schemas.microsoft.com/office/powerpoint/2010/main" val="407215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2C520A-E93E-8C40-88CB-33A11AAC1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906520" cy="502267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Off momentum (CDR)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Booster Window: 0 &lt; |</a:t>
            </a:r>
            <a:r>
              <a:rPr lang="en-US" sz="1600" dirty="0">
                <a:latin typeface="Symbol" pitchFamily="2" charset="2"/>
              </a:rPr>
              <a:t>f| </a:t>
            </a:r>
            <a:r>
              <a:rPr lang="en-US" sz="1600" dirty="0">
                <a:latin typeface="Helvetica" pitchFamily="2" charset="0"/>
              </a:rPr>
              <a:t>&lt; 0.55</a:t>
            </a:r>
            <a:r>
              <a:rPr lang="en-US" sz="1600" dirty="0">
                <a:latin typeface="Symbol" pitchFamily="2" charset="2"/>
              </a:rPr>
              <a:t>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Momentum offset: 7e-4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Helvetica" pitchFamily="2" charset="0"/>
              </a:rPr>
              <a:t>On Momentum (Paul Derwent)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Booster Window: 0.15</a:t>
            </a:r>
            <a:r>
              <a:rPr lang="en-US" sz="1600" dirty="0">
                <a:latin typeface="Symbol" pitchFamily="2" charset="2"/>
              </a:rPr>
              <a:t>p</a:t>
            </a:r>
            <a:r>
              <a:rPr lang="en-US" sz="1600" dirty="0"/>
              <a:t> &lt; |</a:t>
            </a:r>
            <a:r>
              <a:rPr lang="en-US" sz="1600" dirty="0">
                <a:latin typeface="Symbol" pitchFamily="2" charset="2"/>
              </a:rPr>
              <a:t>f| </a:t>
            </a:r>
            <a:r>
              <a:rPr lang="en-US" sz="1600" dirty="0">
                <a:latin typeface="Helvetica" pitchFamily="2" charset="0"/>
              </a:rPr>
              <a:t>&lt; 0.7</a:t>
            </a:r>
            <a:r>
              <a:rPr lang="en-US" sz="1600" dirty="0">
                <a:latin typeface="Symbol" pitchFamily="2" charset="2"/>
              </a:rPr>
              <a:t>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No momentum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" pitchFamily="2" charset="0"/>
              </a:rPr>
              <a:t>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~ 50% increase to total foil hits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~ 7% increase to peak hit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Helvetica" pitchFamily="2" charset="0"/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7D8392B-72CB-7045-B753-3EBA2164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Longitudinal Injection Scheme Foil Hits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FC3E8A4-F619-DD49-A25F-7EA53C41E72F}"/>
              </a:ext>
            </a:extLst>
          </p:cNvPr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>
            <a:off x="5679440" y="3626608"/>
            <a:ext cx="3235960" cy="2157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80540D-AFB2-A14F-842D-8508C552EE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67" b="-1"/>
          <a:stretch/>
        </p:blipFill>
        <p:spPr>
          <a:xfrm>
            <a:off x="2795531" y="3679824"/>
            <a:ext cx="3235960" cy="21040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B1DB963-F849-174D-8D30-59970C721CDF}"/>
              </a:ext>
            </a:extLst>
          </p:cNvPr>
          <p:cNvSpPr txBox="1"/>
          <p:nvPr/>
        </p:nvSpPr>
        <p:spPr>
          <a:xfrm rot="16200000">
            <a:off x="8091456" y="4535983"/>
            <a:ext cx="1309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Paul Derwent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FD1B6-6E3B-4A41-AD27-E9CF13CA301F}"/>
              </a:ext>
            </a:extLst>
          </p:cNvPr>
          <p:cNvSpPr txBox="1"/>
          <p:nvPr/>
        </p:nvSpPr>
        <p:spPr>
          <a:xfrm>
            <a:off x="3464561" y="5783914"/>
            <a:ext cx="4744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Booster Separatrix injection for CDR (left), Paul (Right)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B0453C-D615-8E4A-A369-D2D860E93A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442" y="681903"/>
            <a:ext cx="3639403" cy="294470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98ED3-860A-7B4A-B9E7-50CC0EE8992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8B2B91C9-7B53-A149-8F41-A4E7BA839831}" type="datetime1">
              <a:rPr lang="en-US" smtClean="0"/>
              <a:t>8/10/21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9C801-C9A7-2943-BB5F-C157A915162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Matthew Hoppesch | H- Injection Simulations for Multi-MW Upgrade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F7403-7D4A-6B43-8338-B492774E158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265212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3" id="{EB96F61D-0660-9747-A675-216FF6C86284}" vid="{11929733-D318-6344-B1CB-9B297CDC1FC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66862</TotalTime>
  <Words>1415</Words>
  <Application>Microsoft Macintosh PowerPoint</Application>
  <PresentationFormat>On-screen Show (4:3)</PresentationFormat>
  <Paragraphs>213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Calibri</vt:lpstr>
      <vt:lpstr>Cambria Math</vt:lpstr>
      <vt:lpstr>Helvetica</vt:lpstr>
      <vt:lpstr>Symbol</vt:lpstr>
      <vt:lpstr>Fermilab_PPT_090815</vt:lpstr>
      <vt:lpstr>PowerPoint Presentation</vt:lpstr>
      <vt:lpstr>Motivation</vt:lpstr>
      <vt:lpstr>Foil Stripping Injection</vt:lpstr>
      <vt:lpstr>Beam Painting Schemes</vt:lpstr>
      <vt:lpstr>Foil Size</vt:lpstr>
      <vt:lpstr>Injection Mismatch</vt:lpstr>
      <vt:lpstr>Beam Dynamics</vt:lpstr>
      <vt:lpstr>Benchmarking PIP-II Simulations</vt:lpstr>
      <vt:lpstr>PIP-II Longitudinal Injection Scheme Foil Hits</vt:lpstr>
      <vt:lpstr>Multi MW Upgrade Scenarios</vt:lpstr>
      <vt:lpstr>Simulation Results</vt:lpstr>
      <vt:lpstr>MI-Linac Painting Comparison</vt:lpstr>
      <vt:lpstr>Summary</vt:lpstr>
      <vt:lpstr>Accessory Slides</vt:lpstr>
      <vt:lpstr>Beam Painting Bump Functions</vt:lpstr>
      <vt:lpstr>Injection Mismatch</vt:lpstr>
      <vt:lpstr>Injection Mismatch</vt:lpstr>
      <vt:lpstr>2 mA RCS Painting Comparison</vt:lpstr>
      <vt:lpstr>5 mA RCS Painting Comparison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Hoppesch, Matthew Caleb</dc:creator>
  <cp:lastModifiedBy>Hoppesch, Matthew Caleb</cp:lastModifiedBy>
  <cp:revision>170</cp:revision>
  <cp:lastPrinted>2014-01-20T19:40:21Z</cp:lastPrinted>
  <dcterms:created xsi:type="dcterms:W3CDTF">2021-06-07T15:33:51Z</dcterms:created>
  <dcterms:modified xsi:type="dcterms:W3CDTF">2021-08-12T22:00:57Z</dcterms:modified>
</cp:coreProperties>
</file>