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4"/>
  </p:notesMasterIdLst>
  <p:handoutMasterIdLst>
    <p:handoutMasterId r:id="rId15"/>
  </p:handoutMasterIdLst>
  <p:sldIdLst>
    <p:sldId id="298" r:id="rId2"/>
    <p:sldId id="306" r:id="rId3"/>
    <p:sldId id="275" r:id="rId4"/>
    <p:sldId id="300" r:id="rId5"/>
    <p:sldId id="295" r:id="rId6"/>
    <p:sldId id="296" r:id="rId7"/>
    <p:sldId id="302" r:id="rId8"/>
    <p:sldId id="303" r:id="rId9"/>
    <p:sldId id="304" r:id="rId10"/>
    <p:sldId id="305" r:id="rId11"/>
    <p:sldId id="307" r:id="rId12"/>
    <p:sldId id="308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4E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3"/>
  </p:normalViewPr>
  <p:slideViewPr>
    <p:cSldViewPr snapToGrid="0" snapToObjects="1" showGuides="1">
      <p:cViewPr>
        <p:scale>
          <a:sx n="80" d="100"/>
          <a:sy n="80" d="100"/>
        </p:scale>
        <p:origin x="1560" y="18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Ebtihal M. Abdelaziz	</a:t>
            </a:r>
          </a:p>
          <a:p>
            <a:r>
              <a:rPr lang="en-US" sz="1600" dirty="0"/>
              <a:t>Supervisor: Adam Anderson and Brad Benson</a:t>
            </a:r>
          </a:p>
          <a:p>
            <a:r>
              <a:rPr lang="en-US" sz="1600" dirty="0"/>
              <a:t>8/11/2021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Searching for Cosmic Strings using SPT-3G Data</a:t>
            </a:r>
          </a:p>
        </p:txBody>
      </p:sp>
      <p:pic>
        <p:nvPicPr>
          <p:cNvPr id="1028" name="Picture 4" descr="South Pole Telescope - OSG Collaboration Support">
            <a:extLst>
              <a:ext uri="{FF2B5EF4-FFF2-40B4-BE49-F238E27FC236}">
                <a16:creationId xmlns:a16="http://schemas.microsoft.com/office/drawing/2014/main" id="{4A6EAE37-0811-4151-9E80-5EC09C3CB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39" y="4237776"/>
            <a:ext cx="1504624" cy="152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69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C4A070-1CBB-46E3-887D-8FB0C41C9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8686800" cy="1828827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SPT-3G is more sensitive to cosmic strings than Planck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Increasing the observed sky fraction improves the uncertainties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Combining SPT-3G data and Planck’s data yields better constraints.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5A743-8DCF-459F-91B7-F055569D332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t>8/11/2021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4AE5-4F9E-44D0-AD83-9262C00F2A9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B2C450B-C903-40C7-8750-FDBD05A3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25DB3C99-5F90-4C66-BE48-0736A23E44DC}"/>
              </a:ext>
            </a:extLst>
          </p:cNvPr>
          <p:cNvSpPr txBox="1">
            <a:spLocks/>
          </p:cNvSpPr>
          <p:nvPr/>
        </p:nvSpPr>
        <p:spPr>
          <a:xfrm>
            <a:off x="222250" y="278767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Acknowledgment 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280B777-1F16-48DD-BF31-8E59EA0990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3401" y="6502644"/>
            <a:ext cx="6262119" cy="250031"/>
          </a:xfrm>
        </p:spPr>
        <p:txBody>
          <a:bodyPr/>
          <a:lstStyle/>
          <a:p>
            <a:pPr>
              <a:defRPr/>
            </a:pPr>
            <a:r>
              <a:rPr lang="en-US" dirty="0"/>
              <a:t>Ebtihal M. Abdelaziz | SIST Final 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788DB-DC77-4BE5-B0C4-BC1FDBFF6199}"/>
              </a:ext>
            </a:extLst>
          </p:cNvPr>
          <p:cNvSpPr txBox="1"/>
          <p:nvPr/>
        </p:nvSpPr>
        <p:spPr>
          <a:xfrm>
            <a:off x="476250" y="3429000"/>
            <a:ext cx="5962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would like to thank my wonderful supervisor, Adam Anderson, for all his help and encouragement this summer! </a:t>
            </a:r>
          </a:p>
          <a:p>
            <a:endParaRPr lang="en-US" sz="16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Special thanks to Brad Benson, my other supervisor! </a:t>
            </a:r>
          </a:p>
          <a:p>
            <a:endParaRPr lang="en-US" sz="16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 to my mentors, Aisha, Brian, and Andres! </a:t>
            </a:r>
          </a:p>
          <a:p>
            <a:endParaRPr lang="en-US" sz="16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 to the SIST committee and Judy Nunez for this opportunity! </a:t>
            </a:r>
          </a:p>
          <a:p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6C86AF-F58D-4F36-87B5-8C3C511DA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2250" y="735877"/>
            <a:ext cx="8686800" cy="5022676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1600" b="0" i="0" dirty="0" err="1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Dvorkin</a:t>
            </a:r>
            <a:r>
              <a:rPr lang="en-US" sz="1600" b="0" i="0" dirty="0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Cora, Mark Wyman, and Wayne Hu. “Cosmic String Constraints from WMAP and the South Pole Telescope Data.” Physical Review D 84.12 (2011): n. </a:t>
            </a:r>
            <a:r>
              <a:rPr lang="en-US" sz="1600" b="0" i="0" dirty="0" err="1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pag</a:t>
            </a:r>
            <a:r>
              <a:rPr lang="en-US" sz="1600" b="0" i="0" dirty="0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1600" b="0" i="0" dirty="0" err="1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Crossref</a:t>
            </a:r>
            <a:r>
              <a:rPr lang="en-US" sz="1600" b="0" i="0" dirty="0">
                <a:solidFill>
                  <a:srgbClr val="004C9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 Web. </a:t>
            </a:r>
            <a:r>
              <a:rPr lang="en-US" sz="1600" b="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 Ade, P. A. R. et al. "Planck2013 results. XXV. Searches for cosmic strings and other topological defects". Astronomy &amp; Astrophysics 571. (2014): A25.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1600" b="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Dan Coe, . "Fisher Matrices and Confidence Ellipses: A Quick-Start Guide and Software." (2009).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1600" b="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Wu, W. L. K. et al. "A GUIDE TO DESIGNING FUTURE GROUND-BASED COSMIC MICROWAVE BACKGROUND EXPERIMENTS". The Astrophysical Journal 788. 2(2014).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1600" b="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L. </a:t>
            </a:r>
            <a:r>
              <a:rPr lang="en-US" sz="1600" b="0" dirty="0" err="1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Balkenhol</a:t>
            </a:r>
            <a:r>
              <a:rPr lang="en-US" sz="1600" b="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et al. "Constraints on </a:t>
            </a:r>
            <a:r>
              <a:rPr lang="en-US" sz="1600" b="0" dirty="0" err="1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LambdaCDM</a:t>
            </a:r>
            <a:r>
              <a:rPr lang="en-US" sz="1600" b="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Extensions from the SPT-3G 2018 EE and TE Power Spectra." (2021).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1600" b="0" dirty="0" err="1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Aghanim</a:t>
            </a:r>
            <a:r>
              <a:rPr lang="en-US" sz="1600" b="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N. et al. "Planck 2018 results". Astronomy &amp; Astrophysics 641. (2020): A6.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1600" b="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M. </a:t>
            </a:r>
            <a:r>
              <a:rPr lang="en-US" sz="1600" b="0" dirty="0" err="1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Landriau</a:t>
            </a:r>
            <a:r>
              <a:rPr lang="en-US" sz="1600" b="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E. </a:t>
            </a:r>
            <a:r>
              <a:rPr lang="en-US" sz="1600" b="0" dirty="0" err="1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Shellard</a:t>
            </a:r>
            <a:r>
              <a:rPr lang="en-US" sz="1600" b="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600" b="0" dirty="0" err="1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Phys.Rev</a:t>
            </a:r>
            <a:r>
              <a:rPr lang="en-US" sz="1600" b="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D83, 043516 (2011), 1004.2885.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1600" b="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A. A. </a:t>
            </a:r>
            <a:r>
              <a:rPr lang="en-US" sz="1600" b="0" dirty="0" err="1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Fraisse</a:t>
            </a:r>
            <a:r>
              <a:rPr lang="en-US" sz="1600" b="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C. </a:t>
            </a:r>
            <a:r>
              <a:rPr lang="en-US" sz="1600" b="0" dirty="0" err="1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Ringeval</a:t>
            </a:r>
            <a:r>
              <a:rPr lang="en-US" sz="1600" b="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D. N. </a:t>
            </a:r>
            <a:r>
              <a:rPr lang="en-US" sz="1600" b="0" dirty="0" err="1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Spergel</a:t>
            </a:r>
            <a:r>
              <a:rPr lang="en-US" sz="1600" b="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and F. R. </a:t>
            </a:r>
            <a:r>
              <a:rPr lang="en-US" sz="1600" b="0" dirty="0" err="1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Bouchet</a:t>
            </a:r>
            <a:r>
              <a:rPr lang="en-US" sz="1600" b="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600" b="0" dirty="0" err="1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Phys.Rev</a:t>
            </a:r>
            <a:r>
              <a:rPr lang="en-US" sz="1600" b="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D78, 043535 (2008), 0708.1162.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46411-0B93-4BA6-B4E0-793230A1C3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t>8/11/2021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C06BE-0298-4346-AC28-0549C1D63B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78FE41-2503-4C10-A5AA-0B3A5291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EA8610-837E-4BA2-B503-B376CA90172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3401" y="6502644"/>
            <a:ext cx="6262119" cy="250031"/>
          </a:xfrm>
        </p:spPr>
        <p:txBody>
          <a:bodyPr/>
          <a:lstStyle/>
          <a:p>
            <a:pPr>
              <a:defRPr/>
            </a:pPr>
            <a:r>
              <a:rPr lang="en-US" dirty="0"/>
              <a:t>Ebtihal M. Abdelaziz | SIST Final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6340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46AB8-655E-46E9-9C90-6CED87ED5CB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t>8/11/2021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A835C-C1E8-4567-8E47-1E946B789D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2808C6-8C8D-42B9-8692-AFD4CCFEB62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3401" y="6502644"/>
            <a:ext cx="6262119" cy="250031"/>
          </a:xfrm>
        </p:spPr>
        <p:txBody>
          <a:bodyPr/>
          <a:lstStyle/>
          <a:p>
            <a:pPr>
              <a:defRPr/>
            </a:pPr>
            <a:r>
              <a:rPr lang="en-US" dirty="0"/>
              <a:t>Ebtihal M. Abdelaziz | SIST Final Presentation</a:t>
            </a:r>
          </a:p>
        </p:txBody>
      </p:sp>
      <p:pic>
        <p:nvPicPr>
          <p:cNvPr id="4098" name="Picture 2" descr="The South Pole Telescope">
            <a:extLst>
              <a:ext uri="{FF2B5EF4-FFF2-40B4-BE49-F238E27FC236}">
                <a16:creationId xmlns:a16="http://schemas.microsoft.com/office/drawing/2014/main" id="{CC63B164-9DBD-4196-9312-EAE3C7007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91" y="712143"/>
            <a:ext cx="5788818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2F44B2-6F17-4BEC-9BE9-A8F5ECA5005A}"/>
              </a:ext>
            </a:extLst>
          </p:cNvPr>
          <p:cNvSpPr txBox="1"/>
          <p:nvPr/>
        </p:nvSpPr>
        <p:spPr>
          <a:xfrm>
            <a:off x="3042545" y="5158577"/>
            <a:ext cx="503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Thank you so much!</a:t>
            </a:r>
          </a:p>
        </p:txBody>
      </p:sp>
    </p:spTree>
    <p:extLst>
      <p:ext uri="{BB962C8B-B14F-4D97-AF65-F5344CB8AC3E}">
        <p14:creationId xmlns:p14="http://schemas.microsoft.com/office/powerpoint/2010/main" val="179272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FAC85C-59D2-4C0C-8F7D-785A2BF2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50" dirty="0"/>
              <a:t>The South Pole Telescope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5845D-5257-4CBE-855B-47ED608773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8/11/2021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A10A2-52F3-4FC1-AFB8-BC37866A7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F88672D-F8C9-4CCF-BAD7-8C2C2D4CD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Ebtihal M. Abdelaziz | Final SIST Presentation </a:t>
            </a:r>
          </a:p>
          <a:p>
            <a:pPr>
              <a:defRPr/>
            </a:pPr>
            <a:endParaRPr lang="en-US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D5287F-D036-43A3-9A85-9D07EC79CB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862" y="996043"/>
            <a:ext cx="3367638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D4EEA7-4E86-4808-AE96-4C7D682445D4}"/>
              </a:ext>
            </a:extLst>
          </p:cNvPr>
          <p:cNvSpPr txBox="1"/>
          <p:nvPr/>
        </p:nvSpPr>
        <p:spPr>
          <a:xfrm>
            <a:off x="339830" y="1033472"/>
            <a:ext cx="4579284" cy="302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Unique 10 m primary mirror, largest of its kind</a:t>
            </a:r>
          </a:p>
          <a:p>
            <a:pPr rtl="0" fontAlgn="base">
              <a:spcBef>
                <a:spcPts val="3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Resolution of </a:t>
            </a:r>
            <a:r>
              <a:rPr lang="en-US" sz="1400" b="1" i="1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1.0 to 1.5 arcmin</a:t>
            </a:r>
            <a:r>
              <a:rPr lang="en-US" sz="1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highest resolution CMB maps</a:t>
            </a:r>
          </a:p>
          <a:p>
            <a:pPr rtl="0" fontAlgn="base">
              <a:spcBef>
                <a:spcPts val="3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sensitivity to polarized CMB </a:t>
            </a:r>
          </a:p>
          <a:p>
            <a:pPr rtl="0" fontAlgn="base">
              <a:spcBef>
                <a:spcPts val="3200"/>
              </a:spcBef>
              <a:spcAft>
                <a:spcPts val="0"/>
              </a:spcAft>
            </a:pPr>
            <a:endParaRPr lang="en-US" sz="1400" b="0" i="0" u="none" strike="noStrike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fontAlgn="base">
              <a:spcBef>
                <a:spcPts val="3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0" i="0" u="none" strike="noStrike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4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873189"/>
            <a:ext cx="8286108" cy="3880540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</p:spPr>
        <p:txBody>
          <a:bodyPr/>
          <a:lstStyle/>
          <a:p>
            <a:r>
              <a:rPr lang="en-US" sz="1950" dirty="0"/>
              <a:t>Cosmic Microwave Background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8/11/2021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Ebtihal M. Abdelaziz | Final SIST Presentation 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8" name="Picture 4" descr="See Explanation.  Clicking on the picture will download&#10;the highest resolution version available.">
            <a:extLst>
              <a:ext uri="{FF2B5EF4-FFF2-40B4-BE49-F238E27FC236}">
                <a16:creationId xmlns:a16="http://schemas.microsoft.com/office/drawing/2014/main" id="{E040789D-CFD9-4B1B-AAC8-39FBE308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38" y="2701646"/>
            <a:ext cx="6779323" cy="34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6AE430-D06B-40C1-8020-A1E2DFF71612}"/>
              </a:ext>
            </a:extLst>
          </p:cNvPr>
          <p:cNvSpPr txBox="1"/>
          <p:nvPr/>
        </p:nvSpPr>
        <p:spPr>
          <a:xfrm>
            <a:off x="669470" y="652260"/>
            <a:ext cx="7809542" cy="1992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Formed about 380,000 years after the Big Bang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Helped us measure cosmic parameters very accurately.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CMB maps show fluctuations in temperature or polarization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measured by microwave telescopes such as the South Pole Telescope (SPT) or satellites like Planck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Cosmic Strings have been constrained to be less than 10% of the total CMB anisotropy 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341347" y="1130366"/>
            <a:ext cx="8461303" cy="1298011"/>
          </a:xfrm>
        </p:spPr>
        <p:txBody>
          <a:bodyPr/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Strings are linear topological defects 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not been detected before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detection methods include examining their power spectrum and edge detection algorithms</a:t>
            </a:r>
          </a:p>
          <a:p>
            <a:pPr algn="ctr"/>
            <a:endParaRPr lang="en-US" sz="1400" dirty="0">
              <a:solidFill>
                <a:srgbClr val="50504E"/>
              </a:solidFill>
            </a:endParaRPr>
          </a:p>
          <a:p>
            <a:endParaRPr lang="en-US" sz="1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Ebtihal M. Abdelaziz | Final SIST Presentation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51752"/>
            <a:ext cx="8686800" cy="427877"/>
          </a:xfrm>
        </p:spPr>
        <p:txBody>
          <a:bodyPr/>
          <a:lstStyle/>
          <a:p>
            <a:r>
              <a:rPr lang="en-US" sz="1950" dirty="0"/>
              <a:t>Cosmic Strings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7F66B-04B0-4D09-A618-DA2D4C35E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4" y="2503503"/>
            <a:ext cx="6419850" cy="2752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8A5021-CFBF-434D-81DA-C30357A078DB}"/>
              </a:ext>
            </a:extLst>
          </p:cNvPr>
          <p:cNvSpPr txBox="1"/>
          <p:nvPr/>
        </p:nvSpPr>
        <p:spPr>
          <a:xfrm>
            <a:off x="1105916" y="5278771"/>
            <a:ext cx="66760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line-discontinuity in CMB temperature caused by a single string on a uniform background (image provided by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 and Paul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Shellard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J.H.P.Wu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PhD thesis, U. of Cambridge, 2000)).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1100" dirty="0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anisotropy caused by a network of strings </a:t>
            </a:r>
            <a:r>
              <a:rPr lang="en-US" sz="1100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alone (</a:t>
            </a:r>
            <a:r>
              <a:rPr lang="en-US" sz="1050">
                <a:latin typeface="Times New Roman" panose="02020603050405020304" pitchFamily="18" charset="0"/>
                <a:cs typeface="Times New Roman" panose="02020603050405020304" pitchFamily="18" charset="0"/>
              </a:rPr>
              <a:t>0708.1162</a:t>
            </a:r>
            <a:r>
              <a:rPr lang="en-US" sz="1100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anisotropy caused by a network of strings with CMB anisotropy (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1004.2885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 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E0E06A36-E196-4DA2-8132-A90D296D7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600" y="6503988"/>
            <a:ext cx="676275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8/11/2021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A6942F-3982-4A2A-86D9-2BC52C8E0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023" y="-309513"/>
            <a:ext cx="2925745" cy="1997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8E7025-A58C-4871-BADA-534256853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939" y="319862"/>
            <a:ext cx="1002973" cy="8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0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Ebtihal M. Abdelaziz | Final SIST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4515" y="222222"/>
            <a:ext cx="8686800" cy="427877"/>
          </a:xfrm>
        </p:spPr>
        <p:txBody>
          <a:bodyPr/>
          <a:lstStyle/>
          <a:p>
            <a:r>
              <a:rPr lang="en-US" sz="1950" dirty="0">
                <a:latin typeface="Helvetica" panose="020B0604020202020204" pitchFamily="34" charset="0"/>
                <a:cs typeface="Helvetica" panose="020B0604020202020204" pitchFamily="34" charset="0"/>
              </a:rPr>
              <a:t>Power Spectrum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B91BA0-A092-4373-AD82-EF5372DCF161}"/>
              </a:ext>
            </a:extLst>
          </p:cNvPr>
          <p:cNvSpPr txBox="1"/>
          <p:nvPr/>
        </p:nvSpPr>
        <p:spPr>
          <a:xfrm>
            <a:off x="3307815" y="395917"/>
            <a:ext cx="2707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(Pictures from CAMB, CMBACT)</a:t>
            </a:r>
          </a:p>
        </p:txBody>
      </p:sp>
      <p:sp>
        <p:nvSpPr>
          <p:cNvPr id="31" name="Date Placeholder 2">
            <a:extLst>
              <a:ext uri="{FF2B5EF4-FFF2-40B4-BE49-F238E27FC236}">
                <a16:creationId xmlns:a16="http://schemas.microsoft.com/office/drawing/2014/main" id="{EC5F6647-5B50-4404-9C7E-3A806567734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600" y="6503988"/>
            <a:ext cx="1536083" cy="2174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8/11/2021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A0762B-4D02-482C-B4EC-167DD32B1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181" y="2163737"/>
            <a:ext cx="2846067" cy="25305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3AE9F5-8B23-4780-8686-3CAEA0D86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37" y="681794"/>
            <a:ext cx="5865524" cy="552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D02ED-74F2-483B-9020-9F3B66C95B9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FF7AC8C-A509-43BC-9D69-5781371E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8" y="159029"/>
            <a:ext cx="8686800" cy="427877"/>
          </a:xfrm>
        </p:spPr>
        <p:txBody>
          <a:bodyPr/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Fisher Forecast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CA74938B-015B-455A-8F08-017FFEAFF21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44986" y="763397"/>
            <a:ext cx="8624204" cy="139386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Tells us about the maximum uncertainty in the values we are trying to measure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also be thought of as a way to know the maximum sensitivity of the experiment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reliable values without the need of performing the full analysis</a:t>
            </a:r>
          </a:p>
          <a:p>
            <a:pPr marL="0" indent="0">
              <a:buNone/>
            </a:pPr>
            <a:endParaRPr lang="en-US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81AE63-95D1-453D-8EEC-055E151B4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45" y="2553296"/>
            <a:ext cx="3848100" cy="590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1C791A-41CD-4F68-AEEB-965E0BCED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08" y="4290132"/>
            <a:ext cx="2181225" cy="457200"/>
          </a:xfrm>
          <a:prstGeom prst="rect">
            <a:avLst/>
          </a:prstGeom>
        </p:spPr>
      </p:pic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AEA60114-C19C-4BBC-B745-49D1788BDBB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46312" y="6503988"/>
            <a:ext cx="1296386" cy="217488"/>
          </a:xfrm>
        </p:spPr>
        <p:txBody>
          <a:bodyPr/>
          <a:lstStyle/>
          <a:p>
            <a:pPr>
              <a:defRPr/>
            </a:pPr>
            <a:r>
              <a:rPr lang="en-US" dirty="0"/>
              <a:t>8/11/2021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EBFE293-9A0E-4083-AE15-23223D585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127" y="3384858"/>
            <a:ext cx="10524004" cy="36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C07D7F-741D-4916-A0D2-76AB7FBA3D33}"/>
              </a:ext>
            </a:extLst>
          </p:cNvPr>
          <p:cNvSpPr txBox="1"/>
          <p:nvPr/>
        </p:nvSpPr>
        <p:spPr>
          <a:xfrm>
            <a:off x="5807660" y="2018763"/>
            <a:ext cx="2707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(Picture from CAMB, CMBACT)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3A89F-8E17-4F98-BA74-38DCD069D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801" y="2358976"/>
            <a:ext cx="2966998" cy="27142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C133C7-AA19-4D25-ADB3-D4547D018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88" y="3270147"/>
            <a:ext cx="3556612" cy="967291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53AFB6A-B32B-4C62-A700-74C4E9711A3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90514" y="6506212"/>
            <a:ext cx="6262119" cy="250031"/>
          </a:xfrm>
        </p:spPr>
        <p:txBody>
          <a:bodyPr/>
          <a:lstStyle/>
          <a:p>
            <a:pPr>
              <a:defRPr/>
            </a:pPr>
            <a:r>
              <a:rPr lang="en-US" dirty="0"/>
              <a:t>Ebtihal M. Abdelaziz | Final SIST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6114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AD306-9D97-438C-93F2-6B38DBEDA25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8/11/2021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592CC-F3F5-4045-A7E2-126D38AED22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D4296C-0F6E-4A17-91E7-9F09541EA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0A3BD1-7630-4FD6-90A8-C7D6D962EB9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3401" y="6502644"/>
            <a:ext cx="6262119" cy="250031"/>
          </a:xfrm>
        </p:spPr>
        <p:txBody>
          <a:bodyPr/>
          <a:lstStyle/>
          <a:p>
            <a:pPr>
              <a:defRPr/>
            </a:pPr>
            <a:r>
              <a:rPr lang="en-US" dirty="0"/>
              <a:t>Ebtihal M. Abdelaziz | SIST Final 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26543D64-0E86-45C6-B4A7-4EB08B7B7F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7021279"/>
                  </p:ext>
                </p:extLst>
              </p:nvPr>
            </p:nvGraphicFramePr>
            <p:xfrm>
              <a:off x="429419" y="1122570"/>
              <a:ext cx="7956062" cy="4296833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1289102">
                      <a:extLst>
                        <a:ext uri="{9D8B030D-6E8A-4147-A177-3AD203B41FA5}">
                          <a16:colId xmlns:a16="http://schemas.microsoft.com/office/drawing/2014/main" val="371745351"/>
                        </a:ext>
                      </a:extLst>
                    </a:gridCol>
                    <a:gridCol w="861790">
                      <a:extLst>
                        <a:ext uri="{9D8B030D-6E8A-4147-A177-3AD203B41FA5}">
                          <a16:colId xmlns:a16="http://schemas.microsoft.com/office/drawing/2014/main" val="746173265"/>
                        </a:ext>
                      </a:extLst>
                    </a:gridCol>
                    <a:gridCol w="992823">
                      <a:extLst>
                        <a:ext uri="{9D8B030D-6E8A-4147-A177-3AD203B41FA5}">
                          <a16:colId xmlns:a16="http://schemas.microsoft.com/office/drawing/2014/main" val="4227174229"/>
                        </a:ext>
                      </a:extLst>
                    </a:gridCol>
                    <a:gridCol w="1019654">
                      <a:extLst>
                        <a:ext uri="{9D8B030D-6E8A-4147-A177-3AD203B41FA5}">
                          <a16:colId xmlns:a16="http://schemas.microsoft.com/office/drawing/2014/main" val="3386091859"/>
                        </a:ext>
                      </a:extLst>
                    </a:gridCol>
                    <a:gridCol w="957043">
                      <a:extLst>
                        <a:ext uri="{9D8B030D-6E8A-4147-A177-3AD203B41FA5}">
                          <a16:colId xmlns:a16="http://schemas.microsoft.com/office/drawing/2014/main" val="1811748783"/>
                        </a:ext>
                      </a:extLst>
                    </a:gridCol>
                    <a:gridCol w="1037544">
                      <a:extLst>
                        <a:ext uri="{9D8B030D-6E8A-4147-A177-3AD203B41FA5}">
                          <a16:colId xmlns:a16="http://schemas.microsoft.com/office/drawing/2014/main" val="3726052569"/>
                        </a:ext>
                      </a:extLst>
                    </a:gridCol>
                    <a:gridCol w="1009942">
                      <a:extLst>
                        <a:ext uri="{9D8B030D-6E8A-4147-A177-3AD203B41FA5}">
                          <a16:colId xmlns:a16="http://schemas.microsoft.com/office/drawing/2014/main" val="2639299577"/>
                        </a:ext>
                      </a:extLst>
                    </a:gridCol>
                    <a:gridCol w="788164">
                      <a:extLst>
                        <a:ext uri="{9D8B030D-6E8A-4147-A177-3AD203B41FA5}">
                          <a16:colId xmlns:a16="http://schemas.microsoft.com/office/drawing/2014/main" val="2259411463"/>
                        </a:ext>
                      </a:extLst>
                    </a:gridCol>
                  </a:tblGrid>
                  <a:tr h="257979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Configuration 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u="none" strike="noStrike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𝜴</m:t>
                                    </m:r>
                                  </m:e>
                                  <m:sub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𝒃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100" b="1" i="1" u="none" strike="noStrike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𝒉</m:t>
                                    </m:r>
                                  </m:e>
                                  <m:sup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b="1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fontAlgn="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u="none" strike="noStrike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𝜴</m:t>
                                    </m:r>
                                  </m:e>
                                  <m:sub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100" b="1" i="1" u="none" strike="noStrike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𝒉</m:t>
                                    </m:r>
                                  </m:e>
                                  <m:sup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u="none" strike="noStrike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dirty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𝝉</m:t>
                                </m:r>
                              </m:oMath>
                            </m:oMathPara>
                          </a14:m>
                          <a:endParaRPr lang="en-US" sz="11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ns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pt-BR" sz="11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 / log(As)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r>
                            <a:rPr lang="el-GR" sz="11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</a:t>
                          </a:r>
                          <a:endParaRPr lang="en-US" sz="1100" b="1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extLst>
                      <a:ext uri="{0D108BD9-81ED-4DB2-BD59-A6C34878D82A}">
                        <a16:rowId xmlns:a16="http://schemas.microsoft.com/office/drawing/2014/main" val="2192238518"/>
                      </a:ext>
                    </a:extLst>
                  </a:tr>
                  <a:tr h="987599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 err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Lmax</a:t>
                          </a: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=3000</a:t>
                          </a: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 err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Lmin</a:t>
                          </a: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100</a:t>
                          </a: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Lensed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Srini’s 2_year noise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curves</a:t>
                          </a: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Tau = 0.0070 (prior)</a:t>
                          </a: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 err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Fsky</a:t>
                          </a: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1500 / 41253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1.46E-4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2.03E-3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fontAlgn="t"/>
                          <a:b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7.68E-1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6.76E-3</a:t>
                          </a: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7.35E-3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2.72E-11</a:t>
                          </a:r>
                          <a:endParaRPr lang="pt-BR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5.626E-3</a:t>
                          </a:r>
                          <a:endParaRPr lang="pt-BR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fontAlgn="t"/>
                          <a:br>
                            <a:rPr lang="pt-BR" sz="100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endParaRPr lang="pt-BR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 strings</a:t>
                          </a:r>
                        </a:p>
                      </a:txBody>
                      <a:tcPr marL="73794" marR="73794" marT="73794" marB="73794"/>
                    </a:tc>
                    <a:extLst>
                      <a:ext uri="{0D108BD9-81ED-4DB2-BD59-A6C34878D82A}">
                        <a16:rowId xmlns:a16="http://schemas.microsoft.com/office/drawing/2014/main" val="1448426176"/>
                      </a:ext>
                    </a:extLst>
                  </a:tr>
                  <a:tr h="615782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 err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Nexp</a:t>
                          </a: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120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 err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Gmu</a:t>
                          </a: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10^(-7)</a:t>
                          </a:r>
                        </a:p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Tau = 0.0070 (prior)</a:t>
                          </a: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b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1.49E-4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2.13E-3</a:t>
                          </a: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fontAlgn="t"/>
                          <a:br>
                            <a:rPr lang="en-US" sz="100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8.01E-1</a:t>
                          </a: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6.78E-3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7.43E-3</a:t>
                          </a: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2.81E-11</a:t>
                          </a: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5.80E-3</a:t>
                          </a:r>
                          <a:b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b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1.12E-8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extLst>
                      <a:ext uri="{0D108BD9-81ED-4DB2-BD59-A6C34878D82A}">
                        <a16:rowId xmlns:a16="http://schemas.microsoft.com/office/drawing/2014/main" val="755264877"/>
                      </a:ext>
                    </a:extLst>
                  </a:tr>
                  <a:tr h="739721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BB included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 err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Nexp</a:t>
                          </a: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120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 err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Gmu</a:t>
                          </a: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10^(-7)</a:t>
                          </a:r>
                        </a:p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Tau = 0.0070 (prior)</a:t>
                          </a: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1.44E-4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1.8E-3</a:t>
                          </a: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6.71E-1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6.78E-3</a:t>
                          </a: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6.7E-3</a:t>
                          </a: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2.72E-11</a:t>
                          </a:r>
                          <a:b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5.62E-3</a:t>
                          </a: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8.37E-9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extLst>
                      <a:ext uri="{0D108BD9-81ED-4DB2-BD59-A6C34878D82A}">
                        <a16:rowId xmlns:a16="http://schemas.microsoft.com/office/drawing/2014/main" val="3192763543"/>
                      </a:ext>
                    </a:extLst>
                  </a:tr>
                  <a:tr h="491843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Planck</a:t>
                          </a: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 err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Fsky</a:t>
                          </a: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0.73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1.12E-4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1.37E-3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5.51E-1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6.77E-3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4.11E-3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2.944E-11</a:t>
                          </a: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6.09E-3</a:t>
                          </a: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1.92E-8</a:t>
                          </a:r>
                        </a:p>
                      </a:txBody>
                      <a:tcPr marL="73794" marR="73794" marT="73794" marB="73794"/>
                    </a:tc>
                    <a:extLst>
                      <a:ext uri="{0D108BD9-81ED-4DB2-BD59-A6C34878D82A}">
                        <a16:rowId xmlns:a16="http://schemas.microsoft.com/office/drawing/2014/main" val="243400994"/>
                      </a:ext>
                    </a:extLst>
                  </a:tr>
                  <a:tr h="491843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Planck and SPT-3G combined 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7.84E-5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1.05EE-3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4.07E-1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4.7E-3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3.13E-3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1.94E-11</a:t>
                          </a: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4.01E-3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6.59E-9</a:t>
                          </a:r>
                        </a:p>
                      </a:txBody>
                      <a:tcPr marL="73794" marR="73794" marT="73794" marB="73794"/>
                    </a:tc>
                    <a:extLst>
                      <a:ext uri="{0D108BD9-81ED-4DB2-BD59-A6C34878D82A}">
                        <a16:rowId xmlns:a16="http://schemas.microsoft.com/office/drawing/2014/main" val="133506079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26543D64-0E86-45C6-B4A7-4EB08B7B7F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7021279"/>
                  </p:ext>
                </p:extLst>
              </p:nvPr>
            </p:nvGraphicFramePr>
            <p:xfrm>
              <a:off x="429419" y="1122570"/>
              <a:ext cx="7956062" cy="4296833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1289102">
                      <a:extLst>
                        <a:ext uri="{9D8B030D-6E8A-4147-A177-3AD203B41FA5}">
                          <a16:colId xmlns:a16="http://schemas.microsoft.com/office/drawing/2014/main" val="371745351"/>
                        </a:ext>
                      </a:extLst>
                    </a:gridCol>
                    <a:gridCol w="861790">
                      <a:extLst>
                        <a:ext uri="{9D8B030D-6E8A-4147-A177-3AD203B41FA5}">
                          <a16:colId xmlns:a16="http://schemas.microsoft.com/office/drawing/2014/main" val="746173265"/>
                        </a:ext>
                      </a:extLst>
                    </a:gridCol>
                    <a:gridCol w="992823">
                      <a:extLst>
                        <a:ext uri="{9D8B030D-6E8A-4147-A177-3AD203B41FA5}">
                          <a16:colId xmlns:a16="http://schemas.microsoft.com/office/drawing/2014/main" val="4227174229"/>
                        </a:ext>
                      </a:extLst>
                    </a:gridCol>
                    <a:gridCol w="1019654">
                      <a:extLst>
                        <a:ext uri="{9D8B030D-6E8A-4147-A177-3AD203B41FA5}">
                          <a16:colId xmlns:a16="http://schemas.microsoft.com/office/drawing/2014/main" val="3386091859"/>
                        </a:ext>
                      </a:extLst>
                    </a:gridCol>
                    <a:gridCol w="957043">
                      <a:extLst>
                        <a:ext uri="{9D8B030D-6E8A-4147-A177-3AD203B41FA5}">
                          <a16:colId xmlns:a16="http://schemas.microsoft.com/office/drawing/2014/main" val="1811748783"/>
                        </a:ext>
                      </a:extLst>
                    </a:gridCol>
                    <a:gridCol w="1037544">
                      <a:extLst>
                        <a:ext uri="{9D8B030D-6E8A-4147-A177-3AD203B41FA5}">
                          <a16:colId xmlns:a16="http://schemas.microsoft.com/office/drawing/2014/main" val="3726052569"/>
                        </a:ext>
                      </a:extLst>
                    </a:gridCol>
                    <a:gridCol w="1009942">
                      <a:extLst>
                        <a:ext uri="{9D8B030D-6E8A-4147-A177-3AD203B41FA5}">
                          <a16:colId xmlns:a16="http://schemas.microsoft.com/office/drawing/2014/main" val="2639299577"/>
                        </a:ext>
                      </a:extLst>
                    </a:gridCol>
                    <a:gridCol w="788164">
                      <a:extLst>
                        <a:ext uri="{9D8B030D-6E8A-4147-A177-3AD203B41FA5}">
                          <a16:colId xmlns:a16="http://schemas.microsoft.com/office/drawing/2014/main" val="2259411463"/>
                        </a:ext>
                      </a:extLst>
                    </a:gridCol>
                  </a:tblGrid>
                  <a:tr h="319038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Configuration 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794" marR="73794" marT="73794" marB="73794">
                        <a:blipFill>
                          <a:blip r:embed="rId2"/>
                          <a:stretch>
                            <a:fillRect l="-151064" t="-1923" r="-678014" b="-126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794" marR="73794" marT="73794" marB="73794">
                        <a:blipFill>
                          <a:blip r:embed="rId2"/>
                          <a:stretch>
                            <a:fillRect l="-217178" t="-1923" r="-486503" b="-126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794" marR="73794" marT="73794" marB="73794">
                        <a:blipFill>
                          <a:blip r:embed="rId2"/>
                          <a:stretch>
                            <a:fillRect l="-309581" t="-1923" r="-374850" b="-126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794" marR="73794" marT="73794" marB="73794">
                        <a:blipFill>
                          <a:blip r:embed="rId2"/>
                          <a:stretch>
                            <a:fillRect l="-432911" t="-1923" r="-296203" b="-126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ns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pt-BR" sz="11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 / log(As)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r>
                            <a:rPr lang="el-GR" sz="11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</a:t>
                          </a:r>
                          <a:endParaRPr lang="en-US" sz="1100" b="1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extLst>
                      <a:ext uri="{0D108BD9-81ED-4DB2-BD59-A6C34878D82A}">
                        <a16:rowId xmlns:a16="http://schemas.microsoft.com/office/drawing/2014/main" val="2192238518"/>
                      </a:ext>
                    </a:extLst>
                  </a:tr>
                  <a:tr h="1214388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 err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Lmax</a:t>
                          </a: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=3000</a:t>
                          </a: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 err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Lmin</a:t>
                          </a: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100</a:t>
                          </a: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Lensed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Srini’s 2_year noise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curves</a:t>
                          </a: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Tau = 0.0070 (prior)</a:t>
                          </a: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 err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Fsky</a:t>
                          </a: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1500 / 41253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1.46E-4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2.03E-3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fontAlgn="t"/>
                          <a:b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7.68E-1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6.76E-3</a:t>
                          </a: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7.35E-3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2.72E-11</a:t>
                          </a:r>
                          <a:endParaRPr lang="pt-BR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5.626E-3</a:t>
                          </a:r>
                          <a:endParaRPr lang="pt-BR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fontAlgn="t"/>
                          <a:br>
                            <a:rPr lang="pt-BR" sz="100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endParaRPr lang="pt-BR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 strings</a:t>
                          </a:r>
                        </a:p>
                      </a:txBody>
                      <a:tcPr marL="73794" marR="73794" marT="73794" marB="73794"/>
                    </a:tc>
                    <a:extLst>
                      <a:ext uri="{0D108BD9-81ED-4DB2-BD59-A6C34878D82A}">
                        <a16:rowId xmlns:a16="http://schemas.microsoft.com/office/drawing/2014/main" val="1448426176"/>
                      </a:ext>
                    </a:extLst>
                  </a:tr>
                  <a:tr h="757188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 err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Nexp</a:t>
                          </a: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120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 err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Gmu</a:t>
                          </a: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10^(-7)</a:t>
                          </a:r>
                        </a:p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Tau = 0.0070 (prior)</a:t>
                          </a: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b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1.49E-4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2.13E-3</a:t>
                          </a: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fontAlgn="t"/>
                          <a:br>
                            <a:rPr lang="en-US" sz="100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8.01E-1</a:t>
                          </a: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6.78E-3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7.43E-3</a:t>
                          </a: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2.81E-11</a:t>
                          </a: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5.80E-3</a:t>
                          </a:r>
                          <a:b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b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1.12E-8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extLst>
                      <a:ext uri="{0D108BD9-81ED-4DB2-BD59-A6C34878D82A}">
                        <a16:rowId xmlns:a16="http://schemas.microsoft.com/office/drawing/2014/main" val="755264877"/>
                      </a:ext>
                    </a:extLst>
                  </a:tr>
                  <a:tr h="909588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BB included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 err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Nexp</a:t>
                          </a: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120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 err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Gmu</a:t>
                          </a: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10^(-7)</a:t>
                          </a:r>
                        </a:p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Tau = 0.0070 (prior)</a:t>
                          </a: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1.44E-4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1.8E-3</a:t>
                          </a: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6.71E-1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6.78E-3</a:t>
                          </a: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6.7E-3</a:t>
                          </a: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2.72E-11</a:t>
                          </a:r>
                          <a:b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1000" b="0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5.62E-3</a:t>
                          </a: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8.37E-9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extLst>
                      <a:ext uri="{0D108BD9-81ED-4DB2-BD59-A6C34878D82A}">
                        <a16:rowId xmlns:a16="http://schemas.microsoft.com/office/drawing/2014/main" val="3192763543"/>
                      </a:ext>
                    </a:extLst>
                  </a:tr>
                  <a:tr h="604788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Planck</a:t>
                          </a: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 err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Fsky</a:t>
                          </a: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0.73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1.12E-4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1.37E-3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5.51E-1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6.77E-3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4.11E-3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2.944E-11</a:t>
                          </a: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6.09E-3</a:t>
                          </a: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1.92E-8</a:t>
                          </a:r>
                        </a:p>
                      </a:txBody>
                      <a:tcPr marL="73794" marR="73794" marT="73794" marB="73794"/>
                    </a:tc>
                    <a:extLst>
                      <a:ext uri="{0D108BD9-81ED-4DB2-BD59-A6C34878D82A}">
                        <a16:rowId xmlns:a16="http://schemas.microsoft.com/office/drawing/2014/main" val="243400994"/>
                      </a:ext>
                    </a:extLst>
                  </a:tr>
                  <a:tr h="491843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Planck and SPT-3G combined 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7.84E-5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1.05EE-3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4.07E-1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4.7E-3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3.13E-3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1.94E-11</a:t>
                          </a: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4.01E-3</a:t>
                          </a:r>
                        </a:p>
                      </a:txBody>
                      <a:tcPr marL="73794" marR="73794" marT="73794" marB="73794"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6.59E-9</a:t>
                          </a:r>
                        </a:p>
                      </a:txBody>
                      <a:tcPr marL="73794" marR="73794" marT="73794" marB="73794"/>
                    </a:tc>
                    <a:extLst>
                      <a:ext uri="{0D108BD9-81ED-4DB2-BD59-A6C34878D82A}">
                        <a16:rowId xmlns:a16="http://schemas.microsoft.com/office/drawing/2014/main" val="13350607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0900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C4F52-3D0B-4ABC-ACA1-2BA25C4CB7C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8/11/2021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5992D-644F-44AA-92E9-533FB9E06B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2F16C4-EEBA-46F2-8618-0355B2FAF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17" y="662536"/>
            <a:ext cx="8686800" cy="427877"/>
          </a:xfrm>
        </p:spPr>
        <p:txBody>
          <a:bodyPr/>
          <a:lstStyle/>
          <a:p>
            <a:r>
              <a:rPr lang="en-US" dirty="0"/>
              <a:t>String Realizations and Distribution</a:t>
            </a:r>
            <a:br>
              <a:rPr lang="en-US" dirty="0"/>
            </a:b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C30650-7242-4162-8559-E218950B8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590" y="1957395"/>
            <a:ext cx="3015631" cy="2148594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ECB41128-9AC7-4661-AACB-E5088A1F50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3401" y="6502644"/>
            <a:ext cx="6262119" cy="250031"/>
          </a:xfrm>
        </p:spPr>
        <p:txBody>
          <a:bodyPr/>
          <a:lstStyle/>
          <a:p>
            <a:pPr>
              <a:defRPr/>
            </a:pPr>
            <a:r>
              <a:rPr lang="en-US" dirty="0"/>
              <a:t>Ebtihal M. Abdelaziz | SIST Final Presentation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3E47833-BB14-4868-B140-E01BE37C6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401" y="4995441"/>
            <a:ext cx="3715255" cy="9564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654A75-3BB9-4DEF-B3F4-F6AC6237D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142" y="4017162"/>
            <a:ext cx="2150331" cy="6540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9EDBF31-8B16-485C-87B1-25E06029D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" y="776087"/>
            <a:ext cx="2843352" cy="1947999"/>
          </a:xfrm>
          <a:prstGeom prst="rect">
            <a:avLst/>
          </a:prstGeom>
        </p:spPr>
      </p:pic>
      <p:pic>
        <p:nvPicPr>
          <p:cNvPr id="30" name="Picture 29" descr="Chart, line chart, histogram&#10;&#10;Description automatically generated">
            <a:extLst>
              <a:ext uri="{FF2B5EF4-FFF2-40B4-BE49-F238E27FC236}">
                <a16:creationId xmlns:a16="http://schemas.microsoft.com/office/drawing/2014/main" id="{B589E9DF-F89F-407F-9AA6-DAED95E2F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352" y="713893"/>
            <a:ext cx="3015631" cy="2033798"/>
          </a:xfrm>
          <a:prstGeom prst="rect">
            <a:avLst/>
          </a:prstGeom>
        </p:spPr>
      </p:pic>
      <p:pic>
        <p:nvPicPr>
          <p:cNvPr id="32" name="Picture 31" descr="Chart, line chart, histogram&#10;&#10;Description automatically generated">
            <a:extLst>
              <a:ext uri="{FF2B5EF4-FFF2-40B4-BE49-F238E27FC236}">
                <a16:creationId xmlns:a16="http://schemas.microsoft.com/office/drawing/2014/main" id="{00DFB3DE-95CD-4FC5-A18A-A43949BDFF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8597" y="2724086"/>
            <a:ext cx="3155893" cy="2033798"/>
          </a:xfrm>
          <a:prstGeom prst="rect">
            <a:avLst/>
          </a:prstGeom>
        </p:spPr>
      </p:pic>
      <p:pic>
        <p:nvPicPr>
          <p:cNvPr id="36" name="Picture 35" descr="Chart, histogram&#10;&#10;Description automatically generated">
            <a:extLst>
              <a:ext uri="{FF2B5EF4-FFF2-40B4-BE49-F238E27FC236}">
                <a16:creationId xmlns:a16="http://schemas.microsoft.com/office/drawing/2014/main" id="{08395426-946F-438E-9639-A4317B654A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747691"/>
            <a:ext cx="2866935" cy="19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4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72A79-A1F0-4D93-A39D-3FAF0B818E1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8/11/2021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EB9B0-4ADC-45A6-BB0E-A5C97722963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DACC2F-5CA7-4B95-8017-C39199E2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and </a:t>
            </a:r>
            <a:r>
              <a:rPr lang="en-US" dirty="0" err="1"/>
              <a:t>Fsky</a:t>
            </a:r>
            <a:r>
              <a:rPr lang="en-US" dirty="0"/>
              <a:t> Variation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41C66D-1D0E-4B21-AF4A-BD6ABEA23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824" y="1585213"/>
            <a:ext cx="4780659" cy="31579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170149-B984-4298-89B8-B1BB450B0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768" y="4779279"/>
            <a:ext cx="3173167" cy="86715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E6A44F-0A53-4DF7-9E8E-F4622EC6053F}"/>
              </a:ext>
            </a:extLst>
          </p:cNvPr>
          <p:cNvSpPr txBox="1"/>
          <p:nvPr/>
        </p:nvSpPr>
        <p:spPr>
          <a:xfrm>
            <a:off x="228250" y="5960183"/>
            <a:ext cx="9098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Noise Curves of different experiments. These curves were used in different configuration of the fisher forecast. 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EE69365-687D-4287-8AAD-87737C2687F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3401" y="6502644"/>
            <a:ext cx="6262119" cy="250031"/>
          </a:xfrm>
        </p:spPr>
        <p:txBody>
          <a:bodyPr/>
          <a:lstStyle/>
          <a:p>
            <a:pPr>
              <a:defRPr/>
            </a:pPr>
            <a:r>
              <a:rPr lang="en-US" dirty="0"/>
              <a:t>Ebtihal M. Abdelaziz | SIST Final Presentation</a:t>
            </a:r>
          </a:p>
        </p:txBody>
      </p:sp>
      <p:pic>
        <p:nvPicPr>
          <p:cNvPr id="27" name="Picture 26" descr="Chart&#10;&#10;Description automatically generated">
            <a:extLst>
              <a:ext uri="{FF2B5EF4-FFF2-40B4-BE49-F238E27FC236}">
                <a16:creationId xmlns:a16="http://schemas.microsoft.com/office/drawing/2014/main" id="{01A6E40D-E228-4877-81A0-C0A6B8B5E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32497"/>
            <a:ext cx="3959573" cy="2596967"/>
          </a:xfrm>
          <a:prstGeom prst="rect">
            <a:avLst/>
          </a:prstGeom>
        </p:spPr>
      </p:pic>
      <p:pic>
        <p:nvPicPr>
          <p:cNvPr id="29" name="Picture 28" descr="Chart, line chart&#10;&#10;Description automatically generated">
            <a:extLst>
              <a:ext uri="{FF2B5EF4-FFF2-40B4-BE49-F238E27FC236}">
                <a16:creationId xmlns:a16="http://schemas.microsoft.com/office/drawing/2014/main" id="{2237CB00-224B-4174-A65C-AFA3ED822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13" y="3312622"/>
            <a:ext cx="3932550" cy="259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4470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5998</TotalTime>
  <Words>854</Words>
  <Application>Microsoft Office PowerPoint</Application>
  <PresentationFormat>On-screen Show (4:3)</PresentationFormat>
  <Paragraphs>153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Helvetica</vt:lpstr>
      <vt:lpstr>Times New Roman</vt:lpstr>
      <vt:lpstr>Fermilab_PPT_090815</vt:lpstr>
      <vt:lpstr>PowerPoint Presentation</vt:lpstr>
      <vt:lpstr>The South Pole Telescope</vt:lpstr>
      <vt:lpstr>Cosmic Microwave Background</vt:lpstr>
      <vt:lpstr>Cosmic Strings</vt:lpstr>
      <vt:lpstr>Power Spectrum</vt:lpstr>
      <vt:lpstr>Fisher Forecast</vt:lpstr>
      <vt:lpstr>Forecasts</vt:lpstr>
      <vt:lpstr>String Realizations and Distribution </vt:lpstr>
      <vt:lpstr>Noise and Fsky Variation </vt:lpstr>
      <vt:lpstr>Conclusions 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Ebtihal M. Mostafa Abdelaziz</dc:creator>
  <cp:lastModifiedBy>Ebtihal M. Mostafa Abdelaziz</cp:lastModifiedBy>
  <cp:revision>4</cp:revision>
  <cp:lastPrinted>2014-01-20T19:40:21Z</cp:lastPrinted>
  <dcterms:created xsi:type="dcterms:W3CDTF">2021-08-08T16:20:24Z</dcterms:created>
  <dcterms:modified xsi:type="dcterms:W3CDTF">2021-08-12T20:18:55Z</dcterms:modified>
</cp:coreProperties>
</file>