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70" r:id="rId3"/>
    <p:sldId id="276" r:id="rId4"/>
    <p:sldId id="257" r:id="rId5"/>
    <p:sldId id="298" r:id="rId6"/>
    <p:sldId id="268" r:id="rId7"/>
    <p:sldId id="262" r:id="rId8"/>
    <p:sldId id="279" r:id="rId9"/>
    <p:sldId id="278" r:id="rId10"/>
    <p:sldId id="280" r:id="rId11"/>
    <p:sldId id="261" r:id="rId12"/>
    <p:sldId id="282" r:id="rId13"/>
    <p:sldId id="283" r:id="rId14"/>
    <p:sldId id="267" r:id="rId15"/>
    <p:sldId id="266" r:id="rId16"/>
    <p:sldId id="284" r:id="rId17"/>
    <p:sldId id="265" r:id="rId18"/>
    <p:sldId id="264" r:id="rId19"/>
    <p:sldId id="263" r:id="rId20"/>
    <p:sldId id="301" r:id="rId21"/>
    <p:sldId id="300" r:id="rId22"/>
    <p:sldId id="302" r:id="rId23"/>
    <p:sldId id="303" r:id="rId24"/>
    <p:sldId id="271" r:id="rId25"/>
    <p:sldId id="275" r:id="rId26"/>
    <p:sldId id="272" r:id="rId27"/>
    <p:sldId id="273" r:id="rId28"/>
    <p:sldId id="285" r:id="rId29"/>
    <p:sldId id="274" r:id="rId30"/>
    <p:sldId id="286" r:id="rId31"/>
    <p:sldId id="287" r:id="rId32"/>
    <p:sldId id="258" r:id="rId33"/>
    <p:sldId id="259" r:id="rId34"/>
    <p:sldId id="260" r:id="rId35"/>
    <p:sldId id="291" r:id="rId36"/>
    <p:sldId id="292" r:id="rId37"/>
    <p:sldId id="293" r:id="rId38"/>
    <p:sldId id="289" r:id="rId39"/>
    <p:sldId id="288" r:id="rId40"/>
    <p:sldId id="269" r:id="rId41"/>
    <p:sldId id="294" r:id="rId42"/>
    <p:sldId id="295" r:id="rId43"/>
    <p:sldId id="296" r:id="rId44"/>
    <p:sldId id="297" r:id="rId45"/>
    <p:sldId id="277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85" autoAdjust="0"/>
    <p:restoredTop sz="94660"/>
  </p:normalViewPr>
  <p:slideViewPr>
    <p:cSldViewPr snapToGrid="0">
      <p:cViewPr varScale="1">
        <p:scale>
          <a:sx n="97" d="100"/>
          <a:sy n="97" d="100"/>
        </p:scale>
        <p:origin x="84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2022B-E900-4BB3-9778-C221435CB3B5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F3F347-E080-45F1-A9F2-8D3AA8BF7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220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pickup truck in length </a:t>
            </a:r>
          </a:p>
          <a:p>
            <a:r>
              <a:rPr lang="en-US" dirty="0"/>
              <a:t>2 pickup trucks in weight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3F347-E080-45F1-A9F2-8D3AA8BF7C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24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2.5 pickup trucks in length </a:t>
            </a:r>
          </a:p>
          <a:p>
            <a:r>
              <a:rPr lang="en-US" dirty="0"/>
              <a:t>Almost 3 pickup trucks in weight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3F347-E080-45F1-A9F2-8D3AA8BF7C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33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3F347-E080-45F1-A9F2-8D3AA8BF7C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538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0A7ED4-383E-4C85-88F5-B48A39D3F6F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958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CF3DD-44BB-4D0A-A6C8-1B5170BA1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5C96D2-E747-411E-A908-83CA5FB32A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DA0F8-C56C-47FB-B0A7-98ED7F86C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F2FE-062F-4184-9A75-647441774C0F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01B34-B97B-4AB1-9451-3391B7ED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A2852-55A6-4B49-BFEC-54D85AC18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6F15-5B6D-4445-9672-A36EA1590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01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EBB3B-A5BD-4973-A139-7891E0371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02F9B4-7B42-4155-9796-21CE088730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DD9FB-D8A8-4419-ABEB-747A3486E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F2FE-062F-4184-9A75-647441774C0F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64402-5187-4958-8964-4B43D523E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42B467-01F3-4151-B230-747207D58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6F15-5B6D-4445-9672-A36EA1590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74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2D14E0-D029-495B-ADFF-064E30A3E5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3EC829-0FED-445A-9B0E-F7D8384AB2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2944B-A3EB-4C21-8552-68ADE5751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F2FE-062F-4184-9A75-647441774C0F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1CF32-CF04-4B82-AEF9-0542EC069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B72DC-FF71-4339-A8DE-B86F4AEB6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6F15-5B6D-4445-9672-A36EA1590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5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24652-8D51-43D7-9E14-49D280296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ADCB4-6002-42E6-B238-2367A8766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06E2B-3F34-4D0D-894E-923A5958E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F2FE-062F-4184-9A75-647441774C0F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E5BD2-114F-4982-BE84-B07EB95F2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20122-C481-4F19-AF21-1CE5401C5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6F15-5B6D-4445-9672-A36EA1590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31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D4622-55D6-4709-A2CF-755B691B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082747-F902-43AF-A0BC-F501A743D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9E82E-2DC4-46AF-85D7-710303D65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F2FE-062F-4184-9A75-647441774C0F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E3A46-992A-412D-B5F7-383BAE7ED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F2F88-162B-4866-B7BD-17E2CCB03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6F15-5B6D-4445-9672-A36EA1590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054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95A0B-28EC-4EC7-B97E-746C1AF32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FF823-D34F-4FBD-A3A0-0FFF6D2FD5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828A0F-811B-43BF-9FC1-DEFBD833A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7643CE-23CB-4CE8-81EF-89BE719FA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F2FE-062F-4184-9A75-647441774C0F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9B541-A79E-43A4-9E11-CFE7382D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18C28C-0374-44FB-8A7E-377CBF68B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6F15-5B6D-4445-9672-A36EA1590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38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E28E3-3240-4EC1-8997-AE7026A91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F4E01B-ADCB-4FAA-AF9B-99AA2BE63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C3EDC9-0AE5-451E-8463-DD4BFA4DB3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A7BA0F-E5FA-4CA1-942C-9D7AAC37D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FE118-CE8F-416F-BE67-28BEFCD0A3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46CA1A-755E-47DA-8982-F70790E1F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F2FE-062F-4184-9A75-647441774C0F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4311F4-4D04-4A62-9F7B-36D54CF98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F7D1B9-D1D1-4059-9A24-FC90B5A3B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6F15-5B6D-4445-9672-A36EA1590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61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36F9B-8F9F-47D0-B6FA-3BC1E068C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4ACF51-1038-41C5-8BBC-C8A593970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F2FE-062F-4184-9A75-647441774C0F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E42DA4-8E48-41C7-885B-0CB7464C3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19EC2E-366D-42AD-9EC4-97F4A2A89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6F15-5B6D-4445-9672-A36EA1590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753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2D353F-06D0-468A-9FE7-ED00E8423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F2FE-062F-4184-9A75-647441774C0F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1C1FDE-99B5-4910-9B4A-29E188475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FC6C74-716D-4AD7-B275-A35C48C0D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6F15-5B6D-4445-9672-A36EA1590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61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DEA8D-90CC-4DD3-8B0C-B164CF17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E4A16-A20C-4C48-9E91-BC295EAB8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5F44F1-ADAA-4067-A11D-0758BD575C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91B2A4-F8DA-4D59-B894-C2C90B4F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F2FE-062F-4184-9A75-647441774C0F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83E5B-F39E-457B-9D54-E71F5FBA3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F7BE89-9831-45E6-8E85-5E54ADBB6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6F15-5B6D-4445-9672-A36EA1590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47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BBC32-A3C3-4F12-885D-80C8D2903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151CED-D7BA-427A-B042-212C3C6C41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597D56-F3B0-4C07-9ACA-AB53A918C7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2231FC-F959-4C1F-B9D4-9368F132E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1F2FE-062F-4184-9A75-647441774C0F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722524-7149-4D15-9A77-E61D45403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CCE3FE-55FA-4C9E-9FD0-B9B493E2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6F15-5B6D-4445-9672-A36EA1590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78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1C46FF-26FB-454E-A9B0-6A9CD49B6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EED30A-2AB5-43CC-91FD-6D334415C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14188-3E86-4CE8-A4FB-FF01D2755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1F2FE-062F-4184-9A75-647441774C0F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5FC0F-5434-486E-9076-0C58E6B6D1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0302D-ECA2-4742-9AD7-F8CCEDCEC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56F15-5B6D-4445-9672-A36EA1590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237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kz7bnYfuOI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kz7bnYfuOI?feature=oembed" TargetMode="External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6623E-1248-4695-BB69-E417C67DBC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“I can probably CAD that”</a:t>
            </a:r>
            <a:b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or </a:t>
            </a:r>
            <a:b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“It goes in the square hole”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3109DD-CA83-4D9C-802E-C5711C037B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Aaron Schwan </a:t>
            </a:r>
          </a:p>
        </p:txBody>
      </p:sp>
    </p:spTree>
    <p:extLst>
      <p:ext uri="{BB962C8B-B14F-4D97-AF65-F5344CB8AC3E}">
        <p14:creationId xmlns:p14="http://schemas.microsoft.com/office/powerpoint/2010/main" val="2629351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2FD0B-632B-4238-AC2D-59C2186B7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Rotation Idea</a:t>
            </a:r>
          </a:p>
        </p:txBody>
      </p:sp>
      <p:pic>
        <p:nvPicPr>
          <p:cNvPr id="4" name="1 fixed 1 moving L-Beam Rotation">
            <a:hlinkClick r:id="" action="ppaction://media"/>
            <a:extLst>
              <a:ext uri="{FF2B5EF4-FFF2-40B4-BE49-F238E27FC236}">
                <a16:creationId xmlns:a16="http://schemas.microsoft.com/office/drawing/2014/main" id="{67E6644E-3C32-4283-8786-C4E051EE676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92129" y="1463040"/>
            <a:ext cx="8199871" cy="46123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530C74-DD50-4D3B-9F49-DD9A73D9D13E}"/>
              </a:ext>
            </a:extLst>
          </p:cNvPr>
          <p:cNvSpPr txBox="1"/>
          <p:nvPr/>
        </p:nvSpPr>
        <p:spPr>
          <a:xfrm>
            <a:off x="487680" y="1584960"/>
            <a:ext cx="34239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One chain hoist at a time is moved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Alternating process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Shorten long side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Lengthen short side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Maintained below critical angles of hoists</a:t>
            </a:r>
          </a:p>
        </p:txBody>
      </p:sp>
    </p:spTree>
    <p:extLst>
      <p:ext uri="{BB962C8B-B14F-4D97-AF65-F5344CB8AC3E}">
        <p14:creationId xmlns:p14="http://schemas.microsoft.com/office/powerpoint/2010/main" val="376536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81742-F6B1-4188-8C2B-F376F219B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I-Beams</a:t>
            </a:r>
            <a:r>
              <a:rPr lang="en-US" dirty="0"/>
              <a:t> 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6B2319D4-8D72-4BBC-8293-563E94C7A6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913" y="1943024"/>
            <a:ext cx="6496384" cy="148597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989468-E652-49EE-9619-0AEF84798A5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865" y="3775040"/>
            <a:ext cx="8317970" cy="19640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16D233-21CE-447C-B1C2-365B1C3AF281}"/>
              </a:ext>
            </a:extLst>
          </p:cNvPr>
          <p:cNvSpPr txBox="1"/>
          <p:nvPr/>
        </p:nvSpPr>
        <p:spPr>
          <a:xfrm>
            <a:off x="1157355" y="1943024"/>
            <a:ext cx="26805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Short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Below 7.5 Ton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Shorter than 8m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95B655-A764-4733-9972-2D78CE4F5E86}"/>
              </a:ext>
            </a:extLst>
          </p:cNvPr>
          <p:cNvSpPr txBox="1"/>
          <p:nvPr/>
        </p:nvSpPr>
        <p:spPr>
          <a:xfrm>
            <a:off x="1157355" y="4156920"/>
            <a:ext cx="26308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Long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Above 7.5 Ton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Longer than 8m</a:t>
            </a:r>
          </a:p>
        </p:txBody>
      </p:sp>
    </p:spTree>
    <p:extLst>
      <p:ext uri="{BB962C8B-B14F-4D97-AF65-F5344CB8AC3E}">
        <p14:creationId xmlns:p14="http://schemas.microsoft.com/office/powerpoint/2010/main" val="286186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1ECF7-6B55-4F14-B5CE-8304B1EBB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Path into Headframe For Long I-Beam 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8FD86BC9-FF86-4308-8BC1-4A24641937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800" y="1690688"/>
            <a:ext cx="8093200" cy="516731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8E03E3-A53D-4F64-9F5A-DEAC8D08402D}"/>
              </a:ext>
            </a:extLst>
          </p:cNvPr>
          <p:cNvSpPr txBox="1"/>
          <p:nvPr/>
        </p:nvSpPr>
        <p:spPr>
          <a:xfrm>
            <a:off x="838200" y="1690688"/>
            <a:ext cx="33755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Minimum angle of 13-degrees entry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Floor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Shelfing outside headframe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Custom rigging</a:t>
            </a:r>
          </a:p>
        </p:txBody>
      </p:sp>
    </p:spTree>
    <p:extLst>
      <p:ext uri="{BB962C8B-B14F-4D97-AF65-F5344CB8AC3E}">
        <p14:creationId xmlns:p14="http://schemas.microsoft.com/office/powerpoint/2010/main" val="798383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A325D-A486-4DF7-92B1-4914D117E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Path into Headframe For Long I-Beam </a:t>
            </a:r>
          </a:p>
        </p:txBody>
      </p:sp>
      <p:pic>
        <p:nvPicPr>
          <p:cNvPr id="4" name="I_Beam_into_position">
            <a:hlinkClick r:id="" action="ppaction://media"/>
            <a:extLst>
              <a:ext uri="{FF2B5EF4-FFF2-40B4-BE49-F238E27FC236}">
                <a16:creationId xmlns:a16="http://schemas.microsoft.com/office/drawing/2014/main" id="{66BD9D17-8D7D-446E-B946-ADF0DA76C4B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6666" y="1690688"/>
            <a:ext cx="6458668" cy="5167312"/>
          </a:xfrm>
        </p:spPr>
      </p:pic>
    </p:spTree>
    <p:extLst>
      <p:ext uri="{BB962C8B-B14F-4D97-AF65-F5344CB8AC3E}">
        <p14:creationId xmlns:p14="http://schemas.microsoft.com/office/powerpoint/2010/main" val="315174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F4241-BAA9-4E56-9794-EF04F0A4A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Guide Shoe Cart Combination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499BE9-4D6D-4B38-8218-A85F61D30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That could maybe work if physics doesn’t step in</a:t>
            </a:r>
          </a:p>
        </p:txBody>
      </p:sp>
    </p:spTree>
    <p:extLst>
      <p:ext uri="{BB962C8B-B14F-4D97-AF65-F5344CB8AC3E}">
        <p14:creationId xmlns:p14="http://schemas.microsoft.com/office/powerpoint/2010/main" val="1932047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A297E-7F8D-47A2-85B2-66BBC8ED6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Guide Shoe Cart Combination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72C1216-4606-4BB9-AA8A-FF3CE183DBDD}"/>
              </a:ext>
            </a:extLst>
          </p:cNvPr>
          <p:cNvGrpSpPr/>
          <p:nvPr/>
        </p:nvGrpSpPr>
        <p:grpSpPr>
          <a:xfrm>
            <a:off x="2101173" y="1551450"/>
            <a:ext cx="7890551" cy="4941425"/>
            <a:chOff x="15956319" y="4697818"/>
            <a:chExt cx="12345248" cy="7829123"/>
          </a:xfrm>
        </p:grpSpPr>
        <p:sp>
          <p:nvSpPr>
            <p:cNvPr id="7" name="Text Placeholder 17">
              <a:extLst>
                <a:ext uri="{FF2B5EF4-FFF2-40B4-BE49-F238E27FC236}">
                  <a16:creationId xmlns:a16="http://schemas.microsoft.com/office/drawing/2014/main" id="{95426F7B-08E0-4603-93C4-FAB9C3B2152C}"/>
                </a:ext>
              </a:extLst>
            </p:cNvPr>
            <p:cNvSpPr txBox="1">
              <a:spLocks/>
            </p:cNvSpPr>
            <p:nvPr/>
          </p:nvSpPr>
          <p:spPr>
            <a:xfrm>
              <a:off x="24170313" y="11591567"/>
              <a:ext cx="4131254" cy="935374"/>
            </a:xfrm>
            <a:prstGeom prst="rect">
              <a:avLst/>
            </a:prstGeom>
            <a:noFill/>
          </p:spPr>
          <p:txBody>
            <a:bodyPr vert="horz" lIns="0" tIns="308967" rIns="308967" bIns="308967"/>
            <a:lstStyle>
              <a:lvl1pPr marL="0" indent="0" algn="l" defTabSz="514944" rtl="0" eaLnBrk="1" latinLnBrk="0" hangingPunct="1">
                <a:spcBef>
                  <a:spcPct val="20000"/>
                </a:spcBef>
                <a:buFontTx/>
                <a:buNone/>
                <a:defRPr sz="2700" b="1" i="0" kern="1200" baseline="0">
                  <a:solidFill>
                    <a:srgbClr val="004C97"/>
                  </a:solidFill>
                  <a:latin typeface="Helvetica"/>
                  <a:ea typeface="+mn-ea"/>
                  <a:cs typeface="+mn-cs"/>
                </a:defRPr>
              </a:lvl1pPr>
              <a:lvl2pPr marL="514944" indent="0" algn="l" defTabSz="514944" rtl="0" eaLnBrk="1" latinLnBrk="0" hangingPunct="1">
                <a:spcBef>
                  <a:spcPct val="20000"/>
                </a:spcBef>
                <a:buFontTx/>
                <a:buNone/>
                <a:defRPr sz="2700" b="1" i="0" kern="1200" baseline="0">
                  <a:solidFill>
                    <a:schemeClr val="bg1"/>
                  </a:solidFill>
                  <a:latin typeface="Helvetica"/>
                  <a:ea typeface="+mn-ea"/>
                  <a:cs typeface="+mn-cs"/>
                </a:defRPr>
              </a:lvl2pPr>
              <a:lvl3pPr marL="1029889" indent="0" algn="l" defTabSz="514944" rtl="0" eaLnBrk="1" latinLnBrk="0" hangingPunct="1">
                <a:spcBef>
                  <a:spcPct val="20000"/>
                </a:spcBef>
                <a:buFontTx/>
                <a:buNone/>
                <a:defRPr sz="2700" b="1" i="0" kern="1200" baseline="0">
                  <a:solidFill>
                    <a:schemeClr val="bg1"/>
                  </a:solidFill>
                  <a:latin typeface="Helvetica"/>
                  <a:ea typeface="+mn-ea"/>
                  <a:cs typeface="+mn-cs"/>
                </a:defRPr>
              </a:lvl3pPr>
              <a:lvl4pPr marL="1544833" indent="0" algn="l" defTabSz="514944" rtl="0" eaLnBrk="1" latinLnBrk="0" hangingPunct="1">
                <a:spcBef>
                  <a:spcPct val="20000"/>
                </a:spcBef>
                <a:buFontTx/>
                <a:buNone/>
                <a:defRPr sz="2700" b="1" i="0" kern="1200" baseline="0">
                  <a:solidFill>
                    <a:schemeClr val="bg1"/>
                  </a:solidFill>
                  <a:latin typeface="Helvetica"/>
                  <a:ea typeface="+mn-ea"/>
                  <a:cs typeface="+mn-cs"/>
                </a:defRPr>
              </a:lvl4pPr>
              <a:lvl5pPr marL="2059777" indent="0" algn="l" defTabSz="514944" rtl="0" eaLnBrk="1" latinLnBrk="0" hangingPunct="1">
                <a:spcBef>
                  <a:spcPct val="20000"/>
                </a:spcBef>
                <a:buFontTx/>
                <a:buNone/>
                <a:defRPr sz="2700" b="1" i="0" kern="1200" baseline="0">
                  <a:solidFill>
                    <a:schemeClr val="bg1"/>
                  </a:solidFill>
                  <a:latin typeface="Helvetica"/>
                  <a:ea typeface="+mn-ea"/>
                  <a:cs typeface="+mn-cs"/>
                </a:defRPr>
              </a:lvl5pPr>
              <a:lvl6pPr marL="2832194" indent="-257472" algn="l" defTabSz="514944" rtl="0" eaLnBrk="1" latinLnBrk="0" hangingPunct="1">
                <a:spcBef>
                  <a:spcPct val="20000"/>
                </a:spcBef>
                <a:buFont typeface="Arial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47138" indent="-257472" algn="l" defTabSz="514944" rtl="0" eaLnBrk="1" latinLnBrk="0" hangingPunct="1">
                <a:spcBef>
                  <a:spcPct val="20000"/>
                </a:spcBef>
                <a:buFont typeface="Arial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62083" indent="-257472" algn="l" defTabSz="514944" rtl="0" eaLnBrk="1" latinLnBrk="0" hangingPunct="1">
                <a:spcBef>
                  <a:spcPct val="20000"/>
                </a:spcBef>
                <a:buFont typeface="Arial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77027" indent="-257472" algn="l" defTabSz="514944" rtl="0" eaLnBrk="1" latinLnBrk="0" hangingPunct="1">
                <a:spcBef>
                  <a:spcPct val="20000"/>
                </a:spcBef>
                <a:buFont typeface="Arial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Aft>
                  <a:spcPts val="0"/>
                </a:spcAft>
              </a:pPr>
              <a:r>
                <a:rPr lang="en-US" dirty="0">
                  <a:solidFill>
                    <a:schemeClr val="tx1"/>
                  </a:solidFill>
                </a:rPr>
                <a:t>Guide Mode</a:t>
              </a:r>
            </a:p>
            <a:p>
              <a:pPr fontAlgn="auto">
                <a:spcAft>
                  <a:spcPts val="0"/>
                </a:spcAft>
              </a:pPr>
              <a:endParaRPr lang="en-US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1AC5298-4FC9-4775-9498-7A2C6DB81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8380037">
              <a:off x="15909990" y="8062136"/>
              <a:ext cx="5847794" cy="120610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67546BF-8EA8-428D-ABE7-FBC804938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6200000">
              <a:off x="22569352" y="7996949"/>
              <a:ext cx="5847794" cy="1206108"/>
            </a:xfrm>
            <a:prstGeom prst="rect">
              <a:avLst/>
            </a:prstGeom>
          </p:spPr>
        </p:pic>
        <p:sp>
          <p:nvSpPr>
            <p:cNvPr id="10" name="Arrow: Down 9">
              <a:extLst>
                <a:ext uri="{FF2B5EF4-FFF2-40B4-BE49-F238E27FC236}">
                  <a16:creationId xmlns:a16="http://schemas.microsoft.com/office/drawing/2014/main" id="{1A88D8C1-49D5-4514-A2AE-503896C99D20}"/>
                </a:ext>
              </a:extLst>
            </p:cNvPr>
            <p:cNvSpPr/>
            <p:nvPr/>
          </p:nvSpPr>
          <p:spPr>
            <a:xfrm rot="10800000">
              <a:off x="20282531" y="5265479"/>
              <a:ext cx="444959" cy="113532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row: Down 10">
              <a:extLst>
                <a:ext uri="{FF2B5EF4-FFF2-40B4-BE49-F238E27FC236}">
                  <a16:creationId xmlns:a16="http://schemas.microsoft.com/office/drawing/2014/main" id="{6383B815-0BC8-4491-AC1D-4A523F3CCF5A}"/>
                </a:ext>
              </a:extLst>
            </p:cNvPr>
            <p:cNvSpPr/>
            <p:nvPr/>
          </p:nvSpPr>
          <p:spPr>
            <a:xfrm rot="10800000">
              <a:off x="25308895" y="4697818"/>
              <a:ext cx="444959" cy="1135321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row: Down 11">
              <a:extLst>
                <a:ext uri="{FF2B5EF4-FFF2-40B4-BE49-F238E27FC236}">
                  <a16:creationId xmlns:a16="http://schemas.microsoft.com/office/drawing/2014/main" id="{212A9FF4-1545-44C8-B8A0-F73457E83485}"/>
                </a:ext>
              </a:extLst>
            </p:cNvPr>
            <p:cNvSpPr/>
            <p:nvPr/>
          </p:nvSpPr>
          <p:spPr>
            <a:xfrm rot="5400000">
              <a:off x="16301500" y="10349105"/>
              <a:ext cx="444959" cy="1135321"/>
            </a:xfrm>
            <a:prstGeom prst="downArrow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1550D148-8BDE-418D-8D8F-834B00C0B4A2}"/>
                </a:ext>
              </a:extLst>
            </p:cNvPr>
            <p:cNvSpPr/>
            <p:nvPr/>
          </p:nvSpPr>
          <p:spPr>
            <a:xfrm>
              <a:off x="23125205" y="8302147"/>
              <a:ext cx="1045108" cy="1088009"/>
            </a:xfrm>
            <a:prstGeom prst="rightArrow">
              <a:avLst/>
            </a:prstGeom>
            <a:solidFill>
              <a:srgbClr val="004C97"/>
            </a:solidFill>
            <a:ln>
              <a:solidFill>
                <a:srgbClr val="004C9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 Placeholder 17">
              <a:extLst>
                <a:ext uri="{FF2B5EF4-FFF2-40B4-BE49-F238E27FC236}">
                  <a16:creationId xmlns:a16="http://schemas.microsoft.com/office/drawing/2014/main" id="{F122C4B5-10FB-4DE8-A318-8B5EE175014A}"/>
                </a:ext>
              </a:extLst>
            </p:cNvPr>
            <p:cNvSpPr txBox="1">
              <a:spLocks/>
            </p:cNvSpPr>
            <p:nvPr/>
          </p:nvSpPr>
          <p:spPr>
            <a:xfrm>
              <a:off x="18167907" y="11564913"/>
              <a:ext cx="3433817" cy="935374"/>
            </a:xfrm>
            <a:prstGeom prst="rect">
              <a:avLst/>
            </a:prstGeom>
            <a:noFill/>
          </p:spPr>
          <p:txBody>
            <a:bodyPr vert="horz" lIns="0" tIns="308967" rIns="308967" bIns="308967"/>
            <a:lstStyle>
              <a:lvl1pPr marL="0" indent="0" algn="l" defTabSz="514944" rtl="0" eaLnBrk="1" latinLnBrk="0" hangingPunct="1">
                <a:spcBef>
                  <a:spcPct val="20000"/>
                </a:spcBef>
                <a:buFontTx/>
                <a:buNone/>
                <a:defRPr sz="2700" b="1" i="0" kern="1200" baseline="0">
                  <a:solidFill>
                    <a:srgbClr val="004C97"/>
                  </a:solidFill>
                  <a:latin typeface="Helvetica"/>
                  <a:ea typeface="+mn-ea"/>
                  <a:cs typeface="+mn-cs"/>
                </a:defRPr>
              </a:lvl1pPr>
              <a:lvl2pPr marL="514944" indent="0" algn="l" defTabSz="514944" rtl="0" eaLnBrk="1" latinLnBrk="0" hangingPunct="1">
                <a:spcBef>
                  <a:spcPct val="20000"/>
                </a:spcBef>
                <a:buFontTx/>
                <a:buNone/>
                <a:defRPr sz="2700" b="1" i="0" kern="1200" baseline="0">
                  <a:solidFill>
                    <a:schemeClr val="bg1"/>
                  </a:solidFill>
                  <a:latin typeface="Helvetica"/>
                  <a:ea typeface="+mn-ea"/>
                  <a:cs typeface="+mn-cs"/>
                </a:defRPr>
              </a:lvl2pPr>
              <a:lvl3pPr marL="1029889" indent="0" algn="l" defTabSz="514944" rtl="0" eaLnBrk="1" latinLnBrk="0" hangingPunct="1">
                <a:spcBef>
                  <a:spcPct val="20000"/>
                </a:spcBef>
                <a:buFontTx/>
                <a:buNone/>
                <a:defRPr sz="2700" b="1" i="0" kern="1200" baseline="0">
                  <a:solidFill>
                    <a:schemeClr val="bg1"/>
                  </a:solidFill>
                  <a:latin typeface="Helvetica"/>
                  <a:ea typeface="+mn-ea"/>
                  <a:cs typeface="+mn-cs"/>
                </a:defRPr>
              </a:lvl3pPr>
              <a:lvl4pPr marL="1544833" indent="0" algn="l" defTabSz="514944" rtl="0" eaLnBrk="1" latinLnBrk="0" hangingPunct="1">
                <a:spcBef>
                  <a:spcPct val="20000"/>
                </a:spcBef>
                <a:buFontTx/>
                <a:buNone/>
                <a:defRPr sz="2700" b="1" i="0" kern="1200" baseline="0">
                  <a:solidFill>
                    <a:schemeClr val="bg1"/>
                  </a:solidFill>
                  <a:latin typeface="Helvetica"/>
                  <a:ea typeface="+mn-ea"/>
                  <a:cs typeface="+mn-cs"/>
                </a:defRPr>
              </a:lvl4pPr>
              <a:lvl5pPr marL="2059777" indent="0" algn="l" defTabSz="514944" rtl="0" eaLnBrk="1" latinLnBrk="0" hangingPunct="1">
                <a:spcBef>
                  <a:spcPct val="20000"/>
                </a:spcBef>
                <a:buFontTx/>
                <a:buNone/>
                <a:defRPr sz="2700" b="1" i="0" kern="1200" baseline="0">
                  <a:solidFill>
                    <a:schemeClr val="bg1"/>
                  </a:solidFill>
                  <a:latin typeface="Helvetica"/>
                  <a:ea typeface="+mn-ea"/>
                  <a:cs typeface="+mn-cs"/>
                </a:defRPr>
              </a:lvl5pPr>
              <a:lvl6pPr marL="2832194" indent="-257472" algn="l" defTabSz="514944" rtl="0" eaLnBrk="1" latinLnBrk="0" hangingPunct="1">
                <a:spcBef>
                  <a:spcPct val="20000"/>
                </a:spcBef>
                <a:buFont typeface="Arial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47138" indent="-257472" algn="l" defTabSz="514944" rtl="0" eaLnBrk="1" latinLnBrk="0" hangingPunct="1">
                <a:spcBef>
                  <a:spcPct val="20000"/>
                </a:spcBef>
                <a:buFont typeface="Arial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62083" indent="-257472" algn="l" defTabSz="514944" rtl="0" eaLnBrk="1" latinLnBrk="0" hangingPunct="1">
                <a:spcBef>
                  <a:spcPct val="20000"/>
                </a:spcBef>
                <a:buFont typeface="Arial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77027" indent="-257472" algn="l" defTabSz="514944" rtl="0" eaLnBrk="1" latinLnBrk="0" hangingPunct="1">
                <a:spcBef>
                  <a:spcPct val="20000"/>
                </a:spcBef>
                <a:buFont typeface="Arial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Aft>
                  <a:spcPts val="0"/>
                </a:spcAft>
              </a:pPr>
              <a:r>
                <a:rPr lang="en-US" dirty="0">
                  <a:solidFill>
                    <a:schemeClr val="tx1"/>
                  </a:solidFill>
                </a:rPr>
                <a:t>Cart Mode</a:t>
              </a:r>
            </a:p>
            <a:p>
              <a:pPr fontAlgn="auto"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7746F65-4B02-4C2D-B069-89D1FB2248AF}"/>
                </a:ext>
              </a:extLst>
            </p:cNvPr>
            <p:cNvSpPr/>
            <p:nvPr/>
          </p:nvSpPr>
          <p:spPr>
            <a:xfrm>
              <a:off x="25476511" y="6048580"/>
              <a:ext cx="109728" cy="551633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35B42A-1880-4536-96AA-9C12B0392B14}"/>
                </a:ext>
              </a:extLst>
            </p:cNvPr>
            <p:cNvSpPr/>
            <p:nvPr/>
          </p:nvSpPr>
          <p:spPr>
            <a:xfrm rot="5400000">
              <a:off x="19116481" y="8263033"/>
              <a:ext cx="95370" cy="584779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8FFFB2B8-7601-4EE1-937F-781479246066}"/>
                </a:ext>
              </a:extLst>
            </p:cNvPr>
            <p:cNvSpPr/>
            <p:nvPr/>
          </p:nvSpPr>
          <p:spPr>
            <a:xfrm rot="10800000">
              <a:off x="22568084" y="8302147"/>
              <a:ext cx="1045108" cy="1088009"/>
            </a:xfrm>
            <a:prstGeom prst="rightArrow">
              <a:avLst/>
            </a:prstGeom>
            <a:solidFill>
              <a:srgbClr val="004C97"/>
            </a:solidFill>
            <a:ln>
              <a:solidFill>
                <a:srgbClr val="004C9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Graphic 18" descr="Man">
            <a:extLst>
              <a:ext uri="{FF2B5EF4-FFF2-40B4-BE49-F238E27FC236}">
                <a16:creationId xmlns:a16="http://schemas.microsoft.com/office/drawing/2014/main" id="{4B690460-85B2-4E87-BD1F-046D07944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96062" y="4966187"/>
            <a:ext cx="683545" cy="68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73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74336-D3AC-4ED8-A8A7-8A4B00EE3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Guide Shoe Cart Animation</a:t>
            </a:r>
          </a:p>
        </p:txBody>
      </p:sp>
      <p:pic>
        <p:nvPicPr>
          <p:cNvPr id="4" name="I_Beam_into_shaft">
            <a:hlinkClick r:id="" action="ppaction://media"/>
            <a:extLst>
              <a:ext uri="{FF2B5EF4-FFF2-40B4-BE49-F238E27FC236}">
                <a16:creationId xmlns:a16="http://schemas.microsoft.com/office/drawing/2014/main" id="{81E9FAE8-3B78-4B6D-9FB0-D55FE872FC3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8189" t="17832" r="21339" b="29022"/>
          <a:stretch/>
        </p:blipFill>
        <p:spPr>
          <a:xfrm>
            <a:off x="2421466" y="1690688"/>
            <a:ext cx="7349068" cy="5167312"/>
          </a:xfrm>
        </p:spPr>
      </p:pic>
    </p:spTree>
    <p:extLst>
      <p:ext uri="{BB962C8B-B14F-4D97-AF65-F5344CB8AC3E}">
        <p14:creationId xmlns:p14="http://schemas.microsoft.com/office/powerpoint/2010/main" val="195250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13D86-FD24-41A3-AC00-D4CDD1AA2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Guide Shoe Cart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90372-B582-471A-BFAD-36DA1CAEB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81575" cy="4351338"/>
          </a:xfrm>
        </p:spPr>
        <p:txBody>
          <a:bodyPr>
            <a:normAutofit lnSpcReduction="10000"/>
          </a:bodyPr>
          <a:lstStyle/>
          <a:p>
            <a:pPr marL="571500" indent="-571500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Retracting guides like how a door locks</a:t>
            </a:r>
          </a:p>
          <a:p>
            <a:pPr marL="571500" indent="-571500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Two sets of wheels </a:t>
            </a:r>
          </a:p>
          <a:p>
            <a:pPr marL="571500" indent="-571500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Lifting lug able to control insertion and extraction</a:t>
            </a:r>
          </a:p>
          <a:p>
            <a:pPr marL="571500" indent="-571500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Pulley system that retracts the opposite guides</a:t>
            </a:r>
          </a:p>
          <a:p>
            <a:pPr marL="571500" indent="-571500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Primarily designed around commercially available parts </a:t>
            </a:r>
          </a:p>
          <a:p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DD8400-E962-4C12-8B3D-F68EC729670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00424" y="1825625"/>
            <a:ext cx="5453376" cy="357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2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E68BF-1521-468C-BD53-3C3DF30AB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Guide Shoe Cart Retracting Guides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32613-391D-46B6-8932-87BB863FB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450" cy="4351338"/>
          </a:xfrm>
        </p:spPr>
        <p:txBody>
          <a:bodyPr/>
          <a:lstStyle/>
          <a:p>
            <a:pPr marL="571500" indent="-571500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Linear rail reduces forces required</a:t>
            </a:r>
          </a:p>
          <a:p>
            <a:pPr marL="571500" indent="-571500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Anti-scratch guides</a:t>
            </a:r>
          </a:p>
          <a:p>
            <a:pPr marL="571500" indent="-571500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Spring loaded position in locked state</a:t>
            </a:r>
          </a:p>
          <a:p>
            <a:pPr marL="0" indent="0">
              <a:buNone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CE28D2-1AC0-4E0F-B9D0-A760180705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6519" y="1825625"/>
            <a:ext cx="3777281" cy="370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03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11D3F-45DB-4F3B-8949-78699F7F2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Guide Shoe Cart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E1F85-746D-4480-A361-7071C39F5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Define parameters of operation</a:t>
            </a:r>
          </a:p>
          <a:p>
            <a:pPr marL="571500" indent="-571500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Evaluate practicality given the current facility</a:t>
            </a:r>
          </a:p>
          <a:p>
            <a:pPr marL="571500" indent="-571500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Submit requests for information to designing firms</a:t>
            </a:r>
          </a:p>
          <a:p>
            <a:pPr marL="571500" indent="-571500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Build the cart</a:t>
            </a:r>
          </a:p>
          <a:p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266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2E816-CDEC-4881-AD25-0F7DB79BD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8CABE-6F48-4E17-91BD-AA65164579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It’s a box!</a:t>
            </a:r>
          </a:p>
        </p:txBody>
      </p:sp>
    </p:spTree>
    <p:extLst>
      <p:ext uri="{BB962C8B-B14F-4D97-AF65-F5344CB8AC3E}">
        <p14:creationId xmlns:p14="http://schemas.microsoft.com/office/powerpoint/2010/main" val="413953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0E524-2D10-4E35-9843-50468FC46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Bridge Crane RFI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F972A-1DE3-4D4E-A0D7-38B1266F7D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Does it fit?</a:t>
            </a:r>
          </a:p>
        </p:txBody>
      </p:sp>
    </p:spTree>
    <p:extLst>
      <p:ext uri="{BB962C8B-B14F-4D97-AF65-F5344CB8AC3E}">
        <p14:creationId xmlns:p14="http://schemas.microsoft.com/office/powerpoint/2010/main" val="478034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D1AB2A-02DC-4AAC-8527-4A8E3455C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669" y="643467"/>
            <a:ext cx="4763261" cy="5571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15AD95-000A-4CAB-BB49-BCED6A48B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875771"/>
            <a:ext cx="5291667" cy="510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771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602EE9-BE16-4873-8BC5-61B3A7FB58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717" b="6634"/>
          <a:stretch/>
        </p:blipFill>
        <p:spPr>
          <a:xfrm>
            <a:off x="838199" y="735153"/>
            <a:ext cx="10515602" cy="538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14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6FA7C-2216-47D8-861D-6811E16B1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was done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A68C5-502A-4D7F-B73C-9E2C8C732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Defined minimum hoist height </a:t>
            </a:r>
          </a:p>
          <a:p>
            <a:r>
              <a:rPr lang="en-US" dirty="0"/>
              <a:t>Defined travel and span</a:t>
            </a:r>
          </a:p>
          <a:p>
            <a:r>
              <a:rPr lang="en-US" dirty="0"/>
              <a:t>Identified possible issues with integration (brattice, doors, NE support, etc. )</a:t>
            </a:r>
          </a:p>
        </p:txBody>
      </p:sp>
    </p:spTree>
    <p:extLst>
      <p:ext uri="{BB962C8B-B14F-4D97-AF65-F5344CB8AC3E}">
        <p14:creationId xmlns:p14="http://schemas.microsoft.com/office/powerpoint/2010/main" val="284805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7BC50-7792-4FA3-9157-435F2E3B2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The Future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BC8D5-43DA-445E-95B1-1295B7FA3F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Who knows. It’s the future</a:t>
            </a:r>
          </a:p>
        </p:txBody>
      </p:sp>
    </p:spTree>
    <p:extLst>
      <p:ext uri="{BB962C8B-B14F-4D97-AF65-F5344CB8AC3E}">
        <p14:creationId xmlns:p14="http://schemas.microsoft.com/office/powerpoint/2010/main" val="4154995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29AC-BD3B-491C-8791-532D17591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My Takeaways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44ED0-48E8-40B5-9F4F-962BAF17B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u="sng" dirty="0">
                <a:latin typeface="Helvetica" panose="020B0604020202020204" pitchFamily="34" charset="0"/>
                <a:cs typeface="Helvetica" panose="020B0604020202020204" pitchFamily="34" charset="0"/>
              </a:rPr>
              <a:t>Technical Skills 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Large CAD projects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Finite Element Analysis and Engineering Analysis 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Logistics and item transport </a:t>
            </a:r>
          </a:p>
          <a:p>
            <a:pPr marL="0" indent="0">
              <a:buNone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en-US" u="sng" dirty="0">
                <a:latin typeface="Helvetica" panose="020B0604020202020204" pitchFamily="34" charset="0"/>
                <a:cs typeface="Helvetica" panose="020B0604020202020204" pitchFamily="34" charset="0"/>
              </a:rPr>
              <a:t>Soft Skills 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Working as a small part of a large project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Think about the whole process not just the “best design”	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Communication in a team</a:t>
            </a:r>
          </a:p>
          <a:p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6414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CA36F-8096-4F81-99F8-B8E5782DD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Thanks for listening!</a:t>
            </a:r>
            <a:b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0829201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C03CC-3925-489D-B30C-84A5793AF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Appendix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B9744-9B12-4225-AE43-70F5CA2D2C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12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117AB-A347-40CA-8D7C-83BB3EF86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Other things I have done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90580-D96D-41D2-AE39-8B0A91F9B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Transport summary doc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Non-awkward lifts &amp; Packing 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Cage summary doc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Chimney rotations 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Started floor discussion for headframe 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4850L Bridge Crane RFI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4850L Winch Integration Ideas/Starting 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Other Awkward Materials</a:t>
            </a:r>
          </a:p>
          <a:p>
            <a:pPr lvl="1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Warm Skin Flat and Corner (Not completed) </a:t>
            </a:r>
          </a:p>
          <a:p>
            <a:pPr lvl="1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APAs (Not Completed)</a:t>
            </a:r>
          </a:p>
          <a:p>
            <a:pPr marL="0" indent="0">
              <a:buNone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0819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D124D-11CC-4FB3-85CC-B28AB1860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The square hole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44E99-1BC5-4738-BA52-BEC14C252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3595" y="799464"/>
            <a:ext cx="9490383" cy="4568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  <a:hlinkClick r:id="rId3"/>
              </a:rPr>
              <a:t>https://www.youtube.com/watch?v=jkz7bnYfuOI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4" name="Online Media 3" title="It goes in the square hole">
            <a:hlinkClick r:id="" action="ppaction://media"/>
            <a:extLst>
              <a:ext uri="{FF2B5EF4-FFF2-40B4-BE49-F238E27FC236}">
                <a16:creationId xmlns:a16="http://schemas.microsoft.com/office/drawing/2014/main" id="{86463E2A-F01B-4C7B-AF2F-84C1A7AA8EC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33320" y="1497330"/>
            <a:ext cx="7147560" cy="536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4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6F722-7017-423D-B44D-CDD53D241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Cage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28B40103-E516-4900-A8F5-0AE581C71F3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080" y="1825625"/>
            <a:ext cx="7518786" cy="412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052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A5BCD-C2B7-4BB7-AEAD-C6972F09C6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Bridge Crane RFI</a:t>
            </a:r>
          </a:p>
        </p:txBody>
      </p:sp>
    </p:spTree>
    <p:extLst>
      <p:ext uri="{BB962C8B-B14F-4D97-AF65-F5344CB8AC3E}">
        <p14:creationId xmlns:p14="http://schemas.microsoft.com/office/powerpoint/2010/main" val="32280300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D1AB2A-02DC-4AAC-8527-4A8E3455C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669" y="643467"/>
            <a:ext cx="4763261" cy="5571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15AD95-000A-4CAB-BB49-BCED6A48B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875771"/>
            <a:ext cx="5291667" cy="510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340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E7199E-5ED0-43FA-BC43-2D1204AB45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717" b="6634"/>
          <a:stretch/>
        </p:blipFill>
        <p:spPr>
          <a:xfrm>
            <a:off x="838199" y="735153"/>
            <a:ext cx="10515602" cy="538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198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122A2A-0C78-4727-9637-FE4D57586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872"/>
          <a:stretch/>
        </p:blipFill>
        <p:spPr>
          <a:xfrm>
            <a:off x="838199" y="735153"/>
            <a:ext cx="10515602" cy="538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001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EC515-7603-4BB8-AC36-BE3209BD67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37" r="7082"/>
          <a:stretch/>
        </p:blipFill>
        <p:spPr>
          <a:xfrm>
            <a:off x="838199" y="735153"/>
            <a:ext cx="10515602" cy="538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299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2FEE-9626-4BBF-A454-D220F0096D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Brow Winch Integration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4D523A-47ED-42EB-BB0B-984619B7BF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401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C03892A-B9B6-4657-98B8-FA2DF6A95C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31" y="212172"/>
            <a:ext cx="6054969" cy="62807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26BE2C-8C3E-4C57-ABE8-F97FAF26A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507" y="212172"/>
            <a:ext cx="5821675" cy="32168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86D525-942F-4CB5-AE04-77CE542F3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674" y="3551055"/>
            <a:ext cx="5439508" cy="294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462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A2E2-FACF-4D63-B5B3-863359EE6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Anchors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1CFD9-AE77-4FAB-8323-1385AD0BA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03123" cy="4351338"/>
          </a:xfrm>
        </p:spPr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Rock anchors</a:t>
            </a:r>
          </a:p>
          <a:p>
            <a:pPr lvl="1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Centered in cage compartment and north skip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Winch mounted on ceiling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Snatch block transferred from anchor to anchor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343731-8B4D-48A2-8358-79AB65E5192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785" y="1825625"/>
            <a:ext cx="3259015" cy="325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122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F4026-9A64-49A0-AFFD-4F4A60839E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Chimney Rotation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FEF81-665D-4151-86FA-82D3EB0A30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5169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1-07-14 14-12-40">
            <a:hlinkClick r:id="" action="ppaction://media"/>
            <a:extLst>
              <a:ext uri="{FF2B5EF4-FFF2-40B4-BE49-F238E27FC236}">
                <a16:creationId xmlns:a16="http://schemas.microsoft.com/office/drawing/2014/main" id="{2DAF2F9C-2FEF-43A9-934F-83285747D57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600" y="843021"/>
            <a:ext cx="9194799" cy="5171957"/>
          </a:xfrm>
        </p:spPr>
      </p:pic>
    </p:spTree>
    <p:extLst>
      <p:ext uri="{BB962C8B-B14F-4D97-AF65-F5344CB8AC3E}">
        <p14:creationId xmlns:p14="http://schemas.microsoft.com/office/powerpoint/2010/main" val="192170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3DF80-E2C4-4A79-AF76-13F36F72A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Cage Continued</a:t>
            </a:r>
          </a:p>
        </p:txBody>
      </p:sp>
      <p:pic>
        <p:nvPicPr>
          <p:cNvPr id="5" name="Content Placeholder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6A46D805-A841-40E5-8780-C7BA52129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6828620" cy="3070422"/>
          </a:xfr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C688323D-F44D-49CE-85C7-99B8FFB44FB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840" y="4348481"/>
            <a:ext cx="8127160" cy="25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588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13A29-F5ED-4A43-A5CF-0486B225D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Ground Conditions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0FE49B-5D05-4CA2-A5C1-B58CC3A86E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Cautionary Tale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Current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Possible Solutions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7622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BC52-2E43-42E4-B4B8-D0C549E88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Ground Conditions a Cautionary Tale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C1FD01-6A27-426F-A410-A38058493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7400"/>
            <a:ext cx="2005237" cy="25136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6094CB-33ED-4148-AAD3-E7FBD9A9D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9778" y="1447400"/>
            <a:ext cx="2856505" cy="23597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949C37-28BF-4087-B127-ABB0FF469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1045" y="4047312"/>
            <a:ext cx="2005238" cy="2158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B5CB2A-83D4-4AD2-9558-DF62A8FA3A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214364"/>
            <a:ext cx="3031067" cy="19912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04D764-389D-4E0A-A4FB-E68934392C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2624" y="1874730"/>
            <a:ext cx="5197653" cy="386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503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20011-CC67-4503-A1A9-36C6D927B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Rails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F83002-A8F3-49A7-9745-B3E321728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531" y="1690688"/>
            <a:ext cx="4899038" cy="318982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329836B-DE81-4457-8D52-0FCDD124E040}"/>
              </a:ext>
            </a:extLst>
          </p:cNvPr>
          <p:cNvCxnSpPr>
            <a:cxnSpLocks/>
          </p:cNvCxnSpPr>
          <p:nvPr/>
        </p:nvCxnSpPr>
        <p:spPr>
          <a:xfrm flipV="1">
            <a:off x="6550238" y="3285602"/>
            <a:ext cx="698643" cy="214942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3F55547-B567-4E49-BB4E-EBC2465EE41D}"/>
              </a:ext>
            </a:extLst>
          </p:cNvPr>
          <p:cNvCxnSpPr>
            <a:cxnSpLocks/>
          </p:cNvCxnSpPr>
          <p:nvPr/>
        </p:nvCxnSpPr>
        <p:spPr>
          <a:xfrm flipH="1" flipV="1">
            <a:off x="10478391" y="3285603"/>
            <a:ext cx="583749" cy="197476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45B8939-68D8-48A7-B22D-F720CAF4175A}"/>
              </a:ext>
            </a:extLst>
          </p:cNvPr>
          <p:cNvSpPr txBox="1"/>
          <p:nvPr/>
        </p:nvSpPr>
        <p:spPr>
          <a:xfrm>
            <a:off x="9932279" y="5421183"/>
            <a:ext cx="2259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½ cm above the water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B64725-B36D-4029-B8FD-498DE4D70981}"/>
              </a:ext>
            </a:extLst>
          </p:cNvPr>
          <p:cNvSpPr txBox="1"/>
          <p:nvPr/>
        </p:nvSpPr>
        <p:spPr>
          <a:xfrm>
            <a:off x="6036531" y="5481050"/>
            <a:ext cx="2318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½ cm below the water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268282B-083B-458A-845C-6AFDCA1C8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2600"/>
            <a:ext cx="4899038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Rails are not perfectly flat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There will be slight tilts that must be evaluated if used</a:t>
            </a:r>
          </a:p>
          <a:p>
            <a:pPr lvl="1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L-beam vertical position maximum of a 5-degree tilt horizontal is a 11-degree tilt</a:t>
            </a:r>
          </a:p>
        </p:txBody>
      </p:sp>
    </p:spTree>
    <p:extLst>
      <p:ext uri="{BB962C8B-B14F-4D97-AF65-F5344CB8AC3E}">
        <p14:creationId xmlns:p14="http://schemas.microsoft.com/office/powerpoint/2010/main" val="7742982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77955-EE61-478C-B701-8A8D4F84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88951" cy="11404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Current Ground Conditions Images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269841-D1CA-4DD4-A9C3-1AF1391760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62" r="13614" b="4"/>
          <a:stretch/>
        </p:blipFill>
        <p:spPr>
          <a:xfrm>
            <a:off x="185994" y="1851381"/>
            <a:ext cx="2255462" cy="31552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754C33-794F-4401-87EF-2DAD6A5529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58" r="-1" b="-1"/>
          <a:stretch/>
        </p:blipFill>
        <p:spPr>
          <a:xfrm>
            <a:off x="2577132" y="1851381"/>
            <a:ext cx="2255462" cy="31552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038B0C-15B1-4BCD-BA64-C8381B1042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26" r="25579" b="-2"/>
          <a:stretch/>
        </p:blipFill>
        <p:spPr>
          <a:xfrm>
            <a:off x="4968269" y="1851381"/>
            <a:ext cx="2255462" cy="31552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480C8D-8945-4C56-AB88-3B8B920080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69" r="21102" b="-1"/>
          <a:stretch/>
        </p:blipFill>
        <p:spPr>
          <a:xfrm>
            <a:off x="7359407" y="1851381"/>
            <a:ext cx="2255462" cy="31552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8771BD-B1D3-4FCE-967D-112EFA6CF9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515" r="13806" b="2"/>
          <a:stretch/>
        </p:blipFill>
        <p:spPr>
          <a:xfrm>
            <a:off x="9750545" y="1851381"/>
            <a:ext cx="2255462" cy="31552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812CF2-9A35-463F-A115-5F4DE902F399}"/>
              </a:ext>
            </a:extLst>
          </p:cNvPr>
          <p:cNvSpPr txBox="1"/>
          <p:nvPr/>
        </p:nvSpPr>
        <p:spPr>
          <a:xfrm>
            <a:off x="185993" y="5090846"/>
            <a:ext cx="2255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In-between the rails still a problem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60069B-56FB-476E-881B-D397C7D27764}"/>
              </a:ext>
            </a:extLst>
          </p:cNvPr>
          <p:cNvSpPr txBox="1"/>
          <p:nvPr/>
        </p:nvSpPr>
        <p:spPr>
          <a:xfrm>
            <a:off x="2574079" y="5090846"/>
            <a:ext cx="2255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Steel Plates in front of cage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D9992D-341A-4992-8510-1C56A040A860}"/>
              </a:ext>
            </a:extLst>
          </p:cNvPr>
          <p:cNvSpPr txBox="1"/>
          <p:nvPr/>
        </p:nvSpPr>
        <p:spPr>
          <a:xfrm>
            <a:off x="5168579" y="5090846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Mini-headframe </a:t>
            </a:r>
          </a:p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Foundation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AF60F5-E261-41B3-BC1F-0959C17FBF02}"/>
              </a:ext>
            </a:extLst>
          </p:cNvPr>
          <p:cNvSpPr txBox="1"/>
          <p:nvPr/>
        </p:nvSpPr>
        <p:spPr>
          <a:xfrm>
            <a:off x="7359407" y="5229345"/>
            <a:ext cx="464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Standard Flooring in Headframe</a:t>
            </a:r>
          </a:p>
        </p:txBody>
      </p:sp>
    </p:spTree>
    <p:extLst>
      <p:ext uri="{BB962C8B-B14F-4D97-AF65-F5344CB8AC3E}">
        <p14:creationId xmlns:p14="http://schemas.microsoft.com/office/powerpoint/2010/main" val="30203789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E55D9-9A6E-475C-8D6E-0D11DC349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Entrances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CC6B06-A602-4E63-8984-A64D4FF476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697"/>
          <a:stretch/>
        </p:blipFill>
        <p:spPr>
          <a:xfrm>
            <a:off x="8859495" y="2279352"/>
            <a:ext cx="2938916" cy="22992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D07E66-883C-481A-BE0C-6C13F7726B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11"/>
          <a:stretch/>
        </p:blipFill>
        <p:spPr>
          <a:xfrm>
            <a:off x="393589" y="2279352"/>
            <a:ext cx="3287731" cy="2299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35810F-24BB-4FC1-82C9-80EA4ABDA4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86" b="1"/>
          <a:stretch/>
        </p:blipFill>
        <p:spPr>
          <a:xfrm>
            <a:off x="4232444" y="2279352"/>
            <a:ext cx="4075927" cy="2299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18A28D-A143-4B3B-A1DD-0CC102266638}"/>
              </a:ext>
            </a:extLst>
          </p:cNvPr>
          <p:cNvSpPr txBox="1"/>
          <p:nvPr/>
        </p:nvSpPr>
        <p:spPr>
          <a:xfrm>
            <a:off x="393589" y="5054884"/>
            <a:ext cx="7914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Rails have a bump while being brought 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A96316-C917-4825-B3C4-4F4770FC90DF}"/>
              </a:ext>
            </a:extLst>
          </p:cNvPr>
          <p:cNvSpPr txBox="1"/>
          <p:nvPr/>
        </p:nvSpPr>
        <p:spPr>
          <a:xfrm>
            <a:off x="8598351" y="5054885"/>
            <a:ext cx="377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Northeast door has a concrete slab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90D4C2-55A2-4017-9655-92A55BD2D4F9}"/>
              </a:ext>
            </a:extLst>
          </p:cNvPr>
          <p:cNvCxnSpPr>
            <a:cxnSpLocks/>
          </p:cNvCxnSpPr>
          <p:nvPr/>
        </p:nvCxnSpPr>
        <p:spPr>
          <a:xfrm flipH="1">
            <a:off x="760288" y="2465798"/>
            <a:ext cx="257881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153BC71-F6AD-4F8C-B721-83AD985D3410}"/>
              </a:ext>
            </a:extLst>
          </p:cNvPr>
          <p:cNvCxnSpPr>
            <a:cxnSpLocks/>
          </p:cNvCxnSpPr>
          <p:nvPr/>
        </p:nvCxnSpPr>
        <p:spPr>
          <a:xfrm flipH="1">
            <a:off x="760288" y="2919288"/>
            <a:ext cx="257881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7365FA3-17ED-49AF-B99B-4D2F03167852}"/>
              </a:ext>
            </a:extLst>
          </p:cNvPr>
          <p:cNvCxnSpPr>
            <a:cxnSpLocks/>
          </p:cNvCxnSpPr>
          <p:nvPr/>
        </p:nvCxnSpPr>
        <p:spPr>
          <a:xfrm flipH="1">
            <a:off x="760288" y="2819400"/>
            <a:ext cx="257881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01474D1-AAB7-43BB-8E39-8BC8471864A4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5630336" y="2166924"/>
            <a:ext cx="1416450" cy="190905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33A3082-FA6E-4199-8F16-51EADF913A4A}"/>
              </a:ext>
            </a:extLst>
          </p:cNvPr>
          <p:cNvSpPr txBox="1"/>
          <p:nvPr/>
        </p:nvSpPr>
        <p:spPr>
          <a:xfrm>
            <a:off x="4998789" y="1797592"/>
            <a:ext cx="409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Rail or cart has a bump to account for </a:t>
            </a:r>
          </a:p>
        </p:txBody>
      </p:sp>
    </p:spTree>
    <p:extLst>
      <p:ext uri="{BB962C8B-B14F-4D97-AF65-F5344CB8AC3E}">
        <p14:creationId xmlns:p14="http://schemas.microsoft.com/office/powerpoint/2010/main" val="37205756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8B08B8-0447-4E70-8224-4AEE8A8041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3401"/>
            <a:ext cx="5990201" cy="3824599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BB4EB8-855A-4AD0-80ED-6225640D5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569" y="4752004"/>
            <a:ext cx="1836276" cy="21059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E1FE95-4918-4D7A-A92C-869227C54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1475" y="2105996"/>
            <a:ext cx="1832637" cy="2104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380A93-CCA2-4C6C-836B-E8504E982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6699" y="226518"/>
            <a:ext cx="1816912" cy="23967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F986A5-9C04-4759-BF8D-6EBFA9FD4C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3373" y="245613"/>
            <a:ext cx="1885306" cy="239677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EB04C4B-DAFA-43D2-ABF6-34EB5942BEDC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3727856" y="2642390"/>
            <a:ext cx="1958170" cy="20112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597539A-1E2E-4FF7-987D-0245F481497D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2555155" y="2623295"/>
            <a:ext cx="264245" cy="22154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754D48C-8BDB-4061-BE57-F234048B44D3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2476500" y="3158387"/>
            <a:ext cx="5254975" cy="24615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281A075-1DAF-459D-A2E6-D6DDAFB1D7D2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2162175" y="5805002"/>
            <a:ext cx="5638394" cy="6148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5D3CEDB-189D-436C-BDBF-5FA9D63F2BF9}"/>
              </a:ext>
            </a:extLst>
          </p:cNvPr>
          <p:cNvSpPr txBox="1"/>
          <p:nvPr/>
        </p:nvSpPr>
        <p:spPr>
          <a:xfrm>
            <a:off x="9776924" y="5296734"/>
            <a:ext cx="2066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Crosses rails mostly flat initially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08B45B-81E9-418B-B30B-C5D49F3CBDFF}"/>
              </a:ext>
            </a:extLst>
          </p:cNvPr>
          <p:cNvSpPr txBox="1"/>
          <p:nvPr/>
        </p:nvSpPr>
        <p:spPr>
          <a:xfrm>
            <a:off x="9776924" y="2558222"/>
            <a:ext cx="2300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After rails there is a slight grade to the floor approximately 5cm over 20cm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04EBB0-EBC3-4F6A-ADAD-2560203DEDA1}"/>
              </a:ext>
            </a:extLst>
          </p:cNvPr>
          <p:cNvSpPr txBox="1"/>
          <p:nvPr/>
        </p:nvSpPr>
        <p:spPr>
          <a:xfrm>
            <a:off x="6628679" y="778575"/>
            <a:ext cx="3457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Mostly broken concrete the closer you get to the mini-headframe </a:t>
            </a:r>
          </a:p>
        </p:txBody>
      </p:sp>
    </p:spTree>
    <p:extLst>
      <p:ext uri="{BB962C8B-B14F-4D97-AF65-F5344CB8AC3E}">
        <p14:creationId xmlns:p14="http://schemas.microsoft.com/office/powerpoint/2010/main" val="1254518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D30C8-6A0B-49D9-B6F8-23170A2F2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</a:rPr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9EC78-5940-4954-95EF-B6515357A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Integrate into the model of the shaft and headframe</a:t>
            </a:r>
          </a:p>
          <a:p>
            <a:r>
              <a:rPr lang="en-US" dirty="0"/>
              <a:t>Easy first check for materials to verify it can fit</a:t>
            </a:r>
          </a:p>
          <a:p>
            <a:r>
              <a:rPr lang="en-US" dirty="0"/>
              <a:t>Planning for material loads</a:t>
            </a:r>
          </a:p>
        </p:txBody>
      </p:sp>
    </p:spTree>
    <p:extLst>
      <p:ext uri="{BB962C8B-B14F-4D97-AF65-F5344CB8AC3E}">
        <p14:creationId xmlns:p14="http://schemas.microsoft.com/office/powerpoint/2010/main" val="736305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D4149-CEC4-4FCE-871A-36FDCC6C1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Loads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652EA1-C271-443B-8AA8-81B2B1057B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1) Not very awkward loads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2) Very awkward loads</a:t>
            </a:r>
          </a:p>
        </p:txBody>
      </p:sp>
    </p:spTree>
    <p:extLst>
      <p:ext uri="{BB962C8B-B14F-4D97-AF65-F5344CB8AC3E}">
        <p14:creationId xmlns:p14="http://schemas.microsoft.com/office/powerpoint/2010/main" val="3744340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2D370-3C64-4FC3-935D-69B9B0AEB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L-Beams</a:t>
            </a:r>
          </a:p>
        </p:txBody>
      </p:sp>
      <p:pic>
        <p:nvPicPr>
          <p:cNvPr id="5" name="Content Placeholder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381DE959-59EE-48F2-B750-2137ACB57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368" y="1027906"/>
            <a:ext cx="5342432" cy="480218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054B7F-D3D0-428B-B54E-93836C40714B}"/>
              </a:ext>
            </a:extLst>
          </p:cNvPr>
          <p:cNvSpPr txBox="1"/>
          <p:nvPr/>
        </p:nvSpPr>
        <p:spPr>
          <a:xfrm>
            <a:off x="838200" y="1595120"/>
            <a:ext cx="5521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Too Large to fit in cage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Must be rotated to fit through headframe then rotated to fit into cage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Mostly 5.5 meters (18ft) and 3.6 meters (12ft)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Weighs 5458 kg (12,033 </a:t>
            </a:r>
            <a:r>
              <a:rPr lang="en-US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lb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92891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41816-4662-46DB-9463-31228499E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Paths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D3EC35-E2E6-45C6-A5EF-4A0EDBF56A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0348" y="1173163"/>
            <a:ext cx="8573266" cy="479988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66E84C4-057B-4D20-B187-8C852F27DAD7}"/>
              </a:ext>
            </a:extLst>
          </p:cNvPr>
          <p:cNvCxnSpPr>
            <a:cxnSpLocks/>
          </p:cNvCxnSpPr>
          <p:nvPr/>
        </p:nvCxnSpPr>
        <p:spPr>
          <a:xfrm flipV="1">
            <a:off x="5893716" y="4774769"/>
            <a:ext cx="0" cy="113578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4CF55DC-C574-4FFB-A25F-416F30ACF2C1}"/>
              </a:ext>
            </a:extLst>
          </p:cNvPr>
          <p:cNvCxnSpPr>
            <a:cxnSpLocks/>
          </p:cNvCxnSpPr>
          <p:nvPr/>
        </p:nvCxnSpPr>
        <p:spPr>
          <a:xfrm>
            <a:off x="5901179" y="4781551"/>
            <a:ext cx="2823721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FB6071A-501F-44CF-97F9-9F2A5E8C3962}"/>
              </a:ext>
            </a:extLst>
          </p:cNvPr>
          <p:cNvCxnSpPr>
            <a:cxnSpLocks/>
          </p:cNvCxnSpPr>
          <p:nvPr/>
        </p:nvCxnSpPr>
        <p:spPr>
          <a:xfrm flipV="1">
            <a:off x="8696325" y="3609976"/>
            <a:ext cx="0" cy="117157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DD3752E-3516-4F43-9450-58207DD6E670}"/>
              </a:ext>
            </a:extLst>
          </p:cNvPr>
          <p:cNvCxnSpPr>
            <a:cxnSpLocks/>
          </p:cNvCxnSpPr>
          <p:nvPr/>
        </p:nvCxnSpPr>
        <p:spPr>
          <a:xfrm flipV="1">
            <a:off x="5788058" y="4081835"/>
            <a:ext cx="0" cy="184442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E9D2FCE-644E-447B-B86A-2392E59D80C2}"/>
              </a:ext>
            </a:extLst>
          </p:cNvPr>
          <p:cNvCxnSpPr>
            <a:cxnSpLocks/>
          </p:cNvCxnSpPr>
          <p:nvPr/>
        </p:nvCxnSpPr>
        <p:spPr>
          <a:xfrm>
            <a:off x="5788058" y="4108704"/>
            <a:ext cx="2784442" cy="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B61ED01-AD6D-445E-809A-88D455170A41}"/>
              </a:ext>
            </a:extLst>
          </p:cNvPr>
          <p:cNvCxnSpPr>
            <a:cxnSpLocks/>
          </p:cNvCxnSpPr>
          <p:nvPr/>
        </p:nvCxnSpPr>
        <p:spPr>
          <a:xfrm flipV="1">
            <a:off x="8572500" y="3609976"/>
            <a:ext cx="0" cy="498728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D9DC157-EB26-4A58-810F-D6669785D6A3}"/>
              </a:ext>
            </a:extLst>
          </p:cNvPr>
          <p:cNvCxnSpPr>
            <a:cxnSpLocks/>
          </p:cNvCxnSpPr>
          <p:nvPr/>
        </p:nvCxnSpPr>
        <p:spPr>
          <a:xfrm flipV="1">
            <a:off x="8867578" y="4810561"/>
            <a:ext cx="0" cy="1099989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10133FB-E711-4292-8575-35DEB7F00C99}"/>
              </a:ext>
            </a:extLst>
          </p:cNvPr>
          <p:cNvSpPr txBox="1"/>
          <p:nvPr/>
        </p:nvSpPr>
        <p:spPr>
          <a:xfrm>
            <a:off x="207715" y="1256310"/>
            <a:ext cx="3132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Path 1: </a:t>
            </a:r>
            <a:r>
              <a:rPr lang="en-US" b="1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Green</a:t>
            </a:r>
          </a:p>
          <a:p>
            <a:pPr marL="342900" indent="-342900">
              <a:buAutoNum type="arabicParenR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Through Southwest Door </a:t>
            </a:r>
          </a:p>
          <a:p>
            <a:pPr marL="342900" indent="-342900">
              <a:buAutoNum type="arabicParenR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Around Cage</a:t>
            </a:r>
          </a:p>
          <a:p>
            <a:pPr marL="342900" indent="-342900">
              <a:buAutoNum type="arabicParenR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Rotate on 10T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7E7732-B446-48DA-94A5-DF7E15ABD657}"/>
              </a:ext>
            </a:extLst>
          </p:cNvPr>
          <p:cNvSpPr txBox="1"/>
          <p:nvPr/>
        </p:nvSpPr>
        <p:spPr>
          <a:xfrm>
            <a:off x="207714" y="2505555"/>
            <a:ext cx="3132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Path 2: </a:t>
            </a:r>
            <a:r>
              <a:rPr lang="en-US" b="1" dirty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Orange</a:t>
            </a:r>
          </a:p>
          <a:p>
            <a:pPr marL="342900" indent="-342900">
              <a:buAutoNum type="arabicParenR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Through Southwest Door</a:t>
            </a:r>
          </a:p>
          <a:p>
            <a:pPr marL="342900" indent="-342900">
              <a:buAutoNum type="arabicParenR"/>
            </a:pPr>
            <a:r>
              <a:rPr lang="en-US" u="sng" dirty="0">
                <a:latin typeface="Helvetica" panose="020B0604020202020204" pitchFamily="34" charset="0"/>
                <a:cs typeface="Helvetica" panose="020B0604020202020204" pitchFamily="34" charset="0"/>
              </a:rPr>
              <a:t>Through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Cage</a:t>
            </a:r>
          </a:p>
          <a:p>
            <a:pPr marL="342900" indent="-342900">
              <a:buAutoNum type="arabicParenR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Rotate on 10T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912AEE-FCE6-43D0-84D9-93248AE4BD89}"/>
              </a:ext>
            </a:extLst>
          </p:cNvPr>
          <p:cNvSpPr txBox="1"/>
          <p:nvPr/>
        </p:nvSpPr>
        <p:spPr>
          <a:xfrm>
            <a:off x="207714" y="5004045"/>
            <a:ext cx="31326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Path 4: </a:t>
            </a:r>
            <a:r>
              <a:rPr lang="en-US" b="1" dirty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Purple</a:t>
            </a:r>
          </a:p>
          <a:p>
            <a:pPr marL="342900" indent="-342900">
              <a:buAutoNum type="arabicParenR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Through Southeast Door</a:t>
            </a:r>
          </a:p>
          <a:p>
            <a:pPr marL="342900" indent="-342900">
              <a:buAutoNum type="arabicParenR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Rotate </a:t>
            </a:r>
            <a:r>
              <a:rPr lang="en-US" u="sng" dirty="0">
                <a:latin typeface="Helvetica" panose="020B0604020202020204" pitchFamily="34" charset="0"/>
                <a:cs typeface="Helvetica" panose="020B0604020202020204" pitchFamily="34" charset="0"/>
              </a:rPr>
              <a:t>while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entering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More technical Lift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Will be in the correct orientation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901CB2-8A5A-4D07-B017-B259D4AAB7F3}"/>
              </a:ext>
            </a:extLst>
          </p:cNvPr>
          <p:cNvSpPr txBox="1"/>
          <p:nvPr/>
        </p:nvSpPr>
        <p:spPr>
          <a:xfrm>
            <a:off x="166688" y="3754800"/>
            <a:ext cx="3040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Path 3: </a:t>
            </a:r>
            <a:r>
              <a:rPr lang="en-US" b="1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Blue</a:t>
            </a:r>
          </a:p>
          <a:p>
            <a:pPr marL="342900" indent="-342900">
              <a:buAutoNum type="arabicParenR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Through Northeast Door</a:t>
            </a:r>
          </a:p>
          <a:p>
            <a:pPr marL="342900" indent="-342900">
              <a:buAutoNum type="arabicParenR"/>
            </a:pPr>
            <a:r>
              <a:rPr lang="en-US" u="sng" dirty="0">
                <a:latin typeface="Helvetica" panose="020B0604020202020204" pitchFamily="34" charset="0"/>
                <a:cs typeface="Helvetica" panose="020B0604020202020204" pitchFamily="34" charset="0"/>
              </a:rPr>
              <a:t>Through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Cage</a:t>
            </a:r>
          </a:p>
          <a:p>
            <a:pPr marL="342900" indent="-342900">
              <a:buAutoNum type="arabicParenR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Rotate on 10T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6F67D65-B56A-420B-8E8F-8570ADACC011}"/>
              </a:ext>
            </a:extLst>
          </p:cNvPr>
          <p:cNvCxnSpPr>
            <a:cxnSpLocks/>
          </p:cNvCxnSpPr>
          <p:nvPr/>
        </p:nvCxnSpPr>
        <p:spPr>
          <a:xfrm>
            <a:off x="8867578" y="2022260"/>
            <a:ext cx="0" cy="1850009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F5F5350-1649-410F-8AEE-0BFC17AB0345}"/>
              </a:ext>
            </a:extLst>
          </p:cNvPr>
          <p:cNvSpPr txBox="1"/>
          <p:nvPr/>
        </p:nvSpPr>
        <p:spPr>
          <a:xfrm>
            <a:off x="10059234" y="4680879"/>
            <a:ext cx="16996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Path 1: </a:t>
            </a:r>
            <a:r>
              <a:rPr lang="en-US" b="1" dirty="0">
                <a:solidFill>
                  <a:srgbClr val="00B050"/>
                </a:solidFill>
              </a:rPr>
              <a:t>Green</a:t>
            </a:r>
          </a:p>
          <a:p>
            <a:r>
              <a:rPr lang="en-US" dirty="0"/>
              <a:t>Path 2: </a:t>
            </a:r>
            <a:r>
              <a:rPr lang="en-US" b="1" dirty="0">
                <a:solidFill>
                  <a:srgbClr val="FFC000"/>
                </a:solidFill>
              </a:rPr>
              <a:t>Orange</a:t>
            </a:r>
          </a:p>
          <a:p>
            <a:r>
              <a:rPr lang="en-US" dirty="0"/>
              <a:t>Path 3:</a:t>
            </a:r>
            <a:r>
              <a:rPr lang="en-US" b="1" dirty="0"/>
              <a:t> </a:t>
            </a:r>
            <a:r>
              <a:rPr lang="en-US" b="1" dirty="0">
                <a:solidFill>
                  <a:srgbClr val="00B0F0"/>
                </a:solidFill>
              </a:rPr>
              <a:t>Blue</a:t>
            </a:r>
          </a:p>
          <a:p>
            <a:r>
              <a:rPr lang="en-US" dirty="0"/>
              <a:t>Path 4: </a:t>
            </a:r>
            <a:r>
              <a:rPr lang="en-US" b="1" dirty="0">
                <a:solidFill>
                  <a:srgbClr val="7030A0"/>
                </a:solidFill>
              </a:rPr>
              <a:t>Purple</a:t>
            </a:r>
            <a:r>
              <a:rPr lang="en-US" b="1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47F72E-09E9-414C-B64C-5AF2BF6BB54E}"/>
              </a:ext>
            </a:extLst>
          </p:cNvPr>
          <p:cNvSpPr txBox="1"/>
          <p:nvPr/>
        </p:nvSpPr>
        <p:spPr>
          <a:xfrm>
            <a:off x="6591448" y="1473112"/>
            <a:ext cx="942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North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AF73BB2-DA99-4C4B-B586-684A5A300839}"/>
              </a:ext>
            </a:extLst>
          </p:cNvPr>
          <p:cNvCxnSpPr>
            <a:cxnSpLocks/>
          </p:cNvCxnSpPr>
          <p:nvPr/>
        </p:nvCxnSpPr>
        <p:spPr>
          <a:xfrm flipV="1">
            <a:off x="7062787" y="1842445"/>
            <a:ext cx="0" cy="34697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78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66B33-1689-493F-AC78-47F41A5CE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Path 1</a:t>
            </a:r>
          </a:p>
        </p:txBody>
      </p:sp>
      <p:pic>
        <p:nvPicPr>
          <p:cNvPr id="4" name="Path1">
            <a:hlinkClick r:id="" action="ppaction://media"/>
            <a:extLst>
              <a:ext uri="{FF2B5EF4-FFF2-40B4-BE49-F238E27FC236}">
                <a16:creationId xmlns:a16="http://schemas.microsoft.com/office/drawing/2014/main" id="{AC2D5970-BF8E-495B-AEB4-46E06C33D06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2840" y="1318764"/>
            <a:ext cx="7386320" cy="5539236"/>
          </a:xfrm>
        </p:spPr>
      </p:pic>
    </p:spTree>
    <p:extLst>
      <p:ext uri="{BB962C8B-B14F-4D97-AF65-F5344CB8AC3E}">
        <p14:creationId xmlns:p14="http://schemas.microsoft.com/office/powerpoint/2010/main" val="219505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374</TotalTime>
  <Words>690</Words>
  <Application>Microsoft Office PowerPoint</Application>
  <PresentationFormat>Widescreen</PresentationFormat>
  <Paragraphs>157</Paragraphs>
  <Slides>45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Helvetica</vt:lpstr>
      <vt:lpstr>Office Theme</vt:lpstr>
      <vt:lpstr>“I can probably CAD that” or  “It goes in the square hole”</vt:lpstr>
      <vt:lpstr>Cage</vt:lpstr>
      <vt:lpstr>Cage</vt:lpstr>
      <vt:lpstr>Cage Continued</vt:lpstr>
      <vt:lpstr>Why?</vt:lpstr>
      <vt:lpstr>Loads</vt:lpstr>
      <vt:lpstr>L-Beams</vt:lpstr>
      <vt:lpstr>Paths</vt:lpstr>
      <vt:lpstr>Path 1</vt:lpstr>
      <vt:lpstr>Rotation Idea</vt:lpstr>
      <vt:lpstr>I-Beams </vt:lpstr>
      <vt:lpstr>Path into Headframe For Long I-Beam </vt:lpstr>
      <vt:lpstr>Path into Headframe For Long I-Beam </vt:lpstr>
      <vt:lpstr>Guide Shoe Cart Combination </vt:lpstr>
      <vt:lpstr>Guide Shoe Cart Combination</vt:lpstr>
      <vt:lpstr>Guide Shoe Cart Animation</vt:lpstr>
      <vt:lpstr>Guide Shoe Cart Overview</vt:lpstr>
      <vt:lpstr>Guide Shoe Cart Retracting Guides</vt:lpstr>
      <vt:lpstr>Guide Shoe Cart Next Steps</vt:lpstr>
      <vt:lpstr>Bridge Crane RFI</vt:lpstr>
      <vt:lpstr>PowerPoint Presentation</vt:lpstr>
      <vt:lpstr>PowerPoint Presentation</vt:lpstr>
      <vt:lpstr>What was done</vt:lpstr>
      <vt:lpstr>The Future</vt:lpstr>
      <vt:lpstr>My Takeaways </vt:lpstr>
      <vt:lpstr>Thanks for listening! Questions?</vt:lpstr>
      <vt:lpstr>Appendix </vt:lpstr>
      <vt:lpstr>Other things I have done </vt:lpstr>
      <vt:lpstr>The square hole</vt:lpstr>
      <vt:lpstr>Bridge Crane RFI</vt:lpstr>
      <vt:lpstr>PowerPoint Presentation</vt:lpstr>
      <vt:lpstr>PowerPoint Presentation</vt:lpstr>
      <vt:lpstr>PowerPoint Presentation</vt:lpstr>
      <vt:lpstr>PowerPoint Presentation</vt:lpstr>
      <vt:lpstr>Brow Winch Integration</vt:lpstr>
      <vt:lpstr>PowerPoint Presentation</vt:lpstr>
      <vt:lpstr>Anchors</vt:lpstr>
      <vt:lpstr>Chimney Rotation</vt:lpstr>
      <vt:lpstr>PowerPoint Presentation</vt:lpstr>
      <vt:lpstr>Ground Conditions </vt:lpstr>
      <vt:lpstr>Ground Conditions a Cautionary Tale</vt:lpstr>
      <vt:lpstr>Rails </vt:lpstr>
      <vt:lpstr>Current Ground Conditions Images  </vt:lpstr>
      <vt:lpstr>Entrances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“I can probably CAD that”</dc:title>
  <dc:creator>Aaron Schwan</dc:creator>
  <cp:lastModifiedBy>Aaron Schwan</cp:lastModifiedBy>
  <cp:revision>25</cp:revision>
  <dcterms:created xsi:type="dcterms:W3CDTF">2021-08-03T21:01:16Z</dcterms:created>
  <dcterms:modified xsi:type="dcterms:W3CDTF">2021-08-11T18:31:42Z</dcterms:modified>
</cp:coreProperties>
</file>