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8"/>
  </p:notesMasterIdLst>
  <p:handoutMasterIdLst>
    <p:handoutMasterId r:id="rId39"/>
  </p:handoutMasterIdLst>
  <p:sldIdLst>
    <p:sldId id="265" r:id="rId3"/>
    <p:sldId id="502" r:id="rId4"/>
    <p:sldId id="693" r:id="rId5"/>
    <p:sldId id="661" r:id="rId6"/>
    <p:sldId id="469" r:id="rId7"/>
    <p:sldId id="580" r:id="rId8"/>
    <p:sldId id="584" r:id="rId9"/>
    <p:sldId id="677" r:id="rId10"/>
    <p:sldId id="616" r:id="rId11"/>
    <p:sldId id="617" r:id="rId12"/>
    <p:sldId id="603" r:id="rId13"/>
    <p:sldId id="558" r:id="rId14"/>
    <p:sldId id="684" r:id="rId15"/>
    <p:sldId id="681" r:id="rId16"/>
    <p:sldId id="683" r:id="rId17"/>
    <p:sldId id="602" r:id="rId18"/>
    <p:sldId id="694" r:id="rId19"/>
    <p:sldId id="680" r:id="rId20"/>
    <p:sldId id="692" r:id="rId21"/>
    <p:sldId id="679" r:id="rId22"/>
    <p:sldId id="608" r:id="rId23"/>
    <p:sldId id="610" r:id="rId24"/>
    <p:sldId id="611" r:id="rId25"/>
    <p:sldId id="687" r:id="rId26"/>
    <p:sldId id="527" r:id="rId27"/>
    <p:sldId id="688" r:id="rId28"/>
    <p:sldId id="613" r:id="rId29"/>
    <p:sldId id="614" r:id="rId30"/>
    <p:sldId id="615" r:id="rId31"/>
    <p:sldId id="685" r:id="rId32"/>
    <p:sldId id="518" r:id="rId33"/>
    <p:sldId id="456" r:id="rId34"/>
    <p:sldId id="432" r:id="rId35"/>
    <p:sldId id="510" r:id="rId36"/>
    <p:sldId id="691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00FF00"/>
    <a:srgbClr val="404040"/>
    <a:srgbClr val="505050"/>
    <a:srgbClr val="004C97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9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678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8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823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1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368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738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73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22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51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493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670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08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61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4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557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61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445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756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95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02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20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171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00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26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91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47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16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530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42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738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85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18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92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641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16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8/4/2021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overleaf.com/read/scgtzvbngfxr" TargetMode="External"/><Relationship Id="rId3" Type="http://schemas.openxmlformats.org/officeDocument/2006/relationships/hyperlink" Target="https://projectx-docdb.fnal.gov/cgi-bin/ShowDocument?docid=79" TargetMode="External"/><Relationship Id="rId7" Type="http://schemas.openxmlformats.org/officeDocument/2006/relationships/hyperlink" Target="https://arxiv.org/abs/2106.0213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1903.12408" TargetMode="External"/><Relationship Id="rId5" Type="http://schemas.openxmlformats.org/officeDocument/2006/relationships/hyperlink" Target="https://www.osti.gov/biblio/1487395-cost-effective-rapid-cycling-synchrotron" TargetMode="External"/><Relationship Id="rId4" Type="http://schemas.openxmlformats.org/officeDocument/2006/relationships/hyperlink" Target="https://projectx-docdb.fnal.gov/cgi-bin/RetrieveFile?docid=230&amp;filename=ICD-2%20v1.0.1.pdf&amp;version=1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overleaf.com/read/scgtzvbngfx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088759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An Upgrade Path toward Multi-MW</a:t>
            </a:r>
            <a:b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800" dirty="0">
                <a:latin typeface="Helvetica" panose="020B0604020202020204" pitchFamily="34" charset="0"/>
                <a:ea typeface="Geneva" pitchFamily="121" charset="-128"/>
              </a:rPr>
              <a:t>Beam Power at Fermilab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Jeffrey Eldred, for Accelerator Working Group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Scientists Advisory Committee	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August 4th 2021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, timeline&#10;&#10;Description automatically generated">
            <a:extLst>
              <a:ext uri="{FF2B5EF4-FFF2-40B4-BE49-F238E27FC236}">
                <a16:creationId xmlns:a16="http://schemas.microsoft.com/office/drawing/2014/main" id="{A09FD350-167B-4A8A-898E-6313DE103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786"/>
            <a:ext cx="9144000" cy="6579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89618-037A-4899-99DF-A6F27D52129C}"/>
              </a:ext>
            </a:extLst>
          </p:cNvPr>
          <p:cNvSpPr txBox="1"/>
          <p:nvPr/>
        </p:nvSpPr>
        <p:spPr>
          <a:xfrm>
            <a:off x="8681714" y="969060"/>
            <a:ext cx="430887" cy="138858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R. </a:t>
            </a:r>
            <a:r>
              <a:rPr lang="en-US" sz="1600" b="1" dirty="0" err="1">
                <a:solidFill>
                  <a:schemeClr val="accent6"/>
                </a:solidFill>
              </a:rPr>
              <a:t>Harnik</a:t>
            </a:r>
            <a:r>
              <a:rPr lang="en-US" sz="1600" b="1" dirty="0">
                <a:solidFill>
                  <a:schemeClr val="accent6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123986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Proposed Experiments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CW-capable beam, 2mA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mu2e-II type charged-lepton flavor violation experiment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Low energy muon experiments (muonium, muon decay)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REDTOP run-II/run-III program (rare-decays)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neutron-antineutron oscillation experiments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pulsed beam from Storage Ring, ~1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stopped pion source experiments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dark matter search at GeV-scale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PRISM charged-lepton flavor violation experiments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8 GeV RCS program, ~1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kaon decay-at-rest program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dark matter search from intermediate energy protons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proton irradiation facility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any successors to short-baseline neutrino program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</a:t>
            </a:r>
            <a:r>
              <a:rPr lang="en-US" sz="1400" dirty="0" err="1"/>
              <a:t>NuSTORM</a:t>
            </a:r>
            <a:r>
              <a:rPr lang="en-US" sz="1400" dirty="0"/>
              <a:t> and muon-collider R&amp;D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muon beam dump, missing muon momentum</a:t>
            </a: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120 GeV Slow-Extraction program, 8e12 over six second, once per min.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dark matter spectrometer experiment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muon missing-momentum experiment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test beam program</a:t>
            </a:r>
          </a:p>
        </p:txBody>
      </p:sp>
    </p:spTree>
    <p:extLst>
      <p:ext uri="{BB962C8B-B14F-4D97-AF65-F5344CB8AC3E}">
        <p14:creationId xmlns:p14="http://schemas.microsoft.com/office/powerpoint/2010/main" val="4285282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1"/>
            <a:ext cx="8771860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I)</a:t>
            </a:r>
            <a:r>
              <a:rPr lang="en-US" altLang="en-US" sz="2200" dirty="0">
                <a:solidFill>
                  <a:schemeClr val="accent6"/>
                </a:solidFill>
              </a:rPr>
              <a:t> Assume PIP-II proceeds according to current plans.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II)</a:t>
            </a:r>
            <a:r>
              <a:rPr lang="en-US" altLang="en-US" sz="2200" dirty="0">
                <a:solidFill>
                  <a:schemeClr val="accent6"/>
                </a:solidFill>
              </a:rPr>
              <a:t> Scenario should enable the Main Injector to achieve the 2.4 MW at 120 GeV for DUNE/LBNF in the near term.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and for a 60 GeV MI cycle, at least 2 MW.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III) </a:t>
            </a:r>
            <a:r>
              <a:rPr lang="en-US" altLang="en-US" sz="2200" dirty="0">
                <a:solidFill>
                  <a:schemeClr val="accent6"/>
                </a:solidFill>
              </a:rPr>
              <a:t>Scenario should allow a robust experimental program and enable future high-power upgrades.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IV) </a:t>
            </a:r>
            <a:r>
              <a:rPr lang="en-US" altLang="en-US" sz="2200" dirty="0">
                <a:solidFill>
                  <a:schemeClr val="accent6"/>
                </a:solidFill>
              </a:rPr>
              <a:t>Identify topics which may require R&amp;D.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Accelerator Design Criteria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74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Linac + RCS Scenario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At 2 GeV injection energy, </a:t>
            </a:r>
            <a:r>
              <a:rPr lang="en-US" altLang="en-US" sz="2000" dirty="0">
                <a:solidFill>
                  <a:schemeClr val="accent6"/>
                </a:solidFill>
              </a:rPr>
              <a:t>space-charge is manageable for </a:t>
            </a:r>
            <a:r>
              <a:rPr lang="en-US" altLang="en-US" sz="2000" b="1" dirty="0">
                <a:solidFill>
                  <a:schemeClr val="tx1"/>
                </a:solidFill>
              </a:rPr>
              <a:t>~37e12 RCS</a:t>
            </a:r>
            <a:r>
              <a:rPr lang="en-US" altLang="en-US" sz="2000" dirty="0">
                <a:solidFill>
                  <a:schemeClr val="accent6"/>
                </a:solidFill>
              </a:rPr>
              <a:t>,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For </a:t>
            </a:r>
            <a:r>
              <a:rPr lang="en-US" altLang="en-US" sz="1800" b="1" dirty="0">
                <a:solidFill>
                  <a:schemeClr val="accent6"/>
                </a:solidFill>
              </a:rPr>
              <a:t>20 Hz </a:t>
            </a:r>
            <a:r>
              <a:rPr lang="en-US" altLang="en-US" sz="1800" dirty="0">
                <a:solidFill>
                  <a:schemeClr val="accent6"/>
                </a:solidFill>
              </a:rPr>
              <a:t>rep. rate, the beam can be stacked directly into Main Injector.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If we stack directly into MI, there will be extra cycles for 8 GeV program.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</a:t>
            </a:r>
            <a:r>
              <a:rPr lang="en-US" altLang="en-US" sz="1800" b="1" dirty="0">
                <a:solidFill>
                  <a:schemeClr val="tx1"/>
                </a:solidFill>
              </a:rPr>
              <a:t>- Sidebar: </a:t>
            </a:r>
            <a:r>
              <a:rPr lang="en-US" altLang="en-US" sz="1800" dirty="0">
                <a:solidFill>
                  <a:schemeClr val="accent6"/>
                </a:solidFill>
              </a:rPr>
              <a:t>Whether it would be possible/preferable to get to 2.4 MW with a 	Recycler-like 8-GeV storage ring is hotly debated.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At 2 mA </a:t>
            </a:r>
            <a:r>
              <a:rPr lang="en-US" altLang="en-US" sz="2000" b="1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b="1" dirty="0">
                <a:solidFill>
                  <a:schemeClr val="accent6"/>
                </a:solidFill>
              </a:rPr>
              <a:t> injection current, </a:t>
            </a:r>
            <a:r>
              <a:rPr lang="en-US" altLang="en-US" sz="2000" dirty="0">
                <a:solidFill>
                  <a:schemeClr val="accent6"/>
                </a:solidFill>
              </a:rPr>
              <a:t>long injection time becomes an issue for high-intensity, fast-ramping RCS.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 </a:t>
            </a:r>
            <a:r>
              <a:rPr lang="en-US" altLang="en-US" sz="2000" b="1" dirty="0">
                <a:solidFill>
                  <a:schemeClr val="tx1"/>
                </a:solidFill>
              </a:rPr>
              <a:t>Solution 1: </a:t>
            </a:r>
            <a:r>
              <a:rPr lang="en-US" altLang="en-US" sz="2000" dirty="0">
                <a:solidFill>
                  <a:schemeClr val="accent6"/>
                </a:solidFill>
              </a:rPr>
              <a:t>Retrofit PIP-II linac for </a:t>
            </a:r>
            <a:r>
              <a:rPr lang="en-US" altLang="en-US" sz="2000" b="1" dirty="0">
                <a:solidFill>
                  <a:schemeClr val="accent6"/>
                </a:solidFill>
              </a:rPr>
              <a:t>5-10 mA pulses</a:t>
            </a:r>
            <a:r>
              <a:rPr lang="en-US" altLang="en-US" sz="2000" dirty="0">
                <a:solidFill>
                  <a:schemeClr val="accent6"/>
                </a:solidFill>
              </a:rPr>
              <a:t>, 0.6-1.2 </a:t>
            </a:r>
            <a:r>
              <a:rPr lang="en-US" altLang="en-US" sz="2000" dirty="0" err="1">
                <a:solidFill>
                  <a:schemeClr val="accent6"/>
                </a:solidFill>
              </a:rPr>
              <a:t>ms</a:t>
            </a:r>
            <a:r>
              <a:rPr lang="en-US" altLang="en-US" sz="2000" dirty="0">
                <a:solidFill>
                  <a:schemeClr val="accent6"/>
                </a:solidFill>
              </a:rPr>
              <a:t> injection.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This strategy has strong precedents at other facilities (SNS, J-PARC)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If that retrofit were to take place earlier, would benefit PIP-II Booster.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  </a:t>
            </a:r>
            <a:r>
              <a:rPr lang="en-US" altLang="en-US" sz="2000" b="1" dirty="0">
                <a:solidFill>
                  <a:schemeClr val="tx1"/>
                </a:solidFill>
              </a:rPr>
              <a:t>Solution 2:</a:t>
            </a:r>
            <a:r>
              <a:rPr lang="en-US" altLang="en-US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000" dirty="0">
                <a:solidFill>
                  <a:schemeClr val="accent6"/>
                </a:solidFill>
              </a:rPr>
              <a:t>Create </a:t>
            </a:r>
            <a:r>
              <a:rPr lang="en-US" altLang="en-US" sz="2000" b="1" dirty="0">
                <a:solidFill>
                  <a:schemeClr val="accent6"/>
                </a:solidFill>
              </a:rPr>
              <a:t>2 GeV storage ring </a:t>
            </a:r>
            <a:r>
              <a:rPr lang="en-US" altLang="en-US" sz="2000" dirty="0">
                <a:solidFill>
                  <a:schemeClr val="accent6"/>
                </a:solidFill>
              </a:rPr>
              <a:t>for injection, transfer to RCS.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Allows dedicated injection optics and longer accumulation time.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With a subsequent laser stripping update, allows additional opportunity for 	MW-class pulsed 2 GeV proton program (capability overlaps with SNS).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Path to 4 MW Main Injector,</a:t>
            </a:r>
            <a:r>
              <a:rPr lang="en-US" altLang="en-US" sz="2000" dirty="0">
                <a:solidFill>
                  <a:schemeClr val="accent6"/>
                </a:solidFill>
              </a:rPr>
              <a:t> by upgrade MI ramp rate.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3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High-Level Parameters of Possible Upgrade Scheme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10936-C534-40E7-86B1-92CA55BA4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424" y="909084"/>
            <a:ext cx="7185049" cy="3764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BFFE23-795C-471B-A889-3A64524DF29C}"/>
              </a:ext>
            </a:extLst>
          </p:cNvPr>
          <p:cNvSpPr/>
          <p:nvPr/>
        </p:nvSpPr>
        <p:spPr>
          <a:xfrm>
            <a:off x="6798590" y="909084"/>
            <a:ext cx="1562986" cy="3971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22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High-Level Parameters of Possible Upgrade Scheme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10936-C534-40E7-86B1-92CA55BA4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424" y="909487"/>
            <a:ext cx="7185049" cy="3763596"/>
          </a:xfrm>
          <a:prstGeom prst="rect">
            <a:avLst/>
          </a:prstGeom>
        </p:spPr>
      </p:pic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61C6682-B842-4384-9022-A6F6C5404E03}"/>
              </a:ext>
            </a:extLst>
          </p:cNvPr>
          <p:cNvSpPr txBox="1">
            <a:spLocks/>
          </p:cNvSpPr>
          <p:nvPr/>
        </p:nvSpPr>
        <p:spPr bwMode="auto">
          <a:xfrm>
            <a:off x="782423" y="4715125"/>
            <a:ext cx="8118689" cy="139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Differs from ICD-2 scenario by: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higher RCS intensity &amp; Main Injector power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	- an updated 2.4 MW scenario is in the works.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RCS does not use Recycler Ring for stacking.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	- higher rep. rate and RCS power.</a:t>
            </a:r>
          </a:p>
        </p:txBody>
      </p:sp>
    </p:spTree>
    <p:extLst>
      <p:ext uri="{BB962C8B-B14F-4D97-AF65-F5344CB8AC3E}">
        <p14:creationId xmlns:p14="http://schemas.microsoft.com/office/powerpoint/2010/main" val="1608845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Facility </a:t>
            </a:r>
            <a:r>
              <a:rPr lang="en-US" sz="2400" dirty="0" err="1"/>
              <a:t>Capabilties</a:t>
            </a:r>
            <a:r>
              <a:rPr lang="en-US" sz="2400" dirty="0"/>
              <a:t> (2mA CW + 2 GeV SR scenario)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CW-capable beam, 2mA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upgradeable to 4 MW shared with any pulsed 2 GeV program.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pulsed beam from Storage Ring, ~1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requires laser stripping and 2 GeV Storage Ring.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- 37 e12 at 60-120 Hz.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investigating ~400ns pulse compression.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8 GeV RCS program, 0.8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- 37e12 every 20 Hz.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- 0.8 MW concurrent with 120 GeV program.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upgradeable to ~2 MW with RCS ramp-rate and optics improvement.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120 GeV DUNE/LBNF program, 2.4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upgradeable to 4 MW with Main Injector ramp-rate.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120 GeV Slow-Extraction program, 8e12 over six second, once per min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accent6"/>
                </a:solidFill>
              </a:rPr>
              <a:t> - loss-limited, may be upgradeable.</a:t>
            </a:r>
          </a:p>
        </p:txBody>
      </p:sp>
    </p:spTree>
    <p:extLst>
      <p:ext uri="{BB962C8B-B14F-4D97-AF65-F5344CB8AC3E}">
        <p14:creationId xmlns:p14="http://schemas.microsoft.com/office/powerpoint/2010/main" val="3228746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Proposed Experiments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CW-capable beam, 2mA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mu2e-II type charged-lepton flavor violation experiment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Low energy muon experiments (muonium, muon decay)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REDTOP run-II/run-III program (rare-decays)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neutron-antineutron oscillation experiments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2 GeV pulsed beam from Storage Ring, ~1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stopped pion source experiments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dark matter search at GeV-scale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PRISM charged-lepton flavor violation experiments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8 GeV RCS program, ~1 MW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kaon decay-at-rest program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dark matter search from intermediate energy protons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proton irradiation facility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any successors to short-baseline neutrino program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400" dirty="0"/>
              <a:t> - </a:t>
            </a:r>
            <a:r>
              <a:rPr lang="en-US" sz="1400" dirty="0" err="1"/>
              <a:t>NuSTORM</a:t>
            </a:r>
            <a:r>
              <a:rPr lang="en-US" sz="1400" dirty="0"/>
              <a:t> and muon-collider R&amp;D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muon beam dump, missing muon momentum</a:t>
            </a:r>
            <a:endParaRPr lang="en-US" altLang="en-US" sz="1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120 GeV Slow-Extraction program, 8e12 over six second, once per min.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dark matter spectrometer experiment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muon missing-momentum experiment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6"/>
                </a:solidFill>
              </a:rPr>
              <a:t> - test beam program</a:t>
            </a:r>
          </a:p>
        </p:txBody>
      </p:sp>
    </p:spTree>
    <p:extLst>
      <p:ext uri="{BB962C8B-B14F-4D97-AF65-F5344CB8AC3E}">
        <p14:creationId xmlns:p14="http://schemas.microsoft.com/office/powerpoint/2010/main" val="2825371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Staging RCS with partial upgrade of Linac &amp; MI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30024-FB44-4EBC-8A84-6926A88C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4333" y="830317"/>
            <a:ext cx="7731500" cy="3704745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2ED992CE-1578-4F98-A65B-329686548CE9}"/>
              </a:ext>
            </a:extLst>
          </p:cNvPr>
          <p:cNvSpPr txBox="1">
            <a:spLocks/>
          </p:cNvSpPr>
          <p:nvPr/>
        </p:nvSpPr>
        <p:spPr bwMode="auto">
          <a:xfrm>
            <a:off x="248613" y="4486819"/>
            <a:ext cx="8646773" cy="18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can be commissioned concurrent with PIP-II operations, RCS can be commissioned at partial </a:t>
            </a:r>
            <a:r>
              <a:rPr lang="en-US" altLang="en-US" sz="2000" dirty="0" err="1">
                <a:solidFill>
                  <a:schemeClr val="accent6"/>
                </a:solidFill>
              </a:rPr>
              <a:t>linac</a:t>
            </a:r>
            <a:r>
              <a:rPr lang="en-US" altLang="en-US" sz="2000" dirty="0">
                <a:solidFill>
                  <a:schemeClr val="accent6"/>
                </a:solidFill>
              </a:rPr>
              <a:t> energy, etc.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</a:rPr>
              <a:t>At ~1.2 GeV, </a:t>
            </a:r>
            <a:r>
              <a:rPr lang="en-US" altLang="en-US" sz="2000" dirty="0">
                <a:solidFill>
                  <a:schemeClr val="accent6"/>
                </a:solidFill>
              </a:rPr>
              <a:t>the PIP-II Booster </a:t>
            </a:r>
            <a:r>
              <a:rPr lang="en-US" altLang="en-US" sz="2000" b="1" dirty="0">
                <a:solidFill>
                  <a:schemeClr val="tx2"/>
                </a:solidFill>
              </a:rPr>
              <a:t>1.2 MW </a:t>
            </a:r>
            <a:r>
              <a:rPr lang="en-US" altLang="en-US" sz="2000" dirty="0">
                <a:solidFill>
                  <a:schemeClr val="accent6"/>
                </a:solidFill>
              </a:rPr>
              <a:t>benchmark is crossed.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4"/>
                </a:solidFill>
              </a:rPr>
              <a:t>At ~1.6 GeV, </a:t>
            </a:r>
            <a:r>
              <a:rPr lang="en-US" altLang="en-US" sz="2000" dirty="0">
                <a:solidFill>
                  <a:schemeClr val="accent6"/>
                </a:solidFill>
              </a:rPr>
              <a:t>we have </a:t>
            </a:r>
            <a:r>
              <a:rPr lang="en-US" altLang="en-US" sz="2000" b="1" dirty="0">
                <a:solidFill>
                  <a:schemeClr val="accent4"/>
                </a:solidFill>
              </a:rPr>
              <a:t>1.8 MW </a:t>
            </a:r>
            <a:r>
              <a:rPr lang="en-US" altLang="en-US" sz="2000" dirty="0">
                <a:solidFill>
                  <a:schemeClr val="accent6"/>
                </a:solidFill>
              </a:rPr>
              <a:t>without Main Injector RF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If we can still use Recycler, RCS rep. rate only needs 10 Hz.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F6819A-7CA6-438A-82BB-9E9DDED8D170}"/>
              </a:ext>
            </a:extLst>
          </p:cNvPr>
          <p:cNvCxnSpPr>
            <a:cxnSpLocks/>
          </p:cNvCxnSpPr>
          <p:nvPr/>
        </p:nvCxnSpPr>
        <p:spPr>
          <a:xfrm>
            <a:off x="3000054" y="2614773"/>
            <a:ext cx="0" cy="1243173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EBCAB2-511B-4349-8237-485039C9C213}"/>
              </a:ext>
            </a:extLst>
          </p:cNvPr>
          <p:cNvCxnSpPr>
            <a:cxnSpLocks/>
          </p:cNvCxnSpPr>
          <p:nvPr/>
        </p:nvCxnSpPr>
        <p:spPr>
          <a:xfrm>
            <a:off x="6869113" y="2784297"/>
            <a:ext cx="0" cy="1073649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2154D5-055F-4952-BFA1-F4E602532507}"/>
              </a:ext>
            </a:extLst>
          </p:cNvPr>
          <p:cNvCxnSpPr>
            <a:cxnSpLocks/>
          </p:cNvCxnSpPr>
          <p:nvPr/>
        </p:nvCxnSpPr>
        <p:spPr>
          <a:xfrm>
            <a:off x="5120794" y="2700391"/>
            <a:ext cx="1655013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9A6A3F8-0529-4CC7-869B-1EB171CA030E}"/>
              </a:ext>
            </a:extLst>
          </p:cNvPr>
          <p:cNvCxnSpPr>
            <a:cxnSpLocks/>
          </p:cNvCxnSpPr>
          <p:nvPr/>
        </p:nvCxnSpPr>
        <p:spPr>
          <a:xfrm>
            <a:off x="1222625" y="2565115"/>
            <a:ext cx="1714071" cy="0"/>
          </a:xfrm>
          <a:prstGeom prst="line">
            <a:avLst/>
          </a:prstGeom>
          <a:ln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58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828070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We have a self-consistent design for to 2.4 MW DUNE: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- 2 GeV upgrade of PIP-II + new 570m 8 GeV RCS.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Upgrade is compatible with a wide range of proposed experiments.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Accelerator design details are in paper and backup slides.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This specific scenario is unique for: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does not require slip-stacking or Recycler.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proposing a 2 GeV accumulator ring.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provides path to 4 MW upgrade of DUNE/LBNF.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these details can be revisited without changing the bottom line.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The scenario also has options for being staged or scaled down.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2"/>
                </a:solidFill>
              </a:rPr>
              <a:t>Next Steps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Feedback on physics prioritization and experiment siting from Snowmass.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Further and more in-depth design is possible after CD-0.</a:t>
            </a:r>
          </a:p>
        </p:txBody>
      </p:sp>
    </p:spTree>
    <p:extLst>
      <p:ext uri="{BB962C8B-B14F-4D97-AF65-F5344CB8AC3E}">
        <p14:creationId xmlns:p14="http://schemas.microsoft.com/office/powerpoint/2010/main" val="2064972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F8194-E877-4A51-887C-6E9B53F9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313" y="1466999"/>
            <a:ext cx="8686799" cy="4646798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long-baseline neutrino program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</a:t>
            </a: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9E2DC-9C06-45E4-BCEF-6265D4FC7CA7}"/>
              </a:ext>
            </a:extLst>
          </p:cNvPr>
          <p:cNvSpPr txBox="1"/>
          <p:nvPr/>
        </p:nvSpPr>
        <p:spPr>
          <a:xfrm>
            <a:off x="8798639" y="4300870"/>
            <a:ext cx="430887" cy="182010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J. Eldred, JINST 2019</a:t>
            </a:r>
          </a:p>
        </p:txBody>
      </p:sp>
    </p:spTree>
    <p:extLst>
      <p:ext uri="{BB962C8B-B14F-4D97-AF65-F5344CB8AC3E}">
        <p14:creationId xmlns:p14="http://schemas.microsoft.com/office/powerpoint/2010/main" val="671317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 (Facility Design)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7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PIP-II Linac Upgrade to 2 GeV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p2_upgrade_multiuser.png" descr="pip2_upgrade_multiuser.png">
            <a:extLst>
              <a:ext uri="{FF2B5EF4-FFF2-40B4-BE49-F238E27FC236}">
                <a16:creationId xmlns:a16="http://schemas.microsoft.com/office/drawing/2014/main" id="{55970723-B78A-4822-B70B-4A61A4E1F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51" y="3350867"/>
            <a:ext cx="6266210" cy="304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P-II.png" descr="PIP-II.png">
            <a:extLst>
              <a:ext uri="{FF2B5EF4-FFF2-40B4-BE49-F238E27FC236}">
                <a16:creationId xmlns:a16="http://schemas.microsoft.com/office/drawing/2014/main" id="{92A81168-B600-4FBA-80CC-16EFD8C71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13" y="1000125"/>
            <a:ext cx="4321969" cy="242887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Table">
            <a:extLst>
              <a:ext uri="{FF2B5EF4-FFF2-40B4-BE49-F238E27FC236}">
                <a16:creationId xmlns:a16="http://schemas.microsoft.com/office/drawing/2014/main" id="{23DF3B25-80F8-40F4-A6F7-B77A6ABD06A1}"/>
              </a:ext>
            </a:extLst>
          </p:cNvPr>
          <p:cNvGraphicFramePr/>
          <p:nvPr/>
        </p:nvGraphicFramePr>
        <p:xfrm>
          <a:off x="4572000" y="913653"/>
          <a:ext cx="4466936" cy="2534615"/>
        </p:xfrm>
        <a:graphic>
          <a:graphicData uri="http://schemas.openxmlformats.org/drawingml/2006/table">
            <a:tbl>
              <a:tblPr firstRow="1" firstCol="1" bandRow="1"/>
              <a:tblGrid>
                <a:gridCol w="1805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Linac Parameters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PIP-II Multi-users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with 2 GeV Upgrade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Beam Energy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0.8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Ave. Beam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Bunch Length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ps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Min. Bunch Spacing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6.2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6.2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ns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Max. H- per bunch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r>
                        <a:rPr sz="1300"/>
                        <a:t>10</a:t>
                      </a:r>
                      <a:r>
                        <a:rPr sz="1300" baseline="31999"/>
                        <a:t>8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1.6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0D8B2A5-9CE9-45C4-B595-36795309C523}"/>
              </a:ext>
            </a:extLst>
          </p:cNvPr>
          <p:cNvSpPr txBox="1"/>
          <p:nvPr/>
        </p:nvSpPr>
        <p:spPr>
          <a:xfrm>
            <a:off x="8681714" y="3637025"/>
            <a:ext cx="430887" cy="159498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E. </a:t>
            </a:r>
            <a:r>
              <a:rPr lang="en-US" sz="1600" b="1" dirty="0" err="1">
                <a:solidFill>
                  <a:schemeClr val="accent6"/>
                </a:solidFill>
              </a:rPr>
              <a:t>Pozdeyev</a:t>
            </a:r>
            <a:r>
              <a:rPr lang="en-US" sz="1600" b="1" dirty="0">
                <a:solidFill>
                  <a:schemeClr val="accent6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820244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Rapid Cycling Synchrotron (RCS)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B1956084-6E74-4CB8-B3DF-9BA52894A6CB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RCS would operate at 20 Hz and accelerate from 2 to 8 GeV</a:t>
            </a:r>
          </a:p>
          <a:p>
            <a:pPr marL="0" indent="0">
              <a:buNone/>
            </a:pPr>
            <a:r>
              <a:rPr lang="en-US" sz="2000" dirty="0"/>
              <a:t>A second ring operating at 2 GeV is proposed to be located above the RCS and used to accumulate charge from the upgraded linac.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8826A-BA53-4978-A234-9856C605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54" y="2255071"/>
            <a:ext cx="6115095" cy="37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6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Preliminary RCS Lattice Configurations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6" name="RCS_lattice.png" descr="RCS_lattice.png">
            <a:extLst>
              <a:ext uri="{FF2B5EF4-FFF2-40B4-BE49-F238E27FC236}">
                <a16:creationId xmlns:a16="http://schemas.microsoft.com/office/drawing/2014/main" id="{2CA49721-4D03-4F20-BAB9-86B97A16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6272"/>
            <a:ext cx="4529580" cy="371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R_lattice.png" descr="SR_lattice.png">
            <a:extLst>
              <a:ext uri="{FF2B5EF4-FFF2-40B4-BE49-F238E27FC236}">
                <a16:creationId xmlns:a16="http://schemas.microsoft.com/office/drawing/2014/main" id="{6040CC7C-6ACE-45A0-BD52-25687B29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7" y="1772664"/>
            <a:ext cx="4492683" cy="372121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2 - 8 GeV RCS Ring">
            <a:extLst>
              <a:ext uri="{FF2B5EF4-FFF2-40B4-BE49-F238E27FC236}">
                <a16:creationId xmlns:a16="http://schemas.microsoft.com/office/drawing/2014/main" id="{F65B69CB-58E0-490B-BF46-D705382B95E1}"/>
              </a:ext>
            </a:extLst>
          </p:cNvPr>
          <p:cNvSpPr txBox="1"/>
          <p:nvPr/>
        </p:nvSpPr>
        <p:spPr>
          <a:xfrm>
            <a:off x="6087013" y="1059753"/>
            <a:ext cx="2049726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2 - 8 GeV RCS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eight periods</a:t>
            </a:r>
            <a:endParaRPr sz="1800" dirty="0"/>
          </a:p>
        </p:txBody>
      </p:sp>
      <p:sp>
        <p:nvSpPr>
          <p:cNvPr id="19" name="2 GeV Injection Ring">
            <a:extLst>
              <a:ext uri="{FF2B5EF4-FFF2-40B4-BE49-F238E27FC236}">
                <a16:creationId xmlns:a16="http://schemas.microsoft.com/office/drawing/2014/main" id="{2267749D-EDE5-4F73-8EAC-6BC43521A053}"/>
              </a:ext>
            </a:extLst>
          </p:cNvPr>
          <p:cNvSpPr txBox="1"/>
          <p:nvPr/>
        </p:nvSpPr>
        <p:spPr>
          <a:xfrm>
            <a:off x="1576083" y="1060963"/>
            <a:ext cx="2096919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800" b="1" dirty="0"/>
              <a:t>2 GeV Injection Ring</a:t>
            </a:r>
            <a:r>
              <a:rPr lang="en-US" sz="1800" b="1" dirty="0"/>
              <a:t>,</a:t>
            </a:r>
          </a:p>
          <a:p>
            <a:r>
              <a:rPr lang="en-US" sz="1800" dirty="0"/>
              <a:t>one of four periods</a:t>
            </a:r>
            <a:endParaRPr sz="1800" dirty="0"/>
          </a:p>
        </p:txBody>
      </p:sp>
      <p:sp>
        <p:nvSpPr>
          <p:cNvPr id="20" name="2 GeV Ring Optimized for Injection">
            <a:extLst>
              <a:ext uri="{FF2B5EF4-FFF2-40B4-BE49-F238E27FC236}">
                <a16:creationId xmlns:a16="http://schemas.microsoft.com/office/drawing/2014/main" id="{FCEE88D9-BD9C-4B03-A322-B46A71C0AB81}"/>
              </a:ext>
            </a:extLst>
          </p:cNvPr>
          <p:cNvSpPr txBox="1"/>
          <p:nvPr/>
        </p:nvSpPr>
        <p:spPr>
          <a:xfrm>
            <a:off x="909130" y="5686739"/>
            <a:ext cx="3129894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 dirty="0"/>
              <a:t>2 GeV Ring Optimized for Injection</a:t>
            </a:r>
          </a:p>
        </p:txBody>
      </p:sp>
      <p:sp>
        <p:nvSpPr>
          <p:cNvPr id="21" name="8 GeV Ring Optimized for Acceleration">
            <a:extLst>
              <a:ext uri="{FF2B5EF4-FFF2-40B4-BE49-F238E27FC236}">
                <a16:creationId xmlns:a16="http://schemas.microsoft.com/office/drawing/2014/main" id="{CE8AEBF9-1E5D-445D-BA76-19037D36A320}"/>
              </a:ext>
            </a:extLst>
          </p:cNvPr>
          <p:cNvSpPr txBox="1"/>
          <p:nvPr/>
        </p:nvSpPr>
        <p:spPr>
          <a:xfrm>
            <a:off x="5162710" y="5686739"/>
            <a:ext cx="3456906" cy="3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8 GeV Ring Optimized for Acceleration</a:t>
            </a:r>
          </a:p>
        </p:txBody>
      </p:sp>
    </p:spTree>
    <p:extLst>
      <p:ext uri="{BB962C8B-B14F-4D97-AF65-F5344CB8AC3E}">
        <p14:creationId xmlns:p14="http://schemas.microsoft.com/office/powerpoint/2010/main" val="394146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HminusInjectionMockup.png">
            <a:extLst>
              <a:ext uri="{FF2B5EF4-FFF2-40B4-BE49-F238E27FC236}">
                <a16:creationId xmlns:a16="http://schemas.microsoft.com/office/drawing/2014/main" id="{90814074-F170-484E-BC76-04E62507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1111413"/>
            <a:ext cx="5904565" cy="326240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H- Charge-Exchange Injection Straight Section">
            <a:extLst>
              <a:ext uri="{FF2B5EF4-FFF2-40B4-BE49-F238E27FC236}">
                <a16:creationId xmlns:a16="http://schemas.microsoft.com/office/drawing/2014/main" id="{6F453FCB-6287-4155-A6DD-DD41B22CD33D}"/>
              </a:ext>
            </a:extLst>
          </p:cNvPr>
          <p:cNvSpPr txBox="1"/>
          <p:nvPr/>
        </p:nvSpPr>
        <p:spPr>
          <a:xfrm>
            <a:off x="676275" y="4552050"/>
            <a:ext cx="2938567" cy="65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>
            <a:lvl1pPr>
              <a:lnSpc>
                <a:spcPct val="100000"/>
              </a:lnSpc>
            </a:lvl1pPr>
          </a:lstStyle>
          <a:p>
            <a:r>
              <a:rPr sz="1800" dirty="0"/>
              <a:t>H- </a:t>
            </a:r>
            <a:r>
              <a:rPr lang="en-US" sz="1800" dirty="0"/>
              <a:t>Foil Stripping Injection</a:t>
            </a:r>
          </a:p>
          <a:p>
            <a:r>
              <a:rPr lang="en-US" sz="1800" b="1" dirty="0"/>
              <a:t>17 m straight.</a:t>
            </a:r>
            <a:endParaRPr sz="1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0B400-12C7-4573-89FC-FD9073A11D06}"/>
              </a:ext>
            </a:extLst>
          </p:cNvPr>
          <p:cNvSpPr/>
          <p:nvPr/>
        </p:nvSpPr>
        <p:spPr>
          <a:xfrm>
            <a:off x="5214824" y="3562272"/>
            <a:ext cx="3146752" cy="131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">
            <a:extLst>
              <a:ext uri="{FF2B5EF4-FFF2-40B4-BE49-F238E27FC236}">
                <a16:creationId xmlns:a16="http://schemas.microsoft.com/office/drawing/2014/main" id="{EE33DC85-EDC0-4736-8B48-8CEF1F411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7637777"/>
              </p:ext>
            </p:extLst>
          </p:nvPr>
        </p:nvGraphicFramePr>
        <p:xfrm>
          <a:off x="5214824" y="3578039"/>
          <a:ext cx="3789163" cy="2268082"/>
        </p:xfrm>
        <a:graphic>
          <a:graphicData uri="http://schemas.openxmlformats.org/drawingml/2006/table">
            <a:tbl>
              <a:tblPr firstCol="1" bandRow="1"/>
              <a:tblGrid>
                <a:gridCol w="268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Circumference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570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SR Energy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Superperiodicity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Injection Insertion Length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Dipoles per Superperiod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1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uFill>
                            <a:solidFill>
                              <a:srgbClr val="FFFFFF"/>
                            </a:solidFill>
                          </a:uFill>
                        </a:rPr>
                        <a:t>Dipole Strength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&lt;0.</a:t>
                      </a:r>
                      <a:r>
                        <a:rPr lang="en-US"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</a:t>
                      </a:r>
                      <a:endParaRPr sz="1300" b="1" i="1" dirty="0">
                        <a:solidFill>
                          <a:srgbClr val="404040"/>
                        </a:solidFill>
                        <a:uFill>
                          <a:solidFill>
                            <a:srgbClr val="404040"/>
                          </a:solidFill>
                        </a:uFill>
                      </a:endParaRP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 dirty="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T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459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A50B39-19DE-4A88-AF39-B25BB63E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29" y="1383809"/>
            <a:ext cx="3348658" cy="2857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6FB0F-E231-44AF-BAEB-396805939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6" y="1205585"/>
            <a:ext cx="3889717" cy="2182131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Anti-Correlated Painted Injection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A3CC6F3-3D30-4729-9BAB-67AC161343F4}"/>
              </a:ext>
            </a:extLst>
          </p:cNvPr>
          <p:cNvSpPr txBox="1">
            <a:spLocks/>
          </p:cNvSpPr>
          <p:nvPr/>
        </p:nvSpPr>
        <p:spPr bwMode="auto">
          <a:xfrm>
            <a:off x="284306" y="934943"/>
            <a:ext cx="4746271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Beam Distribution during Injection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E35F199C-77E3-42F8-88BA-D2954E528FEB}"/>
              </a:ext>
            </a:extLst>
          </p:cNvPr>
          <p:cNvSpPr txBox="1">
            <a:spLocks/>
          </p:cNvSpPr>
          <p:nvPr/>
        </p:nvSpPr>
        <p:spPr bwMode="auto">
          <a:xfrm>
            <a:off x="5085710" y="947900"/>
            <a:ext cx="3616602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Peak Temperature on corner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                                    (PIP-II)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A8252D1C-BD35-4988-89A9-8388D3A32B20}"/>
              </a:ext>
            </a:extLst>
          </p:cNvPr>
          <p:cNvSpPr txBox="1">
            <a:spLocks/>
          </p:cNvSpPr>
          <p:nvPr/>
        </p:nvSpPr>
        <p:spPr bwMode="auto">
          <a:xfrm>
            <a:off x="228600" y="3560753"/>
            <a:ext cx="3951318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Anti-correlated Painting Injection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C3983-3C39-4C90-A0B9-47EA7765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2" y="3873437"/>
            <a:ext cx="2879610" cy="2415826"/>
          </a:xfrm>
          <a:prstGeom prst="rect">
            <a:avLst/>
          </a:prstGeom>
        </p:spPr>
      </p:pic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968F5EE3-7196-4AA1-B804-0D2E126551C6}"/>
              </a:ext>
            </a:extLst>
          </p:cNvPr>
          <p:cNvSpPr txBox="1">
            <a:spLocks/>
          </p:cNvSpPr>
          <p:nvPr/>
        </p:nvSpPr>
        <p:spPr bwMode="auto">
          <a:xfrm>
            <a:off x="3614034" y="4744781"/>
            <a:ext cx="5301366" cy="11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Injection painting scheme chosen to: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Minimize foil hits from the circulating beam.</a:t>
            </a:r>
          </a:p>
          <a:p>
            <a:pPr>
              <a:spcBef>
                <a:spcPct val="0"/>
              </a:spcBef>
              <a:buAutoNum type="arabicParenR"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Optimize stability of the beam distribution.</a:t>
            </a:r>
          </a:p>
        </p:txBody>
      </p:sp>
    </p:spTree>
    <p:extLst>
      <p:ext uri="{BB962C8B-B14F-4D97-AF65-F5344CB8AC3E}">
        <p14:creationId xmlns:p14="http://schemas.microsoft.com/office/powerpoint/2010/main" val="482122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Beam Accumulation and H- Stripping in a Storage Ring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" name="Perform H- injection into storage ring, strip off electrons to produce pure proton beam; accumulate charge, and single-turn inject into RCS">
            <a:extLst>
              <a:ext uri="{FF2B5EF4-FFF2-40B4-BE49-F238E27FC236}">
                <a16:creationId xmlns:a16="http://schemas.microsoft.com/office/drawing/2014/main" id="{8E249DF9-D6F8-46D0-B4ED-A2F18E0EDA05}"/>
              </a:ext>
            </a:extLst>
          </p:cNvPr>
          <p:cNvSpPr txBox="1"/>
          <p:nvPr/>
        </p:nvSpPr>
        <p:spPr>
          <a:xfrm>
            <a:off x="676276" y="4985536"/>
            <a:ext cx="7345990" cy="105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</a:rPr>
              <a:t>Scenario 1:</a:t>
            </a:r>
            <a:r>
              <a:rPr lang="en-US" sz="1800" dirty="0">
                <a:solidFill>
                  <a:schemeClr val="accent3"/>
                </a:solidFill>
              </a:rPr>
              <a:t> Retrofit PIP-II linac to 5mA pulsed.</a:t>
            </a:r>
          </a:p>
          <a:p>
            <a:endParaRPr lang="en-US" sz="800" b="1" dirty="0"/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Scenario 2: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Use six 120 Hz painting cycles to accumulate beam in storage ring every 20 Hz.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Foil_Both.png">
            <a:extLst>
              <a:ext uri="{FF2B5EF4-FFF2-40B4-BE49-F238E27FC236}">
                <a16:creationId xmlns:a16="http://schemas.microsoft.com/office/drawing/2014/main" id="{0D91E4A8-3385-4776-8D3F-05676E72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6055" y="940011"/>
            <a:ext cx="7077424" cy="3905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9290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Operations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Keep 8 GeV injection into MI, re-using portions of Recycler as injection line…">
            <a:extLst>
              <a:ext uri="{FF2B5EF4-FFF2-40B4-BE49-F238E27FC236}">
                <a16:creationId xmlns:a16="http://schemas.microsoft.com/office/drawing/2014/main" id="{816D9816-7463-4AE4-9EE3-B58E7875560D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Keep 8 GeV injection into MI, re-using portions of Recycler as injection line</a:t>
            </a:r>
          </a:p>
          <a:p>
            <a:pPr marL="0" indent="0">
              <a:buNone/>
            </a:pPr>
            <a:r>
              <a:rPr lang="en-US" sz="1800" dirty="0"/>
              <a:t>Removing slip stacking operation (Recycler) creates lower momentum spread in MI; helps to alleviate issues at crossing of transition energy </a:t>
            </a:r>
          </a:p>
        </p:txBody>
      </p:sp>
      <p:pic>
        <p:nvPicPr>
          <p:cNvPr id="17" name="gammatjump.png" descr="gammatjump.png">
            <a:extLst>
              <a:ext uri="{FF2B5EF4-FFF2-40B4-BE49-F238E27FC236}">
                <a16:creationId xmlns:a16="http://schemas.microsoft.com/office/drawing/2014/main" id="{B7561028-4181-4A86-A924-74BF241E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7" y="1885459"/>
            <a:ext cx="4998577" cy="280753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“Transition”:  energy where revolution frequency is independent of momentum">
            <a:extLst>
              <a:ext uri="{FF2B5EF4-FFF2-40B4-BE49-F238E27FC236}">
                <a16:creationId xmlns:a16="http://schemas.microsoft.com/office/drawing/2014/main" id="{3A035C3C-B64A-4E62-AA4C-2C4334EC3814}"/>
              </a:ext>
            </a:extLst>
          </p:cNvPr>
          <p:cNvSpPr txBox="1"/>
          <p:nvPr/>
        </p:nvSpPr>
        <p:spPr>
          <a:xfrm>
            <a:off x="4690094" y="2079950"/>
            <a:ext cx="4275312" cy="621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“Transition”:  energy where revolution frequency is independent of momentum</a:t>
            </a:r>
          </a:p>
        </p:txBody>
      </p:sp>
      <p:sp>
        <p:nvSpPr>
          <p:cNvPr id="19" name="Special optics manipulation at the transition energy (left; part of PIP-II) and smaller momentum spread  provide adequate phase space through transition:">
            <a:extLst>
              <a:ext uri="{FF2B5EF4-FFF2-40B4-BE49-F238E27FC236}">
                <a16:creationId xmlns:a16="http://schemas.microsoft.com/office/drawing/2014/main" id="{6563758D-FEEB-4682-A276-8CA4022942DB}"/>
              </a:ext>
            </a:extLst>
          </p:cNvPr>
          <p:cNvSpPr txBox="1"/>
          <p:nvPr/>
        </p:nvSpPr>
        <p:spPr>
          <a:xfrm>
            <a:off x="4722696" y="2839254"/>
            <a:ext cx="4421304" cy="114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Special optics manipulation at the transition energy (left; part of PIP-II) and smaller momentum spread  provide adequate phase space through transition:</a:t>
            </a:r>
          </a:p>
        </p:txBody>
      </p:sp>
      <p:pic>
        <p:nvPicPr>
          <p:cNvPr id="20" name="Long_phase_space_PIPII_jump.png" descr="Long_phase_space_PIPII_jump.png">
            <a:extLst>
              <a:ext uri="{FF2B5EF4-FFF2-40B4-BE49-F238E27FC236}">
                <a16:creationId xmlns:a16="http://schemas.microsoft.com/office/drawing/2014/main" id="{5E00ECE6-AB69-47B9-B621-506EB18B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14" y="4025796"/>
            <a:ext cx="2603959" cy="22402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/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799" tIns="50799" rIns="50799" bIns="50799" anchor="ctr">
                <a:spAutoFit/>
              </a:bodyPr>
              <a:lstStyle/>
              <a:p>
                <a:r>
                  <a:rPr sz="1687" dirty="0"/>
                  <a:t>transition energy in </a:t>
                </a:r>
              </a:p>
              <a:p>
                <a:r>
                  <a:rPr sz="1687" dirty="0"/>
                  <a:t>   Main Injector (</a:t>
                </a:r>
                <a14:m>
                  <m:oMath xmlns:m="http://schemas.openxmlformats.org/officeDocument/2006/math">
                    <m:r>
                      <a:rPr sz="2004" i="1">
                        <a:solidFill>
                          <a:srgbClr val="0061A7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sz="1687" dirty="0"/>
                  <a:t> = 21.5)</a:t>
                </a:r>
              </a:p>
            </p:txBody>
          </p:sp>
        </mc:Choice>
        <mc:Fallback xmlns="">
          <p:sp>
            <p:nvSpPr>
              <p:cNvPr id="21" name="transition energy in…">
                <a:extLst>
                  <a:ext uri="{FF2B5EF4-FFF2-40B4-BE49-F238E27FC236}">
                    <a16:creationId xmlns:a16="http://schemas.microsoft.com/office/drawing/2014/main" id="{4AD13B75-9280-4E68-BCDB-646528664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59" y="5145928"/>
                <a:ext cx="2341986" cy="663641"/>
              </a:xfrm>
              <a:prstGeom prst="rect">
                <a:avLst/>
              </a:prstGeom>
              <a:blipFill>
                <a:blip r:embed="rId5"/>
                <a:stretch>
                  <a:fillRect l="-3385" t="-1835" r="-2865" b="-119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F17504A-01C2-499F-90ED-04B27E2532CC}"/>
              </a:ext>
            </a:extLst>
          </p:cNvPr>
          <p:cNvSpPr txBox="1"/>
          <p:nvPr/>
        </p:nvSpPr>
        <p:spPr>
          <a:xfrm>
            <a:off x="8681714" y="3637025"/>
            <a:ext cx="430887" cy="2304221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R. Ainsworth, 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Main Injector RF System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MI RF system would be upgraded with new modern RF cavity system…">
            <a:extLst>
              <a:ext uri="{FF2B5EF4-FFF2-40B4-BE49-F238E27FC236}">
                <a16:creationId xmlns:a16="http://schemas.microsoft.com/office/drawing/2014/main" id="{E03405D8-AFAC-4E84-81CE-64DDD265158B}"/>
              </a:ext>
            </a:extLst>
          </p:cNvPr>
          <p:cNvSpPr txBox="1">
            <a:spLocks/>
          </p:cNvSpPr>
          <p:nvPr/>
        </p:nvSpPr>
        <p:spPr>
          <a:xfrm>
            <a:off x="201811" y="1011879"/>
            <a:ext cx="8740379" cy="50292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MI RF system would be upgraded with new modern RF cavity system</a:t>
            </a:r>
          </a:p>
          <a:p>
            <a:pPr lvl="1"/>
            <a:r>
              <a:rPr lang="en-US" dirty="0"/>
              <a:t>increases RF power to meet final intensity requirements</a:t>
            </a:r>
          </a:p>
          <a:p>
            <a:pPr lvl="1"/>
            <a:r>
              <a:rPr lang="en-US" dirty="0"/>
              <a:t>also enables increased ramp rate to achieve higher overall beam power above 2.4 MW</a:t>
            </a:r>
          </a:p>
        </p:txBody>
      </p:sp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E6674ADF-1A1F-4F6A-AF92-2B82BEA40A92}"/>
              </a:ext>
            </a:extLst>
          </p:cNvPr>
          <p:cNvGraphicFramePr/>
          <p:nvPr/>
        </p:nvGraphicFramePr>
        <p:xfrm>
          <a:off x="342305" y="2568022"/>
          <a:ext cx="4869860" cy="3058660"/>
        </p:xfrm>
        <a:graphic>
          <a:graphicData uri="http://schemas.openxmlformats.org/drawingml/2006/table">
            <a:tbl>
              <a:tblPr firstRow="1" firstCol="1" bandRow="1"/>
              <a:tblGrid>
                <a:gridCol w="267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RF System Specifications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Frequency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52.617 — 53.104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MHz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Max. Acceleration Rate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240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GeV/s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Acceleration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7.1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Power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3.6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MW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Peak Voltage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4.8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MV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Average Beam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2.7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Fundamental RF Current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4.6-5.2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A</a:t>
                      </a:r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8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uFill>
                            <a:solidFill>
                              <a:srgbClr val="FFFFFF"/>
                            </a:solidFill>
                          </a:uFill>
                        </a:rPr>
                        <a:t>No. RF Stations required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3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31</a:t>
                      </a:r>
                    </a:p>
                  </a:txBody>
                  <a:tcPr marL="44648" marR="44648" marT="44648" marB="44648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 sz="1300"/>
                    </a:p>
                  </a:txBody>
                  <a:tcPr marL="44648" marR="44648" marT="44648" marB="44648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7" descr="Picture 7">
            <a:extLst>
              <a:ext uri="{FF2B5EF4-FFF2-40B4-BE49-F238E27FC236}">
                <a16:creationId xmlns:a16="http://schemas.microsoft.com/office/drawing/2014/main" id="{7BF1FF8B-A4F5-4EEB-95AC-13AEBED3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9" y="2563557"/>
            <a:ext cx="3209430" cy="182804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94BC19-69E3-4899-924D-E3F87C5B2119}"/>
              </a:ext>
            </a:extLst>
          </p:cNvPr>
          <p:cNvSpPr txBox="1"/>
          <p:nvPr/>
        </p:nvSpPr>
        <p:spPr>
          <a:xfrm>
            <a:off x="8681714" y="4578008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79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/>
              <a:t>Possible MI Upgrade for Higher Power Beyond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Upgrade magnet power supply system to support higher ramp rate — reduce cycle time from ~1.5 s to about 0.9 s — factor of ~ 5/3">
            <a:extLst>
              <a:ext uri="{FF2B5EF4-FFF2-40B4-BE49-F238E27FC236}">
                <a16:creationId xmlns:a16="http://schemas.microsoft.com/office/drawing/2014/main" id="{1D6896B6-FCF1-44F7-BD12-DED6F461426A}"/>
              </a:ext>
            </a:extLst>
          </p:cNvPr>
          <p:cNvSpPr txBox="1"/>
          <p:nvPr/>
        </p:nvSpPr>
        <p:spPr>
          <a:xfrm>
            <a:off x="3619271" y="985949"/>
            <a:ext cx="5087088" cy="88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9" tIns="50799" rIns="50799" bIns="50799" anchor="ctr">
            <a:spAutoFit/>
          </a:bodyPr>
          <a:lstStyle/>
          <a:p>
            <a:r>
              <a:rPr sz="1687" dirty="0"/>
              <a:t>Upgrade magnet power supply system to support higher ramp rate — reduce cycle time from ~1.5 s to about 0.9 s — factor of ~ 5/3</a:t>
            </a:r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A7D45E32-F40A-4FEC-B3D5-03DCA7A9CDE2}"/>
              </a:ext>
            </a:extLst>
          </p:cNvPr>
          <p:cNvGrpSpPr/>
          <p:nvPr/>
        </p:nvGrpSpPr>
        <p:grpSpPr>
          <a:xfrm>
            <a:off x="1957820" y="1906813"/>
            <a:ext cx="7046831" cy="4317387"/>
            <a:chOff x="0" y="0"/>
            <a:chExt cx="10022158" cy="6140282"/>
          </a:xfrm>
        </p:grpSpPr>
        <p:pic>
          <p:nvPicPr>
            <p:cNvPr id="18" name="MI_Power.png" descr="MI_Power.png">
              <a:extLst>
                <a:ext uri="{FF2B5EF4-FFF2-40B4-BE49-F238E27FC236}">
                  <a16:creationId xmlns:a16="http://schemas.microsoft.com/office/drawing/2014/main" id="{274FC3C3-BA6D-4BF6-ABE1-57FA01E92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51" r="18516"/>
            <a:stretch>
              <a:fillRect/>
            </a:stretch>
          </p:blipFill>
          <p:spPr>
            <a:xfrm>
              <a:off x="0" y="0"/>
              <a:ext cx="10022159" cy="614028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9" name="PIP-II">
              <a:extLst>
                <a:ext uri="{FF2B5EF4-FFF2-40B4-BE49-F238E27FC236}">
                  <a16:creationId xmlns:a16="http://schemas.microsoft.com/office/drawing/2014/main" id="{0E738A47-77B1-475D-BB2B-E92A17254ECB}"/>
                </a:ext>
              </a:extLst>
            </p:cNvPr>
            <p:cNvSpPr txBox="1"/>
            <p:nvPr/>
          </p:nvSpPr>
          <p:spPr>
            <a:xfrm>
              <a:off x="8451314" y="3979667"/>
              <a:ext cx="991726" cy="55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>
              <a:lvl1pPr>
                <a:defRPr b="1">
                  <a:solidFill>
                    <a:srgbClr val="000000"/>
                  </a:solidFill>
                </a:defRPr>
              </a:lvl1pPr>
            </a:lstStyle>
            <a:p>
              <a:r>
                <a:rPr sz="1687"/>
                <a:t>PIP-II</a:t>
              </a:r>
            </a:p>
          </p:txBody>
        </p:sp>
        <p:sp>
          <p:nvSpPr>
            <p:cNvPr id="20" name="this…">
              <a:extLst>
                <a:ext uri="{FF2B5EF4-FFF2-40B4-BE49-F238E27FC236}">
                  <a16:creationId xmlns:a16="http://schemas.microsoft.com/office/drawing/2014/main" id="{40E97B1A-EA57-40D3-B9EB-6F4AE69E972F}"/>
                </a:ext>
              </a:extLst>
            </p:cNvPr>
            <p:cNvSpPr txBox="1"/>
            <p:nvPr/>
          </p:nvSpPr>
          <p:spPr>
            <a:xfrm>
              <a:off x="8451314" y="2594817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this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  <p:sp>
          <p:nvSpPr>
            <p:cNvPr id="21" name="MI PS…">
              <a:extLst>
                <a:ext uri="{FF2B5EF4-FFF2-40B4-BE49-F238E27FC236}">
                  <a16:creationId xmlns:a16="http://schemas.microsoft.com/office/drawing/2014/main" id="{DCB0646A-FDB6-4B7C-ABA7-2B854877688A}"/>
                </a:ext>
              </a:extLst>
            </p:cNvPr>
            <p:cNvSpPr txBox="1"/>
            <p:nvPr/>
          </p:nvSpPr>
          <p:spPr>
            <a:xfrm>
              <a:off x="8451314" y="958850"/>
              <a:ext cx="1466618" cy="95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9" tIns="50799" rIns="50799" bIns="50799" numCol="1" anchor="ctr">
              <a:noAutofit/>
            </a:bodyPr>
            <a:lstStyle/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MI PS</a:t>
              </a:r>
            </a:p>
            <a:p>
              <a:pPr>
                <a:lnSpc>
                  <a:spcPct val="100000"/>
                </a:lnSpc>
                <a:defRPr b="1">
                  <a:solidFill>
                    <a:srgbClr val="000000"/>
                  </a:solidFill>
                </a:defRPr>
              </a:pPr>
              <a:r>
                <a:rPr sz="1687"/>
                <a:t>upgrade</a:t>
              </a:r>
            </a:p>
          </p:txBody>
        </p:sp>
      </p:grpSp>
      <p:sp>
        <p:nvSpPr>
          <p:cNvPr id="23" name="240 GeV/s —&gt; 600 GeV/s">
            <a:extLst>
              <a:ext uri="{FF2B5EF4-FFF2-40B4-BE49-F238E27FC236}">
                <a16:creationId xmlns:a16="http://schemas.microsoft.com/office/drawing/2014/main" id="{F30ABAA8-7F81-4925-979F-CADB2965F956}"/>
              </a:ext>
            </a:extLst>
          </p:cNvPr>
          <p:cNvSpPr txBox="1"/>
          <p:nvPr/>
        </p:nvSpPr>
        <p:spPr>
          <a:xfrm>
            <a:off x="13395" y="1317674"/>
            <a:ext cx="2298512" cy="36221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r>
              <a:rPr sz="1687"/>
              <a:t>240 GeV/s —&gt; 600 GeV/s</a:t>
            </a:r>
          </a:p>
        </p:txBody>
      </p:sp>
      <p:pic>
        <p:nvPicPr>
          <p:cNvPr id="24" name="MI_Ramps.png" descr="MI_Ramps.png">
            <a:extLst>
              <a:ext uri="{FF2B5EF4-FFF2-40B4-BE49-F238E27FC236}">
                <a16:creationId xmlns:a16="http://schemas.microsoft.com/office/drawing/2014/main" id="{8E0013AB-54F6-4275-AA58-79BD4BA390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2" r="2082" b="5116"/>
          <a:stretch>
            <a:fillRect/>
          </a:stretch>
        </p:blipFill>
        <p:spPr>
          <a:xfrm>
            <a:off x="8929" y="1687989"/>
            <a:ext cx="3010544" cy="1732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F6F8C9-3F37-4E11-8B52-7460898EB161}"/>
              </a:ext>
            </a:extLst>
          </p:cNvPr>
          <p:cNvSpPr txBox="1"/>
          <p:nvPr/>
        </p:nvSpPr>
        <p:spPr>
          <a:xfrm>
            <a:off x="1497925" y="4987674"/>
            <a:ext cx="430887" cy="1105303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I. </a:t>
            </a:r>
            <a:r>
              <a:rPr lang="en-US" sz="1600" b="1" dirty="0" err="1">
                <a:solidFill>
                  <a:schemeClr val="accent6"/>
                </a:solidFill>
              </a:rPr>
              <a:t>Kourbanis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DUNE Physics, with 2.4 MW at 6 years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F65DD-6C45-41F2-ABD3-ABA1975E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3" y="3946323"/>
            <a:ext cx="4781433" cy="221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1725DC-3974-4CE1-82C0-A62CF0C8621A}"/>
              </a:ext>
            </a:extLst>
          </p:cNvPr>
          <p:cNvSpPr txBox="1"/>
          <p:nvPr/>
        </p:nvSpPr>
        <p:spPr>
          <a:xfrm>
            <a:off x="5385930" y="4387534"/>
            <a:ext cx="430887" cy="182010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DUNE TDR, 2018</a:t>
            </a:r>
          </a:p>
        </p:txBody>
      </p:sp>
      <p:pic>
        <p:nvPicPr>
          <p:cNvPr id="4" name="Picture 3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D6E9BCB3-1B3F-4867-AFE2-7B537491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" y="846084"/>
            <a:ext cx="6037844" cy="3100239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5B87E57B-23BF-45AF-AAC6-D66434729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681" y="1179822"/>
            <a:ext cx="2862802" cy="44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81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Some R&amp;D Areas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C5B62F50-A71D-4ABB-808D-DE8B208FA688}"/>
              </a:ext>
            </a:extLst>
          </p:cNvPr>
          <p:cNvSpPr txBox="1">
            <a:spLocks/>
          </p:cNvSpPr>
          <p:nvPr/>
        </p:nvSpPr>
        <p:spPr bwMode="auto">
          <a:xfrm>
            <a:off x="228600" y="956930"/>
            <a:ext cx="8672513" cy="5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High-Power Targets: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neutrino target for DUNE/LBNF, designs for other experiments.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H- Stripping Laser Technology: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anticipating progress at SNS, J-PARC, FNAL.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Conventional RF design: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large frequency sweep, significant beam-loading, high-gradient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IOTA Technology: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innovations in electron lens and nonlinear optics.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Ceramic beampipes: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	- reliability and cost for ceramics, metallization, brazed-flanges.</a:t>
            </a:r>
          </a:p>
        </p:txBody>
      </p:sp>
    </p:spTree>
    <p:extLst>
      <p:ext uri="{BB962C8B-B14F-4D97-AF65-F5344CB8AC3E}">
        <p14:creationId xmlns:p14="http://schemas.microsoft.com/office/powerpoint/2010/main" val="4224763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83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Intensity Challenges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35743" y="1038171"/>
            <a:ext cx="8672513" cy="52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Space-charge Tune-spread Losses: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8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If we go to higher than PIP-II intensity, but without a momentum separation between the beams, we will cross the same res. lines.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How well can we compensate the resonances lines?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051F8-C67D-4256-AAB4-958EE64D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8" y="1897979"/>
            <a:ext cx="3106837" cy="3069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AE81C-BA0A-41AA-AC06-1C6027756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253" y="1895275"/>
            <a:ext cx="3289507" cy="3072019"/>
          </a:xfrm>
          <a:prstGeom prst="rect">
            <a:avLst/>
          </a:prstGeom>
        </p:spPr>
      </p:pic>
      <p:sp>
        <p:nvSpPr>
          <p:cNvPr id="18" name="AutoShape 5">
            <a:extLst>
              <a:ext uri="{FF2B5EF4-FFF2-40B4-BE49-F238E27FC236}">
                <a16:creationId xmlns:a16="http://schemas.microsoft.com/office/drawing/2014/main" id="{C0744920-AE88-4581-98F9-0DA618A99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909" y="2032879"/>
            <a:ext cx="2112580" cy="51267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R. Ainsworth 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254D93BF-9219-4800-9E2E-8DD42F9E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91" y="1551396"/>
            <a:ext cx="3142593" cy="396087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200" dirty="0">
                <a:solidFill>
                  <a:schemeClr val="accent6"/>
                </a:solidFill>
              </a:rPr>
              <a:t>Current Tune-Spread</a:t>
            </a: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E2FF5799-3F80-4F07-8CBF-3CFE6E93C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975" y="1548692"/>
            <a:ext cx="3142593" cy="398791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200" dirty="0">
                <a:solidFill>
                  <a:schemeClr val="accent6"/>
                </a:solidFill>
              </a:rPr>
              <a:t>PIP-II Tune-Spread</a:t>
            </a:r>
          </a:p>
        </p:txBody>
      </p:sp>
    </p:spTree>
    <p:extLst>
      <p:ext uri="{BB962C8B-B14F-4D97-AF65-F5344CB8AC3E}">
        <p14:creationId xmlns:p14="http://schemas.microsoft.com/office/powerpoint/2010/main" val="1870907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Intensity Challenges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28600" y="1042988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Tight Aperture Losses: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/>
              <a:t>Aperture limits RCS normalized emittance</a:t>
            </a:r>
          </a:p>
          <a:p>
            <a:pPr lvl="1">
              <a:spcBef>
                <a:spcPct val="0"/>
              </a:spcBef>
            </a:pPr>
            <a:endParaRPr lang="en-US" altLang="en-US" sz="2000" dirty="0"/>
          </a:p>
          <a:p>
            <a:pPr lvl="1">
              <a:spcBef>
                <a:spcPct val="0"/>
              </a:spcBef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Electron Cloud Instability:</a:t>
            </a:r>
            <a:endParaRPr lang="en-US" altLang="en-US" sz="2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73A59-7E1B-45FB-9CDE-E18A9779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2732692"/>
            <a:ext cx="4035686" cy="3389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C7F55-A889-4F4E-BA24-C200C198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509" y="2732692"/>
            <a:ext cx="4344392" cy="2790496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0C662859-8D1B-4594-A60F-CA5D30AF9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580" y="5577421"/>
            <a:ext cx="4652612" cy="51267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S. </a:t>
            </a:r>
            <a:r>
              <a:rPr lang="en-US" altLang="en-US" b="1" dirty="0" err="1">
                <a:solidFill>
                  <a:srgbClr val="B3B3B3"/>
                </a:solidFill>
              </a:rPr>
              <a:t>Antipov</a:t>
            </a:r>
            <a:r>
              <a:rPr lang="en-US" altLang="en-US" b="1" dirty="0">
                <a:solidFill>
                  <a:srgbClr val="B3B3B3"/>
                </a:solidFill>
              </a:rPr>
              <a:t> et al. PRSTAB 2017</a:t>
            </a:r>
          </a:p>
        </p:txBody>
      </p:sp>
      <p:pic>
        <p:nvPicPr>
          <p:cNvPr id="15" name="Screen Shot 2016-07-26 at 10.53.20 AM.png">
            <a:extLst>
              <a:ext uri="{FF2B5EF4-FFF2-40B4-BE49-F238E27FC236}">
                <a16:creationId xmlns:a16="http://schemas.microsoft.com/office/drawing/2014/main" id="{2BD64B22-FFB0-4327-8C2F-9F6D3DF4BAC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770101" y="1111413"/>
            <a:ext cx="1920515" cy="10574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3105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Accumulation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85A10-6728-43E7-91B3-72F074AC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56948"/>
            <a:ext cx="4918753" cy="5376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EADFE-51EF-4DE3-AE9D-04FA8246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352" y="4015485"/>
            <a:ext cx="1335977" cy="720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AFF69-3E88-4B65-835E-5E4F5B99AB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5352" y="1827268"/>
            <a:ext cx="3379179" cy="9785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ED53CC-9FB6-40F4-B396-8897CB4993CA}"/>
              </a:ext>
            </a:extLst>
          </p:cNvPr>
          <p:cNvSpPr/>
          <p:nvPr/>
        </p:nvSpPr>
        <p:spPr>
          <a:xfrm>
            <a:off x="5224790" y="1262013"/>
            <a:ext cx="336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RF frequency separation: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B0672E-79DC-4CA9-95C3-80576C35B667}"/>
              </a:ext>
            </a:extLst>
          </p:cNvPr>
          <p:cNvSpPr/>
          <p:nvPr/>
        </p:nvSpPr>
        <p:spPr>
          <a:xfrm>
            <a:off x="5224790" y="3556097"/>
            <a:ext cx="3224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Momentum separation:</a:t>
            </a:r>
          </a:p>
        </p:txBody>
      </p:sp>
    </p:spTree>
    <p:extLst>
      <p:ext uri="{BB962C8B-B14F-4D97-AF65-F5344CB8AC3E}">
        <p14:creationId xmlns:p14="http://schemas.microsoft.com/office/powerpoint/2010/main" val="3250897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2.4 MW with Slip-stacking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D6ABEB-84B5-4ACC-9D12-B662F023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0" y="872359"/>
            <a:ext cx="5874249" cy="2663115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3FCBF8DA-705D-41F8-BCD4-A86FC947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50" y="3615212"/>
            <a:ext cx="5874249" cy="25642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BC5BD1-C0BA-4B98-8DC7-B6B03BE0AE82}"/>
              </a:ext>
            </a:extLst>
          </p:cNvPr>
          <p:cNvSpPr/>
          <p:nvPr/>
        </p:nvSpPr>
        <p:spPr>
          <a:xfrm>
            <a:off x="1115127" y="1584992"/>
            <a:ext cx="1875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Conventional</a:t>
            </a:r>
          </a:p>
          <a:p>
            <a:r>
              <a:rPr lang="en-US" b="1" dirty="0"/>
              <a:t>Stacking: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5283A7-4C5A-4AE4-B435-5D3D87D83BD8}"/>
              </a:ext>
            </a:extLst>
          </p:cNvPr>
          <p:cNvSpPr/>
          <p:nvPr/>
        </p:nvSpPr>
        <p:spPr>
          <a:xfrm>
            <a:off x="1115127" y="3964814"/>
            <a:ext cx="1864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Slip-stacking:</a:t>
            </a:r>
          </a:p>
        </p:txBody>
      </p:sp>
    </p:spTree>
    <p:extLst>
      <p:ext uri="{BB962C8B-B14F-4D97-AF65-F5344CB8AC3E}">
        <p14:creationId xmlns:p14="http://schemas.microsoft.com/office/powerpoint/2010/main" val="1508262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71B5E5-3D02-4043-81BD-CB9E0D02F047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Upcoming Upgrades</a:t>
            </a:r>
            <a:r>
              <a:rPr lang="en-US" sz="2400" dirty="0">
                <a:solidFill>
                  <a:schemeClr val="accent6"/>
                </a:solidFill>
              </a:rPr>
              <a:t> Future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4"/>
                </a:solidFill>
              </a:rPr>
              <a:t>2.4MW</a:t>
            </a:r>
            <a:endParaRPr lang="en-US" sz="240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593554-2950-48F4-B00B-F03FA26D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4" y="941100"/>
            <a:ext cx="7349494" cy="51779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C92CA0-9A07-4FBD-B54A-63E08E4A820A}"/>
              </a:ext>
            </a:extLst>
          </p:cNvPr>
          <p:cNvCxnSpPr>
            <a:cxnSpLocks/>
          </p:cNvCxnSpPr>
          <p:nvPr/>
        </p:nvCxnSpPr>
        <p:spPr>
          <a:xfrm flipV="1">
            <a:off x="2322747" y="4694274"/>
            <a:ext cx="856388" cy="678505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559B04F3-7E90-4AE6-A760-EFEDFF692D35}"/>
              </a:ext>
            </a:extLst>
          </p:cNvPr>
          <p:cNvSpPr txBox="1">
            <a:spLocks/>
          </p:cNvSpPr>
          <p:nvPr/>
        </p:nvSpPr>
        <p:spPr bwMode="auto">
          <a:xfrm>
            <a:off x="1884387" y="5356029"/>
            <a:ext cx="1663995" cy="11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PIP-II SRF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Linac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1-3 GeV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BE4C71-64F0-4EF7-8EF8-21BB15CE5D03}"/>
              </a:ext>
            </a:extLst>
          </p:cNvPr>
          <p:cNvCxnSpPr>
            <a:cxnSpLocks/>
          </p:cNvCxnSpPr>
          <p:nvPr/>
        </p:nvCxnSpPr>
        <p:spPr>
          <a:xfrm flipH="1">
            <a:off x="1298731" y="1822296"/>
            <a:ext cx="1068107" cy="61906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3A59ED83-0E82-4E1E-A60C-E6BA2F6F1D38}"/>
              </a:ext>
            </a:extLst>
          </p:cNvPr>
          <p:cNvSpPr txBox="1">
            <a:spLocks/>
          </p:cNvSpPr>
          <p:nvPr/>
        </p:nvSpPr>
        <p:spPr bwMode="auto">
          <a:xfrm>
            <a:off x="836214" y="1604329"/>
            <a:ext cx="1233377" cy="6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2.4 MW LBNF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Neutrinos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chemeClr val="accent4"/>
                </a:solidFill>
              </a:rPr>
              <a:t>to DUNE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000B9D-BDBB-4A23-AF8D-CB5AD800EB82}"/>
              </a:ext>
            </a:extLst>
          </p:cNvPr>
          <p:cNvSpPr/>
          <p:nvPr/>
        </p:nvSpPr>
        <p:spPr>
          <a:xfrm>
            <a:off x="2921299" y="4459408"/>
            <a:ext cx="983512" cy="8585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5668EB81-AC7E-462C-8C5D-0767D1AEF0AF}"/>
              </a:ext>
            </a:extLst>
          </p:cNvPr>
          <p:cNvSpPr txBox="1">
            <a:spLocks/>
          </p:cNvSpPr>
          <p:nvPr/>
        </p:nvSpPr>
        <p:spPr bwMode="auto">
          <a:xfrm>
            <a:off x="3954845" y="4972057"/>
            <a:ext cx="904233" cy="551558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Replace</a:t>
            </a:r>
          </a:p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Booster</a:t>
            </a: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E33ED22C-2698-4821-89C8-70375630D8BD}"/>
              </a:ext>
            </a:extLst>
          </p:cNvPr>
          <p:cNvSpPr txBox="1">
            <a:spLocks/>
          </p:cNvSpPr>
          <p:nvPr/>
        </p:nvSpPr>
        <p:spPr bwMode="auto">
          <a:xfrm>
            <a:off x="6681729" y="2093833"/>
            <a:ext cx="1068107" cy="521775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</p:spTree>
    <p:extLst>
      <p:ext uri="{BB962C8B-B14F-4D97-AF65-F5344CB8AC3E}">
        <p14:creationId xmlns:p14="http://schemas.microsoft.com/office/powerpoint/2010/main" val="2009331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6981" y="1011090"/>
            <a:ext cx="7235591" cy="47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2.4 MW Upgrade: </a:t>
            </a:r>
            <a:r>
              <a:rPr lang="en-US" sz="2400" dirty="0">
                <a:solidFill>
                  <a:schemeClr val="accent6"/>
                </a:solidFill>
              </a:rPr>
              <a:t>Build RCS and/or Linac to 8 GeV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711198-4C7C-40AA-BFC3-85A0476B8E1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390D68F9-7D31-4C8D-A9AC-873275BF75F6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3459823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(Linac and RCS not to scale)</a:t>
            </a:r>
            <a:endParaRPr lang="en-US" alt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51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8 GeV Linac Option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532679"/>
            <a:ext cx="3561907" cy="3397102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532679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996762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66146A-D6EC-4ABC-85B8-1571B51703E7}"/>
              </a:ext>
            </a:extLst>
          </p:cNvPr>
          <p:cNvCxnSpPr>
            <a:cxnSpLocks/>
          </p:cNvCxnSpPr>
          <p:nvPr/>
        </p:nvCxnSpPr>
        <p:spPr>
          <a:xfrm>
            <a:off x="1249326" y="4996451"/>
            <a:ext cx="5039832" cy="312"/>
          </a:xfrm>
          <a:prstGeom prst="straightConnector1">
            <a:avLst/>
          </a:prstGeom>
          <a:ln w="57150">
            <a:solidFill>
              <a:schemeClr val="accent4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1061788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49BA4A8-C7C5-4849-8E09-2AA7FC072778}"/>
              </a:ext>
            </a:extLst>
          </p:cNvPr>
          <p:cNvCxnSpPr>
            <a:cxnSpLocks/>
          </p:cNvCxnSpPr>
          <p:nvPr/>
        </p:nvCxnSpPr>
        <p:spPr>
          <a:xfrm>
            <a:off x="3546621" y="5034286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A9F4E8-7B9B-4325-B1DC-149B78086786}"/>
              </a:ext>
            </a:extLst>
          </p:cNvPr>
          <p:cNvSpPr txBox="1"/>
          <p:nvPr/>
        </p:nvSpPr>
        <p:spPr>
          <a:xfrm>
            <a:off x="2058062" y="4984367"/>
            <a:ext cx="178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8 GeV Linac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4104753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668697" y="1324741"/>
            <a:ext cx="16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Recycler?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228443" y="2503493"/>
            <a:ext cx="188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Storage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2783687" y="2136221"/>
            <a:ext cx="865811" cy="130868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370E4B2-FC27-4F1A-AEF3-9B84D353D1B2}"/>
              </a:ext>
            </a:extLst>
          </p:cNvPr>
          <p:cNvCxnSpPr>
            <a:cxnSpLocks/>
          </p:cNvCxnSpPr>
          <p:nvPr/>
        </p:nvCxnSpPr>
        <p:spPr>
          <a:xfrm>
            <a:off x="4700158" y="5004622"/>
            <a:ext cx="1122076" cy="645515"/>
          </a:xfrm>
          <a:prstGeom prst="straightConnector1">
            <a:avLst/>
          </a:prstGeom>
          <a:ln w="38100">
            <a:solidFill>
              <a:schemeClr val="accent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B0A4E86-C8CE-4EE8-8AEE-2348D365E4BA}"/>
              </a:ext>
            </a:extLst>
          </p:cNvPr>
          <p:cNvSpPr/>
          <p:nvPr/>
        </p:nvSpPr>
        <p:spPr>
          <a:xfrm>
            <a:off x="1958824" y="3152912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226B4-2080-4870-9AD7-CEAD991C701F}"/>
              </a:ext>
            </a:extLst>
          </p:cNvPr>
          <p:cNvSpPr txBox="1"/>
          <p:nvPr/>
        </p:nvSpPr>
        <p:spPr>
          <a:xfrm>
            <a:off x="8681714" y="5137718"/>
            <a:ext cx="430887" cy="83099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J. Eldred</a:t>
            </a:r>
          </a:p>
        </p:txBody>
      </p:sp>
    </p:spTree>
    <p:extLst>
      <p:ext uri="{BB962C8B-B14F-4D97-AF65-F5344CB8AC3E}">
        <p14:creationId xmlns:p14="http://schemas.microsoft.com/office/powerpoint/2010/main" val="1109502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Rapid-Cycling </a:t>
            </a:r>
            <a:r>
              <a:rPr lang="en-US" sz="2400" dirty="0" err="1"/>
              <a:t>Synchotron</a:t>
            </a:r>
            <a:r>
              <a:rPr lang="en-US" sz="2400" dirty="0"/>
              <a:t> (RCS) Option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2CD714-96D2-4BF0-A921-2A11121F2199}"/>
              </a:ext>
            </a:extLst>
          </p:cNvPr>
          <p:cNvSpPr/>
          <p:nvPr/>
        </p:nvSpPr>
        <p:spPr>
          <a:xfrm>
            <a:off x="4841768" y="1532679"/>
            <a:ext cx="3561907" cy="3397102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18E366-BB5A-4C15-BDEB-0D8AF82D8D4E}"/>
              </a:ext>
            </a:extLst>
          </p:cNvPr>
          <p:cNvSpPr/>
          <p:nvPr/>
        </p:nvSpPr>
        <p:spPr>
          <a:xfrm>
            <a:off x="5261196" y="1532679"/>
            <a:ext cx="3561907" cy="339710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756FF-476A-4EFD-9C0B-6CA328C50BA0}"/>
              </a:ext>
            </a:extLst>
          </p:cNvPr>
          <p:cNvCxnSpPr>
            <a:cxnSpLocks/>
          </p:cNvCxnSpPr>
          <p:nvPr/>
        </p:nvCxnSpPr>
        <p:spPr>
          <a:xfrm>
            <a:off x="119725" y="4996762"/>
            <a:ext cx="106857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CA0836-AD36-4DE6-A8F9-E35337F2261A}"/>
              </a:ext>
            </a:extLst>
          </p:cNvPr>
          <p:cNvSpPr txBox="1"/>
          <p:nvPr/>
        </p:nvSpPr>
        <p:spPr>
          <a:xfrm>
            <a:off x="6364341" y="1061788"/>
            <a:ext cx="2567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</a:rPr>
              <a:t>Main Injector</a:t>
            </a:r>
          </a:p>
          <a:p>
            <a:pPr algn="r"/>
            <a:r>
              <a:rPr lang="en-US" b="1" dirty="0">
                <a:solidFill>
                  <a:schemeClr val="accent6"/>
                </a:solidFill>
              </a:rPr>
              <a:t>(MI)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28510-FC1E-4422-9AEB-D5D1335579EA}"/>
              </a:ext>
            </a:extLst>
          </p:cNvPr>
          <p:cNvSpPr txBox="1"/>
          <p:nvPr/>
        </p:nvSpPr>
        <p:spPr>
          <a:xfrm>
            <a:off x="119725" y="4104753"/>
            <a:ext cx="1686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PIP-II</a:t>
            </a:r>
          </a:p>
          <a:p>
            <a:r>
              <a:rPr lang="en-US" b="1" dirty="0">
                <a:solidFill>
                  <a:schemeClr val="accent6"/>
                </a:solidFill>
              </a:rPr>
              <a:t>Linac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7A77F-14AF-4C7C-B125-8E6E2B8C726E}"/>
              </a:ext>
            </a:extLst>
          </p:cNvPr>
          <p:cNvSpPr txBox="1"/>
          <p:nvPr/>
        </p:nvSpPr>
        <p:spPr>
          <a:xfrm>
            <a:off x="4494060" y="1222969"/>
            <a:ext cx="1686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Storage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ADEA7B-5ADD-4E8F-9E09-286B0022AE3D}"/>
              </a:ext>
            </a:extLst>
          </p:cNvPr>
          <p:cNvSpPr txBox="1"/>
          <p:nvPr/>
        </p:nvSpPr>
        <p:spPr>
          <a:xfrm>
            <a:off x="1225342" y="2835777"/>
            <a:ext cx="1146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Optional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Storage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1176CC-8CF0-42AC-BE63-A5CA77E89DAA}"/>
              </a:ext>
            </a:extLst>
          </p:cNvPr>
          <p:cNvCxnSpPr>
            <a:cxnSpLocks/>
          </p:cNvCxnSpPr>
          <p:nvPr/>
        </p:nvCxnSpPr>
        <p:spPr>
          <a:xfrm flipH="1" flipV="1">
            <a:off x="1878729" y="2390697"/>
            <a:ext cx="1284922" cy="8191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863192B-EA1A-4778-A497-B0590C94B148}"/>
              </a:ext>
            </a:extLst>
          </p:cNvPr>
          <p:cNvSpPr/>
          <p:nvPr/>
        </p:nvSpPr>
        <p:spPr>
          <a:xfrm>
            <a:off x="1958824" y="3152912"/>
            <a:ext cx="1880191" cy="1800447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AAA509-11D5-4C1F-BD6E-8856978C49D5}"/>
              </a:ext>
            </a:extLst>
          </p:cNvPr>
          <p:cNvSpPr/>
          <p:nvPr/>
        </p:nvSpPr>
        <p:spPr>
          <a:xfrm>
            <a:off x="2372049" y="3194954"/>
            <a:ext cx="1880191" cy="1800447"/>
          </a:xfrm>
          <a:prstGeom prst="ellipse">
            <a:avLst/>
          </a:prstGeom>
          <a:noFill/>
          <a:ln w="57150">
            <a:solidFill>
              <a:schemeClr val="accent3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2FCC02-8CE2-4EC9-B89A-A31DFD600CE6}"/>
              </a:ext>
            </a:extLst>
          </p:cNvPr>
          <p:cNvCxnSpPr>
            <a:cxnSpLocks/>
          </p:cNvCxnSpPr>
          <p:nvPr/>
        </p:nvCxnSpPr>
        <p:spPr>
          <a:xfrm flipH="1" flipV="1">
            <a:off x="3915663" y="2238632"/>
            <a:ext cx="318610" cy="1590392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5E9FFE-84CE-4215-930B-5068E4E78AC9}"/>
              </a:ext>
            </a:extLst>
          </p:cNvPr>
          <p:cNvCxnSpPr>
            <a:cxnSpLocks/>
          </p:cNvCxnSpPr>
          <p:nvPr/>
        </p:nvCxnSpPr>
        <p:spPr>
          <a:xfrm flipH="1">
            <a:off x="4074968" y="4597513"/>
            <a:ext cx="1453962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BDC6718-7403-4BD2-97D1-634A853EA0A5}"/>
              </a:ext>
            </a:extLst>
          </p:cNvPr>
          <p:cNvSpPr txBox="1"/>
          <p:nvPr/>
        </p:nvSpPr>
        <p:spPr>
          <a:xfrm>
            <a:off x="3039944" y="2543109"/>
            <a:ext cx="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B7E64-519F-4578-8B6B-774A709F4B37}"/>
              </a:ext>
            </a:extLst>
          </p:cNvPr>
          <p:cNvCxnSpPr>
            <a:cxnSpLocks/>
          </p:cNvCxnSpPr>
          <p:nvPr/>
        </p:nvCxnSpPr>
        <p:spPr>
          <a:xfrm>
            <a:off x="1244512" y="5002941"/>
            <a:ext cx="1276678" cy="12187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B2C0BCD-706A-47BC-84C0-A04622749B3A}"/>
              </a:ext>
            </a:extLst>
          </p:cNvPr>
          <p:cNvSpPr txBox="1"/>
          <p:nvPr/>
        </p:nvSpPr>
        <p:spPr>
          <a:xfrm>
            <a:off x="671119" y="5030895"/>
            <a:ext cx="214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Optional 1-3 GeV Linac Upgrade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FD9679-BD0A-41B8-A35E-43E578E61EFC}"/>
              </a:ext>
            </a:extLst>
          </p:cNvPr>
          <p:cNvCxnSpPr>
            <a:cxnSpLocks/>
          </p:cNvCxnSpPr>
          <p:nvPr/>
        </p:nvCxnSpPr>
        <p:spPr>
          <a:xfrm flipH="1" flipV="1">
            <a:off x="5938284" y="4853763"/>
            <a:ext cx="1324752" cy="723566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4DCFBF0-D46A-4098-A7DE-67618BA4FA83}"/>
              </a:ext>
            </a:extLst>
          </p:cNvPr>
          <p:cNvSpPr txBox="1"/>
          <p:nvPr/>
        </p:nvSpPr>
        <p:spPr>
          <a:xfrm>
            <a:off x="8681714" y="5137718"/>
            <a:ext cx="430887" cy="83099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J. Eldred</a:t>
            </a:r>
          </a:p>
        </p:txBody>
      </p:sp>
    </p:spTree>
    <p:extLst>
      <p:ext uri="{BB962C8B-B14F-4D97-AF65-F5344CB8AC3E}">
        <p14:creationId xmlns:p14="http://schemas.microsoft.com/office/powerpoint/2010/main" val="176466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Upgrade Design History &amp; Process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F410B-9289-44F9-98A6-EA8B07D0CDC9}"/>
              </a:ext>
            </a:extLst>
          </p:cNvPr>
          <p:cNvSpPr/>
          <p:nvPr/>
        </p:nvSpPr>
        <p:spPr>
          <a:xfrm>
            <a:off x="6241312" y="5544879"/>
            <a:ext cx="1929809" cy="361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366E071-9252-482C-9BBF-5E13B06EB2E7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1"/>
            <a:ext cx="8672513" cy="52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2008, </a:t>
            </a:r>
            <a:r>
              <a:rPr lang="en-US" sz="1800" b="1" dirty="0">
                <a:hlinkClick r:id="rId3"/>
              </a:rPr>
              <a:t>Project X</a:t>
            </a:r>
            <a:r>
              <a:rPr lang="en-US" sz="1800" b="1" dirty="0"/>
              <a:t>: </a:t>
            </a:r>
            <a:r>
              <a:rPr lang="en-US" sz="1800" dirty="0"/>
              <a:t>8 GeV SRF Linac, directly into Main Injector.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2010, </a:t>
            </a:r>
            <a:r>
              <a:rPr lang="en-US" sz="1800" b="1" dirty="0">
                <a:hlinkClick r:id="rId4"/>
              </a:rPr>
              <a:t>Project X ICD-2</a:t>
            </a:r>
            <a:r>
              <a:rPr lang="en-US" sz="1800" b="1" dirty="0"/>
              <a:t>: </a:t>
            </a:r>
            <a:r>
              <a:rPr lang="en-US" sz="1800" dirty="0"/>
              <a:t>2 GeV Linac, New 2-8 GeV RCS.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2018, </a:t>
            </a:r>
            <a:r>
              <a:rPr lang="en-US" sz="1800" b="1" dirty="0">
                <a:hlinkClick r:id="rId5"/>
              </a:rPr>
              <a:t>S. </a:t>
            </a:r>
            <a:r>
              <a:rPr lang="en-US" sz="1800" b="1" dirty="0" err="1">
                <a:hlinkClick r:id="rId5"/>
              </a:rPr>
              <a:t>Nagaitsev</a:t>
            </a:r>
            <a:r>
              <a:rPr lang="en-US" sz="1800" b="1" dirty="0">
                <a:hlinkClick r:id="rId5"/>
              </a:rPr>
              <a:t> and V. Lebedev</a:t>
            </a:r>
            <a:r>
              <a:rPr lang="en-US" sz="1800" b="1" dirty="0"/>
              <a:t>: </a:t>
            </a:r>
            <a:r>
              <a:rPr lang="en-US" sz="1800" dirty="0"/>
              <a:t>updated version of ICD-2.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In 2019, </a:t>
            </a:r>
            <a:r>
              <a:rPr lang="en-US" sz="1800" b="1" dirty="0">
                <a:hlinkClick r:id="rId6"/>
              </a:rPr>
              <a:t>J. Eldred, V. Lebedev, A. </a:t>
            </a:r>
            <a:r>
              <a:rPr lang="en-US" sz="1800" b="1" dirty="0" err="1">
                <a:hlinkClick r:id="rId6"/>
              </a:rPr>
              <a:t>Valishev</a:t>
            </a:r>
            <a:r>
              <a:rPr lang="en-US" sz="1800" b="1" dirty="0"/>
              <a:t>:</a:t>
            </a:r>
            <a:r>
              <a:rPr lang="en-US" sz="1800" dirty="0"/>
              <a:t> parametric study of RCS design.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/>
              <a:t>The RCS path to multi-MW are well-considered, design requirements are needed.</a:t>
            </a:r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endParaRPr lang="en-US" sz="800" b="1" dirty="0"/>
          </a:p>
          <a:p>
            <a:pPr marL="0" indent="0">
              <a:spcBef>
                <a:spcPts val="0"/>
              </a:spcBef>
              <a:buNone/>
              <a:defRPr>
                <a:uFillTx/>
              </a:defRPr>
            </a:pPr>
            <a:r>
              <a:rPr lang="en-US" sz="1800" b="1" dirty="0"/>
              <a:t>In 2020,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Committee for Fermilab Booster Upgrade </a:t>
            </a:r>
            <a:r>
              <a:rPr lang="en-US" sz="1800" dirty="0"/>
              <a:t>an integrated design effort: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- Science Working Group (R. </a:t>
            </a:r>
            <a:r>
              <a:rPr lang="en-US" sz="1800" b="1" dirty="0" err="1">
                <a:solidFill>
                  <a:schemeClr val="accent3">
                    <a:lumMod val="75000"/>
                  </a:schemeClr>
                </a:solidFill>
              </a:rPr>
              <a:t>Harnik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&amp; about 25-75 people)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- Accelerator Working Group (M. Syphers &amp; about 25 people)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6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/>
              <a:t>We have been asked to develop a scenario, to present to the Fermilab directorate and to present on Fermilab’s behalf for Snowmass</a:t>
            </a:r>
            <a:r>
              <a:rPr lang="en-US" sz="1800" i="1" dirty="0"/>
              <a:t>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i="1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dirty="0"/>
              <a:t>However, this design team does not represent any decision at higher levels.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b="1" dirty="0"/>
              <a:t>2 GeV Linac + RCS Scenario:</a:t>
            </a:r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i="1" dirty="0"/>
              <a:t>	- </a:t>
            </a:r>
            <a:r>
              <a:rPr lang="en-US" sz="1800" dirty="0"/>
              <a:t>Accelerator Working Group paper - </a:t>
            </a:r>
            <a:r>
              <a:rPr lang="en-US" sz="1800" dirty="0">
                <a:hlinkClick r:id="rId7"/>
              </a:rPr>
              <a:t>recent </a:t>
            </a:r>
            <a:r>
              <a:rPr lang="en-US" sz="1800" dirty="0" err="1">
                <a:hlinkClick r:id="rId7"/>
              </a:rPr>
              <a:t>ArXiv</a:t>
            </a:r>
            <a:r>
              <a:rPr lang="en-US" sz="1800" dirty="0">
                <a:hlinkClick r:id="rId7"/>
              </a:rPr>
              <a:t> paper.</a:t>
            </a:r>
            <a:endParaRPr lang="en-US" sz="1800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800" i="1" dirty="0"/>
              <a:t>	-</a:t>
            </a:r>
            <a:r>
              <a:rPr lang="en-US" sz="1800" dirty="0"/>
              <a:t> Science Working Group paper - </a:t>
            </a:r>
            <a:r>
              <a:rPr lang="en-US" sz="1800" dirty="0">
                <a:hlinkClick r:id="rId8" action="ppaction://hlinkfile"/>
              </a:rPr>
              <a:t>mostly complete, still open.</a:t>
            </a:r>
            <a:endParaRPr lang="en-US" sz="1800" i="1" dirty="0"/>
          </a:p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95251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An Upgrade Path toward Multi-MW Beam Power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49452-7382-4949-B9D3-808982A9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600" y="59558"/>
            <a:ext cx="8350837" cy="6135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40A0B-3E73-40A0-B674-0C2664917651}"/>
              </a:ext>
            </a:extLst>
          </p:cNvPr>
          <p:cNvSpPr txBox="1"/>
          <p:nvPr/>
        </p:nvSpPr>
        <p:spPr>
          <a:xfrm>
            <a:off x="8681714" y="1181711"/>
            <a:ext cx="430887" cy="138858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R. </a:t>
            </a:r>
            <a:r>
              <a:rPr lang="en-US" sz="1600" b="1" dirty="0" err="1">
                <a:solidFill>
                  <a:schemeClr val="accent6"/>
                </a:solidFill>
              </a:rPr>
              <a:t>Harnik</a:t>
            </a:r>
            <a:r>
              <a:rPr lang="en-US" sz="1600" b="1" dirty="0">
                <a:solidFill>
                  <a:schemeClr val="accent6"/>
                </a:solidFill>
              </a:rPr>
              <a:t>,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3F4245-5EEF-444E-B032-0110CD682D65}"/>
              </a:ext>
            </a:extLst>
          </p:cNvPr>
          <p:cNvSpPr/>
          <p:nvPr/>
        </p:nvSpPr>
        <p:spPr>
          <a:xfrm>
            <a:off x="269691" y="2901656"/>
            <a:ext cx="3217787" cy="315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F7442832-6381-44A0-BBE5-2611E6D5CA1B}"/>
              </a:ext>
            </a:extLst>
          </p:cNvPr>
          <p:cNvSpPr txBox="1">
            <a:spLocks/>
          </p:cNvSpPr>
          <p:nvPr/>
        </p:nvSpPr>
        <p:spPr bwMode="auto">
          <a:xfrm>
            <a:off x="269691" y="2862562"/>
            <a:ext cx="3324112" cy="39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None/>
              <a:defRPr>
                <a:uFillTx/>
              </a:defRPr>
            </a:pPr>
            <a:r>
              <a:rPr lang="en-US" sz="1600" b="1" dirty="0">
                <a:hlinkClick r:id="rId4" action="ppaction://hlinkfile"/>
              </a:rPr>
              <a:t>overleaf.com/read/</a:t>
            </a:r>
            <a:r>
              <a:rPr lang="en-US" sz="1600" b="1" dirty="0" err="1">
                <a:hlinkClick r:id="rId4" action="ppaction://hlinkfile"/>
              </a:rPr>
              <a:t>scgtzvbngfxr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6628C-9E1E-4BF9-A600-917526F7198B}"/>
              </a:ext>
            </a:extLst>
          </p:cNvPr>
          <p:cNvSpPr/>
          <p:nvPr/>
        </p:nvSpPr>
        <p:spPr>
          <a:xfrm>
            <a:off x="503434" y="3981236"/>
            <a:ext cx="2902449" cy="21719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82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1662.982"/>
  <p:tag name="LATEXADDIN" val="\documentclass{article}&#10;\usepackage{amsmath}&#10;\pagestyle{empty}&#10;\begin{document}&#10;&#10;\begin{align} \nonumber&#10;\Delta f &amp;= h_{\text{RCS}} f_{\text{RCS}} \\ \nonumber&#10;\Delta f &amp;= \left( h_{\text{Booster}} \frac{C_{\text{RCS}}}{C_{\text{Booster}}} \right) f_{\text{RCS}}&#10;\end{align}&#10;&#10;\end{document}"/>
  <p:tag name="IGUANATEXSIZE" val="20"/>
  <p:tag name="IGUANATEXCURSOR" val="16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66079</TotalTime>
  <Words>2706</Words>
  <Application>Microsoft Office PowerPoint</Application>
  <PresentationFormat>On-screen Show (4:3)</PresentationFormat>
  <Paragraphs>655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Helvetica</vt:lpstr>
      <vt:lpstr>Times New Roman</vt:lpstr>
      <vt:lpstr>FNAL_TemplateMac_060514</vt:lpstr>
      <vt:lpstr>Fermilab: Footer Only</vt:lpstr>
      <vt:lpstr>An Upgrade Path toward Multi-MW Beam Power at Fermilab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jseldredphysics@gmail.com</cp:lastModifiedBy>
  <cp:revision>851</cp:revision>
  <cp:lastPrinted>2014-01-20T19:40:21Z</cp:lastPrinted>
  <dcterms:created xsi:type="dcterms:W3CDTF">2016-06-09T21:29:32Z</dcterms:created>
  <dcterms:modified xsi:type="dcterms:W3CDTF">2021-08-04T17:53:05Z</dcterms:modified>
</cp:coreProperties>
</file>