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5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6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7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8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9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10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11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12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3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14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4"/>
    <p:sldMasterId id="2147483658" r:id="rId5"/>
    <p:sldMasterId id="2147483664" r:id="rId6"/>
    <p:sldMasterId id="2147483669" r:id="rId7"/>
    <p:sldMasterId id="2147483677" r:id="rId8"/>
    <p:sldMasterId id="2147483685" r:id="rId9"/>
    <p:sldMasterId id="2147483692" r:id="rId10"/>
    <p:sldMasterId id="2147483697" r:id="rId11"/>
    <p:sldMasterId id="2147483705" r:id="rId12"/>
    <p:sldMasterId id="2147483711" r:id="rId13"/>
    <p:sldMasterId id="2147483716" r:id="rId14"/>
    <p:sldMasterId id="2147483724" r:id="rId15"/>
    <p:sldMasterId id="2147483731" r:id="rId16"/>
    <p:sldMasterId id="2147483737" r:id="rId17"/>
    <p:sldMasterId id="2147483742" r:id="rId18"/>
  </p:sldMasterIdLst>
  <p:notesMasterIdLst>
    <p:notesMasterId r:id="rId21"/>
  </p:notesMasterIdLst>
  <p:handoutMasterIdLst>
    <p:handoutMasterId r:id="rId22"/>
  </p:handoutMasterIdLst>
  <p:sldIdLst>
    <p:sldId id="884" r:id="rId19"/>
    <p:sldId id="886" r:id="rId20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 userDrawn="1">
          <p15:clr>
            <a:srgbClr val="A4A3A4"/>
          </p15:clr>
        </p15:guide>
        <p15:guide id="2" pos="3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an Pong" initials="IP" lastIdx="17" clrIdx="0">
    <p:extLst>
      <p:ext uri="{19B8F6BF-5375-455C-9EA6-DF929625EA0E}">
        <p15:presenceInfo xmlns:p15="http://schemas.microsoft.com/office/powerpoint/2012/main" userId="S::IPong@lbl.gov::16e277fc-3e10-4f23-b71a-5df2caa3c228" providerId="AD"/>
      </p:ext>
    </p:extLst>
  </p:cmAuthor>
  <p:cmAuthor id="2" name="Elizabeth Lee" initials="EL" lastIdx="1" clrIdx="1">
    <p:extLst>
      <p:ext uri="{19B8F6BF-5375-455C-9EA6-DF929625EA0E}">
        <p15:presenceInfo xmlns:p15="http://schemas.microsoft.com/office/powerpoint/2012/main" userId="S::EMLee@lbl.gov::d062035c-4159-428f-b2ba-29a7c4c5c6fb" providerId="AD"/>
      </p:ext>
    </p:extLst>
  </p:cmAuthor>
  <p:cmAuthor id="3" name="Miao M Yu" initials="MMY" lastIdx="2" clrIdx="2">
    <p:extLst>
      <p:ext uri="{19B8F6BF-5375-455C-9EA6-DF929625EA0E}">
        <p15:presenceInfo xmlns:p15="http://schemas.microsoft.com/office/powerpoint/2012/main" userId="S::miaoyu@services.fnal.gov::f3a93fcd-d640-486e-a319-b3af905ef2d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CC00"/>
    <a:srgbClr val="FFE699"/>
    <a:srgbClr val="B4C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6407" autoAdjust="0"/>
  </p:normalViewPr>
  <p:slideViewPr>
    <p:cSldViewPr snapToObjects="1" showGuides="1">
      <p:cViewPr varScale="1">
        <p:scale>
          <a:sx n="85" d="100"/>
          <a:sy n="85" d="100"/>
        </p:scale>
        <p:origin x="48" y="225"/>
      </p:cViewPr>
      <p:guideLst>
        <p:guide orient="horz" pos="4080"/>
        <p:guide pos="32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Master" Target="slideMasters/slideMaster15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Master" Target="slideMasters/slideMaster14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3.xml"/><Relationship Id="rId20" Type="http://schemas.openxmlformats.org/officeDocument/2006/relationships/slide" Target="slides/slide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26/07/2021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26/07/2021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4.jpeg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4.jpeg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larp.org/" TargetMode="External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6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uslarp.org/" TargetMode="External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11.png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8.xml"/><Relationship Id="rId4" Type="http://schemas.openxmlformats.org/officeDocument/2006/relationships/image" Target="../media/image14.jpeg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8.xml"/><Relationship Id="rId4" Type="http://schemas.openxmlformats.org/officeDocument/2006/relationships/image" Target="../media/image14.jpeg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larp.org/" TargetMode="External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9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uslarp.org/" TargetMode="External"/><Relationship Id="rId1" Type="http://schemas.openxmlformats.org/officeDocument/2006/relationships/slideMaster" Target="../slideMasters/slideMaster9.xml"/><Relationship Id="rId4" Type="http://schemas.openxmlformats.org/officeDocument/2006/relationships/image" Target="../media/image11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1.xml"/><Relationship Id="rId4" Type="http://schemas.openxmlformats.org/officeDocument/2006/relationships/image" Target="../media/image14.jpeg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1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1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1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1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1.xml"/><Relationship Id="rId4" Type="http://schemas.openxmlformats.org/officeDocument/2006/relationships/image" Target="../media/image14.jpeg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2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2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2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2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2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larp.org/" TargetMode="External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3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uslarp.org/" TargetMode="External"/><Relationship Id="rId1" Type="http://schemas.openxmlformats.org/officeDocument/2006/relationships/slideMaster" Target="../slideMasters/slideMaster13.xml"/><Relationship Id="rId4" Type="http://schemas.openxmlformats.org/officeDocument/2006/relationships/image" Target="../media/image11.png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5.xml"/><Relationship Id="rId4" Type="http://schemas.openxmlformats.org/officeDocument/2006/relationships/image" Target="../media/image14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larp.org/" TargetMode="External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5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5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5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5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5.xml"/></Relationships>
</file>

<file path=ppt/slideLayouts/_rels/slideLayout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5.xml"/><Relationship Id="rId4" Type="http://schemas.openxmlformats.org/officeDocument/2006/relationships/image" Target="../media/image14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uslarp.org/" TargetMode="External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bg>
      <p:bgPr>
        <a:blipFill dpi="0"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28800" y="2819400"/>
            <a:ext cx="96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64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8107627" cy="360000"/>
          </a:xfrm>
        </p:spPr>
        <p:txBody>
          <a:bodyPr lIns="0" tIns="0" rIns="0" bIns="0" anchor="b" anchorCtr="0"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LBNL Status and Restart Planning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48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5899150"/>
            <a:ext cx="864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9510" y="476672"/>
            <a:ext cx="5397460" cy="189602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B83573D-854A-4C61-B3B7-2CBCB6AA2BDD}"/>
              </a:ext>
            </a:extLst>
          </p:cNvPr>
          <p:cNvSpPr/>
          <p:nvPr/>
        </p:nvSpPr>
        <p:spPr>
          <a:xfrm>
            <a:off x="0" y="6165304"/>
            <a:ext cx="1828800" cy="6926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solidFill>
                  <a:schemeClr val="bg1"/>
                </a:solidFill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53374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305820" y="4765101"/>
            <a:ext cx="566928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6206067" y="4765101"/>
            <a:ext cx="5681133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304801" y="1043695"/>
            <a:ext cx="5668432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6206067" y="1043695"/>
            <a:ext cx="5681135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75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043693"/>
            <a:ext cx="4037192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26611" y="1043695"/>
            <a:ext cx="7227147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87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8765" y="1043694"/>
            <a:ext cx="11601135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65" y="4943006"/>
            <a:ext cx="11601135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885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304801" y="355192"/>
            <a:ext cx="560832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6278881" y="355192"/>
            <a:ext cx="560832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/>
          </p:nvPr>
        </p:nvSpPr>
        <p:spPr>
          <a:xfrm>
            <a:off x="305820" y="4765101"/>
            <a:ext cx="5607301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9"/>
          </p:nvPr>
        </p:nvSpPr>
        <p:spPr>
          <a:xfrm>
            <a:off x="6278881" y="4765101"/>
            <a:ext cx="560831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F397A-9C1D-2B40-851E-E0DB0862E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982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304801" y="361951"/>
            <a:ext cx="11567584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45C53-4825-D941-96F0-E5EF74038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225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98765" y="361950"/>
            <a:ext cx="11601135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65" y="4943006"/>
            <a:ext cx="11601135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7E1A3-D14B-384F-BC68-921915557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2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15B89-6E9F-3742-A1D5-5376EC3E0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203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28800" y="2819400"/>
            <a:ext cx="96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64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48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pic>
        <p:nvPicPr>
          <p:cNvPr id="12" name="Image 11" descr="HLU-logoN-tit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0" y="673710"/>
            <a:ext cx="5047152" cy="1534388"/>
          </a:xfrm>
          <a:prstGeom prst="rect">
            <a:avLst/>
          </a:prstGeom>
        </p:spPr>
      </p:pic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5899150"/>
            <a:ext cx="864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 dirty="0"/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609600" y="6071400"/>
            <a:ext cx="6096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7" name="Image 4" descr="CERN-logo_outline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2920" y="5946775"/>
            <a:ext cx="817880" cy="6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7718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16000" y="1219201"/>
            <a:ext cx="1056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8" name="Grouper 7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9" name="Rectangle 8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0" name="ZoneTexte 9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3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2824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215232"/>
            <a:ext cx="5386917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09600" y="20574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215232"/>
            <a:ext cx="5389033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68" y="20574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11" name="Grouper 10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4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502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16000" y="1219201"/>
            <a:ext cx="1056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40000" y="6356350"/>
            <a:ext cx="8836000" cy="360000"/>
          </a:xfrm>
        </p:spPr>
        <p:txBody>
          <a:bodyPr/>
          <a:lstStyle/>
          <a:p>
            <a:r>
              <a:rPr lang="en-US"/>
              <a:t>LBNL Status and Restart Planning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593F3F2-3156-4CCA-9FFB-33FB7354671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6211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7" name="Grouper 6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8" name="Rectangle 7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9" name="ZoneTexte 8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0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8970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6" name="Grouper 5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7" name="Rectangle 6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9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4089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16000" y="457200"/>
            <a:ext cx="1056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16000" y="5105400"/>
            <a:ext cx="1056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818067" y="4648200"/>
            <a:ext cx="10557933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2" name="ZoneTexte 11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3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9490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802400" y="2709000"/>
            <a:ext cx="8587200" cy="1634400"/>
          </a:xfrm>
        </p:spPr>
        <p:txBody>
          <a:bodyPr/>
          <a:lstStyle>
            <a:lvl1pPr>
              <a:defRPr b="1" i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Thank you message....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pic>
        <p:nvPicPr>
          <p:cNvPr id="12" name="Image 11" descr="HLU-logoN-tit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0" y="673710"/>
            <a:ext cx="5047152" cy="1534388"/>
          </a:xfrm>
          <a:prstGeom prst="rect">
            <a:avLst/>
          </a:prstGeom>
        </p:spPr>
      </p:pic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1802400" y="4953000"/>
            <a:ext cx="8587200" cy="1219200"/>
          </a:xfrm>
        </p:spPr>
        <p:txBody>
          <a:bodyPr anchor="b">
            <a:noAutofit/>
          </a:bodyPr>
          <a:lstStyle>
            <a:lvl1pPr>
              <a:buFontTx/>
              <a:buNone/>
              <a:defRPr sz="1200" baseline="0">
                <a:solidFill>
                  <a:schemeClr val="tx2"/>
                </a:solidFill>
              </a:defRPr>
            </a:lvl1pPr>
            <a:lvl2pPr>
              <a:buFontTx/>
              <a:buNone/>
              <a:defRPr sz="1400"/>
            </a:lvl2pPr>
            <a:lvl3pPr>
              <a:buFontTx/>
              <a:buNone/>
              <a:defRPr sz="1400"/>
            </a:lvl3pPr>
            <a:lvl4pPr>
              <a:buFontTx/>
              <a:buNone/>
              <a:defRPr sz="1400"/>
            </a:lvl4pPr>
            <a:lvl5pPr>
              <a:buFontTx/>
              <a:buNone/>
              <a:defRPr sz="1400"/>
            </a:lvl5pPr>
          </a:lstStyle>
          <a:p>
            <a:pPr lvl="0"/>
            <a:r>
              <a:rPr lang="en-GB" noProof="0"/>
              <a:t>Credits if needed: reference 1, reference 2 ...</a:t>
            </a:r>
          </a:p>
        </p:txBody>
      </p:sp>
      <p:grpSp>
        <p:nvGrpSpPr>
          <p:cNvPr id="9" name="Grouper 8"/>
          <p:cNvGrpSpPr/>
          <p:nvPr userDrawn="1"/>
        </p:nvGrpSpPr>
        <p:grpSpPr>
          <a:xfrm>
            <a:off x="609600" y="6071400"/>
            <a:ext cx="609600" cy="457200"/>
            <a:chOff x="1462200" y="4620913"/>
            <a:chExt cx="457200" cy="4572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1" name="ZoneTexte 10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4" name="Image 4" descr="CERN-logo_outline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2920" y="5946775"/>
            <a:ext cx="817880" cy="6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8277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28800" y="2819400"/>
            <a:ext cx="96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64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48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5899150"/>
            <a:ext cx="864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735627" y="6248400"/>
            <a:ext cx="6192011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LBNL Status and Restart Planning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9399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16000" y="1219201"/>
            <a:ext cx="1056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79D8525-F58A-405E-A4C4-898FE68DB4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</p:spPr>
        <p:txBody>
          <a:bodyPr/>
          <a:lstStyle/>
          <a:p>
            <a:r>
              <a:rPr lang="en-US"/>
              <a:t>LBNL Status and Restart Planning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0981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215232"/>
            <a:ext cx="5386917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09600" y="20574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215232"/>
            <a:ext cx="5389033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68" y="20574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FCE88E9-6A07-47DB-A72F-D7C14551FC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2641600" y="6356350"/>
            <a:ext cx="8734400" cy="360000"/>
          </a:xfrm>
        </p:spPr>
        <p:txBody>
          <a:bodyPr/>
          <a:lstStyle/>
          <a:p>
            <a:r>
              <a:rPr lang="en-US"/>
              <a:t>LBNL Status and Restart Planning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185094"/>
      </p:ext>
    </p:extLst>
  </p:cSld>
  <p:clrMapOvr>
    <a:masterClrMapping/>
  </p:clrMapOvr>
  <p:hf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8ED7D6C-5253-4A53-982F-7CC2B9BAD7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</p:spPr>
        <p:txBody>
          <a:bodyPr/>
          <a:lstStyle/>
          <a:p>
            <a:r>
              <a:rPr lang="en-US"/>
              <a:t>LBNL Status and Restart Planning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9224912"/>
      </p:ext>
    </p:extLst>
  </p:cSld>
  <p:clrMapOvr>
    <a:masterClrMapping/>
  </p:clrMapOvr>
  <p:hf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525CB4F-F710-43B3-8123-D85BCDB108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</p:spPr>
        <p:txBody>
          <a:bodyPr/>
          <a:lstStyle/>
          <a:p>
            <a:r>
              <a:rPr lang="en-US"/>
              <a:t>LBNL Status and Restart Planning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0813660"/>
      </p:ext>
    </p:extLst>
  </p:cSld>
  <p:clrMapOvr>
    <a:masterClrMapping/>
  </p:clrMapOvr>
  <p:hf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16000" y="457200"/>
            <a:ext cx="1056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16000" y="5105400"/>
            <a:ext cx="1056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818067" y="4648200"/>
            <a:ext cx="10557933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41E9BA7-E261-4A08-A8C3-634A9AD1A8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</p:spPr>
        <p:txBody>
          <a:bodyPr/>
          <a:lstStyle/>
          <a:p>
            <a:r>
              <a:rPr lang="en-US"/>
              <a:t>LBNL Status and Restart Planning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510398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215232"/>
            <a:ext cx="5386917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09600" y="20574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215232"/>
            <a:ext cx="5389033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68" y="20574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540000" y="6356350"/>
            <a:ext cx="8836000" cy="360000"/>
          </a:xfrm>
        </p:spPr>
        <p:txBody>
          <a:bodyPr/>
          <a:lstStyle/>
          <a:p>
            <a:r>
              <a:rPr lang="en-US"/>
              <a:t>LBNL Status and Restart Planning</a:t>
            </a:r>
            <a:endParaRPr lang="en-GB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DE33E18-C9A2-451C-9A6B-D39158041DF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824105"/>
      </p:ext>
    </p:extLst>
  </p:cSld>
  <p:clrMapOvr>
    <a:masterClrMapping/>
  </p:clrMapOvr>
  <p:hf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D7DDE-F4FF-4EAB-A955-863AB59903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72F441-2DAF-4BE1-B25D-FACB68976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0FDD8-280C-4CAE-BD46-7A9179EF9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847E-EEA3-487A-A594-E560B99BC6F1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8EE95-D863-4D42-9838-473823456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LBNL Status and Restart Planning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BBDEA-0D65-4F4C-8B28-319131F55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6691011"/>
      </p:ext>
    </p:extLst>
  </p:cSld>
  <p:clrMapOvr>
    <a:masterClrMapping/>
  </p:clrMapOvr>
  <p:hf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68086" y="3542374"/>
            <a:ext cx="10870780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468086" y="4822319"/>
            <a:ext cx="10870780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11" descr="LARP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5560" cy="87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7208" y="27791"/>
            <a:ext cx="2442928" cy="742676"/>
          </a:xfrm>
          <a:prstGeom prst="rect">
            <a:avLst/>
          </a:prstGeom>
        </p:spPr>
      </p:pic>
      <p:pic>
        <p:nvPicPr>
          <p:cNvPr id="3" name="Picture 2" descr="RGB_Color-Seal_Green-Mark_SC_Horizontal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67" y="115100"/>
            <a:ext cx="3524435" cy="44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9801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268" y="103665"/>
            <a:ext cx="8709385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00018" y="6515100"/>
            <a:ext cx="1435100" cy="241300"/>
          </a:xfrm>
        </p:spPr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fld id="{3E44847E-EEA3-487A-A594-E560B99BC6F1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fld id="{F1BAF928-1C56-4444-A2AA-5083F7F83D1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1" descr="LAR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5560" cy="871912"/>
          </a:xfrm>
          <a:prstGeom prst="rect">
            <a:avLst/>
          </a:prstGeom>
          <a:solidFill>
            <a:srgbClr val="FCFCF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84651" y="37035"/>
            <a:ext cx="2353300" cy="71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7953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305820" y="4765101"/>
            <a:ext cx="566928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6206067" y="4765101"/>
            <a:ext cx="5681133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304801" y="1043695"/>
            <a:ext cx="5668432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6206067" y="1043695"/>
            <a:ext cx="5681135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3E44847E-EEA3-487A-A594-E560B99BC6F1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F1BAF928-1C56-4444-A2AA-5083F7F8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033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043693"/>
            <a:ext cx="4037192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26611" y="1043695"/>
            <a:ext cx="7227147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3E44847E-EEA3-487A-A594-E560B99BC6F1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F1BAF928-1C56-4444-A2AA-5083F7F8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3056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8765" y="1043694"/>
            <a:ext cx="11601135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65" y="4943006"/>
            <a:ext cx="11601135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44847E-EEA3-487A-A594-E560B99BC6F1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AF928-1C56-4444-A2AA-5083F7F8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486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D7DDE-F4FF-4EAB-A955-863AB59903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72F441-2DAF-4BE1-B25D-FACB68976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0FDD8-280C-4CAE-BD46-7A9179EF9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847E-EEA3-487A-A594-E560B99BC6F1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8EE95-D863-4D42-9838-473823456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BBDEA-0D65-4F4C-8B28-319131F55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F928-1C56-4444-A2AA-5083F7F8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792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304801" y="355192"/>
            <a:ext cx="560832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6278881" y="355192"/>
            <a:ext cx="560832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/>
          </p:nvPr>
        </p:nvSpPr>
        <p:spPr>
          <a:xfrm>
            <a:off x="305820" y="4765101"/>
            <a:ext cx="5607301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9"/>
          </p:nvPr>
        </p:nvSpPr>
        <p:spPr>
          <a:xfrm>
            <a:off x="6278881" y="4765101"/>
            <a:ext cx="560831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F397A-9C1D-2B40-851E-E0DB0862E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278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304801" y="361951"/>
            <a:ext cx="11567584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45C53-4825-D941-96F0-E5EF74038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4797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98765" y="361950"/>
            <a:ext cx="11601135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65" y="4943006"/>
            <a:ext cx="11601135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7E1A3-D14B-384F-BC68-921915557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0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540000" y="6356350"/>
            <a:ext cx="8836000" cy="360000"/>
          </a:xfrm>
        </p:spPr>
        <p:txBody>
          <a:bodyPr/>
          <a:lstStyle/>
          <a:p>
            <a:r>
              <a:rPr lang="en-US"/>
              <a:t>LBNL Status and Restart Planning</a:t>
            </a:r>
            <a:endParaRPr lang="en-GB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D813954-B0CB-4016-B535-BDE242BD932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070273"/>
      </p:ext>
    </p:extLst>
  </p:cSld>
  <p:clrMapOvr>
    <a:masterClrMapping/>
  </p:clrMapOvr>
  <p:hf hd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15B89-6E9F-3742-A1D5-5376EC3E0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5032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28800" y="2819400"/>
            <a:ext cx="96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64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48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pic>
        <p:nvPicPr>
          <p:cNvPr id="12" name="Image 11" descr="HLU-logoN-tit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0" y="673710"/>
            <a:ext cx="5047152" cy="1534388"/>
          </a:xfrm>
          <a:prstGeom prst="rect">
            <a:avLst/>
          </a:prstGeom>
        </p:spPr>
      </p:pic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5899150"/>
            <a:ext cx="864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 dirty="0"/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609600" y="6071400"/>
            <a:ext cx="6096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7" name="Image 4" descr="CERN-logo_outline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2920" y="5946775"/>
            <a:ext cx="817880" cy="6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45545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16000" y="1219201"/>
            <a:ext cx="1056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8" name="Grouper 7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9" name="Rectangle 8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0" name="ZoneTexte 9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3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0257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215232"/>
            <a:ext cx="5386917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09600" y="20574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215232"/>
            <a:ext cx="5389033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68" y="20574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11" name="Grouper 10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4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2534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7" name="Grouper 6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8" name="Rectangle 7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9" name="ZoneTexte 8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0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58708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6" name="Grouper 5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7" name="Rectangle 6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9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5708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16000" y="457200"/>
            <a:ext cx="1056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16000" y="5105400"/>
            <a:ext cx="1056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818067" y="4648200"/>
            <a:ext cx="10557933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2" name="ZoneTexte 11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3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55133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802400" y="2709000"/>
            <a:ext cx="8587200" cy="1634400"/>
          </a:xfrm>
        </p:spPr>
        <p:txBody>
          <a:bodyPr/>
          <a:lstStyle>
            <a:lvl1pPr>
              <a:defRPr b="1" i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Thank you message....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pic>
        <p:nvPicPr>
          <p:cNvPr id="12" name="Image 11" descr="HLU-logoN-tit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0" y="673710"/>
            <a:ext cx="5047152" cy="1534388"/>
          </a:xfrm>
          <a:prstGeom prst="rect">
            <a:avLst/>
          </a:prstGeom>
        </p:spPr>
      </p:pic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1802400" y="4953000"/>
            <a:ext cx="8587200" cy="1219200"/>
          </a:xfrm>
        </p:spPr>
        <p:txBody>
          <a:bodyPr anchor="b">
            <a:noAutofit/>
          </a:bodyPr>
          <a:lstStyle>
            <a:lvl1pPr>
              <a:buFontTx/>
              <a:buNone/>
              <a:defRPr sz="1200" baseline="0">
                <a:solidFill>
                  <a:schemeClr val="tx2"/>
                </a:solidFill>
              </a:defRPr>
            </a:lvl1pPr>
            <a:lvl2pPr>
              <a:buFontTx/>
              <a:buNone/>
              <a:defRPr sz="1400"/>
            </a:lvl2pPr>
            <a:lvl3pPr>
              <a:buFontTx/>
              <a:buNone/>
              <a:defRPr sz="1400"/>
            </a:lvl3pPr>
            <a:lvl4pPr>
              <a:buFontTx/>
              <a:buNone/>
              <a:defRPr sz="1400"/>
            </a:lvl4pPr>
            <a:lvl5pPr>
              <a:buFontTx/>
              <a:buNone/>
              <a:defRPr sz="1400"/>
            </a:lvl5pPr>
          </a:lstStyle>
          <a:p>
            <a:pPr lvl="0"/>
            <a:r>
              <a:rPr lang="en-GB" noProof="0"/>
              <a:t>Credits if needed: reference 1, reference 2 ...</a:t>
            </a:r>
          </a:p>
        </p:txBody>
      </p:sp>
      <p:grpSp>
        <p:nvGrpSpPr>
          <p:cNvPr id="9" name="Grouper 8"/>
          <p:cNvGrpSpPr/>
          <p:nvPr userDrawn="1"/>
        </p:nvGrpSpPr>
        <p:grpSpPr>
          <a:xfrm>
            <a:off x="609600" y="6071400"/>
            <a:ext cx="609600" cy="457200"/>
            <a:chOff x="1462200" y="4620913"/>
            <a:chExt cx="457200" cy="4572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1" name="ZoneTexte 10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4" name="Image 4" descr="CERN-logo_outline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2920" y="5946775"/>
            <a:ext cx="817880" cy="6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5376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68086" y="3542374"/>
            <a:ext cx="10870780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468086" y="4822319"/>
            <a:ext cx="10870780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11" descr="LARP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5560" cy="87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7208" y="27791"/>
            <a:ext cx="2442928" cy="742676"/>
          </a:xfrm>
          <a:prstGeom prst="rect">
            <a:avLst/>
          </a:prstGeom>
        </p:spPr>
      </p:pic>
      <p:pic>
        <p:nvPicPr>
          <p:cNvPr id="3" name="Picture 2" descr="RGB_Color-Seal_Green-Mark_SC_Horizontal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67" y="115100"/>
            <a:ext cx="3524435" cy="44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04051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268" y="103665"/>
            <a:ext cx="8709385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00018" y="6515100"/>
            <a:ext cx="1435100" cy="241300"/>
          </a:xfrm>
        </p:spPr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fld id="{0B36E016-911B-4D2D-A8E8-137B0FEF7DB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11" descr="LAR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5560" cy="871912"/>
          </a:xfrm>
          <a:prstGeom prst="rect">
            <a:avLst/>
          </a:prstGeom>
          <a:solidFill>
            <a:srgbClr val="FCFCF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84651" y="37035"/>
            <a:ext cx="2353300" cy="71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59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41600" y="6356350"/>
            <a:ext cx="8737600" cy="360000"/>
          </a:xfrm>
        </p:spPr>
        <p:txBody>
          <a:bodyPr/>
          <a:lstStyle/>
          <a:p>
            <a:r>
              <a:rPr lang="en-US"/>
              <a:t>LBNL Status and Restart Planning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E816CAA-2881-4B1D-B534-7399FA0A5FF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821047"/>
      </p:ext>
    </p:extLst>
  </p:cSld>
  <p:clrMapOvr>
    <a:masterClrMapping/>
  </p:clrMapOvr>
  <p:hf hd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305820" y="4765101"/>
            <a:ext cx="566928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6206067" y="4765101"/>
            <a:ext cx="5681133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304801" y="1043695"/>
            <a:ext cx="5668432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6206067" y="1043695"/>
            <a:ext cx="5681135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0B36E016-911B-4D2D-A8E8-137B0FEF7D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78475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043693"/>
            <a:ext cx="4037192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26611" y="1043695"/>
            <a:ext cx="7227147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0B36E016-911B-4D2D-A8E8-137B0FEF7D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19363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8765" y="1043694"/>
            <a:ext cx="11601135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65" y="4943006"/>
            <a:ext cx="11601135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6E016-911B-4D2D-A8E8-137B0FEF7D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72774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304801" y="355192"/>
            <a:ext cx="560832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6278881" y="355192"/>
            <a:ext cx="560832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/>
          </p:nvPr>
        </p:nvSpPr>
        <p:spPr>
          <a:xfrm>
            <a:off x="305820" y="4765101"/>
            <a:ext cx="5607301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9"/>
          </p:nvPr>
        </p:nvSpPr>
        <p:spPr>
          <a:xfrm>
            <a:off x="6278881" y="4765101"/>
            <a:ext cx="560831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F397A-9C1D-2B40-851E-E0DB0862E8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95742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304801" y="361951"/>
            <a:ext cx="11567584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45C53-4825-D941-96F0-E5EF740382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20721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98765" y="361950"/>
            <a:ext cx="11601135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65" y="4943006"/>
            <a:ext cx="11601135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7E1A3-D14B-384F-BC68-9219155574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66880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15B89-6E9F-3742-A1D5-5376EC3E0B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0374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28800" y="2819400"/>
            <a:ext cx="96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64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48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pic>
        <p:nvPicPr>
          <p:cNvPr id="12" name="Image 11" descr="HLU-logoN-tit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0" y="673710"/>
            <a:ext cx="5047152" cy="1534388"/>
          </a:xfrm>
          <a:prstGeom prst="rect">
            <a:avLst/>
          </a:prstGeom>
        </p:spPr>
      </p:pic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5899150"/>
            <a:ext cx="864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 dirty="0"/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609600" y="6071400"/>
            <a:ext cx="6096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 dirty="0">
                <a:solidFill>
                  <a:prstClr val="white"/>
                </a:solidFill>
              </a:endParaRP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7" name="Image 4" descr="CERN-logo_outline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2920" y="5946775"/>
            <a:ext cx="817880" cy="6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88202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16000" y="1219201"/>
            <a:ext cx="1056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grpSp>
        <p:nvGrpSpPr>
          <p:cNvPr id="8" name="Grouper 7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9" name="Rectangle 8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 dirty="0">
                <a:solidFill>
                  <a:prstClr val="white"/>
                </a:solidFill>
              </a:endParaRPr>
            </a:p>
          </p:txBody>
        </p:sp>
        <p:sp>
          <p:nvSpPr>
            <p:cNvPr id="10" name="ZoneTexte 9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3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3721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215232"/>
            <a:ext cx="5386917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09600" y="20574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215232"/>
            <a:ext cx="5389033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68" y="20574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grpSp>
        <p:nvGrpSpPr>
          <p:cNvPr id="11" name="Grouper 10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 dirty="0">
                <a:solidFill>
                  <a:prstClr val="white"/>
                </a:solidFill>
              </a:endParaRP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4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43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16000" y="457200"/>
            <a:ext cx="1056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16000" y="5105400"/>
            <a:ext cx="1056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641600" y="6356350"/>
            <a:ext cx="8734400" cy="360000"/>
          </a:xfrm>
        </p:spPr>
        <p:txBody>
          <a:bodyPr/>
          <a:lstStyle/>
          <a:p>
            <a:r>
              <a:rPr lang="en-US"/>
              <a:t>LBNL Status and Restart Planning</a:t>
            </a:r>
            <a:endParaRPr lang="en-GB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818067" y="4648200"/>
            <a:ext cx="10557933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59B40DA-0308-42AE-8E50-C2701538983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492864"/>
      </p:ext>
    </p:extLst>
  </p:cSld>
  <p:clrMapOvr>
    <a:masterClrMapping/>
  </p:clrMapOvr>
  <p:hf hdr="0" dt="0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grpSp>
        <p:nvGrpSpPr>
          <p:cNvPr id="7" name="Grouper 6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8" name="Rectangle 7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 dirty="0">
                <a:solidFill>
                  <a:prstClr val="white"/>
                </a:solidFill>
              </a:endParaRPr>
            </a:p>
          </p:txBody>
        </p:sp>
        <p:sp>
          <p:nvSpPr>
            <p:cNvPr id="9" name="ZoneTexte 8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0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93652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grpSp>
        <p:nvGrpSpPr>
          <p:cNvPr id="6" name="Grouper 5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7" name="Rectangle 6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 dirty="0">
                <a:solidFill>
                  <a:prstClr val="white"/>
                </a:solidFill>
              </a:endParaRPr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9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16301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16000" y="457200"/>
            <a:ext cx="1056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16000" y="5105400"/>
            <a:ext cx="1056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818067" y="4648200"/>
            <a:ext cx="10557933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 dirty="0">
                <a:solidFill>
                  <a:prstClr val="white"/>
                </a:solidFill>
              </a:endParaRPr>
            </a:p>
          </p:txBody>
        </p:sp>
        <p:sp>
          <p:nvSpPr>
            <p:cNvPr id="12" name="ZoneTexte 11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3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28387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802400" y="2709000"/>
            <a:ext cx="8587200" cy="1634400"/>
          </a:xfrm>
        </p:spPr>
        <p:txBody>
          <a:bodyPr/>
          <a:lstStyle>
            <a:lvl1pPr>
              <a:defRPr b="1" i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Thank you message....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pic>
        <p:nvPicPr>
          <p:cNvPr id="12" name="Image 11" descr="HLU-logoN-tit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0" y="673710"/>
            <a:ext cx="5047152" cy="1534388"/>
          </a:xfrm>
          <a:prstGeom prst="rect">
            <a:avLst/>
          </a:prstGeom>
        </p:spPr>
      </p:pic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1802400" y="4953000"/>
            <a:ext cx="8587200" cy="1219200"/>
          </a:xfrm>
        </p:spPr>
        <p:txBody>
          <a:bodyPr anchor="b">
            <a:noAutofit/>
          </a:bodyPr>
          <a:lstStyle>
            <a:lvl1pPr>
              <a:buFontTx/>
              <a:buNone/>
              <a:defRPr sz="1200" baseline="0">
                <a:solidFill>
                  <a:schemeClr val="tx2"/>
                </a:solidFill>
              </a:defRPr>
            </a:lvl1pPr>
            <a:lvl2pPr>
              <a:buFontTx/>
              <a:buNone/>
              <a:defRPr sz="1400"/>
            </a:lvl2pPr>
            <a:lvl3pPr>
              <a:buFontTx/>
              <a:buNone/>
              <a:defRPr sz="1400"/>
            </a:lvl3pPr>
            <a:lvl4pPr>
              <a:buFontTx/>
              <a:buNone/>
              <a:defRPr sz="1400"/>
            </a:lvl4pPr>
            <a:lvl5pPr>
              <a:buFontTx/>
              <a:buNone/>
              <a:defRPr sz="1400"/>
            </a:lvl5pPr>
          </a:lstStyle>
          <a:p>
            <a:pPr lvl="0"/>
            <a:r>
              <a:rPr lang="en-GB" noProof="0"/>
              <a:t>Credits if needed: reference 1, reference 2 ...</a:t>
            </a:r>
          </a:p>
        </p:txBody>
      </p:sp>
      <p:grpSp>
        <p:nvGrpSpPr>
          <p:cNvPr id="9" name="Grouper 8"/>
          <p:cNvGrpSpPr/>
          <p:nvPr userDrawn="1"/>
        </p:nvGrpSpPr>
        <p:grpSpPr>
          <a:xfrm>
            <a:off x="609600" y="6071400"/>
            <a:ext cx="609600" cy="457200"/>
            <a:chOff x="1462200" y="4620913"/>
            <a:chExt cx="457200" cy="4572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 dirty="0">
                <a:solidFill>
                  <a:prstClr val="white"/>
                </a:solidFill>
              </a:endParaRPr>
            </a:p>
          </p:txBody>
        </p:sp>
        <p:sp>
          <p:nvSpPr>
            <p:cNvPr id="11" name="ZoneTexte 10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4" name="Image 4" descr="CERN-logo_outline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2920" y="5946775"/>
            <a:ext cx="817880" cy="6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66614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bg>
      <p:bgPr>
        <a:blipFill dpi="0"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28800" y="2819400"/>
            <a:ext cx="96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64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8107627" cy="360000"/>
          </a:xfrm>
        </p:spPr>
        <p:txBody>
          <a:bodyPr lIns="0" tIns="0" rIns="0" bIns="0" anchor="b" anchorCtr="0"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LBNL Status and Restart Planning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48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5899150"/>
            <a:ext cx="864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9510" y="476672"/>
            <a:ext cx="5397460" cy="189602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B83573D-854A-4C61-B3B7-2CBCB6AA2BDD}"/>
              </a:ext>
            </a:extLst>
          </p:cNvPr>
          <p:cNvSpPr/>
          <p:nvPr/>
        </p:nvSpPr>
        <p:spPr>
          <a:xfrm>
            <a:off x="0" y="6165304"/>
            <a:ext cx="1828800" cy="6926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solidFill>
                  <a:schemeClr val="bg1"/>
                </a:solidFill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9066638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16000" y="1219201"/>
            <a:ext cx="1056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40000" y="6356350"/>
            <a:ext cx="8836000" cy="36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Coil Parts and Materials Restart Activity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593F3F2-3156-4CCA-9FFB-33FB7354671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37428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215232"/>
            <a:ext cx="5386917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09600" y="20574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215232"/>
            <a:ext cx="5389033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68" y="20574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540000" y="6356350"/>
            <a:ext cx="8836000" cy="36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Coil Parts and Materials Restart Activity</a:t>
            </a:r>
            <a:endParaRPr lang="en-GB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DE33E18-C9A2-451C-9A6B-D39158041DF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894653"/>
      </p:ext>
    </p:extLst>
  </p:cSld>
  <p:clrMapOvr>
    <a:masterClrMapping/>
  </p:clrMapOvr>
  <p:hf hdr="0" dt="0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540000" y="6356350"/>
            <a:ext cx="8836000" cy="36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Coil Parts and Materials Restart Activity</a:t>
            </a:r>
            <a:endParaRPr lang="en-GB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D813954-B0CB-4016-B535-BDE242BD932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272454"/>
      </p:ext>
    </p:extLst>
  </p:cSld>
  <p:clrMapOvr>
    <a:masterClrMapping/>
  </p:clrMapOvr>
  <p:hf hdr="0" dt="0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41600" y="6356350"/>
            <a:ext cx="8737600" cy="36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Coil Parts and Materials Restart Activity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E816CAA-2881-4B1D-B534-7399FA0A5FF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003993"/>
      </p:ext>
    </p:extLst>
  </p:cSld>
  <p:clrMapOvr>
    <a:masterClrMapping/>
  </p:clrMapOvr>
  <p:hf hdr="0" dt="0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16000" y="457200"/>
            <a:ext cx="1056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16000" y="5105400"/>
            <a:ext cx="1056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641600" y="6356350"/>
            <a:ext cx="8734400" cy="36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Coil Parts and Materials Restart Activity</a:t>
            </a:r>
            <a:endParaRPr lang="en-GB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818067" y="4648200"/>
            <a:ext cx="10557933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59B40DA-0308-42AE-8E50-C2701538983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345891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28800" y="2819400"/>
            <a:ext cx="96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64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48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5899150"/>
            <a:ext cx="864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AF289B4-A20D-8546-820F-224929B92E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</p:spPr>
        <p:txBody>
          <a:bodyPr/>
          <a:lstStyle/>
          <a:p>
            <a:r>
              <a:rPr lang="en-US"/>
              <a:t>LBNL Status and Restart Planning</a:t>
            </a:r>
            <a:endParaRPr lang="en-GB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68086" y="3542374"/>
            <a:ext cx="10870780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468086" y="4822319"/>
            <a:ext cx="10870780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11" descr="LARP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5560" cy="87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7208" y="27791"/>
            <a:ext cx="2442928" cy="742676"/>
          </a:xfrm>
          <a:prstGeom prst="rect">
            <a:avLst/>
          </a:prstGeom>
        </p:spPr>
      </p:pic>
      <p:pic>
        <p:nvPicPr>
          <p:cNvPr id="3" name="Picture 2" descr="RGB_Color-Seal_Green-Mark_SC_Horizontal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67" y="115100"/>
            <a:ext cx="3524435" cy="44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97223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268" y="103665"/>
            <a:ext cx="8709385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00018" y="6515100"/>
            <a:ext cx="1435100" cy="241300"/>
          </a:xfrm>
        </p:spPr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1" descr="LAR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5560" cy="871912"/>
          </a:xfrm>
          <a:prstGeom prst="rect">
            <a:avLst/>
          </a:prstGeom>
          <a:solidFill>
            <a:srgbClr val="FCFCF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84651" y="37035"/>
            <a:ext cx="2353300" cy="71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83435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305820" y="4765101"/>
            <a:ext cx="566928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6206067" y="4765101"/>
            <a:ext cx="5681133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304801" y="1043695"/>
            <a:ext cx="5668432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6206067" y="1043695"/>
            <a:ext cx="5681135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7745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043693"/>
            <a:ext cx="4037192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26611" y="1043695"/>
            <a:ext cx="7227147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7123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8765" y="1043694"/>
            <a:ext cx="11601135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65" y="4943006"/>
            <a:ext cx="11601135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9153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304801" y="355192"/>
            <a:ext cx="560832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6278881" y="355192"/>
            <a:ext cx="560832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/>
          </p:nvPr>
        </p:nvSpPr>
        <p:spPr>
          <a:xfrm>
            <a:off x="305820" y="4765101"/>
            <a:ext cx="5607301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9"/>
          </p:nvPr>
        </p:nvSpPr>
        <p:spPr>
          <a:xfrm>
            <a:off x="6278881" y="4765101"/>
            <a:ext cx="560831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F397A-9C1D-2B40-851E-E0DB0862E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019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304801" y="361951"/>
            <a:ext cx="11567584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45C53-4825-D941-96F0-E5EF74038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8722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98765" y="361950"/>
            <a:ext cx="11601135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65" y="4943006"/>
            <a:ext cx="11601135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7E1A3-D14B-384F-BC68-921915557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021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15B89-6E9F-3742-A1D5-5376EC3E0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149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28800" y="2819400"/>
            <a:ext cx="96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64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48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pic>
        <p:nvPicPr>
          <p:cNvPr id="12" name="Image 11" descr="HLU-logoN-tit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0" y="673710"/>
            <a:ext cx="5047152" cy="1534388"/>
          </a:xfrm>
          <a:prstGeom prst="rect">
            <a:avLst/>
          </a:prstGeom>
        </p:spPr>
      </p:pic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5899150"/>
            <a:ext cx="864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 dirty="0"/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609600" y="6071400"/>
            <a:ext cx="6096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7" name="Image 4" descr="CERN-logo_outline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2920" y="5946775"/>
            <a:ext cx="817880" cy="6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804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68086" y="3542374"/>
            <a:ext cx="10870780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468086" y="4822319"/>
            <a:ext cx="10870780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11" descr="LARP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5560" cy="87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7208" y="27791"/>
            <a:ext cx="2442928" cy="742676"/>
          </a:xfrm>
          <a:prstGeom prst="rect">
            <a:avLst/>
          </a:prstGeom>
        </p:spPr>
      </p:pic>
      <p:pic>
        <p:nvPicPr>
          <p:cNvPr id="3" name="Picture 2" descr="RGB_Color-Seal_Green-Mark_SC_Horizontal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67" y="115100"/>
            <a:ext cx="3524435" cy="44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70493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16000" y="1219201"/>
            <a:ext cx="1056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8" name="Grouper 7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9" name="Rectangle 8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0" name="ZoneTexte 9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3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9235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215232"/>
            <a:ext cx="5386917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09600" y="20574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215232"/>
            <a:ext cx="5389033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68" y="20574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11" name="Grouper 10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4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24440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7" name="Grouper 6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8" name="Rectangle 7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9" name="ZoneTexte 8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0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60065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6" name="Grouper 5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7" name="Rectangle 6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9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7325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16000" y="457200"/>
            <a:ext cx="1056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16000" y="5105400"/>
            <a:ext cx="1056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818067" y="4648200"/>
            <a:ext cx="10557933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2" name="ZoneTexte 11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3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04601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802400" y="2709000"/>
            <a:ext cx="8587200" cy="1634400"/>
          </a:xfrm>
        </p:spPr>
        <p:txBody>
          <a:bodyPr/>
          <a:lstStyle>
            <a:lvl1pPr>
              <a:defRPr b="1" i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Thank you message....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pic>
        <p:nvPicPr>
          <p:cNvPr id="12" name="Image 11" descr="HLU-logoN-tit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0" y="673710"/>
            <a:ext cx="5047152" cy="1534388"/>
          </a:xfrm>
          <a:prstGeom prst="rect">
            <a:avLst/>
          </a:prstGeom>
        </p:spPr>
      </p:pic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1802400" y="4953000"/>
            <a:ext cx="8587200" cy="1219200"/>
          </a:xfrm>
        </p:spPr>
        <p:txBody>
          <a:bodyPr anchor="b">
            <a:noAutofit/>
          </a:bodyPr>
          <a:lstStyle>
            <a:lvl1pPr>
              <a:buFontTx/>
              <a:buNone/>
              <a:defRPr sz="1200" baseline="0">
                <a:solidFill>
                  <a:schemeClr val="tx2"/>
                </a:solidFill>
              </a:defRPr>
            </a:lvl1pPr>
            <a:lvl2pPr>
              <a:buFontTx/>
              <a:buNone/>
              <a:defRPr sz="1400"/>
            </a:lvl2pPr>
            <a:lvl3pPr>
              <a:buFontTx/>
              <a:buNone/>
              <a:defRPr sz="1400"/>
            </a:lvl3pPr>
            <a:lvl4pPr>
              <a:buFontTx/>
              <a:buNone/>
              <a:defRPr sz="1400"/>
            </a:lvl4pPr>
            <a:lvl5pPr>
              <a:buFontTx/>
              <a:buNone/>
              <a:defRPr sz="1400"/>
            </a:lvl5pPr>
          </a:lstStyle>
          <a:p>
            <a:pPr lvl="0"/>
            <a:r>
              <a:rPr lang="en-GB" noProof="0"/>
              <a:t>Credits if needed: reference 1, reference 2 ...</a:t>
            </a:r>
          </a:p>
        </p:txBody>
      </p:sp>
      <p:grpSp>
        <p:nvGrpSpPr>
          <p:cNvPr id="9" name="Grouper 8"/>
          <p:cNvGrpSpPr/>
          <p:nvPr userDrawn="1"/>
        </p:nvGrpSpPr>
        <p:grpSpPr>
          <a:xfrm>
            <a:off x="609600" y="6071400"/>
            <a:ext cx="609600" cy="457200"/>
            <a:chOff x="1462200" y="4620913"/>
            <a:chExt cx="457200" cy="4572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1" name="ZoneTexte 10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4" name="Image 4" descr="CERN-logo_outline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2920" y="5946775"/>
            <a:ext cx="817880" cy="6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984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268" y="103665"/>
            <a:ext cx="8709385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00018" y="6515100"/>
            <a:ext cx="1435100" cy="241300"/>
          </a:xfrm>
        </p:spPr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1" descr="LAR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5560" cy="871912"/>
          </a:xfrm>
          <a:prstGeom prst="rect">
            <a:avLst/>
          </a:prstGeom>
          <a:solidFill>
            <a:srgbClr val="FCFCF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84651" y="37035"/>
            <a:ext cx="2353300" cy="71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745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image" Target="../media/image13.emf"/><Relationship Id="rId5" Type="http://schemas.openxmlformats.org/officeDocument/2006/relationships/theme" Target="../theme/theme10.xml"/><Relationship Id="rId4" Type="http://schemas.openxmlformats.org/officeDocument/2006/relationships/slideLayout" Target="../slideLayouts/slideLayout5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Relationship Id="rId9" Type="http://schemas.openxmlformats.org/officeDocument/2006/relationships/image" Target="../media/image1.pn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66.xml"/><Relationship Id="rId7" Type="http://schemas.openxmlformats.org/officeDocument/2006/relationships/theme" Target="../theme/theme12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67.xml"/><Relationship Id="rId9" Type="http://schemas.openxmlformats.org/officeDocument/2006/relationships/image" Target="../media/image2.png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2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theme" Target="../theme/theme13.xml"/><Relationship Id="rId5" Type="http://schemas.openxmlformats.org/officeDocument/2006/relationships/slideLayout" Target="../slideLayouts/slideLayout74.xml"/><Relationship Id="rId4" Type="http://schemas.openxmlformats.org/officeDocument/2006/relationships/slideLayout" Target="../slideLayouts/slideLayout73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image" Target="../media/image13.emf"/><Relationship Id="rId5" Type="http://schemas.openxmlformats.org/officeDocument/2006/relationships/theme" Target="../theme/theme14.xml"/><Relationship Id="rId4" Type="http://schemas.openxmlformats.org/officeDocument/2006/relationships/slideLayout" Target="../slideLayouts/slideLayout78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5" Type="http://schemas.openxmlformats.org/officeDocument/2006/relationships/slideLayout" Target="../slideLayouts/slideLayout83.xml"/><Relationship Id="rId4" Type="http://schemas.openxmlformats.org/officeDocument/2006/relationships/slideLayout" Target="../slideLayouts/slideLayout82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emf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Relationship Id="rId9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27.xml"/><Relationship Id="rId9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slideLayout" Target="../slideLayouts/slideLayout33.xml"/><Relationship Id="rId7" Type="http://schemas.openxmlformats.org/officeDocument/2006/relationships/theme" Target="../theme/theme6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5.xml"/><Relationship Id="rId4" Type="http://schemas.openxmlformats.org/officeDocument/2006/relationships/slideLayout" Target="../slideLayouts/slideLayout34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13.emf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4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5.xml"/><Relationship Id="rId4" Type="http://schemas.openxmlformats.org/officeDocument/2006/relationships/slideLayout" Target="../slideLayouts/slideLayout44.xml"/><Relationship Id="rId9" Type="http://schemas.openxmlformats.org/officeDocument/2006/relationships/image" Target="../media/image1.pn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0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theme" Target="../theme/theme9.xml"/><Relationship Id="rId5" Type="http://schemas.openxmlformats.org/officeDocument/2006/relationships/slideLayout" Target="../slideLayouts/slideLayout52.xml"/><Relationship Id="rId4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16000" y="180000"/>
            <a:ext cx="1056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6000" y="1371601"/>
            <a:ext cx="1056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LBNL Status and Restart Planning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582400" y="6356350"/>
            <a:ext cx="48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982ECA5-1535-4B50-BC38-7FADCF7EA7C0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164664"/>
            <a:ext cx="1912673" cy="6718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505F339-701B-4331-BDD1-FBFD956CA4A2}"/>
              </a:ext>
            </a:extLst>
          </p:cNvPr>
          <p:cNvPicPr>
            <a:picLocks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871759" cy="64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297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49" r:id="rId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600018" y="6515100"/>
            <a:ext cx="14351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charset="0"/>
                <a:cs typeface="Helvetica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304801" y="6515100"/>
            <a:ext cx="5969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fld id="{8B433248-BB39-E743-A850-354E7CBAD4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716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16000" y="180000"/>
            <a:ext cx="1056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6000" y="1371601"/>
            <a:ext cx="1056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582400" y="6356350"/>
            <a:ext cx="48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41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16000" y="180000"/>
            <a:ext cx="1056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6000" y="1371601"/>
            <a:ext cx="1056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LBNL Status and Restart Planning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582400" y="6356350"/>
            <a:ext cx="48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982ECA5-1535-4B50-BC38-7FADCF7EA7C0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164664"/>
            <a:ext cx="1912673" cy="6718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4277831-B09B-4D91-8BBA-DDE409E6AE9C}"/>
              </a:ext>
            </a:extLst>
          </p:cNvPr>
          <p:cNvPicPr>
            <a:picLocks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871759" cy="64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902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612718" y="6515100"/>
            <a:ext cx="1435100" cy="2413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algn="r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Sept 5, 2016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34753" y="6521024"/>
            <a:ext cx="596900" cy="2413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70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600018" y="6515100"/>
            <a:ext cx="14351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charset="0"/>
                <a:cs typeface="Helvetica" charset="0"/>
              </a:defRPr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304801" y="6515100"/>
            <a:ext cx="5969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fld id="{8B433248-BB39-E743-A850-354E7CBAD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89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16000" y="180000"/>
            <a:ext cx="1056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6000" y="1371601"/>
            <a:ext cx="1056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582400" y="6356350"/>
            <a:ext cx="48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67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612718" y="6515100"/>
            <a:ext cx="1435100" cy="2413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algn="r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Sept 5, 2016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34753" y="6521024"/>
            <a:ext cx="596900" cy="2413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0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600018" y="6515100"/>
            <a:ext cx="14351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charset="0"/>
                <a:cs typeface="Helvetica" charset="0"/>
              </a:defRPr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304801" y="6515100"/>
            <a:ext cx="5969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fld id="{8B433248-BB39-E743-A850-354E7CBAD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93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16000" y="180000"/>
            <a:ext cx="1056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6000" y="1371601"/>
            <a:ext cx="1056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582400" y="6356350"/>
            <a:ext cx="48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24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16000" y="180000"/>
            <a:ext cx="1056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6000" y="1371601"/>
            <a:ext cx="1056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LBNL Status and Restart Planning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582400" y="6356350"/>
            <a:ext cx="48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2543605" cy="645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8268DBF-4279-4489-AC15-33165B715C73}"/>
              </a:ext>
            </a:extLst>
          </p:cNvPr>
          <p:cNvPicPr>
            <a:picLocks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871759" cy="64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833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612718" y="6515100"/>
            <a:ext cx="1435100" cy="2413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algn="r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fld id="{3E44847E-EEA3-487A-A594-E560B99BC6F1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34753" y="6521024"/>
            <a:ext cx="596900" cy="2413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fld id="{F1BAF928-1C56-4444-A2AA-5083F7F8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87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600018" y="6515100"/>
            <a:ext cx="14351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charset="0"/>
                <a:cs typeface="Helvetica" charset="0"/>
              </a:defRPr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304801" y="6515100"/>
            <a:ext cx="5969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fld id="{8B433248-BB39-E743-A850-354E7CBAD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37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16000" y="180000"/>
            <a:ext cx="1056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6000" y="1371601"/>
            <a:ext cx="1056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582400" y="6356350"/>
            <a:ext cx="48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824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612718" y="6515100"/>
            <a:ext cx="1435100" cy="2413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algn="r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34753" y="6521024"/>
            <a:ext cx="596900" cy="2413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fld id="{0B36E016-911B-4D2D-A8E8-137B0FEF7D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459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89CD9-233E-4199-9109-FA55471ED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Inventory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4C54384-6CA4-46C0-ACF7-DC3240C778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609123"/>
              </p:ext>
            </p:extLst>
          </p:nvPr>
        </p:nvGraphicFramePr>
        <p:xfrm>
          <a:off x="1018262" y="990600"/>
          <a:ext cx="3585330" cy="2438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1109">
                  <a:extLst>
                    <a:ext uri="{9D8B030D-6E8A-4147-A177-3AD203B41FA5}">
                      <a16:colId xmlns:a16="http://schemas.microsoft.com/office/drawing/2014/main" val="3625495308"/>
                    </a:ext>
                  </a:extLst>
                </a:gridCol>
                <a:gridCol w="1994221">
                  <a:extLst>
                    <a:ext uri="{9D8B030D-6E8A-4147-A177-3AD203B41FA5}">
                      <a16:colId xmlns:a16="http://schemas.microsoft.com/office/drawing/2014/main" val="3539335306"/>
                    </a:ext>
                  </a:extLst>
                </a:gridCol>
              </a:tblGrid>
              <a:tr h="2055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Cable at FNAL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Qualified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46926666"/>
                  </a:ext>
                </a:extLst>
              </a:tr>
              <a:tr h="2218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P43OL1139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Q</a:t>
                      </a: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5335065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P43OL1147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Q</a:t>
                      </a: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9401216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P43OL1151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Q</a:t>
                      </a: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95522616"/>
                  </a:ext>
                </a:extLst>
              </a:tr>
              <a:tr h="9869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P43OL1257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DengXian" panose="02010600030101010101" pitchFamily="2" charset="-122"/>
                        </a:rPr>
                        <a:t>Q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j-lt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97910140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P43OL1259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Q</a:t>
                      </a:r>
                      <a:endParaRPr lang="en-US" sz="1600" dirty="0">
                        <a:solidFill>
                          <a:srgbClr val="0099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82047806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P43OL1163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DengXian" panose="02010600030101010101" pitchFamily="2" charset="-122"/>
                        </a:rPr>
                        <a:t>QXFA 138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26625471"/>
                  </a:ext>
                </a:extLst>
              </a:tr>
              <a:tr h="12554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P43OL1164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DengXian" panose="02010600030101010101" pitchFamily="2" charset="-122"/>
                        </a:rPr>
                        <a:t>Y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23170726"/>
                  </a:ext>
                </a:extLst>
              </a:tr>
              <a:tr h="12554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P43OL1165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DengXian" panose="02010600030101010101" pitchFamily="2" charset="-122"/>
                        </a:rPr>
                        <a:t>Y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16146453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P43OL1167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DengXian" panose="02010600030101010101" pitchFamily="2" charset="-122"/>
                        </a:rPr>
                        <a:t>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98056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F3B1CB-6EF1-4942-BDA8-2600E743D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Coil Parts and Materials Status on Jul 26, 2021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917F98-0C2F-4D79-810D-5D9E3120A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1</a:t>
            </a:fld>
            <a:endParaRPr lang="fr-FR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5E8D49C-2D38-477D-B55C-9D6C243C39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582116"/>
              </p:ext>
            </p:extLst>
          </p:nvPr>
        </p:nvGraphicFramePr>
        <p:xfrm>
          <a:off x="4972634" y="992972"/>
          <a:ext cx="2501583" cy="23158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6848">
                  <a:extLst>
                    <a:ext uri="{9D8B030D-6E8A-4147-A177-3AD203B41FA5}">
                      <a16:colId xmlns:a16="http://schemas.microsoft.com/office/drawing/2014/main" val="1574966021"/>
                    </a:ext>
                  </a:extLst>
                </a:gridCol>
                <a:gridCol w="1054735">
                  <a:extLst>
                    <a:ext uri="{9D8B030D-6E8A-4147-A177-3AD203B41FA5}">
                      <a16:colId xmlns:a16="http://schemas.microsoft.com/office/drawing/2014/main" val="538250748"/>
                    </a:ext>
                  </a:extLst>
                </a:gridCol>
              </a:tblGrid>
              <a:tr h="3651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Cable at BNL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Qualified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26682372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P43OL1158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DengXian" panose="02010600030101010101" pitchFamily="2" charset="-122"/>
                        </a:rPr>
                        <a:t>QXFA228</a:t>
                      </a: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43587058"/>
                  </a:ext>
                </a:extLst>
              </a:tr>
              <a:tr h="8405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P43OL1161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DengXian" panose="02010600030101010101" pitchFamily="2" charset="-122"/>
                        </a:rPr>
                        <a:t>Y</a:t>
                      </a: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12811985"/>
                  </a:ext>
                </a:extLst>
              </a:tr>
              <a:tr h="8128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P43OL1166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DengXian" panose="02010600030101010101" pitchFamily="2" charset="-122"/>
                        </a:rPr>
                        <a:t>Y</a:t>
                      </a: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11226238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rgbClr val="00B050"/>
                        </a:solidFill>
                        <a:effectLst/>
                        <a:latin typeface="+mn-lt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35968948"/>
                  </a:ext>
                </a:extLst>
              </a:tr>
              <a:tr h="6096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09343847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01607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66823864"/>
                  </a:ext>
                </a:extLst>
              </a:tr>
              <a:tr h="8128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194727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B8226F26-C50F-4810-854E-C34B4B6BD1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586259"/>
              </p:ext>
            </p:extLst>
          </p:nvPr>
        </p:nvGraphicFramePr>
        <p:xfrm>
          <a:off x="8160329" y="992972"/>
          <a:ext cx="32512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14974343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9348677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Coil Parts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23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 sets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291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End Parts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 sets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713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Wedges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68 sets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305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QH Trace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44 sets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586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NbTi</a:t>
                      </a:r>
                      <a:r>
                        <a:rPr lang="en-US" dirty="0"/>
                        <a:t> cable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 sets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98632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29883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FC0204A-9718-4A88-AF8D-36E638B8F27A}"/>
              </a:ext>
            </a:extLst>
          </p:cNvPr>
          <p:cNvSpPr txBox="1"/>
          <p:nvPr/>
        </p:nvSpPr>
        <p:spPr>
          <a:xfrm rot="10800000" flipH="1" flipV="1">
            <a:off x="442586" y="3599662"/>
            <a:ext cx="107442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DR related with IL impregnation cloth: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Currently all the S2 glass components are laser cut upon the email request. The </a:t>
            </a:r>
            <a:r>
              <a:rPr lang="en-US" sz="1600" dirty="0" err="1"/>
              <a:t>autoCAD</a:t>
            </a:r>
            <a:r>
              <a:rPr lang="en-US" sz="1600" dirty="0"/>
              <a:t> models used to cut the components were made by the tech based on the drawings. These components are visual inspected and put in the drawers on the coil production floor.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Prevention plan (proposed): </a:t>
            </a:r>
          </a:p>
          <a:p>
            <a:pPr marL="1257300" lvl="2" indent="-342900">
              <a:buFont typeface="+mj-lt"/>
              <a:buAutoNum type="alphaLcPeriod"/>
            </a:pPr>
            <a:r>
              <a:rPr lang="en-US" sz="1600" dirty="0"/>
              <a:t>Fabricate all the components at once, route them in QC, stock in IB2 instead of coil production floor, and issue these soft components together with coil pole, wedge, end parts.</a:t>
            </a:r>
          </a:p>
          <a:p>
            <a:pPr marL="1257300" lvl="2" indent="-342900">
              <a:buFont typeface="+mj-lt"/>
              <a:buAutoNum type="alphaLcPeriod"/>
            </a:pPr>
            <a:r>
              <a:rPr lang="en-US" sz="1600" dirty="0"/>
              <a:t>Issue travelers to control the fabrication process if fabricate the components every year based on coil production rate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Start work on part kit for QXFA 231 later this week.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92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4C192-D5BF-415B-B44B-F0E43BAE2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000" y="304800"/>
            <a:ext cx="10560000" cy="720000"/>
          </a:xfrm>
        </p:spPr>
        <p:txBody>
          <a:bodyPr/>
          <a:lstStyle/>
          <a:p>
            <a:r>
              <a:rPr lang="en-US" dirty="0"/>
              <a:t>Procurement Status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CB30B4-09FE-4F1D-90DA-710566E28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E2DE4E3F-1171-4D34-B64F-0DFF80D90F5A}"/>
              </a:ext>
            </a:extLst>
          </p:cNvPr>
          <p:cNvSpPr txBox="1">
            <a:spLocks/>
          </p:cNvSpPr>
          <p:nvPr/>
        </p:nvSpPr>
        <p:spPr>
          <a:xfrm>
            <a:off x="2540000" y="6380153"/>
            <a:ext cx="8836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Coil Parts and Materials Status on Jul 26, 2021</a:t>
            </a:r>
            <a:endParaRPr lang="en-GB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3361168-3FEC-4B06-8569-4DA9DF8314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231612"/>
              </p:ext>
            </p:extLst>
          </p:nvPr>
        </p:nvGraphicFramePr>
        <p:xfrm>
          <a:off x="1981200" y="1219200"/>
          <a:ext cx="8371934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1387069879"/>
                    </a:ext>
                  </a:extLst>
                </a:gridCol>
                <a:gridCol w="1287780">
                  <a:extLst>
                    <a:ext uri="{9D8B030D-6E8A-4147-A177-3AD203B41FA5}">
                      <a16:colId xmlns:a16="http://schemas.microsoft.com/office/drawing/2014/main" val="36021434"/>
                    </a:ext>
                  </a:extLst>
                </a:gridCol>
                <a:gridCol w="1433830">
                  <a:extLst>
                    <a:ext uri="{9D8B030D-6E8A-4147-A177-3AD203B41FA5}">
                      <a16:colId xmlns:a16="http://schemas.microsoft.com/office/drawing/2014/main" val="3681910690"/>
                    </a:ext>
                  </a:extLst>
                </a:gridCol>
                <a:gridCol w="1410101">
                  <a:extLst>
                    <a:ext uri="{9D8B030D-6E8A-4147-A177-3AD203B41FA5}">
                      <a16:colId xmlns:a16="http://schemas.microsoft.com/office/drawing/2014/main" val="4148958114"/>
                    </a:ext>
                  </a:extLst>
                </a:gridCol>
                <a:gridCol w="1725623">
                  <a:extLst>
                    <a:ext uri="{9D8B030D-6E8A-4147-A177-3AD203B41FA5}">
                      <a16:colId xmlns:a16="http://schemas.microsoft.com/office/drawing/2014/main" val="945260892"/>
                    </a:ext>
                  </a:extLst>
                </a:gridCol>
              </a:tblGrid>
              <a:tr h="367910">
                <a:tc>
                  <a:txBody>
                    <a:bodyPr/>
                    <a:lstStyle/>
                    <a:p>
                      <a:r>
                        <a:rPr lang="en-US" dirty="0"/>
                        <a:t>Coil Part in FY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Delivery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 Process /</a:t>
                      </a:r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Received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47998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Modified IC3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09/30/2021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36735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HH2619 VT wire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3000 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07/26/2021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009900"/>
                          </a:solidFill>
                        </a:rPr>
                        <a:t>Received</a:t>
                      </a:r>
                      <a:endParaRPr lang="en-US" dirty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85688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lang="en-US" b="1" dirty="0"/>
                        <a:t>Pole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 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12/31/2021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166342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July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 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599208"/>
                  </a:ext>
                </a:extLst>
              </a:tr>
              <a:tr h="182880"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End Parts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˅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 sets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12/31/2021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34661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July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 sets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623439"/>
                  </a:ext>
                </a:extLst>
              </a:tr>
              <a:tr h="335280"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Plasma Coating on AUP parts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July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 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4750222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Aug.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 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5033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Plasma Coating on CERN parts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Oct.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16 + sets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871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762574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2_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4_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5_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3_FermilabTemplate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4.xml><?xml version="1.0" encoding="utf-8"?>
<a:theme xmlns:a="http://schemas.openxmlformats.org/drawingml/2006/main" name="3_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5.xml><?xml version="1.0" encoding="utf-8"?>
<a:theme xmlns:a="http://schemas.openxmlformats.org/drawingml/2006/main" name="6_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6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7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Template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2_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1_FermilabTemplate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1_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3_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2_FermilabTemplate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8EF391-2BAD-45F4-B22E-736040720C99}">
  <ds:schemaRefs>
    <ds:schemaRef ds:uri="8946e33d-fd2f-4ae4-8ee9-d90c129cdf9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302.02.04 Procurement status</Template>
  <TotalTime>63587</TotalTime>
  <Words>277</Words>
  <Application>Microsoft Office PowerPoint</Application>
  <PresentationFormat>Widescreen</PresentationFormat>
  <Paragraphs>86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15</vt:i4>
      </vt:variant>
      <vt:variant>
        <vt:lpstr>Slide Titles</vt:lpstr>
      </vt:variant>
      <vt:variant>
        <vt:i4>2</vt:i4>
      </vt:variant>
    </vt:vector>
  </HeadingPairs>
  <TitlesOfParts>
    <vt:vector size="21" baseType="lpstr">
      <vt:lpstr>Arial</vt:lpstr>
      <vt:lpstr>Calibri</vt:lpstr>
      <vt:lpstr>Helvetica</vt:lpstr>
      <vt:lpstr>Wingdings</vt:lpstr>
      <vt:lpstr>1_Thème Office</vt:lpstr>
      <vt:lpstr>FermilabTemplate</vt:lpstr>
      <vt:lpstr>Fermilab: Footer Only</vt:lpstr>
      <vt:lpstr>Thème Office</vt:lpstr>
      <vt:lpstr>2_Thème Office</vt:lpstr>
      <vt:lpstr>1_FermilabTemplate</vt:lpstr>
      <vt:lpstr>1_Fermilab: Footer Only</vt:lpstr>
      <vt:lpstr>3_Thème Office</vt:lpstr>
      <vt:lpstr>2_FermilabTemplate</vt:lpstr>
      <vt:lpstr>2_Fermilab: Footer Only</vt:lpstr>
      <vt:lpstr>4_Thème Office</vt:lpstr>
      <vt:lpstr>5_Thème Office</vt:lpstr>
      <vt:lpstr>3_FermilabTemplate</vt:lpstr>
      <vt:lpstr>3_Fermilab: Footer Only</vt:lpstr>
      <vt:lpstr>6_Thème Office</vt:lpstr>
      <vt:lpstr>Inventory</vt:lpstr>
      <vt:lpstr>Procurement Status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Lee</dc:creator>
  <cp:lastModifiedBy>Miao M Yu</cp:lastModifiedBy>
  <cp:revision>654</cp:revision>
  <cp:lastPrinted>2019-12-20T14:58:44Z</cp:lastPrinted>
  <dcterms:created xsi:type="dcterms:W3CDTF">2020-03-30T19:36:06Z</dcterms:created>
  <dcterms:modified xsi:type="dcterms:W3CDTF">2021-07-26T19:24:07Z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