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1" r:id="rId4"/>
  </p:sldMasterIdLst>
  <p:notesMasterIdLst>
    <p:notesMasterId r:id="rId6"/>
  </p:notesMasterIdLst>
  <p:handoutMasterIdLst>
    <p:handoutMasterId r:id="rId7"/>
  </p:handoutMasterIdLst>
  <p:sldIdLst>
    <p:sldId id="885" r:id="rId5"/>
  </p:sldIdLst>
  <p:sldSz cx="12192000" cy="6858000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80" userDrawn="1">
          <p15:clr>
            <a:srgbClr val="A4A3A4"/>
          </p15:clr>
        </p15:guide>
        <p15:guide id="2" pos="3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an Pong" initials="IP" lastIdx="17" clrIdx="0">
    <p:extLst>
      <p:ext uri="{19B8F6BF-5375-455C-9EA6-DF929625EA0E}">
        <p15:presenceInfo xmlns:p15="http://schemas.microsoft.com/office/powerpoint/2012/main" userId="S::IPong@lbl.gov::16e277fc-3e10-4f23-b71a-5df2caa3c228" providerId="AD"/>
      </p:ext>
    </p:extLst>
  </p:cmAuthor>
  <p:cmAuthor id="2" name="Elizabeth Lee" initials="EL" lastIdx="1" clrIdx="1">
    <p:extLst>
      <p:ext uri="{19B8F6BF-5375-455C-9EA6-DF929625EA0E}">
        <p15:presenceInfo xmlns:p15="http://schemas.microsoft.com/office/powerpoint/2012/main" userId="S::EMLee@lbl.gov::d062035c-4159-428f-b2ba-29a7c4c5c6fb" providerId="AD"/>
      </p:ext>
    </p:extLst>
  </p:cmAuthor>
  <p:cmAuthor id="3" name="Miao M Yu" initials="MMY" lastIdx="1" clrIdx="2">
    <p:extLst>
      <p:ext uri="{19B8F6BF-5375-455C-9EA6-DF929625EA0E}">
        <p15:presenceInfo xmlns:p15="http://schemas.microsoft.com/office/powerpoint/2012/main" userId="S::miaoyu@services.fnal.gov::f3a93fcd-d640-486e-a319-b3af905ef2de" providerId="AD"/>
      </p:ext>
    </p:extLst>
  </p:cmAuthor>
  <p:cmAuthor id="4" name="Michael  Naus" initials="MN" lastIdx="1" clrIdx="3">
    <p:extLst>
      <p:ext uri="{19B8F6BF-5375-455C-9EA6-DF929625EA0E}">
        <p15:presenceInfo xmlns:p15="http://schemas.microsoft.com/office/powerpoint/2012/main" userId="S::naus@lbl.gov::d0eaffb1-e974-4241-9195-f86b262c358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E699"/>
    <a:srgbClr val="009900"/>
    <a:srgbClr val="FFCC00"/>
    <a:srgbClr val="B4C6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80" autoAdjust="0"/>
    <p:restoredTop sz="96407" autoAdjust="0"/>
  </p:normalViewPr>
  <p:slideViewPr>
    <p:cSldViewPr snapToObjects="1" showGuides="1">
      <p:cViewPr varScale="1">
        <p:scale>
          <a:sx n="122" d="100"/>
          <a:sy n="122" d="100"/>
        </p:scale>
        <p:origin x="114" y="564"/>
      </p:cViewPr>
      <p:guideLst>
        <p:guide orient="horz" pos="4080"/>
        <p:guide pos="32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B3F5CDDF-3246-6843-A314-FDDEB3F3DF8E}" type="datetimeFigureOut">
              <a:rPr lang="fr-FR" smtClean="0"/>
              <a:pPr/>
              <a:t>26/07/2021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5C405983-79D5-E84D-A19B-6B5F52179104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0430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781D8F6D-3354-BF4D-834B-467E3215D30A}" type="datetimeFigureOut">
              <a:rPr lang="fr-FR" smtClean="0"/>
              <a:pPr/>
              <a:t>26/07/2021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624B141A-D04E-DD49-88DC-EFA90428BA41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35872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">
    <p:bg>
      <p:bgPr>
        <a:blipFill dpi="0"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828800" y="2819400"/>
            <a:ext cx="96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4800600"/>
            <a:ext cx="864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/>
              <a:t>Author(s</a:t>
            </a:r>
            <a:r>
              <a:rPr lang="en-GB" noProof="0" dirty="0"/>
              <a:t>)  - Arial 20 pt – </a:t>
            </a:r>
            <a:r>
              <a:rPr lang="en-GB" noProof="0" dirty="0" err="1"/>
              <a:t>HiLumi</a:t>
            </a:r>
            <a:r>
              <a:rPr lang="en-GB" noProof="0" dirty="0"/>
              <a:t> dark grey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8107627" cy="360000"/>
          </a:xfrm>
        </p:spPr>
        <p:txBody>
          <a:bodyPr lIns="0" tIns="0" rIns="0" bIns="0" anchor="b" anchorCtr="0"/>
          <a:lstStyle>
            <a:lvl1pPr algn="r"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LBNL Status and Restart Planning</a:t>
            </a:r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582400" y="6356350"/>
            <a:ext cx="480000" cy="360000"/>
          </a:xfrm>
          <a:ln>
            <a:solidFill>
              <a:srgbClr val="2BABAD"/>
            </a:solidFill>
          </a:ln>
        </p:spPr>
        <p:txBody>
          <a:bodyPr lIns="0" tIns="0" rIns="0" bIns="0"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828800" y="5899150"/>
            <a:ext cx="864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79510" y="476672"/>
            <a:ext cx="5397460" cy="189602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B83573D-854A-4C61-B3B7-2CBCB6AA2BDD}"/>
              </a:ext>
            </a:extLst>
          </p:cNvPr>
          <p:cNvSpPr/>
          <p:nvPr/>
        </p:nvSpPr>
        <p:spPr>
          <a:xfrm>
            <a:off x="0" y="6165304"/>
            <a:ext cx="1828800" cy="69269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n>
                <a:solidFill>
                  <a:schemeClr val="bg1"/>
                </a:solidFill>
              </a:ln>
              <a:effectLst/>
            </a:endParaRPr>
          </a:p>
        </p:txBody>
      </p:sp>
      <p:pic>
        <p:nvPicPr>
          <p:cNvPr id="9" name="Picture 8" descr="Logo&#10;&#10;Description automatically generated with low confidence">
            <a:extLst>
              <a:ext uri="{FF2B5EF4-FFF2-40B4-BE49-F238E27FC236}">
                <a16:creationId xmlns:a16="http://schemas.microsoft.com/office/drawing/2014/main" id="{D5C190DF-261D-43BB-9CF6-61E0E7CC0CC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81000" y="6303652"/>
            <a:ext cx="2362200" cy="420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374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816000" y="1219201"/>
            <a:ext cx="10560000" cy="4906963"/>
          </a:xfrm>
        </p:spPr>
        <p:txBody>
          <a:bodyPr lIns="0" tIns="0" rIns="0" bIns="0"/>
          <a:lstStyle/>
          <a:p>
            <a:pPr lvl="0"/>
            <a:r>
              <a:rPr lang="en-GB" noProof="0" dirty="0"/>
              <a:t>Click to modify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540000" y="6356350"/>
            <a:ext cx="8836000" cy="360000"/>
          </a:xfrm>
        </p:spPr>
        <p:txBody>
          <a:bodyPr/>
          <a:lstStyle/>
          <a:p>
            <a:r>
              <a:rPr lang="en-US"/>
              <a:t>LBNL Status and Restart Planning</a:t>
            </a:r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9" name="Picture 8" descr="Logo&#10;&#10;Description automatically generated with low confidence">
            <a:extLst>
              <a:ext uri="{FF2B5EF4-FFF2-40B4-BE49-F238E27FC236}">
                <a16:creationId xmlns:a16="http://schemas.microsoft.com/office/drawing/2014/main" id="{3AAE70D5-07CE-4924-B3C1-A04B0448C84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00200" y="6326295"/>
            <a:ext cx="2362200" cy="420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621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609600" y="1215232"/>
            <a:ext cx="5386917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609600" y="2057400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368" y="1215232"/>
            <a:ext cx="5389033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6193368" y="2057400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2540000" y="6356350"/>
            <a:ext cx="8836000" cy="360000"/>
          </a:xfrm>
        </p:spPr>
        <p:txBody>
          <a:bodyPr/>
          <a:lstStyle/>
          <a:p>
            <a:r>
              <a:rPr lang="en-US"/>
              <a:t>LBNL Status and Restart Planning</a:t>
            </a:r>
            <a:endParaRPr lang="en-GB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11" name="Picture 10" descr="Logo&#10;&#10;Description automatically generated with low confidence">
            <a:extLst>
              <a:ext uri="{FF2B5EF4-FFF2-40B4-BE49-F238E27FC236}">
                <a16:creationId xmlns:a16="http://schemas.microsoft.com/office/drawing/2014/main" id="{17FD46D2-A8F3-4C00-BB57-B254FEB4D30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00200" y="6326295"/>
            <a:ext cx="2362200" cy="420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824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540000" y="6356350"/>
            <a:ext cx="8836000" cy="360000"/>
          </a:xfrm>
        </p:spPr>
        <p:txBody>
          <a:bodyPr/>
          <a:lstStyle/>
          <a:p>
            <a:r>
              <a:rPr lang="en-US"/>
              <a:t>LBNL Status and Restart Planning</a:t>
            </a:r>
            <a:endParaRPr lang="en-GB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7" name="Picture 6" descr="Logo&#10;&#10;Description automatically generated with low confidence">
            <a:extLst>
              <a:ext uri="{FF2B5EF4-FFF2-40B4-BE49-F238E27FC236}">
                <a16:creationId xmlns:a16="http://schemas.microsoft.com/office/drawing/2014/main" id="{AAAA3C12-9F1B-4DFA-8516-0AFB37396D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00200" y="6326295"/>
            <a:ext cx="2362200" cy="420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070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641600" y="6356350"/>
            <a:ext cx="8737600" cy="360000"/>
          </a:xfrm>
        </p:spPr>
        <p:txBody>
          <a:bodyPr/>
          <a:lstStyle/>
          <a:p>
            <a:r>
              <a:rPr lang="en-US"/>
              <a:t>LBNL Status and Restart Planning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6" name="Picture 5" descr="Logo&#10;&#10;Description automatically generated with low confidence">
            <a:extLst>
              <a:ext uri="{FF2B5EF4-FFF2-40B4-BE49-F238E27FC236}">
                <a16:creationId xmlns:a16="http://schemas.microsoft.com/office/drawing/2014/main" id="{C14B7A9F-A96A-431E-A93A-8928C0D5BD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00200" y="6326295"/>
            <a:ext cx="2362200" cy="420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821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816000" y="457200"/>
            <a:ext cx="1056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816000" y="5105400"/>
            <a:ext cx="1056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641600" y="6356350"/>
            <a:ext cx="8734400" cy="360000"/>
          </a:xfrm>
        </p:spPr>
        <p:txBody>
          <a:bodyPr/>
          <a:lstStyle/>
          <a:p>
            <a:r>
              <a:rPr lang="en-US"/>
              <a:t>LBNL Status and Restart Planning</a:t>
            </a:r>
            <a:endParaRPr lang="en-GB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818067" y="4648200"/>
            <a:ext cx="10557933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pic>
        <p:nvPicPr>
          <p:cNvPr id="10" name="Picture 9" descr="Logo&#10;&#10;Description automatically generated with low confidence">
            <a:extLst>
              <a:ext uri="{FF2B5EF4-FFF2-40B4-BE49-F238E27FC236}">
                <a16:creationId xmlns:a16="http://schemas.microsoft.com/office/drawing/2014/main" id="{8B879483-DEB8-4008-9055-2323D729061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00200" y="6326295"/>
            <a:ext cx="2362200" cy="420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492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828800" y="2819400"/>
            <a:ext cx="96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4800600"/>
            <a:ext cx="864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/>
              <a:t>Author(s</a:t>
            </a:r>
            <a:r>
              <a:rPr lang="en-GB" noProof="0" dirty="0"/>
              <a:t>)  - Arial 20 pt – </a:t>
            </a:r>
            <a:r>
              <a:rPr lang="en-GB" noProof="0" dirty="0" err="1"/>
              <a:t>HiLumi</a:t>
            </a:r>
            <a:r>
              <a:rPr lang="en-GB" noProof="0" dirty="0"/>
              <a:t> dark grey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582400" y="6356350"/>
            <a:ext cx="480000" cy="360000"/>
          </a:xfrm>
          <a:ln>
            <a:solidFill>
              <a:srgbClr val="2BABAD"/>
            </a:solidFill>
          </a:ln>
        </p:spPr>
        <p:txBody>
          <a:bodyPr lIns="0" tIns="0" rIns="0" bIns="0"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828800" y="5899150"/>
            <a:ext cx="864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AF289B4-A20D-8546-820F-224929B92E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41600" y="6356350"/>
            <a:ext cx="8734400" cy="360000"/>
          </a:xfrm>
        </p:spPr>
        <p:txBody>
          <a:bodyPr/>
          <a:lstStyle/>
          <a:p>
            <a:r>
              <a:rPr lang="en-US"/>
              <a:t>LBNL Status and Restart Planning</a:t>
            </a:r>
            <a:endParaRPr lang="en-GB" dirty="0"/>
          </a:p>
        </p:txBody>
      </p:sp>
      <p:pic>
        <p:nvPicPr>
          <p:cNvPr id="8" name="Picture 7" descr="Logo&#10;&#10;Description automatically generated with low confidence">
            <a:extLst>
              <a:ext uri="{FF2B5EF4-FFF2-40B4-BE49-F238E27FC236}">
                <a16:creationId xmlns:a16="http://schemas.microsoft.com/office/drawing/2014/main" id="{4EBD8838-F622-42EB-988B-7264F4082DD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600200" y="6326295"/>
            <a:ext cx="2362200" cy="42011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16000" y="180000"/>
            <a:ext cx="1056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16000" y="1371601"/>
            <a:ext cx="1056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267200" y="6356350"/>
            <a:ext cx="7108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LBNL Status and Restart Planning</a:t>
            </a:r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582400" y="6356350"/>
            <a:ext cx="48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982ECA5-1535-4B50-BC38-7FADCF7EA7C0}"/>
              </a:ext>
            </a:extLst>
          </p:cNvPr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6164664"/>
            <a:ext cx="1912673" cy="67188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505F339-701B-4331-BDD1-FBFD956CA4A2}"/>
              </a:ext>
            </a:extLst>
          </p:cNvPr>
          <p:cNvPicPr>
            <a:picLocks/>
          </p:cNvPicPr>
          <p:nvPr userDrawn="1"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212900"/>
            <a:ext cx="1871759" cy="64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297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49" r:id="rId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2A1FB-F988-479E-8132-8C3901E23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302.2.03 / Cabling Update  -  26 July 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E771FE-91C5-432D-9B87-9EC392FE6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4280" y="909532"/>
            <a:ext cx="10210800" cy="553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u="sng" dirty="0"/>
              <a:t>Cabling</a:t>
            </a:r>
          </a:p>
          <a:p>
            <a:r>
              <a:rPr lang="en-US" sz="2000" dirty="0"/>
              <a:t>Cable #1176: Start-up complete. Production run on Wed (July 28</a:t>
            </a:r>
            <a:r>
              <a:rPr lang="en-US" sz="2000" baseline="30000" dirty="0"/>
              <a:t>th</a:t>
            </a:r>
            <a:r>
              <a:rPr lang="en-US" sz="2000" dirty="0"/>
              <a:t>)</a:t>
            </a:r>
          </a:p>
          <a:p>
            <a:r>
              <a:rPr lang="en-US" sz="2000" dirty="0"/>
              <a:t>Mid-run brake engagement (#1175) </a:t>
            </a:r>
            <a:r>
              <a:rPr lang="en-US" sz="2000" dirty="0">
                <a:sym typeface="Wingdings" panose="05000000000000000000" pitchFamily="2" charset="2"/>
              </a:rPr>
              <a:t>[</a:t>
            </a:r>
            <a:r>
              <a:rPr lang="en-US" sz="2000" dirty="0"/>
              <a:t>Liz’s update]</a:t>
            </a:r>
          </a:p>
          <a:p>
            <a:endParaRPr lang="en-US" sz="1100" dirty="0"/>
          </a:p>
          <a:p>
            <a:pPr marL="0" indent="0">
              <a:buNone/>
            </a:pPr>
            <a:r>
              <a:rPr lang="en-US" sz="2200" u="sng" dirty="0"/>
              <a:t>Insulation</a:t>
            </a:r>
            <a:endParaRPr lang="en-US" sz="2200" dirty="0"/>
          </a:p>
          <a:p>
            <a:r>
              <a:rPr lang="en-US" sz="2000" dirty="0"/>
              <a:t>At NEWT for braiding:  #1168, #1169, #1170</a:t>
            </a:r>
          </a:p>
          <a:p>
            <a:pPr lvl="1"/>
            <a:r>
              <a:rPr lang="en-US" sz="1900" dirty="0"/>
              <a:t>#1168, #1169 are complete.  #1170 is braiding this week.</a:t>
            </a:r>
            <a:endParaRPr lang="en-US" sz="1800" dirty="0"/>
          </a:p>
          <a:p>
            <a:r>
              <a:rPr lang="en-US" sz="2000" dirty="0"/>
              <a:t>Shipping to NEWT: #1172, #1173, #1174 (ETA Friday, July 30</a:t>
            </a:r>
            <a:r>
              <a:rPr lang="en-US" sz="2000" baseline="30000" dirty="0"/>
              <a:t>th</a:t>
            </a:r>
            <a:r>
              <a:rPr lang="en-US" sz="2000" dirty="0"/>
              <a:t>)</a:t>
            </a:r>
            <a:endParaRPr lang="en-US" sz="2000" dirty="0">
              <a:highlight>
                <a:srgbClr val="FFFF00"/>
              </a:highlight>
            </a:endParaRPr>
          </a:p>
          <a:p>
            <a:endParaRPr lang="en-US" sz="1100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sz="2200" u="sng" dirty="0"/>
              <a:t>RRR</a:t>
            </a:r>
          </a:p>
          <a:p>
            <a:r>
              <a:rPr lang="en-US" sz="2200" dirty="0"/>
              <a:t>#</a:t>
            </a:r>
            <a:r>
              <a:rPr lang="en-US" sz="2000" dirty="0"/>
              <a:t>1172, #1173, and #1174 being measured.</a:t>
            </a:r>
          </a:p>
          <a:p>
            <a:pPr marL="0" indent="0">
              <a:buNone/>
            </a:pPr>
            <a:endParaRPr lang="en-US" sz="1100" u="sng" dirty="0"/>
          </a:p>
          <a:p>
            <a:pPr marL="0" indent="0">
              <a:buNone/>
            </a:pPr>
            <a:r>
              <a:rPr lang="en-US" sz="2200" u="sng" dirty="0"/>
              <a:t>Other</a:t>
            </a:r>
          </a:p>
          <a:p>
            <a:r>
              <a:rPr lang="en-US" sz="2000" dirty="0" err="1"/>
              <a:t>I</a:t>
            </a:r>
            <a:r>
              <a:rPr lang="en-US" sz="2000" baseline="-25000" dirty="0" err="1"/>
              <a:t>c</a:t>
            </a:r>
            <a:r>
              <a:rPr lang="en-US" sz="2000" dirty="0"/>
              <a:t>: 1165, 1167 passing and cables approved</a:t>
            </a:r>
          </a:p>
          <a:p>
            <a:r>
              <a:rPr lang="en-US" sz="2000" dirty="0"/>
              <a:t>Cleaning #1260:  Pending getting samples to FNAL/Reliance for test cleaning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75C4D2-3FB3-4BB3-98CA-19D20363C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1</a:t>
            </a:fld>
            <a:endParaRPr lang="fr-FR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38A7C75-3AAD-448E-8A30-0F2389C73B13}"/>
              </a:ext>
            </a:extLst>
          </p:cNvPr>
          <p:cNvCxnSpPr/>
          <p:nvPr/>
        </p:nvCxnSpPr>
        <p:spPr>
          <a:xfrm>
            <a:off x="816000" y="838200"/>
            <a:ext cx="10560000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9631893"/>
      </p:ext>
    </p:extLst>
  </p:cSld>
  <p:clrMapOvr>
    <a:masterClrMapping/>
  </p:clrMapOvr>
</p:sld>
</file>

<file path=ppt/theme/theme1.xml><?xml version="1.0" encoding="utf-8"?>
<a:theme xmlns:a="http://schemas.openxmlformats.org/drawingml/2006/main" name="1_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302.02.04_Status_02222021" id="{D7ACFE36-61C8-4D5F-9B79-0BC68EC1087A}" vid="{DC97790F-6C9E-460E-8689-ED409BE04AAC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8946e33d-fd2f-4ae4-8ee9-d90c129cdf9e">HL-LHC PowerPoint Presentation, incl. LARP logo, 4:3 format</Description0>
    <Note xmlns="8946e33d-fd2f-4ae4-8ee9-d90c129cdf9e">For presentations to be given at Joint HL-LHC/LARP annual meetings (US or European locations).
https://edms.cern.ch/document/1607180/</Note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9ABA85A245EC45AA49FA36F10E0232" ma:contentTypeVersion="2" ma:contentTypeDescription="Create a new document." ma:contentTypeScope="" ma:versionID="adcd0aad5aed504a8f0da929d2112ad6">
  <xsd:schema xmlns:xsd="http://www.w3.org/2001/XMLSchema" xmlns:xs="http://www.w3.org/2001/XMLSchema" xmlns:p="http://schemas.microsoft.com/office/2006/metadata/properties" xmlns:ns2="8946e33d-fd2f-4ae4-8ee9-d90c129cdf9e" targetNamespace="http://schemas.microsoft.com/office/2006/metadata/properties" ma:root="true" ma:fieldsID="8f86ca1f070cacaf1fa8f62c9f76043c" ns2:_="">
    <xsd:import namespace="8946e33d-fd2f-4ae4-8ee9-d90c129cdf9e"/>
    <xsd:element name="properties">
      <xsd:complexType>
        <xsd:sequence>
          <xsd:element name="documentManagement">
            <xsd:complexType>
              <xsd:all>
                <xsd:element ref="ns2:Description0" minOccurs="0"/>
                <xsd:element ref="ns2:No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46e33d-fd2f-4ae4-8ee9-d90c129cdf9e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internalName="Description0">
      <xsd:simpleType>
        <xsd:restriction base="dms:Text">
          <xsd:maxLength value="255"/>
        </xsd:restriction>
      </xsd:simpleType>
    </xsd:element>
    <xsd:element name="Note" ma:index="9" nillable="true" ma:displayName="Note" ma:internalName="Not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F8EF391-2BAD-45F4-B22E-736040720C99}">
  <ds:schemaRefs>
    <ds:schemaRef ds:uri="8946e33d-fd2f-4ae4-8ee9-d90c129cdf9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CC4280F-E911-4FF7-B1B5-10F770B636C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A7292EC-A4CC-4379-ABA5-C61E3A4C43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46e33d-fd2f-4ae4-8ee9-d90c129cdf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19089</TotalTime>
  <Words>120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1_Thème Office</vt:lpstr>
      <vt:lpstr>302.2.03 / Cabling Update  -  26 July 2021</vt:lpstr>
    </vt:vector>
  </TitlesOfParts>
  <Company>APO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Lee</dc:creator>
  <cp:lastModifiedBy>Michael  Naus</cp:lastModifiedBy>
  <cp:revision>635</cp:revision>
  <cp:lastPrinted>2019-12-20T14:58:44Z</cp:lastPrinted>
  <dcterms:created xsi:type="dcterms:W3CDTF">2020-03-30T19:36:06Z</dcterms:created>
  <dcterms:modified xsi:type="dcterms:W3CDTF">2021-07-26T18:00:48Z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0x010100689ABA85A245EC45AA49FA36F10E0232</vt:lpwstr>
  </property>
</Properties>
</file>