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5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6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7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8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9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10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11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12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3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14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4"/>
    <p:sldMasterId id="2147483658" r:id="rId5"/>
    <p:sldMasterId id="2147483664" r:id="rId6"/>
    <p:sldMasterId id="2147483669" r:id="rId7"/>
    <p:sldMasterId id="2147483677" r:id="rId8"/>
    <p:sldMasterId id="2147483685" r:id="rId9"/>
    <p:sldMasterId id="2147483692" r:id="rId10"/>
    <p:sldMasterId id="2147483697" r:id="rId11"/>
    <p:sldMasterId id="2147483705" r:id="rId12"/>
    <p:sldMasterId id="2147483711" r:id="rId13"/>
    <p:sldMasterId id="2147483716" r:id="rId14"/>
    <p:sldMasterId id="2147483724" r:id="rId15"/>
    <p:sldMasterId id="2147483731" r:id="rId16"/>
    <p:sldMasterId id="2147483737" r:id="rId17"/>
    <p:sldMasterId id="2147483742" r:id="rId18"/>
  </p:sldMasterIdLst>
  <p:notesMasterIdLst>
    <p:notesMasterId r:id="rId21"/>
  </p:notesMasterIdLst>
  <p:handoutMasterIdLst>
    <p:handoutMasterId r:id="rId22"/>
  </p:handoutMasterIdLst>
  <p:sldIdLst>
    <p:sldId id="885" r:id="rId19"/>
    <p:sldId id="884" r:id="rId20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 userDrawn="1">
          <p15:clr>
            <a:srgbClr val="A4A3A4"/>
          </p15:clr>
        </p15:guide>
        <p15:guide id="2" pos="3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an Pong" initials="IP" lastIdx="17" clrIdx="0">
    <p:extLst>
      <p:ext uri="{19B8F6BF-5375-455C-9EA6-DF929625EA0E}">
        <p15:presenceInfo xmlns:p15="http://schemas.microsoft.com/office/powerpoint/2012/main" userId="S::IPong@lbl.gov::16e277fc-3e10-4f23-b71a-5df2caa3c228" providerId="AD"/>
      </p:ext>
    </p:extLst>
  </p:cmAuthor>
  <p:cmAuthor id="2" name="Elizabeth Lee" initials="EL" lastIdx="1" clrIdx="1">
    <p:extLst>
      <p:ext uri="{19B8F6BF-5375-455C-9EA6-DF929625EA0E}">
        <p15:presenceInfo xmlns:p15="http://schemas.microsoft.com/office/powerpoint/2012/main" userId="S::EMLee@lbl.gov::d062035c-4159-428f-b2ba-29a7c4c5c6fb" providerId="AD"/>
      </p:ext>
    </p:extLst>
  </p:cmAuthor>
  <p:cmAuthor id="3" name="Miao M Yu" initials="MMY" lastIdx="2" clrIdx="2">
    <p:extLst>
      <p:ext uri="{19B8F6BF-5375-455C-9EA6-DF929625EA0E}">
        <p15:presenceInfo xmlns:p15="http://schemas.microsoft.com/office/powerpoint/2012/main" userId="S::miaoyu@services.fnal.gov::f3a93fcd-d640-486e-a319-b3af905ef2d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FFCC00"/>
    <a:srgbClr val="FFE699"/>
    <a:srgbClr val="B4C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407" autoAdjust="0"/>
  </p:normalViewPr>
  <p:slideViewPr>
    <p:cSldViewPr snapToObjects="1" showGuides="1">
      <p:cViewPr varScale="1">
        <p:scale>
          <a:sx n="157" d="100"/>
          <a:sy n="157" d="100"/>
        </p:scale>
        <p:origin x="462" y="150"/>
      </p:cViewPr>
      <p:guideLst>
        <p:guide orient="horz" pos="4080"/>
        <p:guide pos="32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Master" Target="slideMasters/slideMaster15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Master" Target="slideMasters/slideMaster14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3.xml"/><Relationship Id="rId20" Type="http://schemas.openxmlformats.org/officeDocument/2006/relationships/slide" Target="slides/slide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26/07/2021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26/07/2021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4.jpeg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4.jpeg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larp.org/" TargetMode="External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6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uslarp.org/" TargetMode="External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11.png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8.xml"/><Relationship Id="rId4" Type="http://schemas.openxmlformats.org/officeDocument/2006/relationships/image" Target="../media/image14.jpeg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8.xml"/><Relationship Id="rId4" Type="http://schemas.openxmlformats.org/officeDocument/2006/relationships/image" Target="../media/image14.jpeg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larp.org/" TargetMode="External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9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uslarp.org/" TargetMode="External"/><Relationship Id="rId1" Type="http://schemas.openxmlformats.org/officeDocument/2006/relationships/slideMaster" Target="../slideMasters/slideMaster9.xml"/><Relationship Id="rId4" Type="http://schemas.openxmlformats.org/officeDocument/2006/relationships/image" Target="../media/image11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1.xml"/><Relationship Id="rId4" Type="http://schemas.openxmlformats.org/officeDocument/2006/relationships/image" Target="../media/image14.jpeg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1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1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1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1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1.xml"/><Relationship Id="rId4" Type="http://schemas.openxmlformats.org/officeDocument/2006/relationships/image" Target="../media/image14.jpeg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2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2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2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2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2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larp.org/" TargetMode="External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3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uslarp.org/" TargetMode="External"/><Relationship Id="rId1" Type="http://schemas.openxmlformats.org/officeDocument/2006/relationships/slideMaster" Target="../slideMasters/slideMaster13.xml"/><Relationship Id="rId4" Type="http://schemas.openxmlformats.org/officeDocument/2006/relationships/image" Target="../media/image11.png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5.xml"/><Relationship Id="rId4" Type="http://schemas.openxmlformats.org/officeDocument/2006/relationships/image" Target="../media/image14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larp.org/" TargetMode="External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5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5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5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5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5.xml"/></Relationships>
</file>

<file path=ppt/slideLayouts/_rels/slideLayout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5.xml"/><Relationship Id="rId4" Type="http://schemas.openxmlformats.org/officeDocument/2006/relationships/image" Target="../media/image14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uslarp.org/" TargetMode="External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bg>
      <p:bgPr>
        <a:blipFill dpi="0"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8107627" cy="360000"/>
          </a:xfrm>
        </p:spPr>
        <p:txBody>
          <a:bodyPr lIns="0" tIns="0" rIns="0" bIns="0" anchor="b" anchorCtr="0"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9510" y="476672"/>
            <a:ext cx="5397460" cy="189602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B83573D-854A-4C61-B3B7-2CBCB6AA2BDD}"/>
              </a:ext>
            </a:extLst>
          </p:cNvPr>
          <p:cNvSpPr/>
          <p:nvPr/>
        </p:nvSpPr>
        <p:spPr>
          <a:xfrm>
            <a:off x="0" y="6165304"/>
            <a:ext cx="1828800" cy="6926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solidFill>
                  <a:schemeClr val="bg1"/>
                </a:solidFill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53374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305820" y="4765101"/>
            <a:ext cx="566928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6206067" y="4765101"/>
            <a:ext cx="5681133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304801" y="1043695"/>
            <a:ext cx="5668432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6206067" y="1043695"/>
            <a:ext cx="5681135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7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043693"/>
            <a:ext cx="4037192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26611" y="1043695"/>
            <a:ext cx="7227147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87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8765" y="1043694"/>
            <a:ext cx="11601135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885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355192"/>
            <a:ext cx="560832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6278881" y="355192"/>
            <a:ext cx="560832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/>
          </p:nvPr>
        </p:nvSpPr>
        <p:spPr>
          <a:xfrm>
            <a:off x="305820" y="4765101"/>
            <a:ext cx="5607301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9"/>
          </p:nvPr>
        </p:nvSpPr>
        <p:spPr>
          <a:xfrm>
            <a:off x="6278881" y="4765101"/>
            <a:ext cx="560831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F397A-9C1D-2B40-851E-E0DB0862E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98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361951"/>
            <a:ext cx="11567584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45C53-4825-D941-96F0-E5EF74038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225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98765" y="361950"/>
            <a:ext cx="11601135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7E1A3-D14B-384F-BC68-921915557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2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15B89-6E9F-3742-A1D5-5376EC3E0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20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673710"/>
            <a:ext cx="5047152" cy="1534388"/>
          </a:xfrm>
          <a:prstGeom prst="rect">
            <a:avLst/>
          </a:prstGeom>
        </p:spPr>
      </p:pic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 dirty="0"/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609600" y="6071400"/>
            <a:ext cx="6096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7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920" y="5946775"/>
            <a:ext cx="817880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7718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16000" y="1219201"/>
            <a:ext cx="1056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8" name="Grouper 7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9" name="Rectangle 8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0" name="ZoneTexte 9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2824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215232"/>
            <a:ext cx="5386917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20574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215232"/>
            <a:ext cx="5389033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0574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11" name="Grouper 10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4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502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16000" y="1219201"/>
            <a:ext cx="1056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40000" y="6356350"/>
            <a:ext cx="8836000" cy="360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593F3F2-3156-4CCA-9FFB-33FB7354671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6211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7" name="Grouper 6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8" name="Rectangle 7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0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8970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6" name="Grouper 5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7" name="Rectangle 6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9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4089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16000" y="457200"/>
            <a:ext cx="1056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6000" y="5105400"/>
            <a:ext cx="1056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818067" y="4648200"/>
            <a:ext cx="10557933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2" name="ZoneTexte 11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9490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802400" y="2709000"/>
            <a:ext cx="8587200" cy="1634400"/>
          </a:xfrm>
        </p:spPr>
        <p:txBody>
          <a:bodyPr/>
          <a:lstStyle>
            <a:lvl1pPr>
              <a:defRPr b="1" i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Thank you message....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673710"/>
            <a:ext cx="5047152" cy="1534388"/>
          </a:xfrm>
          <a:prstGeom prst="rect">
            <a:avLst/>
          </a:prstGeom>
        </p:spPr>
      </p:pic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1802400" y="4953000"/>
            <a:ext cx="8587200" cy="1219200"/>
          </a:xfrm>
        </p:spPr>
        <p:txBody>
          <a:bodyPr anchor="b">
            <a:noAutofit/>
          </a:bodyPr>
          <a:lstStyle>
            <a:lvl1pPr>
              <a:buFontTx/>
              <a:buNone/>
              <a:defRPr sz="1200" baseline="0">
                <a:solidFill>
                  <a:schemeClr val="tx2"/>
                </a:solidFill>
              </a:defRPr>
            </a:lvl1pPr>
            <a:lvl2pPr>
              <a:buFontTx/>
              <a:buNone/>
              <a:defRPr sz="1400"/>
            </a:lvl2pPr>
            <a:lvl3pPr>
              <a:buFontTx/>
              <a:buNone/>
              <a:defRPr sz="1400"/>
            </a:lvl3pPr>
            <a:lvl4pPr>
              <a:buFontTx/>
              <a:buNone/>
              <a:defRPr sz="1400"/>
            </a:lvl4pPr>
            <a:lvl5pPr>
              <a:buFontTx/>
              <a:buNone/>
              <a:defRPr sz="1400"/>
            </a:lvl5pPr>
          </a:lstStyle>
          <a:p>
            <a:pPr lvl="0"/>
            <a:r>
              <a:rPr lang="en-GB" noProof="0"/>
              <a:t>Credits if needed: reference 1, reference 2 ...</a:t>
            </a:r>
          </a:p>
        </p:txBody>
      </p:sp>
      <p:grpSp>
        <p:nvGrpSpPr>
          <p:cNvPr id="9" name="Grouper 8"/>
          <p:cNvGrpSpPr/>
          <p:nvPr userDrawn="1"/>
        </p:nvGrpSpPr>
        <p:grpSpPr>
          <a:xfrm>
            <a:off x="609600" y="6071400"/>
            <a:ext cx="609600" cy="457200"/>
            <a:chOff x="1462200" y="4620913"/>
            <a:chExt cx="457200" cy="4572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1" name="ZoneTexte 10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4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920" y="5946775"/>
            <a:ext cx="817880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8277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735627" y="6248400"/>
            <a:ext cx="6192011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9399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16000" y="1219201"/>
            <a:ext cx="1056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79D8525-F58A-405E-A4C4-898FE68DB4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0981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215232"/>
            <a:ext cx="5386917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20574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215232"/>
            <a:ext cx="5389033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0574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FCE88E9-6A07-47DB-A72F-D7C14551FC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2641600" y="6356350"/>
            <a:ext cx="8734400" cy="36000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1850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8ED7D6C-5253-4A53-982F-7CC2B9BAD7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92249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525CB4F-F710-43B3-8123-D85BCDB108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08136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16000" y="457200"/>
            <a:ext cx="1056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6000" y="5105400"/>
            <a:ext cx="1056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818067" y="4648200"/>
            <a:ext cx="10557933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41E9BA7-E261-4A08-A8C3-634A9AD1A8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510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215232"/>
            <a:ext cx="5386917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20574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215232"/>
            <a:ext cx="5389033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0574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540000" y="6356350"/>
            <a:ext cx="8836000" cy="360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DE33E18-C9A2-451C-9A6B-D39158041DF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8241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D7DDE-F4FF-4EAB-A955-863AB59903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72F441-2DAF-4BE1-B25D-FACB68976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0FDD8-280C-4CAE-BD46-7A9179EF9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8EE95-D863-4D42-9838-473823456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BBDEA-0D65-4F4C-8B28-319131F55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66910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68086" y="3542374"/>
            <a:ext cx="10870780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468086" y="4822319"/>
            <a:ext cx="10870780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11" descr="LARP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5560" cy="87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7208" y="27791"/>
            <a:ext cx="2442928" cy="742676"/>
          </a:xfrm>
          <a:prstGeom prst="rect">
            <a:avLst/>
          </a:prstGeom>
        </p:spPr>
      </p:pic>
      <p:pic>
        <p:nvPicPr>
          <p:cNvPr id="3" name="Picture 2" descr="RGB_Color-Seal_Green-Mark_SC_Horizontal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67" y="115100"/>
            <a:ext cx="3524435" cy="44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9801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268" y="103665"/>
            <a:ext cx="8709385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00018" y="6515100"/>
            <a:ext cx="1435100" cy="241300"/>
          </a:xfrm>
        </p:spPr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fld id="{F1BAF928-1C56-4444-A2AA-5083F7F83D1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1" descr="LAR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5560" cy="871912"/>
          </a:xfrm>
          <a:prstGeom prst="rect">
            <a:avLst/>
          </a:prstGeom>
          <a:solidFill>
            <a:srgbClr val="FCFCF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84651" y="37035"/>
            <a:ext cx="2353300" cy="71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7953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305820" y="4765101"/>
            <a:ext cx="566928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6206067" y="4765101"/>
            <a:ext cx="5681133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304801" y="1043695"/>
            <a:ext cx="5668432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6206067" y="1043695"/>
            <a:ext cx="5681135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F1BAF928-1C56-4444-A2AA-5083F7F8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033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043693"/>
            <a:ext cx="4037192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26611" y="1043695"/>
            <a:ext cx="7227147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F1BAF928-1C56-4444-A2AA-5083F7F8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056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8765" y="1043694"/>
            <a:ext cx="11601135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AF928-1C56-4444-A2AA-5083F7F8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486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D7DDE-F4FF-4EAB-A955-863AB59903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72F441-2DAF-4BE1-B25D-FACB68976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0FDD8-280C-4CAE-BD46-7A9179EF9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8EE95-D863-4D42-9838-473823456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BBDEA-0D65-4F4C-8B28-319131F55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AF928-1C56-4444-A2AA-5083F7F8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792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355192"/>
            <a:ext cx="560832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6278881" y="355192"/>
            <a:ext cx="560832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/>
          </p:nvPr>
        </p:nvSpPr>
        <p:spPr>
          <a:xfrm>
            <a:off x="305820" y="4765101"/>
            <a:ext cx="5607301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9"/>
          </p:nvPr>
        </p:nvSpPr>
        <p:spPr>
          <a:xfrm>
            <a:off x="6278881" y="4765101"/>
            <a:ext cx="560831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F397A-9C1D-2B40-851E-E0DB0862E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278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361951"/>
            <a:ext cx="11567584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45C53-4825-D941-96F0-E5EF74038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4797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98765" y="361950"/>
            <a:ext cx="11601135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7E1A3-D14B-384F-BC68-921915557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0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40000" y="6356350"/>
            <a:ext cx="8836000" cy="360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D813954-B0CB-4016-B535-BDE242BD932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0702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15B89-6E9F-3742-A1D5-5376EC3E0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503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673710"/>
            <a:ext cx="5047152" cy="1534388"/>
          </a:xfrm>
          <a:prstGeom prst="rect">
            <a:avLst/>
          </a:prstGeom>
        </p:spPr>
      </p:pic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 dirty="0"/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609600" y="6071400"/>
            <a:ext cx="6096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7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920" y="5946775"/>
            <a:ext cx="817880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4554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16000" y="1219201"/>
            <a:ext cx="1056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8" name="Grouper 7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9" name="Rectangle 8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0" name="ZoneTexte 9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0257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215232"/>
            <a:ext cx="5386917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20574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215232"/>
            <a:ext cx="5389033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0574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11" name="Grouper 10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4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2534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7" name="Grouper 6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8" name="Rectangle 7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0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58708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6" name="Grouper 5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7" name="Rectangle 6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9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5708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16000" y="457200"/>
            <a:ext cx="1056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6000" y="5105400"/>
            <a:ext cx="1056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818067" y="4648200"/>
            <a:ext cx="10557933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2" name="ZoneTexte 11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55133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802400" y="2709000"/>
            <a:ext cx="8587200" cy="1634400"/>
          </a:xfrm>
        </p:spPr>
        <p:txBody>
          <a:bodyPr/>
          <a:lstStyle>
            <a:lvl1pPr>
              <a:defRPr b="1" i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Thank you message....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673710"/>
            <a:ext cx="5047152" cy="1534388"/>
          </a:xfrm>
          <a:prstGeom prst="rect">
            <a:avLst/>
          </a:prstGeom>
        </p:spPr>
      </p:pic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1802400" y="4953000"/>
            <a:ext cx="8587200" cy="1219200"/>
          </a:xfrm>
        </p:spPr>
        <p:txBody>
          <a:bodyPr anchor="b">
            <a:noAutofit/>
          </a:bodyPr>
          <a:lstStyle>
            <a:lvl1pPr>
              <a:buFontTx/>
              <a:buNone/>
              <a:defRPr sz="1200" baseline="0">
                <a:solidFill>
                  <a:schemeClr val="tx2"/>
                </a:solidFill>
              </a:defRPr>
            </a:lvl1pPr>
            <a:lvl2pPr>
              <a:buFontTx/>
              <a:buNone/>
              <a:defRPr sz="1400"/>
            </a:lvl2pPr>
            <a:lvl3pPr>
              <a:buFontTx/>
              <a:buNone/>
              <a:defRPr sz="1400"/>
            </a:lvl3pPr>
            <a:lvl4pPr>
              <a:buFontTx/>
              <a:buNone/>
              <a:defRPr sz="1400"/>
            </a:lvl4pPr>
            <a:lvl5pPr>
              <a:buFontTx/>
              <a:buNone/>
              <a:defRPr sz="1400"/>
            </a:lvl5pPr>
          </a:lstStyle>
          <a:p>
            <a:pPr lvl="0"/>
            <a:r>
              <a:rPr lang="en-GB" noProof="0"/>
              <a:t>Credits if needed: reference 1, reference 2 ...</a:t>
            </a:r>
          </a:p>
        </p:txBody>
      </p:sp>
      <p:grpSp>
        <p:nvGrpSpPr>
          <p:cNvPr id="9" name="Grouper 8"/>
          <p:cNvGrpSpPr/>
          <p:nvPr userDrawn="1"/>
        </p:nvGrpSpPr>
        <p:grpSpPr>
          <a:xfrm>
            <a:off x="609600" y="6071400"/>
            <a:ext cx="609600" cy="457200"/>
            <a:chOff x="1462200" y="4620913"/>
            <a:chExt cx="457200" cy="4572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1" name="ZoneTexte 10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4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920" y="5946775"/>
            <a:ext cx="817880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5376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68086" y="3542374"/>
            <a:ext cx="10870780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468086" y="4822319"/>
            <a:ext cx="10870780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11" descr="LARP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5560" cy="87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7208" y="27791"/>
            <a:ext cx="2442928" cy="742676"/>
          </a:xfrm>
          <a:prstGeom prst="rect">
            <a:avLst/>
          </a:prstGeom>
        </p:spPr>
      </p:pic>
      <p:pic>
        <p:nvPicPr>
          <p:cNvPr id="3" name="Picture 2" descr="RGB_Color-Seal_Green-Mark_SC_Horizontal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67" y="115100"/>
            <a:ext cx="3524435" cy="44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04051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268" y="103665"/>
            <a:ext cx="8709385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00018" y="6515100"/>
            <a:ext cx="1435100" cy="241300"/>
          </a:xfrm>
        </p:spPr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fld id="{0B36E016-911B-4D2D-A8E8-137B0FEF7DB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11" descr="LAR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5560" cy="871912"/>
          </a:xfrm>
          <a:prstGeom prst="rect">
            <a:avLst/>
          </a:prstGeom>
          <a:solidFill>
            <a:srgbClr val="FCFCF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84651" y="37035"/>
            <a:ext cx="2353300" cy="71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59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41600" y="6356350"/>
            <a:ext cx="8737600" cy="360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E816CAA-2881-4B1D-B534-7399FA0A5FF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82104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305820" y="4765101"/>
            <a:ext cx="566928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6206067" y="4765101"/>
            <a:ext cx="5681133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304801" y="1043695"/>
            <a:ext cx="5668432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6206067" y="1043695"/>
            <a:ext cx="5681135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0B36E016-911B-4D2D-A8E8-137B0FEF7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78475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043693"/>
            <a:ext cx="4037192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26611" y="1043695"/>
            <a:ext cx="7227147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0B36E016-911B-4D2D-A8E8-137B0FEF7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19363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8765" y="1043694"/>
            <a:ext cx="11601135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6E016-911B-4D2D-A8E8-137B0FEF7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72774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355192"/>
            <a:ext cx="560832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6278881" y="355192"/>
            <a:ext cx="560832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/>
          </p:nvPr>
        </p:nvSpPr>
        <p:spPr>
          <a:xfrm>
            <a:off x="305820" y="4765101"/>
            <a:ext cx="5607301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9"/>
          </p:nvPr>
        </p:nvSpPr>
        <p:spPr>
          <a:xfrm>
            <a:off x="6278881" y="4765101"/>
            <a:ext cx="560831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F397A-9C1D-2B40-851E-E0DB0862E8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95742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361951"/>
            <a:ext cx="11567584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45C53-4825-D941-96F0-E5EF740382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20721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98765" y="361950"/>
            <a:ext cx="11601135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7E1A3-D14B-384F-BC68-9219155574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66880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15B89-6E9F-3742-A1D5-5376EC3E0B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0374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673710"/>
            <a:ext cx="5047152" cy="1534388"/>
          </a:xfrm>
          <a:prstGeom prst="rect">
            <a:avLst/>
          </a:prstGeom>
        </p:spPr>
      </p:pic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 dirty="0"/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609600" y="6071400"/>
            <a:ext cx="6096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 dirty="0">
                <a:solidFill>
                  <a:prstClr val="white"/>
                </a:solidFill>
              </a:endParaRP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7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920" y="5946775"/>
            <a:ext cx="817880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88202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16000" y="1219201"/>
            <a:ext cx="1056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grpSp>
        <p:nvGrpSpPr>
          <p:cNvPr id="8" name="Grouper 7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9" name="Rectangle 8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 dirty="0">
                <a:solidFill>
                  <a:prstClr val="white"/>
                </a:solidFill>
              </a:endParaRPr>
            </a:p>
          </p:txBody>
        </p:sp>
        <p:sp>
          <p:nvSpPr>
            <p:cNvPr id="10" name="ZoneTexte 9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3721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215232"/>
            <a:ext cx="5386917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20574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215232"/>
            <a:ext cx="5389033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0574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grpSp>
        <p:nvGrpSpPr>
          <p:cNvPr id="11" name="Grouper 10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 dirty="0">
                <a:solidFill>
                  <a:prstClr val="white"/>
                </a:solidFill>
              </a:endParaRP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4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43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16000" y="457200"/>
            <a:ext cx="1056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6000" y="5105400"/>
            <a:ext cx="1056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641600" y="6356350"/>
            <a:ext cx="8734400" cy="360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818067" y="4648200"/>
            <a:ext cx="10557933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59B40DA-0308-42AE-8E50-C2701538983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49286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grpSp>
        <p:nvGrpSpPr>
          <p:cNvPr id="7" name="Grouper 6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8" name="Rectangle 7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 dirty="0">
                <a:solidFill>
                  <a:prstClr val="white"/>
                </a:solidFill>
              </a:endParaRPr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0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93652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grpSp>
        <p:nvGrpSpPr>
          <p:cNvPr id="6" name="Grouper 5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7" name="Rectangle 6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 dirty="0">
                <a:solidFill>
                  <a:prstClr val="white"/>
                </a:solidFill>
              </a:endParaRPr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9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16301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16000" y="457200"/>
            <a:ext cx="1056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6000" y="5105400"/>
            <a:ext cx="1056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818067" y="4648200"/>
            <a:ext cx="10557933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 dirty="0">
                <a:solidFill>
                  <a:prstClr val="white"/>
                </a:solidFill>
              </a:endParaRPr>
            </a:p>
          </p:txBody>
        </p:sp>
        <p:sp>
          <p:nvSpPr>
            <p:cNvPr id="12" name="ZoneTexte 11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28387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802400" y="2709000"/>
            <a:ext cx="8587200" cy="1634400"/>
          </a:xfrm>
        </p:spPr>
        <p:txBody>
          <a:bodyPr/>
          <a:lstStyle>
            <a:lvl1pPr>
              <a:defRPr b="1" i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Thank you message....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673710"/>
            <a:ext cx="5047152" cy="1534388"/>
          </a:xfrm>
          <a:prstGeom prst="rect">
            <a:avLst/>
          </a:prstGeom>
        </p:spPr>
      </p:pic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1802400" y="4953000"/>
            <a:ext cx="8587200" cy="1219200"/>
          </a:xfrm>
        </p:spPr>
        <p:txBody>
          <a:bodyPr anchor="b">
            <a:noAutofit/>
          </a:bodyPr>
          <a:lstStyle>
            <a:lvl1pPr>
              <a:buFontTx/>
              <a:buNone/>
              <a:defRPr sz="1200" baseline="0">
                <a:solidFill>
                  <a:schemeClr val="tx2"/>
                </a:solidFill>
              </a:defRPr>
            </a:lvl1pPr>
            <a:lvl2pPr>
              <a:buFontTx/>
              <a:buNone/>
              <a:defRPr sz="1400"/>
            </a:lvl2pPr>
            <a:lvl3pPr>
              <a:buFontTx/>
              <a:buNone/>
              <a:defRPr sz="1400"/>
            </a:lvl3pPr>
            <a:lvl4pPr>
              <a:buFontTx/>
              <a:buNone/>
              <a:defRPr sz="1400"/>
            </a:lvl4pPr>
            <a:lvl5pPr>
              <a:buFontTx/>
              <a:buNone/>
              <a:defRPr sz="1400"/>
            </a:lvl5pPr>
          </a:lstStyle>
          <a:p>
            <a:pPr lvl="0"/>
            <a:r>
              <a:rPr lang="en-GB" noProof="0"/>
              <a:t>Credits if needed: reference 1, reference 2 ...</a:t>
            </a:r>
          </a:p>
        </p:txBody>
      </p:sp>
      <p:grpSp>
        <p:nvGrpSpPr>
          <p:cNvPr id="9" name="Grouper 8"/>
          <p:cNvGrpSpPr/>
          <p:nvPr userDrawn="1"/>
        </p:nvGrpSpPr>
        <p:grpSpPr>
          <a:xfrm>
            <a:off x="609600" y="6071400"/>
            <a:ext cx="609600" cy="457200"/>
            <a:chOff x="1462200" y="4620913"/>
            <a:chExt cx="457200" cy="4572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 dirty="0">
                <a:solidFill>
                  <a:prstClr val="white"/>
                </a:solidFill>
              </a:endParaRPr>
            </a:p>
          </p:txBody>
        </p:sp>
        <p:sp>
          <p:nvSpPr>
            <p:cNvPr id="11" name="ZoneTexte 10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4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920" y="5946775"/>
            <a:ext cx="817880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66614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bg>
      <p:bgPr>
        <a:blipFill dpi="0"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8107627" cy="360000"/>
          </a:xfrm>
        </p:spPr>
        <p:txBody>
          <a:bodyPr lIns="0" tIns="0" rIns="0" bIns="0" anchor="b" anchorCtr="0"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9510" y="476672"/>
            <a:ext cx="5397460" cy="189602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B83573D-854A-4C61-B3B7-2CBCB6AA2BDD}"/>
              </a:ext>
            </a:extLst>
          </p:cNvPr>
          <p:cNvSpPr/>
          <p:nvPr/>
        </p:nvSpPr>
        <p:spPr>
          <a:xfrm>
            <a:off x="0" y="6165304"/>
            <a:ext cx="1828800" cy="6926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solidFill>
                  <a:schemeClr val="bg1"/>
                </a:solidFill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9066638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16000" y="1219201"/>
            <a:ext cx="1056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40000" y="6356350"/>
            <a:ext cx="8836000" cy="360000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593F3F2-3156-4CCA-9FFB-33FB7354671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37428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215232"/>
            <a:ext cx="5386917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20574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215232"/>
            <a:ext cx="5389033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0574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540000" y="6356350"/>
            <a:ext cx="8836000" cy="360000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DE33E18-C9A2-451C-9A6B-D39158041DF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89465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40000" y="6356350"/>
            <a:ext cx="8836000" cy="360000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D813954-B0CB-4016-B535-BDE242BD932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27245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41600" y="6356350"/>
            <a:ext cx="8737600" cy="360000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E816CAA-2881-4B1D-B534-7399FA0A5FF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00399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16000" y="457200"/>
            <a:ext cx="1056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6000" y="5105400"/>
            <a:ext cx="1056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641600" y="6356350"/>
            <a:ext cx="8734400" cy="360000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818067" y="4648200"/>
            <a:ext cx="10557933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59B40DA-0308-42AE-8E50-C2701538983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1532" y="6165305"/>
            <a:ext cx="853225" cy="59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345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AF289B4-A20D-8546-820F-224929B92E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68086" y="3542374"/>
            <a:ext cx="10870780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468086" y="4822319"/>
            <a:ext cx="10870780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11" descr="LARP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5560" cy="87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7208" y="27791"/>
            <a:ext cx="2442928" cy="742676"/>
          </a:xfrm>
          <a:prstGeom prst="rect">
            <a:avLst/>
          </a:prstGeom>
        </p:spPr>
      </p:pic>
      <p:pic>
        <p:nvPicPr>
          <p:cNvPr id="3" name="Picture 2" descr="RGB_Color-Seal_Green-Mark_SC_Horizontal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67" y="115100"/>
            <a:ext cx="3524435" cy="44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97223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268" y="103665"/>
            <a:ext cx="8709385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00018" y="6515100"/>
            <a:ext cx="1435100" cy="241300"/>
          </a:xfrm>
        </p:spPr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1" descr="LAR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5560" cy="871912"/>
          </a:xfrm>
          <a:prstGeom prst="rect">
            <a:avLst/>
          </a:prstGeom>
          <a:solidFill>
            <a:srgbClr val="FCFCF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84651" y="37035"/>
            <a:ext cx="2353300" cy="71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83435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305820" y="4765101"/>
            <a:ext cx="566928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6206067" y="4765101"/>
            <a:ext cx="5681133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304801" y="1043695"/>
            <a:ext cx="5668432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6206067" y="1043695"/>
            <a:ext cx="5681135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7745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043693"/>
            <a:ext cx="4037192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26611" y="1043695"/>
            <a:ext cx="7227147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7123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8765" y="1043694"/>
            <a:ext cx="11601135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9153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355192"/>
            <a:ext cx="560832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6278881" y="355192"/>
            <a:ext cx="560832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/>
          </p:nvPr>
        </p:nvSpPr>
        <p:spPr>
          <a:xfrm>
            <a:off x="305820" y="4765101"/>
            <a:ext cx="5607301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9"/>
          </p:nvPr>
        </p:nvSpPr>
        <p:spPr>
          <a:xfrm>
            <a:off x="6278881" y="4765101"/>
            <a:ext cx="560831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F397A-9C1D-2B40-851E-E0DB0862E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019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304801" y="361951"/>
            <a:ext cx="11567584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45C53-4825-D941-96F0-E5EF74038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8722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98765" y="361950"/>
            <a:ext cx="11601135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7E1A3-D14B-384F-BC68-921915557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021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15B89-6E9F-3742-A1D5-5376EC3E0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149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673710"/>
            <a:ext cx="5047152" cy="1534388"/>
          </a:xfrm>
          <a:prstGeom prst="rect">
            <a:avLst/>
          </a:prstGeom>
        </p:spPr>
      </p:pic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 dirty="0"/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609600" y="6071400"/>
            <a:ext cx="6096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7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920" y="5946775"/>
            <a:ext cx="817880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804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68086" y="3542374"/>
            <a:ext cx="10870780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468086" y="4822319"/>
            <a:ext cx="10870780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11" descr="LARP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5560" cy="87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7208" y="27791"/>
            <a:ext cx="2442928" cy="742676"/>
          </a:xfrm>
          <a:prstGeom prst="rect">
            <a:avLst/>
          </a:prstGeom>
        </p:spPr>
      </p:pic>
      <p:pic>
        <p:nvPicPr>
          <p:cNvPr id="3" name="Picture 2" descr="RGB_Color-Seal_Green-Mark_SC_Horizontal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67" y="115100"/>
            <a:ext cx="3524435" cy="44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70493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16000" y="1219201"/>
            <a:ext cx="1056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8" name="Grouper 7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9" name="Rectangle 8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0" name="ZoneTexte 9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9235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215232"/>
            <a:ext cx="5386917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20574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215232"/>
            <a:ext cx="5389033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0574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11" name="Grouper 10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4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24440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7" name="Grouper 6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8" name="Rectangle 7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0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60065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6" name="Grouper 5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7" name="Rectangle 6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9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7325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16000" y="457200"/>
            <a:ext cx="1056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6000" y="5105400"/>
            <a:ext cx="1056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818067" y="4648200"/>
            <a:ext cx="10557933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2" name="ZoneTexte 11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04601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802400" y="2709000"/>
            <a:ext cx="8587200" cy="1634400"/>
          </a:xfrm>
        </p:spPr>
        <p:txBody>
          <a:bodyPr/>
          <a:lstStyle>
            <a:lvl1pPr>
              <a:defRPr b="1" i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Thank you message....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673710"/>
            <a:ext cx="5047152" cy="1534388"/>
          </a:xfrm>
          <a:prstGeom prst="rect">
            <a:avLst/>
          </a:prstGeom>
        </p:spPr>
      </p:pic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1802400" y="4953000"/>
            <a:ext cx="8587200" cy="1219200"/>
          </a:xfrm>
        </p:spPr>
        <p:txBody>
          <a:bodyPr anchor="b">
            <a:noAutofit/>
          </a:bodyPr>
          <a:lstStyle>
            <a:lvl1pPr>
              <a:buFontTx/>
              <a:buNone/>
              <a:defRPr sz="1200" baseline="0">
                <a:solidFill>
                  <a:schemeClr val="tx2"/>
                </a:solidFill>
              </a:defRPr>
            </a:lvl1pPr>
            <a:lvl2pPr>
              <a:buFontTx/>
              <a:buNone/>
              <a:defRPr sz="1400"/>
            </a:lvl2pPr>
            <a:lvl3pPr>
              <a:buFontTx/>
              <a:buNone/>
              <a:defRPr sz="1400"/>
            </a:lvl3pPr>
            <a:lvl4pPr>
              <a:buFontTx/>
              <a:buNone/>
              <a:defRPr sz="1400"/>
            </a:lvl4pPr>
            <a:lvl5pPr>
              <a:buFontTx/>
              <a:buNone/>
              <a:defRPr sz="1400"/>
            </a:lvl5pPr>
          </a:lstStyle>
          <a:p>
            <a:pPr lvl="0"/>
            <a:r>
              <a:rPr lang="en-GB" noProof="0"/>
              <a:t>Credits if needed: reference 1, reference 2 ...</a:t>
            </a:r>
          </a:p>
        </p:txBody>
      </p:sp>
      <p:grpSp>
        <p:nvGrpSpPr>
          <p:cNvPr id="9" name="Grouper 8"/>
          <p:cNvGrpSpPr/>
          <p:nvPr userDrawn="1"/>
        </p:nvGrpSpPr>
        <p:grpSpPr>
          <a:xfrm>
            <a:off x="609600" y="6071400"/>
            <a:ext cx="609600" cy="457200"/>
            <a:chOff x="1462200" y="4620913"/>
            <a:chExt cx="457200" cy="4572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1" name="ZoneTexte 10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logo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latin typeface="Arial"/>
                  <a:ea typeface="+mn-ea"/>
                  <a:cs typeface="+mn-cs"/>
                </a:rPr>
                <a:t>area</a:t>
              </a:r>
            </a:p>
          </p:txBody>
        </p:sp>
      </p:grpSp>
      <p:pic>
        <p:nvPicPr>
          <p:cNvPr id="14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920" y="5946775"/>
            <a:ext cx="817880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984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268" y="103665"/>
            <a:ext cx="8709385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00018" y="6515100"/>
            <a:ext cx="1435100" cy="241300"/>
          </a:xfrm>
        </p:spPr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1" descr="LAR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5560" cy="871912"/>
          </a:xfrm>
          <a:prstGeom prst="rect">
            <a:avLst/>
          </a:prstGeom>
          <a:solidFill>
            <a:srgbClr val="FCFCF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84651" y="37035"/>
            <a:ext cx="2353300" cy="71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745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image" Target="../media/image13.emf"/><Relationship Id="rId5" Type="http://schemas.openxmlformats.org/officeDocument/2006/relationships/theme" Target="../theme/theme10.xml"/><Relationship Id="rId4" Type="http://schemas.openxmlformats.org/officeDocument/2006/relationships/slideLayout" Target="../slideLayouts/slideLayout5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Relationship Id="rId9" Type="http://schemas.openxmlformats.org/officeDocument/2006/relationships/image" Target="../media/image1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66.xml"/><Relationship Id="rId7" Type="http://schemas.openxmlformats.org/officeDocument/2006/relationships/theme" Target="../theme/theme12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67.xml"/><Relationship Id="rId9" Type="http://schemas.openxmlformats.org/officeDocument/2006/relationships/image" Target="../media/image2.png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2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theme" Target="../theme/theme13.xml"/><Relationship Id="rId5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3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image" Target="../media/image13.emf"/><Relationship Id="rId5" Type="http://schemas.openxmlformats.org/officeDocument/2006/relationships/theme" Target="../theme/theme14.xml"/><Relationship Id="rId4" Type="http://schemas.openxmlformats.org/officeDocument/2006/relationships/slideLayout" Target="../slideLayouts/slideLayout78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5" Type="http://schemas.openxmlformats.org/officeDocument/2006/relationships/slideLayout" Target="../slideLayouts/slideLayout83.xml"/><Relationship Id="rId4" Type="http://schemas.openxmlformats.org/officeDocument/2006/relationships/slideLayout" Target="../slideLayouts/slideLayout82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e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Relationship Id="rId9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27.xml"/><Relationship Id="rId9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slideLayout" Target="../slideLayouts/slideLayout33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4" Type="http://schemas.openxmlformats.org/officeDocument/2006/relationships/slideLayout" Target="../slideLayouts/slideLayout34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13.emf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4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5.xml"/><Relationship Id="rId4" Type="http://schemas.openxmlformats.org/officeDocument/2006/relationships/slideLayout" Target="../slideLayouts/slideLayout44.xml"/><Relationship Id="rId9" Type="http://schemas.openxmlformats.org/officeDocument/2006/relationships/image" Target="../media/image1.pn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0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theme" Target="../theme/theme9.xml"/><Relationship Id="rId5" Type="http://schemas.openxmlformats.org/officeDocument/2006/relationships/slideLayout" Target="../slideLayouts/slideLayout52.xml"/><Relationship Id="rId4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16000" y="180000"/>
            <a:ext cx="1056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000" y="1371601"/>
            <a:ext cx="1056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82400" y="6356350"/>
            <a:ext cx="48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982ECA5-1535-4B50-BC38-7FADCF7EA7C0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164664"/>
            <a:ext cx="1912673" cy="6718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505F339-701B-4331-BDD1-FBFD956CA4A2}"/>
              </a:ext>
            </a:extLst>
          </p:cNvPr>
          <p:cNvPicPr>
            <a:picLocks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871759" cy="64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297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49" r:id="rId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600018" y="6515100"/>
            <a:ext cx="14351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  <a:cs typeface="Helvetica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304801" y="6515100"/>
            <a:ext cx="5969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fld id="{8B433248-BB39-E743-A850-354E7CBAD4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716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16000" y="180000"/>
            <a:ext cx="1056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000" y="1371601"/>
            <a:ext cx="1056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82400" y="6356350"/>
            <a:ext cx="48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41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16000" y="180000"/>
            <a:ext cx="1056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000" y="1371601"/>
            <a:ext cx="1056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82400" y="6356350"/>
            <a:ext cx="48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982ECA5-1535-4B50-BC38-7FADCF7EA7C0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164664"/>
            <a:ext cx="1912673" cy="6718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4277831-B09B-4D91-8BBA-DDE409E6AE9C}"/>
              </a:ext>
            </a:extLst>
          </p:cNvPr>
          <p:cNvPicPr>
            <a:picLocks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871759" cy="64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902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612718" y="6515100"/>
            <a:ext cx="1435100" cy="2413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algn="r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34753" y="6521024"/>
            <a:ext cx="596900" cy="2413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7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600018" y="6515100"/>
            <a:ext cx="14351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  <a:cs typeface="Helvetic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304801" y="6515100"/>
            <a:ext cx="5969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fld id="{8B433248-BB39-E743-A850-354E7CBAD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89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16000" y="180000"/>
            <a:ext cx="1056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000" y="1371601"/>
            <a:ext cx="1056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82400" y="6356350"/>
            <a:ext cx="48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67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612718" y="6515100"/>
            <a:ext cx="1435100" cy="2413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algn="r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34753" y="6521024"/>
            <a:ext cx="596900" cy="2413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fld id="{34272BD7-D793-4F67-9229-2ABA0B06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0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600018" y="6515100"/>
            <a:ext cx="14351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  <a:cs typeface="Helvetic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304801" y="6515100"/>
            <a:ext cx="5969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fld id="{8B433248-BB39-E743-A850-354E7CBAD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93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16000" y="180000"/>
            <a:ext cx="1056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000" y="1371601"/>
            <a:ext cx="1056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82400" y="6356350"/>
            <a:ext cx="48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24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16000" y="180000"/>
            <a:ext cx="1056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000" y="1371601"/>
            <a:ext cx="1056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82400" y="6356350"/>
            <a:ext cx="48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2543605" cy="645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8268DBF-4279-4489-AC15-33165B715C73}"/>
              </a:ext>
            </a:extLst>
          </p:cNvPr>
          <p:cNvPicPr>
            <a:picLocks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871759" cy="64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83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612718" y="6515100"/>
            <a:ext cx="1435100" cy="2413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algn="r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34753" y="6521024"/>
            <a:ext cx="596900" cy="2413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fld id="{F1BAF928-1C56-4444-A2AA-5083F7F8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7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600018" y="6515100"/>
            <a:ext cx="14351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  <a:cs typeface="Helvetic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304801" y="6515100"/>
            <a:ext cx="5969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fld id="{8B433248-BB39-E743-A850-354E7CBAD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37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16000" y="180000"/>
            <a:ext cx="1056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000" y="1371601"/>
            <a:ext cx="1056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82400" y="6356350"/>
            <a:ext cx="48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824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612718" y="6515100"/>
            <a:ext cx="1435100" cy="2413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algn="r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34753" y="6521024"/>
            <a:ext cx="596900" cy="2413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fld id="{0B36E016-911B-4D2D-A8E8-137B0FEF7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459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360F2-C95E-485A-8C70-2B617D42C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000" y="180000"/>
            <a:ext cx="10560000" cy="602878"/>
          </a:xfrm>
        </p:spPr>
        <p:txBody>
          <a:bodyPr/>
          <a:lstStyle/>
          <a:p>
            <a:r>
              <a:rPr lang="en-US" dirty="0"/>
              <a:t>Status of cable qualification process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8A505F-78F9-416A-9213-874EC00A2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1</a:t>
            </a:fld>
            <a:endParaRPr lang="fr-FR" dirty="0"/>
          </a:p>
        </p:txBody>
      </p:sp>
      <p:graphicFrame>
        <p:nvGraphicFramePr>
          <p:cNvPr id="5" name="Table 9">
            <a:extLst>
              <a:ext uri="{FF2B5EF4-FFF2-40B4-BE49-F238E27FC236}">
                <a16:creationId xmlns:a16="http://schemas.microsoft.com/office/drawing/2014/main" id="{8E7D8297-D062-4DAA-9439-B740ECC730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191419"/>
              </p:ext>
            </p:extLst>
          </p:nvPr>
        </p:nvGraphicFramePr>
        <p:xfrm>
          <a:off x="718129" y="886739"/>
          <a:ext cx="10592329" cy="4673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576">
                  <a:extLst>
                    <a:ext uri="{9D8B030D-6E8A-4147-A177-3AD203B41FA5}">
                      <a16:colId xmlns:a16="http://schemas.microsoft.com/office/drawing/2014/main" val="1722223017"/>
                    </a:ext>
                  </a:extLst>
                </a:gridCol>
                <a:gridCol w="1075752">
                  <a:extLst>
                    <a:ext uri="{9D8B030D-6E8A-4147-A177-3AD203B41FA5}">
                      <a16:colId xmlns:a16="http://schemas.microsoft.com/office/drawing/2014/main" val="1111804029"/>
                    </a:ext>
                  </a:extLst>
                </a:gridCol>
                <a:gridCol w="2578763">
                  <a:extLst>
                    <a:ext uri="{9D8B030D-6E8A-4147-A177-3AD203B41FA5}">
                      <a16:colId xmlns:a16="http://schemas.microsoft.com/office/drawing/2014/main" val="103939364"/>
                    </a:ext>
                  </a:extLst>
                </a:gridCol>
                <a:gridCol w="1655580">
                  <a:extLst>
                    <a:ext uri="{9D8B030D-6E8A-4147-A177-3AD203B41FA5}">
                      <a16:colId xmlns:a16="http://schemas.microsoft.com/office/drawing/2014/main" val="3425624566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119014732"/>
                    </a:ext>
                  </a:extLst>
                </a:gridCol>
                <a:gridCol w="1937858">
                  <a:extLst>
                    <a:ext uri="{9D8B030D-6E8A-4147-A177-3AD203B41FA5}">
                      <a16:colId xmlns:a16="http://schemas.microsoft.com/office/drawing/2014/main" val="719465561"/>
                    </a:ext>
                  </a:extLst>
                </a:gridCol>
              </a:tblGrid>
              <a:tr h="348965">
                <a:tc>
                  <a:txBody>
                    <a:bodyPr/>
                    <a:lstStyle/>
                    <a:p>
                      <a:r>
                        <a:rPr lang="en-US" sz="1200" dirty="0"/>
                        <a:t>Cable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Insulation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RRR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Approved for winding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948149"/>
                  </a:ext>
                </a:extLst>
              </a:tr>
              <a:tr h="19863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P43OL1259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+mn-lt"/>
                        </a:rPr>
                        <a:t>Popped strands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Y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</a:rPr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latin typeface="+mn-lt"/>
                        </a:rPr>
                        <a:t>On hold @ FNAL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4376409"/>
                  </a:ext>
                </a:extLst>
              </a:tr>
              <a:tr h="19863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P43OL1260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+mn-lt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+mn-lt"/>
                        </a:rPr>
                        <a:t>Popped strands</a:t>
                      </a:r>
                      <a:endParaRPr lang="en-US" sz="1050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Y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</a:rPr>
                        <a:t>Reacted (</a:t>
                      </a:r>
                      <a:r>
                        <a:rPr lang="en-US" sz="1050" b="0" dirty="0" err="1">
                          <a:solidFill>
                            <a:schemeClr val="tx1"/>
                          </a:solidFill>
                          <a:latin typeface="+mn-lt"/>
                        </a:rPr>
                        <a:t>Ic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</a:rPr>
                        <a:t> test on hold)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</a:rPr>
                        <a:t>On hold @ NEWT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3070624"/>
                  </a:ext>
                </a:extLst>
              </a:tr>
              <a:tr h="16529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effectLst/>
                          <a:latin typeface="+mn-lt"/>
                        </a:rPr>
                        <a:t>P43OL1161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+mn-lt"/>
                        </a:rPr>
                        <a:t>Y, @BNL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</a:rPr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b="0" i="0" dirty="0">
                          <a:solidFill>
                            <a:schemeClr val="tx1"/>
                          </a:solidFill>
                          <a:latin typeface="+mn-lt"/>
                        </a:rPr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b="0" i="0" dirty="0">
                          <a:solidFill>
                            <a:schemeClr val="tx1"/>
                          </a:solidFill>
                          <a:latin typeface="+mn-lt"/>
                        </a:rPr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1717792"/>
                  </a:ext>
                </a:extLst>
              </a:tr>
              <a:tr h="16529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strike="noStrike" dirty="0">
                          <a:effectLst/>
                          <a:latin typeface="+mn-lt"/>
                        </a:rPr>
                        <a:t>P43OL1162</a:t>
                      </a:r>
                      <a:endParaRPr lang="en-US" sz="1050" strike="noStrike" dirty="0">
                        <a:effectLst/>
                        <a:latin typeface="+mn-lt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strike="noStrike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Y, @FNAL</a:t>
                      </a:r>
                      <a:endParaRPr lang="en-US" sz="1050" strike="noStrike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Y</a:t>
                      </a:r>
                      <a:endParaRPr lang="en-US" sz="1050" b="0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b="0" i="0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b="0" i="0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7545902"/>
                  </a:ext>
                </a:extLst>
              </a:tr>
              <a:tr h="173996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effectLst/>
                          <a:latin typeface="+mn-lt"/>
                        </a:rPr>
                        <a:t>P43OL1163</a:t>
                      </a:r>
                      <a:endParaRPr lang="en-US" sz="1050" dirty="0">
                        <a:effectLst/>
                        <a:latin typeface="+mn-lt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+mn-lt"/>
                        </a:rPr>
                        <a:t>Y</a:t>
                      </a:r>
                      <a:r>
                        <a:rPr lang="en-US" sz="1050" dirty="0">
                          <a:solidFill>
                            <a:srgbClr val="0000FF"/>
                          </a:solidFill>
                          <a:latin typeface="+mn-lt"/>
                        </a:rPr>
                        <a:t>,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latin typeface="+mn-lt"/>
                        </a:rPr>
                        <a:t> @FNAL</a:t>
                      </a:r>
                      <a:endParaRPr lang="en-US" sz="1050" strike="sngStrike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Y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</a:rPr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</a:rPr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4536746"/>
                  </a:ext>
                </a:extLst>
              </a:tr>
              <a:tr h="16529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effectLst/>
                          <a:latin typeface="+mn-lt"/>
                        </a:rPr>
                        <a:t>P43OL1164</a:t>
                      </a:r>
                      <a:endParaRPr lang="en-US" sz="1050" dirty="0">
                        <a:effectLst/>
                        <a:latin typeface="+mn-lt"/>
                        <a:ea typeface="DengXian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+mn-lt"/>
                        </a:rPr>
                        <a:t>Y, @FNAL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Y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</a:rPr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FF"/>
                          </a:solidFill>
                          <a:latin typeface="+mn-lt"/>
                        </a:rPr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1793379"/>
                  </a:ext>
                </a:extLst>
              </a:tr>
              <a:tr h="19863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effectLst/>
                          <a:latin typeface="+mn-lt"/>
                        </a:rPr>
                        <a:t>P43OL1165</a:t>
                      </a:r>
                      <a:endParaRPr lang="en-US" sz="1050" dirty="0">
                        <a:effectLst/>
                        <a:latin typeface="+mn-lt"/>
                        <a:ea typeface="DengXian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Y, @FNAL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Y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rgbClr val="0000FF"/>
                          </a:solidFill>
                          <a:latin typeface="+mn-lt"/>
                        </a:rPr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FF"/>
                          </a:solidFill>
                          <a:latin typeface="+mn-lt"/>
                        </a:rPr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3403822"/>
                  </a:ext>
                </a:extLst>
              </a:tr>
              <a:tr h="16529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effectLst/>
                          <a:latin typeface="+mn-lt"/>
                        </a:rPr>
                        <a:t>P43OL1166</a:t>
                      </a:r>
                      <a:endParaRPr lang="en-US" sz="1050" dirty="0">
                        <a:effectLst/>
                        <a:latin typeface="+mn-lt"/>
                        <a:ea typeface="DengXian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Y, @BNL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</a:rPr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</a:rPr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</a:rPr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1135497"/>
                  </a:ext>
                </a:extLst>
              </a:tr>
              <a:tr h="19863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effectLst/>
                          <a:latin typeface="+mn-lt"/>
                        </a:rPr>
                        <a:t>P43OL1167</a:t>
                      </a:r>
                      <a:endParaRPr lang="en-US" sz="1050" dirty="0">
                        <a:effectLst/>
                        <a:latin typeface="+mn-lt"/>
                        <a:ea typeface="DengXian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Y, @FNAL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</a:rPr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FF"/>
                          </a:solidFill>
                          <a:latin typeface="+mn-lt"/>
                        </a:rPr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FF"/>
                          </a:solidFill>
                          <a:latin typeface="+mn-lt"/>
                        </a:rPr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4278780"/>
                  </a:ext>
                </a:extLst>
              </a:tr>
              <a:tr h="27549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effectLst/>
                          <a:latin typeface="+mn-lt"/>
                        </a:rPr>
                        <a:t>P43OL1168</a:t>
                      </a:r>
                      <a:endParaRPr lang="en-US" sz="1050" dirty="0">
                        <a:effectLst/>
                        <a:latin typeface="+mn-lt"/>
                        <a:ea typeface="DengXian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Ongoing @NEWT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>
                          <a:solidFill>
                            <a:schemeClr val="tx1"/>
                          </a:solidFill>
                          <a:latin typeface="+mn-lt"/>
                        </a:rPr>
                        <a:t>Y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rgbClr val="0000FF"/>
                          </a:solidFill>
                          <a:latin typeface="+mn-lt"/>
                        </a:rPr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9053778"/>
                  </a:ext>
                </a:extLst>
              </a:tr>
              <a:tr h="27549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effectLst/>
                          <a:latin typeface="+mn-lt"/>
                        </a:rPr>
                        <a:t>P43OL1169</a:t>
                      </a:r>
                      <a:endParaRPr lang="en-US" sz="1050" dirty="0">
                        <a:effectLst/>
                        <a:latin typeface="+mn-lt"/>
                        <a:ea typeface="DengXian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Ongoing </a:t>
                      </a: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@NEWT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+mn-lt"/>
                        </a:rPr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Reacted, test ongoing at FNAL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7464481"/>
                  </a:ext>
                </a:extLst>
              </a:tr>
              <a:tr h="27549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effectLst/>
                          <a:latin typeface="+mn-lt"/>
                        </a:rPr>
                        <a:t>P43OL1170</a:t>
                      </a:r>
                      <a:endParaRPr lang="en-US" sz="1050" dirty="0">
                        <a:effectLst/>
                        <a:latin typeface="+mn-lt"/>
                        <a:ea typeface="DengXian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Ongoing </a:t>
                      </a: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@NEWT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latin typeface="+mn-lt"/>
                        </a:rPr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Y (report out today or tomorrow)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5223124"/>
                  </a:ext>
                </a:extLst>
              </a:tr>
              <a:tr h="27549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P43OL1172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Ready for Measure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Samples at FNAL,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being prepped for reaction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2214943"/>
                  </a:ext>
                </a:extLst>
              </a:tr>
              <a:tr h="27549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P43OL1173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noProof="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Ready for Measure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Samples at FNAL,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being prepped for reaction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1416498"/>
                  </a:ext>
                </a:extLst>
              </a:tr>
              <a:tr h="27549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P43OL1174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noProof="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Ready for Measure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Samples at FNAL,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being prepped for reaction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8051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344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89CD9-233E-4199-9109-FA55471ED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Inventory at FNAL and BNL labs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F3B1CB-6EF1-4942-BDA8-2600E743D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17F98-0C2F-4D79-810D-5D9E3120A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 dirty="0"/>
          </a:p>
        </p:txBody>
      </p:sp>
      <p:graphicFrame>
        <p:nvGraphicFramePr>
          <p:cNvPr id="9" name="Content Placeholder 5">
            <a:extLst>
              <a:ext uri="{FF2B5EF4-FFF2-40B4-BE49-F238E27FC236}">
                <a16:creationId xmlns:a16="http://schemas.microsoft.com/office/drawing/2014/main" id="{B49AEB2F-AAC7-4EE7-8377-5CBF62197C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575958"/>
              </p:ext>
            </p:extLst>
          </p:nvPr>
        </p:nvGraphicFramePr>
        <p:xfrm>
          <a:off x="854302" y="1411877"/>
          <a:ext cx="2688998" cy="21135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3332">
                  <a:extLst>
                    <a:ext uri="{9D8B030D-6E8A-4147-A177-3AD203B41FA5}">
                      <a16:colId xmlns:a16="http://schemas.microsoft.com/office/drawing/2014/main" val="3625495308"/>
                    </a:ext>
                  </a:extLst>
                </a:gridCol>
                <a:gridCol w="1495666">
                  <a:extLst>
                    <a:ext uri="{9D8B030D-6E8A-4147-A177-3AD203B41FA5}">
                      <a16:colId xmlns:a16="http://schemas.microsoft.com/office/drawing/2014/main" val="3539335306"/>
                    </a:ext>
                  </a:extLst>
                </a:gridCol>
              </a:tblGrid>
              <a:tr h="2107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Cable at FNAL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Qualified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51435" marR="51435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46926666"/>
                  </a:ext>
                </a:extLst>
              </a:tr>
              <a:tr h="2107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P43OL1139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Q</a:t>
                      </a:r>
                    </a:p>
                  </a:txBody>
                  <a:tcPr marL="51435" marR="51435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53350651"/>
                  </a:ext>
                </a:extLst>
              </a:tr>
              <a:tr h="21072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P43OL1147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Q</a:t>
                      </a:r>
                    </a:p>
                  </a:txBody>
                  <a:tcPr marL="51435" marR="51435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9401216"/>
                  </a:ext>
                </a:extLst>
              </a:tr>
              <a:tr h="21072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P43OL1151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Q</a:t>
                      </a:r>
                    </a:p>
                  </a:txBody>
                  <a:tcPr marL="51435" marR="51435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95522616"/>
                  </a:ext>
                </a:extLst>
              </a:tr>
              <a:tr h="21072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P43OL1257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DengXian" panose="02010600030101010101" pitchFamily="2" charset="-122"/>
                        </a:rPr>
                        <a:t>Q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j-lt"/>
                        <a:ea typeface="DengXian" panose="02010600030101010101" pitchFamily="2" charset="-122"/>
                      </a:endParaRPr>
                    </a:p>
                  </a:txBody>
                  <a:tcPr marL="51435" marR="51435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97910140"/>
                  </a:ext>
                </a:extLst>
              </a:tr>
              <a:tr h="21072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P43OL1259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Q</a:t>
                      </a:r>
                      <a:endParaRPr lang="en-US" sz="1200" dirty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51435" marR="51435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82047806"/>
                  </a:ext>
                </a:extLst>
              </a:tr>
              <a:tr h="21700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P43OL1163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DengXian" panose="02010600030101010101" pitchFamily="2" charset="-122"/>
                          <a:cs typeface="+mn-cs"/>
                        </a:rPr>
                        <a:t>QXFA 138</a:t>
                      </a:r>
                      <a:endParaRPr lang="en-US" sz="12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51435" marR="51435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23170726"/>
                  </a:ext>
                </a:extLst>
              </a:tr>
              <a:tr h="21072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P43OL1164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DengXian" panose="02010600030101010101" pitchFamily="2" charset="-122"/>
                        </a:rPr>
                        <a:t>Y</a:t>
                      </a:r>
                    </a:p>
                  </a:txBody>
                  <a:tcPr marL="51435" marR="51435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7498056"/>
                  </a:ext>
                </a:extLst>
              </a:tr>
              <a:tr h="21072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P43OL1165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DengXian" panose="02010600030101010101" pitchFamily="2" charset="-122"/>
                        </a:rPr>
                        <a:t>Y</a:t>
                      </a:r>
                    </a:p>
                  </a:txBody>
                  <a:tcPr marL="51435" marR="51435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4643"/>
                  </a:ext>
                </a:extLst>
              </a:tr>
              <a:tr h="21072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P43OL1167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DengXian" panose="02010600030101010101" pitchFamily="2" charset="-122"/>
                        </a:rPr>
                        <a:t>Y</a:t>
                      </a:r>
                    </a:p>
                  </a:txBody>
                  <a:tcPr marL="51435" marR="51435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450457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5AAFAD0-EDCC-4F93-87A4-22A7202157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134946"/>
              </p:ext>
            </p:extLst>
          </p:nvPr>
        </p:nvGraphicFramePr>
        <p:xfrm>
          <a:off x="3714751" y="1411877"/>
          <a:ext cx="2688998" cy="17369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5244">
                  <a:extLst>
                    <a:ext uri="{9D8B030D-6E8A-4147-A177-3AD203B41FA5}">
                      <a16:colId xmlns:a16="http://schemas.microsoft.com/office/drawing/2014/main" val="1574966021"/>
                    </a:ext>
                  </a:extLst>
                </a:gridCol>
                <a:gridCol w="1133754">
                  <a:extLst>
                    <a:ext uri="{9D8B030D-6E8A-4147-A177-3AD203B41FA5}">
                      <a16:colId xmlns:a16="http://schemas.microsoft.com/office/drawing/2014/main" val="538250748"/>
                    </a:ext>
                  </a:extLst>
                </a:gridCol>
              </a:tblGrid>
              <a:tr h="2738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Cable at BNL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Qualified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51435" marR="51435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2668237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P43OL1158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DengXian" panose="02010600030101010101" pitchFamily="2" charset="-122"/>
                        </a:rPr>
                        <a:t>QXFA228</a:t>
                      </a:r>
                    </a:p>
                  </a:txBody>
                  <a:tcPr marL="51435" marR="51435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4358705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P43OL1161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DengXian" panose="02010600030101010101" pitchFamily="2" charset="-122"/>
                        </a:rPr>
                        <a:t>Y</a:t>
                      </a:r>
                    </a:p>
                  </a:txBody>
                  <a:tcPr marL="51435" marR="51435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128119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P43OL1166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DengXian" panose="02010600030101010101" pitchFamily="2" charset="-122"/>
                        </a:rPr>
                        <a:t>Y</a:t>
                      </a:r>
                    </a:p>
                  </a:txBody>
                  <a:tcPr marL="51435" marR="51435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112262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DengXian" panose="02010600030101010101" pitchFamily="2" charset="-122"/>
                      </a:endParaRPr>
                    </a:p>
                  </a:txBody>
                  <a:tcPr marL="51435" marR="51435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3596894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51435" marR="51435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0934384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51435" marR="51435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0160793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51435" marR="51435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6682386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51435" marR="51435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51435" marR="51435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194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8392749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2_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4_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5_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3_FermilabTemplate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4.xml><?xml version="1.0" encoding="utf-8"?>
<a:theme xmlns:a="http://schemas.openxmlformats.org/drawingml/2006/main" name="3_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5.xml><?xml version="1.0" encoding="utf-8"?>
<a:theme xmlns:a="http://schemas.openxmlformats.org/drawingml/2006/main" name="6_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6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7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Template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2_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1_FermilabTemplate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1_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3_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2_FermilabTemplate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8EF391-2BAD-45F4-B22E-736040720C99}">
  <ds:schemaRefs>
    <ds:schemaRef ds:uri="8946e33d-fd2f-4ae4-8ee9-d90c129cdf9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302.02.04 Procurement status</Template>
  <TotalTime>47698</TotalTime>
  <Words>201</Words>
  <Application>Microsoft Office PowerPoint</Application>
  <PresentationFormat>Widescreen</PresentationFormat>
  <Paragraphs>107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15</vt:i4>
      </vt:variant>
      <vt:variant>
        <vt:lpstr>Slide Titles</vt:lpstr>
      </vt:variant>
      <vt:variant>
        <vt:i4>2</vt:i4>
      </vt:variant>
    </vt:vector>
  </HeadingPairs>
  <TitlesOfParts>
    <vt:vector size="21" baseType="lpstr">
      <vt:lpstr>Arial</vt:lpstr>
      <vt:lpstr>Calibri</vt:lpstr>
      <vt:lpstr>Helvetica</vt:lpstr>
      <vt:lpstr>Wingdings</vt:lpstr>
      <vt:lpstr>1_Thème Office</vt:lpstr>
      <vt:lpstr>FermilabTemplate</vt:lpstr>
      <vt:lpstr>Fermilab: Footer Only</vt:lpstr>
      <vt:lpstr>Thème Office</vt:lpstr>
      <vt:lpstr>2_Thème Office</vt:lpstr>
      <vt:lpstr>1_FermilabTemplate</vt:lpstr>
      <vt:lpstr>1_Fermilab: Footer Only</vt:lpstr>
      <vt:lpstr>3_Thème Office</vt:lpstr>
      <vt:lpstr>2_FermilabTemplate</vt:lpstr>
      <vt:lpstr>2_Fermilab: Footer Only</vt:lpstr>
      <vt:lpstr>4_Thème Office</vt:lpstr>
      <vt:lpstr>5_Thème Office</vt:lpstr>
      <vt:lpstr>3_FermilabTemplate</vt:lpstr>
      <vt:lpstr>3_Fermilab: Footer Only</vt:lpstr>
      <vt:lpstr>6_Thème Office</vt:lpstr>
      <vt:lpstr>Status of cable qualification process</vt:lpstr>
      <vt:lpstr>Inventory at FNAL and BNL labs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Lee</dc:creator>
  <cp:lastModifiedBy>Vito Lombardo</cp:lastModifiedBy>
  <cp:revision>649</cp:revision>
  <cp:lastPrinted>2019-12-20T14:58:44Z</cp:lastPrinted>
  <dcterms:created xsi:type="dcterms:W3CDTF">2020-03-30T19:36:06Z</dcterms:created>
  <dcterms:modified xsi:type="dcterms:W3CDTF">2021-07-26T19:05:40Z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